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"/>
  </p:notesMasterIdLst>
  <p:sldIdLst>
    <p:sldId id="408" r:id="rId3"/>
    <p:sldId id="409" r:id="rId4"/>
    <p:sldId id="407" r:id="rId5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7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29" autoAdjust="0"/>
  </p:normalViewPr>
  <p:slideViewPr>
    <p:cSldViewPr>
      <p:cViewPr varScale="1">
        <p:scale>
          <a:sx n="80" d="100"/>
          <a:sy n="80" d="100"/>
        </p:scale>
        <p:origin x="19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244" y="-96"/>
      </p:cViewPr>
      <p:guideLst>
        <p:guide orient="horz" pos="2947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4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16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1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First Readings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5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86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200" b="1" dirty="0" smtClean="0">
                <a:latin typeface="Calibri"/>
                <a:cs typeface="Calibri"/>
              </a:rPr>
              <a:t>6.3 ASCSU Report – Meeting on Jan. 20-22</a:t>
            </a:r>
          </a:p>
          <a:p>
            <a:pPr lvl="1"/>
            <a:r>
              <a:rPr lang="en-US" sz="3200" dirty="0" smtClean="0">
                <a:latin typeface="Calibri"/>
                <a:cs typeface="Calibri"/>
              </a:rPr>
              <a:t>Regular Reports – Chair, Standing Committees, Faculty Trustee, CFA, CSSA, ERFA</a:t>
            </a:r>
          </a:p>
          <a:p>
            <a:pPr lvl="1"/>
            <a:r>
              <a:rPr lang="en-US" sz="3200" dirty="0" smtClean="0">
                <a:latin typeface="Calibri"/>
                <a:cs typeface="Calibri"/>
              </a:rPr>
              <a:t>Minutes and Resolutions – </a:t>
            </a:r>
            <a:r>
              <a:rPr lang="en-US" sz="3200" dirty="0" err="1" smtClean="0">
                <a:latin typeface="Calibri"/>
                <a:cs typeface="Calibri"/>
              </a:rPr>
              <a:t>calstate.edu</a:t>
            </a:r>
            <a:endParaRPr lang="en-US" sz="3200" dirty="0" smtClean="0">
              <a:latin typeface="Calibri"/>
              <a:cs typeface="Calibri"/>
            </a:endParaRPr>
          </a:p>
          <a:p>
            <a:pPr lvl="1"/>
            <a:r>
              <a:rPr lang="en-US" sz="3200" dirty="0" smtClean="0">
                <a:latin typeface="Calibri"/>
                <a:cs typeface="Calibri"/>
              </a:rPr>
              <a:t>EVC Loren Blanchard</a:t>
            </a:r>
          </a:p>
          <a:p>
            <a:pPr lvl="1">
              <a:buNone/>
            </a:pP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Focus on 4 year rates and achievement gap</a:t>
            </a:r>
          </a:p>
          <a:p>
            <a:pPr lvl="1">
              <a:buNone/>
            </a:pP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Academic Freedom Policy, 3+3+3</a:t>
            </a:r>
          </a:p>
          <a:p>
            <a:pPr lvl="1">
              <a:buNone/>
            </a:pPr>
            <a:r>
              <a:rPr lang="en-US" sz="2800" dirty="0">
                <a:latin typeface="Calibri"/>
                <a:cs typeface="Calibri"/>
              </a:rPr>
              <a:t>	</a:t>
            </a:r>
            <a:r>
              <a:rPr lang="en-US" sz="2800" dirty="0" smtClean="0">
                <a:latin typeface="Calibri"/>
                <a:cs typeface="Calibri"/>
              </a:rPr>
              <a:t>Intellectual Property Policy, Similar process??</a:t>
            </a:r>
          </a:p>
          <a:p>
            <a:pPr lvl="1"/>
            <a:r>
              <a:rPr lang="en-US" sz="3200" dirty="0" smtClean="0">
                <a:latin typeface="Calibri"/>
                <a:cs typeface="Calibri"/>
              </a:rPr>
              <a:t>Student Trustees</a:t>
            </a:r>
          </a:p>
          <a:p>
            <a:pPr lvl="1">
              <a:buNone/>
            </a:pPr>
            <a:r>
              <a:rPr lang="en-US" sz="2800" dirty="0" smtClean="0">
                <a:latin typeface="Calibri"/>
                <a:cs typeface="Calibri"/>
              </a:rPr>
              <a:t>	Kelsey Brewer  and Maggie White – Natural!!</a:t>
            </a:r>
            <a:endParaRPr lang="en-US" sz="2800" dirty="0">
              <a:latin typeface="Calibri"/>
              <a:cs typeface="Calibri"/>
            </a:endParaRPr>
          </a:p>
          <a:p>
            <a:pPr lvl="1">
              <a:buNone/>
            </a:pPr>
            <a:endParaRPr lang="en-US" sz="2800" dirty="0" smtClean="0">
              <a:latin typeface="Calibri"/>
              <a:cs typeface="Calibri"/>
            </a:endParaRPr>
          </a:p>
          <a:p>
            <a:pPr lvl="1">
              <a:buNone/>
            </a:pPr>
            <a:endParaRPr lang="en-US" sz="2800" dirty="0">
              <a:latin typeface="Calibri"/>
              <a:cs typeface="Calibri"/>
            </a:endParaRPr>
          </a:p>
          <a:p>
            <a:pPr lvl="1">
              <a:buNone/>
            </a:pPr>
            <a:endParaRPr lang="en-US" sz="2800" dirty="0" smtClean="0">
              <a:latin typeface="Calibri"/>
              <a:cs typeface="Calibri"/>
            </a:endParaRPr>
          </a:p>
          <a:p>
            <a:pPr lvl="1">
              <a:buNone/>
            </a:pPr>
            <a:endParaRPr lang="en-US" sz="2800" dirty="0">
              <a:latin typeface="Calibri"/>
              <a:cs typeface="Calibri"/>
            </a:endParaRPr>
          </a:p>
          <a:p>
            <a:pPr marL="578358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  <a:ln w="1270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CSULB Academic Senate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660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3200" b="1" dirty="0" smtClean="0">
                <a:latin typeface="Calibri"/>
                <a:cs typeface="Calibri"/>
              </a:rPr>
              <a:t>6.3 ASCSU Report – Meeting on Jan. 20-22</a:t>
            </a:r>
          </a:p>
          <a:p>
            <a:pPr lvl="1">
              <a:buNone/>
            </a:pPr>
            <a:r>
              <a:rPr lang="en-US" sz="3200" dirty="0" smtClean="0">
                <a:latin typeface="Calibri"/>
                <a:cs typeface="Calibri"/>
              </a:rPr>
              <a:t>Approved Resolutions</a:t>
            </a:r>
          </a:p>
          <a:p>
            <a:pPr lvl="1"/>
            <a:r>
              <a:rPr lang="en-US" sz="3200" dirty="0">
                <a:latin typeface="Calibri"/>
                <a:cs typeface="Calibri"/>
              </a:rPr>
              <a:t>	</a:t>
            </a:r>
            <a:r>
              <a:rPr lang="en-US" sz="3200" dirty="0" smtClean="0">
                <a:latin typeface="Calibri"/>
                <a:cs typeface="Calibri"/>
              </a:rPr>
              <a:t>Recognizing Taxpayers as Donors</a:t>
            </a:r>
          </a:p>
          <a:p>
            <a:pPr lvl="1"/>
            <a:r>
              <a:rPr lang="en-US" sz="3200" dirty="0">
                <a:latin typeface="Calibri"/>
                <a:cs typeface="Calibri"/>
              </a:rPr>
              <a:t>	</a:t>
            </a:r>
            <a:r>
              <a:rPr lang="en-US" sz="3200" dirty="0" smtClean="0">
                <a:latin typeface="Calibri"/>
                <a:cs typeface="Calibri"/>
              </a:rPr>
              <a:t>CSU Faculty purview – Curriculum/Degrees</a:t>
            </a:r>
          </a:p>
          <a:p>
            <a:pPr lvl="1"/>
            <a:r>
              <a:rPr lang="en-US" sz="3200" dirty="0">
                <a:latin typeface="Calibri"/>
                <a:cs typeface="Calibri"/>
              </a:rPr>
              <a:t>	</a:t>
            </a:r>
            <a:r>
              <a:rPr lang="en-US" sz="3200" dirty="0" smtClean="0">
                <a:latin typeface="Calibri"/>
                <a:cs typeface="Calibri"/>
              </a:rPr>
              <a:t>Including Lecturers in Orientation Programs</a:t>
            </a:r>
          </a:p>
          <a:p>
            <a:pPr lvl="1"/>
            <a:r>
              <a:rPr lang="en-US" sz="3200" dirty="0">
                <a:latin typeface="Calibri"/>
                <a:cs typeface="Calibri"/>
              </a:rPr>
              <a:t>	</a:t>
            </a:r>
            <a:r>
              <a:rPr lang="en-US" sz="3200" dirty="0" smtClean="0">
                <a:latin typeface="Calibri"/>
                <a:cs typeface="Calibri"/>
              </a:rPr>
              <a:t>Task Force to increase Tenure </a:t>
            </a:r>
            <a:r>
              <a:rPr lang="en-US" sz="3200" dirty="0">
                <a:latin typeface="Calibri"/>
                <a:cs typeface="Calibri"/>
              </a:rPr>
              <a:t>D</a:t>
            </a:r>
            <a:r>
              <a:rPr lang="en-US" sz="3200" dirty="0" smtClean="0">
                <a:latin typeface="Calibri"/>
                <a:cs typeface="Calibri"/>
              </a:rPr>
              <a:t>ensity</a:t>
            </a:r>
          </a:p>
          <a:p>
            <a:pPr lvl="1"/>
            <a:r>
              <a:rPr lang="en-US" sz="3200" dirty="0" smtClean="0">
                <a:latin typeface="Calibri"/>
                <a:cs typeface="Calibri"/>
              </a:rPr>
              <a:t> ICAS Statement/Preparation in Natural Sciences expected of Freshman</a:t>
            </a:r>
          </a:p>
          <a:p>
            <a:pPr lvl="1"/>
            <a:r>
              <a:rPr lang="en-US" sz="3200" dirty="0">
                <a:latin typeface="Calibri"/>
                <a:cs typeface="Calibri"/>
              </a:rPr>
              <a:t>	</a:t>
            </a:r>
            <a:r>
              <a:rPr lang="en-US" sz="3200" dirty="0" smtClean="0">
                <a:latin typeface="Calibri"/>
                <a:cs typeface="Calibri"/>
              </a:rPr>
              <a:t>RSCA as a line item in CSU Budget</a:t>
            </a:r>
          </a:p>
          <a:p>
            <a:pPr lvl="1">
              <a:buNone/>
            </a:pPr>
            <a:endParaRPr lang="en-US" sz="2800" dirty="0" smtClean="0">
              <a:latin typeface="Calibri"/>
              <a:cs typeface="Calibri"/>
            </a:endParaRPr>
          </a:p>
          <a:p>
            <a:pPr lvl="1">
              <a:buNone/>
            </a:pPr>
            <a:endParaRPr lang="en-US" sz="2800" dirty="0">
              <a:latin typeface="Calibri"/>
              <a:cs typeface="Calibri"/>
            </a:endParaRPr>
          </a:p>
          <a:p>
            <a:pPr lvl="1">
              <a:buNone/>
            </a:pPr>
            <a:endParaRPr lang="en-US" sz="2800" dirty="0" smtClean="0">
              <a:latin typeface="Calibri"/>
              <a:cs typeface="Calibri"/>
            </a:endParaRPr>
          </a:p>
          <a:p>
            <a:pPr lvl="1">
              <a:buNone/>
            </a:pPr>
            <a:endParaRPr lang="en-US" sz="2800" dirty="0">
              <a:latin typeface="Calibri"/>
              <a:cs typeface="Calibri"/>
            </a:endParaRPr>
          </a:p>
          <a:p>
            <a:pPr marL="578358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 w="127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CSULB Academic Senate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949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47800"/>
            <a:ext cx="9067800" cy="5257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200" b="1" dirty="0">
                <a:latin typeface="Calibri"/>
                <a:cs typeface="Calibri"/>
              </a:rPr>
              <a:t>7</a:t>
            </a:r>
            <a:r>
              <a:rPr lang="en-US" sz="3200" b="1" dirty="0" smtClean="0">
                <a:latin typeface="Calibri"/>
                <a:cs typeface="Calibri"/>
              </a:rPr>
              <a:t>.  UNFINISHED BUSINESS:</a:t>
            </a:r>
          </a:p>
          <a:p>
            <a:pPr marL="537210" lvl="1" indent="0">
              <a:buNone/>
            </a:pPr>
            <a:endParaRPr lang="en-US" sz="1200" b="1" dirty="0">
              <a:latin typeface="Calibri"/>
              <a:cs typeface="Calibri"/>
            </a:endParaRPr>
          </a:p>
          <a:p>
            <a:pPr lvl="1">
              <a:spcBef>
                <a:spcPts val="0"/>
              </a:spcBef>
              <a:buFont typeface="Wingdings" charset="2"/>
              <a:buChar char="§"/>
            </a:pPr>
            <a:r>
              <a:rPr lang="en-US" sz="3200" dirty="0" smtClean="0">
                <a:latin typeface="Calibri"/>
                <a:cs typeface="Calibri"/>
              </a:rPr>
              <a:t>7.1 </a:t>
            </a:r>
            <a:r>
              <a:rPr lang="en-US" sz="3200" dirty="0">
                <a:latin typeface="Calibri"/>
                <a:cs typeface="Calibri"/>
              </a:rPr>
              <a:t>Policy on Intellectual Property – Second </a:t>
            </a:r>
            <a:r>
              <a:rPr lang="en-US" sz="3200" dirty="0" smtClean="0">
                <a:latin typeface="Calibri"/>
                <a:cs typeface="Calibri"/>
              </a:rPr>
              <a:t>Reading</a:t>
            </a:r>
            <a:endParaRPr lang="en-US" sz="32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  <a:buFont typeface="Wingdings" charset="2"/>
              <a:buChar char="§"/>
            </a:pPr>
            <a:r>
              <a:rPr lang="en-US" sz="3600" b="1" dirty="0" smtClean="0">
                <a:latin typeface="Calibri"/>
                <a:cs typeface="Calibri"/>
              </a:rPr>
              <a:t>Special Orders</a:t>
            </a:r>
          </a:p>
          <a:p>
            <a:pPr lvl="1">
              <a:spcBef>
                <a:spcPts val="0"/>
              </a:spcBef>
              <a:buFont typeface="Wingdings" charset="2"/>
              <a:buChar char="§"/>
            </a:pPr>
            <a:r>
              <a:rPr lang="en-US" sz="3200" dirty="0" smtClean="0">
                <a:latin typeface="Calibri"/>
                <a:cs typeface="Calibri"/>
              </a:rPr>
              <a:t>6.4  Report from Administration and Finance: Vice President Mary Stephens 			Time Certain 3:30 pm</a:t>
            </a:r>
          </a:p>
          <a:p>
            <a:pPr lvl="1">
              <a:spcBef>
                <a:spcPts val="0"/>
              </a:spcBef>
              <a:buFont typeface="Wingdings" charset="2"/>
              <a:buChar char="§"/>
            </a:pPr>
            <a:endParaRPr lang="en-US" sz="3200" dirty="0" smtClean="0">
              <a:latin typeface="Calibri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 w="127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CSULB Academic Senate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832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PropPr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F76E17-4C45-4ED6-B926-849D8EB4B3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SalesPropPres</Template>
  <TotalTime>0</TotalTime>
  <Words>85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Century Gothic</vt:lpstr>
      <vt:lpstr>Verdana</vt:lpstr>
      <vt:lpstr>Wingdings</vt:lpstr>
      <vt:lpstr>Wingdings 2</vt:lpstr>
      <vt:lpstr>SalesPropPres</vt:lpstr>
      <vt:lpstr>CSULB Academic Senate</vt:lpstr>
      <vt:lpstr>CSULB Academic Senate</vt:lpstr>
      <vt:lpstr>CSULB Academic Senate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2011-09-03T00:29:03Z</dcterms:created>
  <dcterms:modified xsi:type="dcterms:W3CDTF">2016-02-08T21:26:11Z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