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259"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F3DC2E-7721-4EFD-81C2-8F33C8FCC226}"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2C0DA-B475-4878-AD2D-A9ACFE25D554}" type="slidenum">
              <a:rPr lang="en-US" smtClean="0"/>
              <a:t>‹#›</a:t>
            </a:fld>
            <a:endParaRPr lang="en-US"/>
          </a:p>
        </p:txBody>
      </p:sp>
    </p:spTree>
    <p:extLst>
      <p:ext uri="{BB962C8B-B14F-4D97-AF65-F5344CB8AC3E}">
        <p14:creationId xmlns:p14="http://schemas.microsoft.com/office/powerpoint/2010/main" val="194486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3DC2E-7721-4EFD-81C2-8F33C8FCC226}"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2C0DA-B475-4878-AD2D-A9ACFE25D554}" type="slidenum">
              <a:rPr lang="en-US" smtClean="0"/>
              <a:t>‹#›</a:t>
            </a:fld>
            <a:endParaRPr lang="en-US"/>
          </a:p>
        </p:txBody>
      </p:sp>
    </p:spTree>
    <p:extLst>
      <p:ext uri="{BB962C8B-B14F-4D97-AF65-F5344CB8AC3E}">
        <p14:creationId xmlns:p14="http://schemas.microsoft.com/office/powerpoint/2010/main" val="1973447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3DC2E-7721-4EFD-81C2-8F33C8FCC226}"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2C0DA-B475-4878-AD2D-A9ACFE25D554}" type="slidenum">
              <a:rPr lang="en-US" smtClean="0"/>
              <a:t>‹#›</a:t>
            </a:fld>
            <a:endParaRPr lang="en-US"/>
          </a:p>
        </p:txBody>
      </p:sp>
    </p:spTree>
    <p:extLst>
      <p:ext uri="{BB962C8B-B14F-4D97-AF65-F5344CB8AC3E}">
        <p14:creationId xmlns:p14="http://schemas.microsoft.com/office/powerpoint/2010/main" val="1884465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3DC2E-7721-4EFD-81C2-8F33C8FCC226}"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2C0DA-B475-4878-AD2D-A9ACFE25D554}" type="slidenum">
              <a:rPr lang="en-US" smtClean="0"/>
              <a:t>‹#›</a:t>
            </a:fld>
            <a:endParaRPr lang="en-US"/>
          </a:p>
        </p:txBody>
      </p:sp>
    </p:spTree>
    <p:extLst>
      <p:ext uri="{BB962C8B-B14F-4D97-AF65-F5344CB8AC3E}">
        <p14:creationId xmlns:p14="http://schemas.microsoft.com/office/powerpoint/2010/main" val="3405372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F3DC2E-7721-4EFD-81C2-8F33C8FCC226}"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2C0DA-B475-4878-AD2D-A9ACFE25D554}" type="slidenum">
              <a:rPr lang="en-US" smtClean="0"/>
              <a:t>‹#›</a:t>
            </a:fld>
            <a:endParaRPr lang="en-US"/>
          </a:p>
        </p:txBody>
      </p:sp>
    </p:spTree>
    <p:extLst>
      <p:ext uri="{BB962C8B-B14F-4D97-AF65-F5344CB8AC3E}">
        <p14:creationId xmlns:p14="http://schemas.microsoft.com/office/powerpoint/2010/main" val="389507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F3DC2E-7721-4EFD-81C2-8F33C8FCC226}"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2C0DA-B475-4878-AD2D-A9ACFE25D554}" type="slidenum">
              <a:rPr lang="en-US" smtClean="0"/>
              <a:t>‹#›</a:t>
            </a:fld>
            <a:endParaRPr lang="en-US"/>
          </a:p>
        </p:txBody>
      </p:sp>
    </p:spTree>
    <p:extLst>
      <p:ext uri="{BB962C8B-B14F-4D97-AF65-F5344CB8AC3E}">
        <p14:creationId xmlns:p14="http://schemas.microsoft.com/office/powerpoint/2010/main" val="2095831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F3DC2E-7721-4EFD-81C2-8F33C8FCC226}" type="datetimeFigureOut">
              <a:rPr lang="en-US" smtClean="0"/>
              <a:t>3/17/2016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22C0DA-B475-4878-AD2D-A9ACFE25D554}" type="slidenum">
              <a:rPr lang="en-US" smtClean="0"/>
              <a:t>‹#›</a:t>
            </a:fld>
            <a:endParaRPr lang="en-US"/>
          </a:p>
        </p:txBody>
      </p:sp>
    </p:spTree>
    <p:extLst>
      <p:ext uri="{BB962C8B-B14F-4D97-AF65-F5344CB8AC3E}">
        <p14:creationId xmlns:p14="http://schemas.microsoft.com/office/powerpoint/2010/main" val="3788944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F3DC2E-7721-4EFD-81C2-8F33C8FCC226}" type="datetimeFigureOut">
              <a:rPr lang="en-US" smtClean="0"/>
              <a:t>3/17/2016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22C0DA-B475-4878-AD2D-A9ACFE25D554}" type="slidenum">
              <a:rPr lang="en-US" smtClean="0"/>
              <a:t>‹#›</a:t>
            </a:fld>
            <a:endParaRPr lang="en-US"/>
          </a:p>
        </p:txBody>
      </p:sp>
    </p:spTree>
    <p:extLst>
      <p:ext uri="{BB962C8B-B14F-4D97-AF65-F5344CB8AC3E}">
        <p14:creationId xmlns:p14="http://schemas.microsoft.com/office/powerpoint/2010/main" val="2658178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3DC2E-7721-4EFD-81C2-8F33C8FCC226}" type="datetimeFigureOut">
              <a:rPr lang="en-US" smtClean="0"/>
              <a:t>3/17/2016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22C0DA-B475-4878-AD2D-A9ACFE25D554}" type="slidenum">
              <a:rPr lang="en-US" smtClean="0"/>
              <a:t>‹#›</a:t>
            </a:fld>
            <a:endParaRPr lang="en-US"/>
          </a:p>
        </p:txBody>
      </p:sp>
    </p:spTree>
    <p:extLst>
      <p:ext uri="{BB962C8B-B14F-4D97-AF65-F5344CB8AC3E}">
        <p14:creationId xmlns:p14="http://schemas.microsoft.com/office/powerpoint/2010/main" val="2224780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3DC2E-7721-4EFD-81C2-8F33C8FCC226}"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2C0DA-B475-4878-AD2D-A9ACFE25D554}" type="slidenum">
              <a:rPr lang="en-US" smtClean="0"/>
              <a:t>‹#›</a:t>
            </a:fld>
            <a:endParaRPr lang="en-US"/>
          </a:p>
        </p:txBody>
      </p:sp>
    </p:spTree>
    <p:extLst>
      <p:ext uri="{BB962C8B-B14F-4D97-AF65-F5344CB8AC3E}">
        <p14:creationId xmlns:p14="http://schemas.microsoft.com/office/powerpoint/2010/main" val="2031682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3DC2E-7721-4EFD-81C2-8F33C8FCC226}"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2C0DA-B475-4878-AD2D-A9ACFE25D554}" type="slidenum">
              <a:rPr lang="en-US" smtClean="0"/>
              <a:t>‹#›</a:t>
            </a:fld>
            <a:endParaRPr lang="en-US"/>
          </a:p>
        </p:txBody>
      </p:sp>
    </p:spTree>
    <p:extLst>
      <p:ext uri="{BB962C8B-B14F-4D97-AF65-F5344CB8AC3E}">
        <p14:creationId xmlns:p14="http://schemas.microsoft.com/office/powerpoint/2010/main" val="2724727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3DC2E-7721-4EFD-81C2-8F33C8FCC226}" type="datetimeFigureOut">
              <a:rPr lang="en-US" smtClean="0"/>
              <a:t>3/17/2016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2C0DA-B475-4878-AD2D-A9ACFE25D554}" type="slidenum">
              <a:rPr lang="en-US" smtClean="0"/>
              <a:t>‹#›</a:t>
            </a:fld>
            <a:endParaRPr lang="en-US"/>
          </a:p>
        </p:txBody>
      </p:sp>
    </p:spTree>
    <p:extLst>
      <p:ext uri="{BB962C8B-B14F-4D97-AF65-F5344CB8AC3E}">
        <p14:creationId xmlns:p14="http://schemas.microsoft.com/office/powerpoint/2010/main" val="3972162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hyperlink" Target="Faculty%20recruit%20and%20retention%2014.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3295651"/>
          </a:xfrm>
        </p:spPr>
        <p:txBody>
          <a:bodyPr>
            <a:normAutofit fontScale="90000"/>
          </a:bodyPr>
          <a:lstStyle/>
          <a:p>
            <a:r>
              <a:rPr lang="en-US" b="1" dirty="0"/>
              <a:t>Academic Senate of California State University</a:t>
            </a:r>
            <a:r>
              <a:rPr lang="en-US" dirty="0"/>
              <a:t/>
            </a:r>
            <a:br>
              <a:rPr lang="en-US" dirty="0"/>
            </a:br>
            <a:r>
              <a:rPr lang="en-US" b="1" dirty="0"/>
              <a:t>Positions on Proposed Bills in the California State Legislature – 2016</a:t>
            </a:r>
            <a:r>
              <a:rPr lang="en-US" dirty="0"/>
              <a:t/>
            </a:r>
            <a:br>
              <a:rPr lang="en-US" dirty="0"/>
            </a:br>
            <a:r>
              <a:rPr lang="en-US" b="1" i="1" dirty="0"/>
              <a:t>March, 2016</a:t>
            </a:r>
            <a:r>
              <a:rPr lang="en-US" dirty="0"/>
              <a:t/>
            </a:r>
            <a:br>
              <a:rPr lang="en-US" dirty="0"/>
            </a:br>
            <a:endParaRPr lang="en-US" dirty="0"/>
          </a:p>
        </p:txBody>
      </p:sp>
      <p:sp>
        <p:nvSpPr>
          <p:cNvPr id="3" name="Subtitle 2"/>
          <p:cNvSpPr>
            <a:spLocks noGrp="1"/>
          </p:cNvSpPr>
          <p:nvPr>
            <p:ph type="subTitle" idx="1"/>
          </p:nvPr>
        </p:nvSpPr>
        <p:spPr>
          <a:xfrm>
            <a:off x="1371600" y="3886200"/>
            <a:ext cx="6400800" cy="1524000"/>
          </a:xfrm>
        </p:spPr>
        <p:txBody>
          <a:bodyPr/>
          <a:lstStyle/>
          <a:p>
            <a:r>
              <a:rPr lang="en-US" i="1" dirty="0">
                <a:solidFill>
                  <a:schemeClr val="tx1"/>
                </a:solidFill>
              </a:rPr>
              <a:t>Recommended by the ASCSU Fiscal &amp; Governmental Affairs Committee</a:t>
            </a:r>
            <a:endParaRPr lang="en-US" dirty="0">
              <a:solidFill>
                <a:schemeClr val="tx1"/>
              </a:solidFill>
            </a:endParaRPr>
          </a:p>
        </p:txBody>
      </p:sp>
      <p:pic>
        <p:nvPicPr>
          <p:cNvPr id="1030" name="Picture 6" descr="C:\Users\000021422\AppData\Local\Microsoft\Windows\Temporary Internet Files\Content.IE5\G0BNUBO1\Shamrock[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6254264"/>
            <a:ext cx="381000" cy="39624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C:\Users\000021422\AppData\Local\Microsoft\Windows\Temporary Internet Files\Content.IE5\G0BNUBO1\Shamrock[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7168" y="6255449"/>
            <a:ext cx="381000" cy="3962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C:\Users\000021422\AppData\Local\Microsoft\Windows\Temporary Internet Files\Content.IE5\G0BNUBO1\Shamrock[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9092" y="6226152"/>
            <a:ext cx="381000" cy="39624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C:\Users\000021422\AppData\Local\Microsoft\Windows\Temporary Internet Files\Content.IE5\G0BNUBO1\Shamrock[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6224967"/>
            <a:ext cx="381000" cy="3962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C:\Users\000021422\AppData\Local\Microsoft\Windows\Temporary Internet Files\Content.IE5\G0BNUBO1\Shamrock[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6270677"/>
            <a:ext cx="381000" cy="39624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C:\Users\000021422\AppData\Local\Microsoft\Windows\Temporary Internet Files\Content.IE5\G0BNUBO1\Shamrock[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6244885"/>
            <a:ext cx="381000" cy="39624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C:\Users\000021422\AppData\Local\Microsoft\Windows\Temporary Internet Files\Content.IE5\G0BNUBO1\Shamrock[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200" y="6278888"/>
            <a:ext cx="381000" cy="39624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descr="C:\Users\000021422\AppData\Local\Microsoft\Windows\Temporary Internet Files\Content.IE5\G0BNUBO1\Shamrock[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6244885"/>
            <a:ext cx="381000" cy="39624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C:\Users\000021422\AppData\Local\Microsoft\Windows\Temporary Internet Files\Content.IE5\G0BNUBO1\Shamrock[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6240199"/>
            <a:ext cx="381000" cy="39624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C:\Users\000021422\AppData\Local\Microsoft\Windows\Temporary Internet Files\Content.IE5\G0BNUBO1\Shamrock[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6500" y="6233161"/>
            <a:ext cx="381000" cy="39624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descr="C:\Users\000021422\AppData\Local\Microsoft\Windows\Temporary Internet Files\Content.IE5\G0BNUBO1\Shamrock[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6262470"/>
            <a:ext cx="381000" cy="396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42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30"/>
                                        </p:tgtEl>
                                        <p:attrNameLst>
                                          <p:attrName>style.visibility</p:attrName>
                                        </p:attrNameLst>
                                      </p:cBhvr>
                                      <p:to>
                                        <p:strVal val="visible"/>
                                      </p:to>
                                    </p:set>
                                    <p:animEffect transition="in" filter="circle(in)">
                                      <p:cBhvr>
                                        <p:cTn id="7" dur="2000"/>
                                        <p:tgtEl>
                                          <p:spTgt spid="1030"/>
                                        </p:tgtEl>
                                      </p:cBhvr>
                                    </p:animEffect>
                                  </p:childTnLst>
                                </p:cTn>
                              </p:par>
                              <p:par>
                                <p:cTn id="8" presetID="6" presetClass="entr" presetSubtype="16"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ircle(in)">
                                      <p:cBhvr>
                                        <p:cTn id="10" dur="2000"/>
                                        <p:tgtEl>
                                          <p:spTgt spid="12"/>
                                        </p:tgtEl>
                                      </p:cBhvr>
                                    </p:animEffect>
                                  </p:childTnLst>
                                </p:cTn>
                              </p:par>
                              <p:par>
                                <p:cTn id="11" presetID="6" presetClass="entr" presetSubtype="16"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ircle(in)">
                                      <p:cBhvr>
                                        <p:cTn id="13" dur="2000"/>
                                        <p:tgtEl>
                                          <p:spTgt spid="13"/>
                                        </p:tgtEl>
                                      </p:cBhvr>
                                    </p:animEffect>
                                  </p:childTnLst>
                                </p:cTn>
                              </p:par>
                              <p:par>
                                <p:cTn id="14" presetID="6" presetClass="entr" presetSubtype="16"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circle(in)">
                                      <p:cBhvr>
                                        <p:cTn id="16" dur="2000"/>
                                        <p:tgtEl>
                                          <p:spTgt spid="14"/>
                                        </p:tgtEl>
                                      </p:cBhvr>
                                    </p:animEffect>
                                  </p:childTnLst>
                                </p:cTn>
                              </p:par>
                              <p:par>
                                <p:cTn id="17" presetID="6" presetClass="entr" presetSubtype="16"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circle(in)">
                                      <p:cBhvr>
                                        <p:cTn id="19" dur="2000"/>
                                        <p:tgtEl>
                                          <p:spTgt spid="15"/>
                                        </p:tgtEl>
                                      </p:cBhvr>
                                    </p:animEffect>
                                  </p:childTnLst>
                                </p:cTn>
                              </p:par>
                              <p:par>
                                <p:cTn id="20" presetID="6"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circle(in)">
                                      <p:cBhvr>
                                        <p:cTn id="22" dur="2000"/>
                                        <p:tgtEl>
                                          <p:spTgt spid="18"/>
                                        </p:tgtEl>
                                      </p:cBhvr>
                                    </p:animEffect>
                                  </p:childTnLst>
                                </p:cTn>
                              </p:par>
                              <p:par>
                                <p:cTn id="23" presetID="6" presetClass="entr" presetSubtype="16"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circle(in)">
                                      <p:cBhvr>
                                        <p:cTn id="25" dur="2000"/>
                                        <p:tgtEl>
                                          <p:spTgt spid="19"/>
                                        </p:tgtEl>
                                      </p:cBhvr>
                                    </p:animEffect>
                                  </p:childTnLst>
                                </p:cTn>
                              </p:par>
                              <p:par>
                                <p:cTn id="26" presetID="6" presetClass="entr" presetSubtype="16"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circle(in)">
                                      <p:cBhvr>
                                        <p:cTn id="28" dur="2000"/>
                                        <p:tgtEl>
                                          <p:spTgt spid="20"/>
                                        </p:tgtEl>
                                      </p:cBhvr>
                                    </p:animEffect>
                                  </p:childTnLst>
                                </p:cTn>
                              </p:par>
                              <p:par>
                                <p:cTn id="29" presetID="6" presetClass="entr" presetSubtype="16"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circle(in)">
                                      <p:cBhvr>
                                        <p:cTn id="31" dur="2000"/>
                                        <p:tgtEl>
                                          <p:spTgt spid="22"/>
                                        </p:tgtEl>
                                      </p:cBhvr>
                                    </p:animEffect>
                                  </p:childTnLst>
                                </p:cTn>
                              </p:par>
                              <p:par>
                                <p:cTn id="32" presetID="6" presetClass="entr" presetSubtype="16" fill="hold"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circle(in)">
                                      <p:cBhvr>
                                        <p:cTn id="34" dur="2000"/>
                                        <p:tgtEl>
                                          <p:spTgt spid="21"/>
                                        </p:tgtEl>
                                      </p:cBhvr>
                                    </p:animEffect>
                                  </p:childTnLst>
                                </p:cTn>
                              </p:par>
                              <p:par>
                                <p:cTn id="35" presetID="6" presetClass="entr" presetSubtype="16"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circle(in)">
                                      <p:cBhvr>
                                        <p:cTn id="37"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fontScale="90000"/>
          </a:bodyPr>
          <a:lstStyle/>
          <a:p>
            <a:r>
              <a:rPr lang="en-US" b="1" dirty="0" smtClean="0"/>
              <a:t/>
            </a:r>
            <a:br>
              <a:rPr lang="en-US" b="1" dirty="0" smtClean="0"/>
            </a:br>
            <a:r>
              <a:rPr lang="en-US" b="1" dirty="0" smtClean="0"/>
              <a:t>Tier I Priority</a:t>
            </a:r>
            <a:r>
              <a:rPr lang="en-US" b="1" i="1" dirty="0" smtClean="0"/>
              <a:t> </a:t>
            </a:r>
            <a:r>
              <a:rPr lang="en-US" b="1" i="1" dirty="0"/>
              <a:t>Senate Bills</a:t>
            </a:r>
            <a:r>
              <a:rPr lang="en-US" dirty="0"/>
              <a:t/>
            </a:r>
            <a:br>
              <a:rPr lang="en-US" dirty="0"/>
            </a:br>
            <a:endParaRPr lang="en-US" dirty="0"/>
          </a:p>
        </p:txBody>
      </p:sp>
      <p:sp>
        <p:nvSpPr>
          <p:cNvPr id="3" name="Content Placeholder 2"/>
          <p:cNvSpPr>
            <a:spLocks noGrp="1"/>
          </p:cNvSpPr>
          <p:nvPr>
            <p:ph idx="1"/>
          </p:nvPr>
        </p:nvSpPr>
        <p:spPr>
          <a:xfrm>
            <a:off x="457200" y="1371600"/>
            <a:ext cx="8458200" cy="5105400"/>
          </a:xfrm>
        </p:spPr>
        <p:txBody>
          <a:bodyPr>
            <a:normAutofit fontScale="70000" lnSpcReduction="20000"/>
          </a:bodyPr>
          <a:lstStyle/>
          <a:p>
            <a:r>
              <a:rPr lang="en-US" b="1" dirty="0"/>
              <a:t>SB 1450 (Glazer)</a:t>
            </a:r>
            <a:endParaRPr lang="en-US" dirty="0"/>
          </a:p>
          <a:p>
            <a:r>
              <a:rPr lang="en-US" b="1" dirty="0"/>
              <a:t>California Promise  (4-year degree)</a:t>
            </a:r>
            <a:endParaRPr lang="en-US" dirty="0"/>
          </a:p>
          <a:p>
            <a:r>
              <a:rPr lang="en-US" dirty="0"/>
              <a:t>This bill would establish a program that authorizes a campus of the California State University and the California Community Colleges to enter into a pledge with a student who satisfies specified criteria to support the student in obtaining an associate degree within 2 academic years, or a baccalaureate degree within 4 academic years, of freshman admission. The bill would prohibit </a:t>
            </a:r>
            <a:r>
              <a:rPr lang="en-US" dirty="0" err="1"/>
              <a:t>systemwide</a:t>
            </a:r>
            <a:r>
              <a:rPr lang="en-US" dirty="0"/>
              <a:t> tuition charged to a California State University student who participates in a California Promise program for an academic year from exceeding the amount of tuition charged to the student for the academic year of the student’s freshman admission.  Compare to AB 2786.</a:t>
            </a:r>
          </a:p>
          <a:p>
            <a:r>
              <a:rPr lang="en-US" u="sng" dirty="0"/>
              <a:t>Rationale</a:t>
            </a:r>
            <a:r>
              <a:rPr lang="en-US" dirty="0"/>
              <a:t>:  Watch, at least in the initial stages.  It’s very likely to be changed in committee,  The biggest challenges will be the details of its implementation.</a:t>
            </a:r>
          </a:p>
          <a:p>
            <a:r>
              <a:rPr lang="en-US" b="1" i="1" dirty="0"/>
              <a:t>FGA Recommendation:  Watch (Oppose)</a:t>
            </a:r>
            <a:endParaRPr lang="en-US" dirty="0"/>
          </a:p>
        </p:txBody>
      </p:sp>
    </p:spTree>
    <p:extLst>
      <p:ext uri="{BB962C8B-B14F-4D97-AF65-F5344CB8AC3E}">
        <p14:creationId xmlns:p14="http://schemas.microsoft.com/office/powerpoint/2010/main" val="4291139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Tier 1 Assembly </a:t>
            </a:r>
            <a:r>
              <a:rPr lang="en-US" b="1" dirty="0"/>
              <a:t>Bills:</a:t>
            </a:r>
            <a:r>
              <a:rPr lang="en-US" dirty="0"/>
              <a:t/>
            </a:r>
            <a:br>
              <a:rPr lang="en-US" dirty="0"/>
            </a:b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r>
              <a:rPr lang="en-US" b="1" dirty="0"/>
              <a:t>AB 1582 (Allen)</a:t>
            </a:r>
            <a:endParaRPr lang="en-US" dirty="0"/>
          </a:p>
          <a:p>
            <a:r>
              <a:rPr lang="en-US" b="1" dirty="0"/>
              <a:t>Conflict of Interest/Textbook Royalties</a:t>
            </a:r>
            <a:endParaRPr lang="en-US" dirty="0"/>
          </a:p>
          <a:p>
            <a:r>
              <a:rPr lang="en-US" dirty="0"/>
              <a:t>Bill would require employees of public post-secondary educational institutions to disclose any compensation received, including royalties, resulting from the adoption of required course materials for coursework or instruction.  It is an extension of existing law, including the Political Reform Act of 1974: Conflict of Interest Codes.  Note: The bill in its current form does not prohibit royalties, merely requires their disclosure as an extension of existing law.   Compare to AB 2214.</a:t>
            </a:r>
          </a:p>
          <a:p>
            <a:r>
              <a:rPr lang="en-US" b="1" i="1" dirty="0"/>
              <a:t>FGA Recommendation: </a:t>
            </a:r>
            <a:r>
              <a:rPr lang="en-US" i="1" dirty="0"/>
              <a:t> </a:t>
            </a:r>
            <a:r>
              <a:rPr lang="en-US" b="1" i="1" dirty="0"/>
              <a:t>Watch </a:t>
            </a:r>
            <a:endParaRPr lang="en-US" dirty="0"/>
          </a:p>
          <a:p>
            <a:r>
              <a:rPr lang="en-US" b="1" i="1" dirty="0"/>
              <a:t>FGA Recommendation: Oppose	</a:t>
            </a:r>
            <a:endParaRPr lang="en-US" dirty="0"/>
          </a:p>
          <a:p>
            <a:endParaRPr lang="en-US" dirty="0"/>
          </a:p>
        </p:txBody>
      </p:sp>
    </p:spTree>
    <p:extLst>
      <p:ext uri="{BB962C8B-B14F-4D97-AF65-F5344CB8AC3E}">
        <p14:creationId xmlns:p14="http://schemas.microsoft.com/office/powerpoint/2010/main" val="588730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Tier 1 Assembly Bills:</a:t>
            </a:r>
            <a:endParaRPr lang="en-US" dirty="0"/>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b="1" dirty="0"/>
              <a:t>AB 2419 (Jones) </a:t>
            </a:r>
            <a:endParaRPr lang="en-US" dirty="0"/>
          </a:p>
          <a:p>
            <a:r>
              <a:rPr lang="en-US" b="1" dirty="0"/>
              <a:t>The New University of California</a:t>
            </a:r>
            <a:endParaRPr lang="en-US" dirty="0"/>
          </a:p>
          <a:p>
            <a:r>
              <a:rPr lang="en-US" dirty="0"/>
              <a:t>This bill would establish The New University of California as a 4th segment of public postsecondary education in this state. The university would provide no instruction, but rather would issue credit and degrees to persons who pass its examinations. The bill would establish an 11-member Board of Trustees of The New University of California as the governing body of the university, and specify the membership and appointing authority for the board of trustees. The bill would provide for the appointment of a Chancellor of The New University of California as the chief executive officer of the university.</a:t>
            </a:r>
          </a:p>
          <a:p>
            <a:r>
              <a:rPr lang="en-US" u="sng" dirty="0"/>
              <a:t>Rationale</a:t>
            </a:r>
            <a:r>
              <a:rPr lang="en-US" dirty="0"/>
              <a:t>: Would divert resources from the existing public higher education segments.</a:t>
            </a:r>
          </a:p>
          <a:p>
            <a:r>
              <a:rPr lang="en-US" b="1" i="1" dirty="0"/>
              <a:t>FGA Recommendation:  Oppose  </a:t>
            </a:r>
            <a:endParaRPr lang="en-US" dirty="0"/>
          </a:p>
          <a:p>
            <a:pPr marL="0" indent="0">
              <a:buNone/>
            </a:pPr>
            <a:r>
              <a:rPr lang="en-US" b="1" i="1" dirty="0"/>
              <a:t>	</a:t>
            </a:r>
            <a:endParaRPr lang="en-US" dirty="0"/>
          </a:p>
          <a:p>
            <a:endParaRPr lang="en-US" dirty="0"/>
          </a:p>
        </p:txBody>
      </p:sp>
    </p:spTree>
    <p:extLst>
      <p:ext uri="{BB962C8B-B14F-4D97-AF65-F5344CB8AC3E}">
        <p14:creationId xmlns:p14="http://schemas.microsoft.com/office/powerpoint/2010/main" val="3303620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Tier II Secondary Priority Senate Bills</a:t>
            </a:r>
            <a:r>
              <a:rPr lang="en-US" b="1" i="1" dirty="0"/>
              <a:t>:</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b="1" dirty="0"/>
              <a:t>SB 933 (Allen)</a:t>
            </a:r>
            <a:endParaRPr lang="en-US" dirty="0"/>
          </a:p>
          <a:p>
            <a:r>
              <a:rPr lang="en-US" b="1" dirty="0"/>
              <a:t>Teachers: California Teacher Corps Act of 2016: teacher residency programs</a:t>
            </a:r>
            <a:endParaRPr lang="en-US" dirty="0"/>
          </a:p>
          <a:p>
            <a:r>
              <a:rPr lang="en-US" dirty="0"/>
              <a:t>This bill would establish the California Teacher Corps Act of 2016, under which the Superintendent of Public Instruction would make grants to applicant high-need local educational agencies and high-need consortium of local educational agencies, as defined, to assist these agencies in establishing and maintaining teacher residency programs.</a:t>
            </a:r>
          </a:p>
          <a:p>
            <a:r>
              <a:rPr lang="en-US" b="1" i="1" dirty="0"/>
              <a:t>FGA Recommendation:     No position</a:t>
            </a:r>
            <a:endParaRPr lang="en-US" dirty="0"/>
          </a:p>
        </p:txBody>
      </p:sp>
    </p:spTree>
    <p:extLst>
      <p:ext uri="{BB962C8B-B14F-4D97-AF65-F5344CB8AC3E}">
        <p14:creationId xmlns:p14="http://schemas.microsoft.com/office/powerpoint/2010/main" val="988194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Tier II Secondary Priority Senate Bills</a:t>
            </a:r>
            <a:r>
              <a:rPr lang="en-US" b="1" i="1" dirty="0"/>
              <a:t>:</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b="1" dirty="0"/>
              <a:t>SB 1412 (Block)</a:t>
            </a:r>
            <a:endParaRPr lang="en-US" dirty="0"/>
          </a:p>
          <a:p>
            <a:r>
              <a:rPr lang="en-US" b="1" dirty="0"/>
              <a:t>CSU Investments</a:t>
            </a:r>
            <a:endParaRPr lang="en-US" dirty="0"/>
          </a:p>
          <a:p>
            <a:r>
              <a:rPr lang="en-US" dirty="0"/>
              <a:t>Would allow Chief Financial Officers of individual CSU campuses to shift investments from federal or state credit unions and special projects funding (grants, research, operation funding, etc.:  to include investing in mutual funds.  Could have Fiscal implications.  This bill would limit the total amount invested in these mutual funds and real estate investment trusts to specified amounts for each fiscal year, until, commencing with the 2019–20 fiscal year, up to 30% of that money could be invested in these asset categories.   This is a reintroduction of AB 130 (Weber) from 2015, at which time it had support from both the Legislative Analyst /office, the Department of Finance, and the fiscal committees of both houses.</a:t>
            </a:r>
          </a:p>
          <a:p>
            <a:r>
              <a:rPr lang="en-US" b="1" i="1" dirty="0"/>
              <a:t>FGA Recommendation: Watch</a:t>
            </a:r>
            <a:endParaRPr lang="en-US" dirty="0"/>
          </a:p>
        </p:txBody>
      </p:sp>
    </p:spTree>
    <p:extLst>
      <p:ext uri="{BB962C8B-B14F-4D97-AF65-F5344CB8AC3E}">
        <p14:creationId xmlns:p14="http://schemas.microsoft.com/office/powerpoint/2010/main" val="1624987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Tier II Secondary Priority Assembly Bills:</a:t>
            </a:r>
            <a:endParaRPr lang="en-US" dirty="0"/>
          </a:p>
        </p:txBody>
      </p:sp>
      <p:sp>
        <p:nvSpPr>
          <p:cNvPr id="3" name="Content Placeholder 2"/>
          <p:cNvSpPr>
            <a:spLocks noGrp="1"/>
          </p:cNvSpPr>
          <p:nvPr>
            <p:ph idx="1"/>
          </p:nvPr>
        </p:nvSpPr>
        <p:spPr>
          <a:xfrm>
            <a:off x="457200" y="1600201"/>
            <a:ext cx="8229600" cy="4343400"/>
          </a:xfrm>
        </p:spPr>
        <p:txBody>
          <a:bodyPr>
            <a:normAutofit fontScale="77500" lnSpcReduction="20000"/>
          </a:bodyPr>
          <a:lstStyle/>
          <a:p>
            <a:r>
              <a:rPr lang="en-US" b="1" dirty="0"/>
              <a:t>AB 2019 (Santiago)</a:t>
            </a:r>
            <a:endParaRPr lang="en-US" dirty="0"/>
          </a:p>
          <a:p>
            <a:r>
              <a:rPr lang="en-US" b="1" dirty="0"/>
              <a:t>State employees: salary adjustments: State Bargaining Unit 3.</a:t>
            </a:r>
            <a:endParaRPr lang="en-US" dirty="0"/>
          </a:p>
          <a:p>
            <a:r>
              <a:rPr lang="en-US" dirty="0"/>
              <a:t>This bill would declare the policy of the state to provide for intermediate steps of salary adjustments, in an unspecified percentage, for members of the California Faculty Association within State Bargaining Unit 3 that would be based on cost-of-living adjustments tied to the California Consumer Price Index.</a:t>
            </a:r>
          </a:p>
          <a:p>
            <a:r>
              <a:rPr lang="en-US" b="1" i="1" dirty="0"/>
              <a:t>FGA Recommendation:  No position					-- CFA sponsored</a:t>
            </a:r>
            <a:endParaRPr lang="en-US" dirty="0"/>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3573750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descr="C:\Users\000021422\AppData\Local\Microsoft\Windows\Temporary Internet Files\Content.IE5\DADIMYCP\leprechaun[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676400"/>
            <a:ext cx="137160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966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0.04305 0.09907 C 0.04184 0.11968 0.04166 0.14005 0.04166 0.16065 L 0.06927 0.27245 L 0.25243 0.0919 L 0.16076 0.7125 L 0.53316 0.0838 L 0.75781 0.67037 L 0.76545 0.06111 " pathEditMode="relative" rAng="0" ptsTypes="fAAAAAAA">
                                      <p:cBhvr>
                                        <p:cTn id="6" dur="5000" fill="hold"/>
                                        <p:tgtEl>
                                          <p:spTgt spid="2050"/>
                                        </p:tgtEl>
                                        <p:attrNameLst>
                                          <p:attrName>ppt_x</p:attrName>
                                          <p:attrName>ppt_y</p:attrName>
                                        </p:attrNameLst>
                                      </p:cBhvr>
                                      <p:rCtr x="36042" y="2877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2163762"/>
          </a:xfrm>
        </p:spPr>
        <p:txBody>
          <a:bodyPr>
            <a:normAutofit/>
          </a:bodyPr>
          <a:lstStyle/>
          <a:p>
            <a:r>
              <a:rPr lang="en-US" dirty="0" smtClean="0"/>
              <a:t> </a:t>
            </a:r>
            <a:r>
              <a:rPr lang="en-US" b="1" dirty="0"/>
              <a:t>Report on 2014 </a:t>
            </a:r>
            <a:r>
              <a:rPr lang="en-US" dirty="0"/>
              <a:t/>
            </a:r>
            <a:br>
              <a:rPr lang="en-US" dirty="0"/>
            </a:br>
            <a:r>
              <a:rPr lang="en-US" b="1" dirty="0"/>
              <a:t>Faculty Recruitment and Retention Survey </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027394172"/>
              </p:ext>
            </p:extLst>
          </p:nvPr>
        </p:nvGraphicFramePr>
        <p:xfrm>
          <a:off x="1524000" y="1830388"/>
          <a:ext cx="6096000" cy="4064000"/>
        </p:xfrm>
        <a:graphic>
          <a:graphicData uri="http://schemas.openxmlformats.org/presentationml/2006/ole">
            <mc:AlternateContent xmlns:mc="http://schemas.openxmlformats.org/markup-compatibility/2006">
              <mc:Choice xmlns:v="urn:schemas-microsoft-com:vml" Requires="v">
                <p:oleObj spid="_x0000_s3076" name="Acrobat Document" r:id="rId3" imgW="0" imgH="0" progId="AcroExch.Document.7">
                  <p:embed/>
                </p:oleObj>
              </mc:Choice>
              <mc:Fallback>
                <p:oleObj name="Acrobat Document" r:id="rId3" imgW="0" imgH="0" progId="AcroExch.Document.7">
                  <p:embed/>
                  <p:pic>
                    <p:nvPicPr>
                      <p:cNvPr id="0" name=""/>
                      <p:cNvPicPr/>
                      <p:nvPr/>
                    </p:nvPicPr>
                    <p:blipFill/>
                    <p:spPr>
                      <a:xfrm>
                        <a:off x="1524000" y="1830388"/>
                        <a:ext cx="6096000" cy="4064000"/>
                      </a:xfrm>
                      <a:prstGeom prst="rect">
                        <a:avLst/>
                      </a:prstGeom>
                    </p:spPr>
                  </p:pic>
                </p:oleObj>
              </mc:Fallback>
            </mc:AlternateContent>
          </a:graphicData>
        </a:graphic>
      </p:graphicFrame>
      <p:graphicFrame>
        <p:nvGraphicFramePr>
          <p:cNvPr id="7" name="Object 6">
            <a:hlinkClick r:id="rId4" action="ppaction://hlinkfile"/>
          </p:cNvPr>
          <p:cNvGraphicFramePr>
            <a:graphicFrameLocks noChangeAspect="1"/>
          </p:cNvGraphicFramePr>
          <p:nvPr>
            <p:extLst>
              <p:ext uri="{D42A27DB-BD31-4B8C-83A1-F6EECF244321}">
                <p14:modId xmlns:p14="http://schemas.microsoft.com/office/powerpoint/2010/main" val="3414774103"/>
              </p:ext>
            </p:extLst>
          </p:nvPr>
        </p:nvGraphicFramePr>
        <p:xfrm>
          <a:off x="4191000" y="4343400"/>
          <a:ext cx="381000" cy="792163"/>
        </p:xfrm>
        <a:graphic>
          <a:graphicData uri="http://schemas.openxmlformats.org/presentationml/2006/ole">
            <mc:AlternateContent xmlns:mc="http://schemas.openxmlformats.org/markup-compatibility/2006">
              <mc:Choice xmlns:v="urn:schemas-microsoft-com:vml" Requires="v">
                <p:oleObj spid="_x0000_s3077" name="Acrobat Document" showAsIcon="1" r:id="rId5" imgW="380880" imgH="792360" progId="AcroExch.Document.7">
                  <p:embed/>
                </p:oleObj>
              </mc:Choice>
              <mc:Fallback>
                <p:oleObj name="Acrobat Document" showAsIcon="1" r:id="rId5" imgW="380880" imgH="792360" progId="AcroExch.Document.7">
                  <p:embed/>
                  <p:pic>
                    <p:nvPicPr>
                      <p:cNvPr id="0" name=""/>
                      <p:cNvPicPr/>
                      <p:nvPr/>
                    </p:nvPicPr>
                    <p:blipFill>
                      <a:blip r:embed="rId6"/>
                      <a:stretch>
                        <a:fillRect/>
                      </a:stretch>
                    </p:blipFill>
                    <p:spPr>
                      <a:xfrm>
                        <a:off x="4191000" y="4343400"/>
                        <a:ext cx="381000" cy="792163"/>
                      </a:xfrm>
                      <a:prstGeom prst="rect">
                        <a:avLst/>
                      </a:prstGeom>
                    </p:spPr>
                  </p:pic>
                </p:oleObj>
              </mc:Fallback>
            </mc:AlternateContent>
          </a:graphicData>
        </a:graphic>
      </p:graphicFrame>
      <p:sp>
        <p:nvSpPr>
          <p:cNvPr id="10" name="TextBox 9"/>
          <p:cNvSpPr txBox="1"/>
          <p:nvPr/>
        </p:nvSpPr>
        <p:spPr>
          <a:xfrm rot="620259">
            <a:off x="1143000" y="4159458"/>
            <a:ext cx="1295400" cy="369332"/>
          </a:xfrm>
          <a:prstGeom prst="rect">
            <a:avLst/>
          </a:prstGeom>
          <a:noFill/>
        </p:spPr>
        <p:txBody>
          <a:bodyPr wrap="square" rtlCol="0">
            <a:spAutoFit/>
          </a:bodyPr>
          <a:lstStyle/>
          <a:p>
            <a:r>
              <a:rPr lang="en-US" dirty="0" smtClean="0"/>
              <a:t>Click here</a:t>
            </a:r>
            <a:endParaRPr lang="en-US" dirty="0"/>
          </a:p>
        </p:txBody>
      </p:sp>
      <p:cxnSp>
        <p:nvCxnSpPr>
          <p:cNvPr id="12" name="Straight Arrow Connector 11"/>
          <p:cNvCxnSpPr/>
          <p:nvPr/>
        </p:nvCxnSpPr>
        <p:spPr>
          <a:xfrm>
            <a:off x="2133600" y="4468837"/>
            <a:ext cx="1981200" cy="0"/>
          </a:xfrm>
          <a:prstGeom prst="straightConnector1">
            <a:avLst/>
          </a:prstGeom>
          <a:ln w="539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344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725</Words>
  <Application>Microsoft Office PowerPoint</Application>
  <PresentationFormat>On-screen Show (4:3)</PresentationFormat>
  <Paragraphs>39</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Adobe Acrobat Document</vt:lpstr>
      <vt:lpstr>Academic Senate of California State University Positions on Proposed Bills in the California State Legislature – 2016 March, 2016 </vt:lpstr>
      <vt:lpstr> Tier I Priority Senate Bills </vt:lpstr>
      <vt:lpstr>Tier 1 Assembly Bills: </vt:lpstr>
      <vt:lpstr>Tier 1 Assembly Bills:</vt:lpstr>
      <vt:lpstr>Tier II Secondary Priority Senate Bills: </vt:lpstr>
      <vt:lpstr>Tier II Secondary Priority Senate Bills: </vt:lpstr>
      <vt:lpstr>Tier II Secondary Priority Assembly Bills:</vt:lpstr>
      <vt:lpstr>PowerPoint Presentation</vt:lpstr>
      <vt:lpstr> Report on 2014  Faculty Recruitment and Retention Survey </vt:lpstr>
    </vt:vector>
  </TitlesOfParts>
  <Company>CLA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Senate of California State University Positions on Proposed Bills in the California State Legislature – 2016 March, 2016 </dc:title>
  <dc:creator>W. Gary Griswold</dc:creator>
  <cp:lastModifiedBy>W. Gary Griswold</cp:lastModifiedBy>
  <cp:revision>7</cp:revision>
  <dcterms:created xsi:type="dcterms:W3CDTF">2016-03-17T17:54:20Z</dcterms:created>
  <dcterms:modified xsi:type="dcterms:W3CDTF">2016-03-17T19:13:54Z</dcterms:modified>
</cp:coreProperties>
</file>