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handoutMasterIdLst>
    <p:handoutMasterId r:id="rId6"/>
  </p:handoutMasterIdLst>
  <p:sldIdLst>
    <p:sldId id="256" r:id="rId2"/>
    <p:sldId id="259" r:id="rId3"/>
    <p:sldId id="260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276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4A825-6C39-4E9C-A25A-BAB79C32927E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760549-7670-4250-9A1F-F63A9F756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087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66E8C-4946-485B-A037-1C00C62B46F2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16339-41C6-411E-9C36-574F33C11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312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04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786D-D7EC-4221-8D96-6B36744F7E64}" type="datetime1">
              <a:rPr lang="en-US" smtClean="0"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F371-D6D8-4229-89CA-948955572B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866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0D9A-7572-40A4-AD0A-50F3029693E0}" type="datetime1">
              <a:rPr lang="en-US" smtClean="0"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F371-D6D8-4229-89CA-948955572B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680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C260-9C12-42C9-876F-807608B34A22}" type="datetime1">
              <a:rPr lang="en-US" smtClean="0"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F371-D6D8-4229-89CA-948955572B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75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093EB-AB17-4D53-9D42-A368F38EB04C}" type="datetime1">
              <a:rPr lang="en-US" smtClean="0"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F371-D6D8-4229-89CA-948955572B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767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47B16-610A-4BF5-A19C-293AC8D79DC2}" type="datetime1">
              <a:rPr lang="en-US" smtClean="0"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F371-D6D8-4229-89CA-948955572B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19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F84F1-C6C0-4925-A5CF-09C4F5810BB6}" type="datetime1">
              <a:rPr lang="en-US" smtClean="0"/>
              <a:t>4/21/2016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F371-D6D8-4229-89CA-948955572B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25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F397-9BAA-44C8-9788-D6317C847B4F}" type="datetime1">
              <a:rPr lang="en-US" smtClean="0"/>
              <a:t>4/21/2016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F371-D6D8-4229-89CA-948955572B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64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7B47-A116-4D87-9BBF-AA27873A4F66}" type="datetime1">
              <a:rPr lang="en-US" smtClean="0"/>
              <a:t>4/21/2016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F371-D6D8-4229-89CA-948955572B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297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1B101-7CB5-4821-A48E-125E9D312925}" type="datetime1">
              <a:rPr lang="en-US" smtClean="0"/>
              <a:t>4/21/2016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F371-D6D8-4229-89CA-948955572B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091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45458-6C38-4AC2-888C-F896D100E731}" type="datetime1">
              <a:rPr lang="en-US" smtClean="0"/>
              <a:t>4/21/2016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F371-D6D8-4229-89CA-948955572B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676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8295-6648-49BC-95A0-0567FA1D4260}" type="datetime1">
              <a:rPr lang="en-US" smtClean="0"/>
              <a:t>4/21/2016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F371-D6D8-4229-89CA-948955572B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824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089E8-A317-4125-8542-35F3A094645C}" type="datetime1">
              <a:rPr lang="en-US" smtClean="0"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0F371-D6D8-4229-89CA-948955572B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306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eb.csulb.edu/divisions/aa/grad_undergrad/senate/documents/policy/1999/15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-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Policies and Procedures for the Selection, Appointment, and Review of Academic Administrators</a:t>
            </a: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90600"/>
            <a:ext cx="8305800" cy="5638800"/>
          </a:xfrm>
        </p:spPr>
        <p:txBody>
          <a:bodyPr>
            <a:normAutofit fontScale="25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8000" dirty="0" smtClean="0">
                <a:solidFill>
                  <a:schemeClr val="tx1"/>
                </a:solidFill>
              </a:rPr>
              <a:t>Current policy is 14 years </a:t>
            </a:r>
            <a:r>
              <a:rPr lang="en-US" sz="8000" dirty="0" smtClean="0">
                <a:solidFill>
                  <a:schemeClr val="tx1"/>
                </a:solidFill>
              </a:rPr>
              <a:t>old </a:t>
            </a:r>
            <a:r>
              <a:rPr lang="en-US" sz="8000" dirty="0" smtClean="0">
                <a:solidFill>
                  <a:schemeClr val="tx1"/>
                </a:solidFill>
                <a:hlinkClick r:id="rId3"/>
              </a:rPr>
              <a:t>   </a:t>
            </a:r>
            <a:r>
              <a:rPr lang="en-US" sz="8000" dirty="0" smtClean="0">
                <a:solidFill>
                  <a:schemeClr val="tx1"/>
                </a:solidFill>
                <a:hlinkClick r:id="rId3"/>
              </a:rPr>
              <a:t>ttp</a:t>
            </a:r>
            <a:r>
              <a:rPr lang="en-US" sz="8000" dirty="0">
                <a:solidFill>
                  <a:schemeClr val="tx1"/>
                </a:solidFill>
                <a:hlinkClick r:id="rId3"/>
              </a:rPr>
              <a:t>://web.csulb.edu/divisions/aa/grad_undergrad/senate/documents/policy/2002/04/</a:t>
            </a:r>
            <a:endParaRPr lang="en-US" sz="8000" dirty="0" smtClean="0">
              <a:solidFill>
                <a:schemeClr val="tx1"/>
              </a:solidFill>
              <a:hlinkClick r:id="rId3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8000" dirty="0" smtClean="0">
                <a:solidFill>
                  <a:schemeClr val="tx1"/>
                </a:solidFill>
              </a:rPr>
              <a:t>There was a need </a:t>
            </a:r>
            <a:r>
              <a:rPr lang="en-US" sz="8000" dirty="0">
                <a:solidFill>
                  <a:schemeClr val="tx1"/>
                </a:solidFill>
              </a:rPr>
              <a:t>to revisit </a:t>
            </a:r>
            <a:r>
              <a:rPr lang="en-US" sz="8000" dirty="0" smtClean="0">
                <a:solidFill>
                  <a:schemeClr val="tx1"/>
                </a:solidFill>
              </a:rPr>
              <a:t>the current </a:t>
            </a:r>
            <a:r>
              <a:rPr lang="en-US" sz="8000" dirty="0">
                <a:solidFill>
                  <a:schemeClr val="tx1"/>
                </a:solidFill>
              </a:rPr>
              <a:t>policy and bring it up to </a:t>
            </a:r>
            <a:r>
              <a:rPr lang="en-US" sz="8000" dirty="0" smtClean="0">
                <a:solidFill>
                  <a:schemeClr val="tx1"/>
                </a:solidFill>
              </a:rPr>
              <a:t>date</a:t>
            </a:r>
            <a:endParaRPr lang="en-US" sz="80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8000" dirty="0" smtClean="0">
                <a:solidFill>
                  <a:schemeClr val="tx1"/>
                </a:solidFill>
              </a:rPr>
              <a:t>The policy was referred to FPPC last fall (September 2015</a:t>
            </a:r>
            <a:r>
              <a:rPr lang="en-US" sz="8000" dirty="0" smtClean="0">
                <a:solidFill>
                  <a:schemeClr val="tx1"/>
                </a:solidFill>
              </a:rPr>
              <a:t>)</a:t>
            </a:r>
            <a:endParaRPr lang="en-US" sz="80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8000" dirty="0" smtClean="0">
                <a:solidFill>
                  <a:schemeClr val="tx1"/>
                </a:solidFill>
              </a:rPr>
              <a:t>The main reason for referral was the need to revise the composition of the search committee for University-wide academic administrative </a:t>
            </a:r>
            <a:r>
              <a:rPr lang="en-US" sz="8000" dirty="0" smtClean="0">
                <a:solidFill>
                  <a:schemeClr val="tx1"/>
                </a:solidFill>
              </a:rPr>
              <a:t>positions</a:t>
            </a:r>
            <a:endParaRPr lang="en-US" sz="80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8000" dirty="0" smtClean="0">
                <a:solidFill>
                  <a:schemeClr val="tx1"/>
                </a:solidFill>
              </a:rPr>
              <a:t>Another reason was the existence of some ambiguities in the current policy and the need for </a:t>
            </a:r>
            <a:r>
              <a:rPr lang="en-US" sz="8000" dirty="0" smtClean="0">
                <a:solidFill>
                  <a:schemeClr val="tx1"/>
                </a:solidFill>
              </a:rPr>
              <a:t>clarification</a:t>
            </a:r>
            <a:endParaRPr lang="en-US" sz="80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8000" dirty="0" smtClean="0">
                <a:solidFill>
                  <a:schemeClr val="tx1"/>
                </a:solidFill>
              </a:rPr>
              <a:t>The Council reviewed the existing policy and </a:t>
            </a:r>
            <a:r>
              <a:rPr lang="en-US" sz="8000" dirty="0">
                <a:solidFill>
                  <a:schemeClr val="tx1"/>
                </a:solidFill>
              </a:rPr>
              <a:t>found </a:t>
            </a:r>
            <a:r>
              <a:rPr lang="en-US" sz="8000" dirty="0" smtClean="0">
                <a:solidFill>
                  <a:schemeClr val="tx1"/>
                </a:solidFill>
              </a:rPr>
              <a:t>some</a:t>
            </a:r>
            <a:r>
              <a:rPr lang="en-US" sz="8000" dirty="0" smtClean="0">
                <a:solidFill>
                  <a:schemeClr val="tx1"/>
                </a:solidFill>
              </a:rPr>
              <a:t> </a:t>
            </a:r>
            <a:r>
              <a:rPr lang="en-US" sz="8000" dirty="0">
                <a:solidFill>
                  <a:schemeClr val="tx1"/>
                </a:solidFill>
              </a:rPr>
              <a:t>policy and procedural </a:t>
            </a:r>
            <a:r>
              <a:rPr lang="en-US" sz="8000" dirty="0" smtClean="0">
                <a:solidFill>
                  <a:schemeClr val="tx1"/>
                </a:solidFill>
              </a:rPr>
              <a:t>ambiguities </a:t>
            </a:r>
            <a:r>
              <a:rPr lang="en-US" sz="8000" dirty="0" smtClean="0">
                <a:solidFill>
                  <a:schemeClr val="tx1"/>
                </a:solidFill>
              </a:rPr>
              <a:t>as well as the need for </a:t>
            </a:r>
            <a:r>
              <a:rPr lang="en-US" sz="8000" dirty="0" smtClean="0">
                <a:solidFill>
                  <a:schemeClr val="tx1"/>
                </a:solidFill>
              </a:rPr>
              <a:t> more clarity and reorganization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8000" dirty="0" smtClean="0">
                <a:solidFill>
                  <a:schemeClr val="tx1"/>
                </a:solidFill>
              </a:rPr>
              <a:t>At faculty request, the need for review of the  composition of membership for various committees and inclusion of lecturers, tenure-track faculty, deans, and administrators in  certain committees which justify their involvements were reviewed, discussed, and  necessary provisions/changes were included in the new policy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8000" dirty="0" smtClean="0">
                <a:solidFill>
                  <a:schemeClr val="tx1"/>
                </a:solidFill>
              </a:rPr>
              <a:t>Certain parts of the current policy were revised and updated for  clarity and currency</a:t>
            </a:r>
          </a:p>
          <a:p>
            <a:pPr marL="803275" algn="l"/>
            <a:endParaRPr lang="en-US" sz="7600" dirty="0" smtClean="0">
              <a:solidFill>
                <a:schemeClr val="tx1"/>
              </a:solidFill>
            </a:endParaRPr>
          </a:p>
          <a:p>
            <a:pPr algn="l"/>
            <a:r>
              <a:rPr lang="en-US" sz="7600" dirty="0" smtClean="0">
                <a:solidFill>
                  <a:schemeClr val="tx1"/>
                </a:solidFill>
              </a:rPr>
              <a:t> </a:t>
            </a:r>
            <a:endParaRPr lang="en-US" sz="76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705600" y="6248400"/>
            <a:ext cx="2133600" cy="365125"/>
          </a:xfrm>
        </p:spPr>
        <p:txBody>
          <a:bodyPr/>
          <a:lstStyle/>
          <a:p>
            <a:r>
              <a:rPr lang="en-US" dirty="0" smtClean="0"/>
              <a:t>FPPC-</a:t>
            </a:r>
            <a:fld id="{0D50353F-BDC4-42CA-9F64-F0DF35405118}" type="datetime1">
              <a:rPr lang="en-US" smtClean="0"/>
              <a:t>4/21/2016</a:t>
            </a:fld>
            <a:r>
              <a:rPr lang="en-US" dirty="0" smtClean="0"/>
              <a:t>-AS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24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Policies and Procedures for the Selection, Appointment, and Review of Academic Administrators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457200" indent="-457200"/>
            <a:r>
              <a:rPr lang="en-US" sz="8800" dirty="0"/>
              <a:t>Some of the highlights of the new policy include</a:t>
            </a:r>
            <a:r>
              <a:rPr lang="en-US" sz="8800" dirty="0" smtClean="0"/>
              <a:t>:</a:t>
            </a:r>
          </a:p>
          <a:p>
            <a:pPr marL="1143000" indent="-339725">
              <a:buFont typeface="Wingdings" panose="05000000000000000000" pitchFamily="2" charset="2"/>
              <a:buChar char="Ø"/>
            </a:pPr>
            <a:r>
              <a:rPr lang="en-US" sz="8800" dirty="0" smtClean="0"/>
              <a:t> New organizing and structure for improved clarity, consistency, and coherence</a:t>
            </a:r>
          </a:p>
          <a:p>
            <a:pPr marL="1143000" indent="-339725">
              <a:buFont typeface="Wingdings" panose="05000000000000000000" pitchFamily="2" charset="2"/>
              <a:buChar char="Ø"/>
            </a:pPr>
            <a:r>
              <a:rPr lang="en-US" sz="8800" dirty="0" smtClean="0"/>
              <a:t>Separated and structured format for </a:t>
            </a:r>
            <a:r>
              <a:rPr lang="en-US" sz="8800" dirty="0"/>
              <a:t>different committees’ </a:t>
            </a:r>
            <a:r>
              <a:rPr lang="en-US" sz="8800" dirty="0" smtClean="0"/>
              <a:t>(search </a:t>
            </a:r>
            <a:r>
              <a:rPr lang="en-US" sz="8800" dirty="0"/>
              <a:t>and review for various academic administrative positions) </a:t>
            </a:r>
            <a:r>
              <a:rPr lang="en-US" sz="8800" dirty="0" smtClean="0"/>
              <a:t>membership </a:t>
            </a:r>
            <a:r>
              <a:rPr lang="en-US" sz="8800" dirty="0"/>
              <a:t>composition and selection process</a:t>
            </a:r>
          </a:p>
          <a:p>
            <a:pPr marL="1143000" indent="-339725">
              <a:buFont typeface="Wingdings" panose="05000000000000000000" pitchFamily="2" charset="2"/>
              <a:buChar char="Ø"/>
            </a:pPr>
            <a:r>
              <a:rPr lang="en-US" sz="8800" dirty="0" smtClean="0"/>
              <a:t>Clarification  of different committees’ selection process, charges, responsibilities, and reporting</a:t>
            </a:r>
          </a:p>
          <a:p>
            <a:pPr marL="1143000" indent="-339725">
              <a:buFont typeface="Wingdings" panose="05000000000000000000" pitchFamily="2" charset="2"/>
              <a:buChar char="Ø"/>
            </a:pPr>
            <a:r>
              <a:rPr lang="en-US" sz="8800" dirty="0" smtClean="0"/>
              <a:t>Addition </a:t>
            </a:r>
            <a:r>
              <a:rPr lang="en-US" sz="8800" dirty="0"/>
              <a:t>of more members to the Provost </a:t>
            </a:r>
            <a:r>
              <a:rPr lang="en-US" sz="8800" dirty="0" smtClean="0"/>
              <a:t>Search Committee </a:t>
            </a:r>
            <a:r>
              <a:rPr lang="en-US" sz="8800" dirty="0"/>
              <a:t>including </a:t>
            </a:r>
            <a:r>
              <a:rPr lang="en-US" sz="8800" dirty="0" smtClean="0"/>
              <a:t>an Assistant </a:t>
            </a:r>
            <a:r>
              <a:rPr lang="en-US" sz="8800" dirty="0"/>
              <a:t>or Associate </a:t>
            </a:r>
            <a:r>
              <a:rPr lang="en-US" sz="8800" dirty="0" smtClean="0"/>
              <a:t>Professor, an Academic </a:t>
            </a:r>
            <a:r>
              <a:rPr lang="en-US" sz="8800" dirty="0"/>
              <a:t>D</a:t>
            </a:r>
            <a:r>
              <a:rPr lang="en-US" sz="8800" dirty="0" smtClean="0"/>
              <a:t>ean,</a:t>
            </a:r>
          </a:p>
          <a:p>
            <a:pPr marL="1143000" indent="-339725">
              <a:buFont typeface="Wingdings" panose="05000000000000000000" pitchFamily="2" charset="2"/>
              <a:buChar char="Ø"/>
            </a:pPr>
            <a:r>
              <a:rPr lang="en-US" sz="8800" dirty="0" smtClean="0"/>
              <a:t>Possibility of adding a Full-Time Lecturer  to the Provost Search Committee if needed</a:t>
            </a:r>
          </a:p>
          <a:p>
            <a:pPr marL="1143000" indent="-339725">
              <a:buFont typeface="Wingdings" panose="05000000000000000000" pitchFamily="2" charset="2"/>
              <a:buChar char="Ø"/>
            </a:pPr>
            <a:r>
              <a:rPr lang="en-US" sz="8800" dirty="0" smtClean="0"/>
              <a:t>Possibility of </a:t>
            </a:r>
            <a:r>
              <a:rPr lang="en-US" sz="8400" dirty="0" smtClean="0"/>
              <a:t>adding</a:t>
            </a:r>
            <a:r>
              <a:rPr lang="en-US" sz="8800" dirty="0" smtClean="0"/>
              <a:t> a  community-at-large representative to the  search committee for any University-wide academic administrator position</a:t>
            </a:r>
          </a:p>
          <a:p>
            <a:pPr marL="1143000" indent="-339725"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pPr marL="55563" indent="0">
              <a:buNone/>
            </a:pPr>
            <a:endParaRPr lang="en-US" sz="20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81800" y="6324600"/>
            <a:ext cx="2133600" cy="365125"/>
          </a:xfrm>
        </p:spPr>
        <p:txBody>
          <a:bodyPr/>
          <a:lstStyle/>
          <a:p>
            <a:r>
              <a:rPr lang="en-US" dirty="0"/>
              <a:t>FPPC-</a:t>
            </a:r>
            <a:fld id="{0D50353F-BDC4-42CA-9F64-F0DF35405118}" type="datetime1">
              <a:rPr lang="en-US"/>
              <a:pPr/>
              <a:t>4/21/2016</a:t>
            </a:fld>
            <a:r>
              <a:rPr lang="en-US" dirty="0"/>
              <a:t>-AS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831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/>
              <a:t>Policies and Procedures for the Selection, Appointment, and Review of Academic Administrators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/>
            <a:r>
              <a:rPr lang="en-US" sz="2300" dirty="0"/>
              <a:t>Some of the highlights of the new policy </a:t>
            </a:r>
            <a:r>
              <a:rPr lang="en-US" sz="2300" dirty="0" smtClean="0"/>
              <a:t>include (contd.):</a:t>
            </a:r>
            <a:endParaRPr lang="en-US" sz="2300" dirty="0"/>
          </a:p>
          <a:p>
            <a:pPr marL="1143000" indent="-339725">
              <a:buFont typeface="Wingdings" panose="05000000000000000000" pitchFamily="2" charset="2"/>
              <a:buChar char="Ø"/>
            </a:pPr>
            <a:r>
              <a:rPr lang="en-US" sz="2300" dirty="0"/>
              <a:t>Addition of a department chair ( or program director elected by department chairs) to the Dean’s Search Committee</a:t>
            </a:r>
          </a:p>
          <a:p>
            <a:pPr marL="1143000" indent="-339725">
              <a:buFont typeface="Wingdings" panose="05000000000000000000" pitchFamily="2" charset="2"/>
              <a:buChar char="Ø"/>
            </a:pPr>
            <a:r>
              <a:rPr lang="en-US" sz="2300" dirty="0"/>
              <a:t>Possibility of addition of a full-time lecturer (elected by the Faculty Council) to the Dean’s Search Committee</a:t>
            </a:r>
          </a:p>
          <a:p>
            <a:pPr marL="1143000" indent="-339725">
              <a:buFont typeface="Wingdings" panose="05000000000000000000" pitchFamily="2" charset="2"/>
              <a:buChar char="Ø"/>
            </a:pPr>
            <a:r>
              <a:rPr lang="en-US" sz="2300" dirty="0" smtClean="0"/>
              <a:t>Possibility </a:t>
            </a:r>
            <a:r>
              <a:rPr lang="en-US" sz="2300" dirty="0"/>
              <a:t>of adding a  full-time lecturer to the  search committee for any University-wide academic administrator position by the Academic Senate</a:t>
            </a:r>
          </a:p>
          <a:p>
            <a:pPr marL="1143000" indent="-339725">
              <a:buFont typeface="Wingdings" panose="05000000000000000000" pitchFamily="2" charset="2"/>
              <a:buChar char="Ø"/>
            </a:pPr>
            <a:r>
              <a:rPr lang="en-US" sz="2300" dirty="0"/>
              <a:t> Clarification of  an Interim or Acting position  appointment process</a:t>
            </a:r>
          </a:p>
          <a:p>
            <a:pPr marL="1143000" indent="-339725">
              <a:buFont typeface="Wingdings" panose="05000000000000000000" pitchFamily="2" charset="2"/>
              <a:buChar char="Ø"/>
            </a:pPr>
            <a:r>
              <a:rPr lang="en-US" sz="2300" dirty="0"/>
              <a:t>Organized and structured format  for the review process of  different academic administrative positions </a:t>
            </a:r>
          </a:p>
          <a:p>
            <a:pPr marL="1143000" indent="-339725">
              <a:buFont typeface="Wingdings" panose="05000000000000000000" pitchFamily="2" charset="2"/>
              <a:buChar char="Ø"/>
            </a:pPr>
            <a:endParaRPr lang="en-US" dirty="0"/>
          </a:p>
          <a:p>
            <a:pPr marL="803275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81800" y="6324600"/>
            <a:ext cx="2133600" cy="365125"/>
          </a:xfrm>
        </p:spPr>
        <p:txBody>
          <a:bodyPr/>
          <a:lstStyle/>
          <a:p>
            <a:r>
              <a:rPr lang="en-US" dirty="0" smtClean="0"/>
              <a:t>FPPC-</a:t>
            </a:r>
            <a:fld id="{0D50353F-BDC4-42CA-9F64-F0DF35405118}" type="datetime1">
              <a:rPr lang="en-US" smtClean="0"/>
              <a:pPr/>
              <a:t>4/21/2016</a:t>
            </a:fld>
            <a:r>
              <a:rPr lang="en-US" dirty="0" smtClean="0"/>
              <a:t>-AS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95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</TotalTime>
  <Words>409</Words>
  <Application>Microsoft Office PowerPoint</Application>
  <PresentationFormat>On-screen Show (4:3)</PresentationFormat>
  <Paragraphs>31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Policies and Procedures for the Selection, Appointment, and Review of Academic Administrators</vt:lpstr>
      <vt:lpstr>Policies and Procedures for the Selection, Appointment, and Review of Academic Administrators</vt:lpstr>
      <vt:lpstr>Policies and Procedures for the Selection, Appointment, and Review of Academic Administrators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on Faculty Contact Hours</dc:title>
  <dc:creator>Naveed</dc:creator>
  <cp:lastModifiedBy>Jalal Torabzadeh</cp:lastModifiedBy>
  <cp:revision>41</cp:revision>
  <cp:lastPrinted>2015-09-10T19:38:56Z</cp:lastPrinted>
  <dcterms:created xsi:type="dcterms:W3CDTF">2014-02-20T20:33:38Z</dcterms:created>
  <dcterms:modified xsi:type="dcterms:W3CDTF">2016-04-21T20:22:30Z</dcterms:modified>
</cp:coreProperties>
</file>