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318" y="-1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9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7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2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ECFB-516A-446D-BD98-84B6E3C3E90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0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ulb.edu/divisions/aa/grad_undergrad/senate/documents/policy/1999/15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uthalabama.edu/researchcompliance/pdf/researchmisconductpolicy.pdf" TargetMode="External"/><Relationship Id="rId3" Type="http://schemas.openxmlformats.org/officeDocument/2006/relationships/hyperlink" Target="http://vcresearch.berkeley.edu/research-policies/research-compliance/research-misconduct" TargetMode="External"/><Relationship Id="rId7" Type="http://schemas.openxmlformats.org/officeDocument/2006/relationships/hyperlink" Target="http://vanderbilt.edu/faculty-manual/manage/wp-content/files/VU-Policy-for-Responding-to-Allegations-of-Research-Misconduct.pdf" TargetMode="External"/><Relationship Id="rId2" Type="http://schemas.openxmlformats.org/officeDocument/2006/relationships/hyperlink" Target="http://ori.hhs.gov/sample-policy-procedures-responding-research-misconduct-allegation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dstate.edu/research/compliance/upload/Research_Misconduct_policy.pdf" TargetMode="External"/><Relationship Id="rId5" Type="http://schemas.openxmlformats.org/officeDocument/2006/relationships/hyperlink" Target="http://www.emerson.edu/policy/research-misconduct" TargetMode="External"/><Relationship Id="rId4" Type="http://schemas.openxmlformats.org/officeDocument/2006/relationships/hyperlink" Target="http://www.brown.edu/research/about-brown-research/policies/policy-responding-allegations-research-misconduct" TargetMode="External"/><Relationship Id="rId9" Type="http://schemas.openxmlformats.org/officeDocument/2006/relationships/hyperlink" Target="http://www.odu.edu/content/dam/odu/offices/bov/policies/1400/BOV142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Policy on </a:t>
            </a:r>
            <a:r>
              <a:rPr lang="en-US" sz="2400" dirty="0" smtClean="0"/>
              <a:t>Procedures for Responding to Allegations of Misconduct in Research, Scholarly, and Creative Activities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6388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 current </a:t>
            </a:r>
            <a:r>
              <a:rPr lang="en-US" sz="7600" dirty="0" smtClean="0">
                <a:solidFill>
                  <a:schemeClr val="tx1"/>
                </a:solidFill>
              </a:rPr>
              <a:t>policy is </a:t>
            </a:r>
            <a:r>
              <a:rPr lang="en-US" sz="7600" dirty="0" smtClean="0">
                <a:solidFill>
                  <a:schemeClr val="tx1"/>
                </a:solidFill>
              </a:rPr>
              <a:t>14 </a:t>
            </a:r>
            <a:r>
              <a:rPr lang="en-US" sz="7600" dirty="0" smtClean="0">
                <a:solidFill>
                  <a:schemeClr val="tx1"/>
                </a:solidFill>
              </a:rPr>
              <a:t>years old</a:t>
            </a:r>
            <a:r>
              <a:rPr lang="en-US" sz="7600" dirty="0">
                <a:solidFill>
                  <a:schemeClr val="tx1"/>
                </a:solidFill>
              </a:rPr>
              <a:t>. </a:t>
            </a:r>
            <a:endParaRPr lang="en-US" sz="7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hlinkClick r:id="rId2"/>
              </a:rPr>
              <a:t>http://web.csulb.edu/divisions/aa/grad_undergrad/senate/documents/policy/1991/02</a:t>
            </a:r>
            <a:r>
              <a:rPr lang="en-US" sz="7600" dirty="0" smtClean="0">
                <a:solidFill>
                  <a:schemeClr val="tx1"/>
                </a:solidFill>
                <a:hlinkClick r:id="rId2"/>
              </a:rPr>
              <a:t>/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 </a:t>
            </a:r>
            <a:r>
              <a:rPr lang="en-US" sz="7600" dirty="0">
                <a:solidFill>
                  <a:schemeClr val="tx1"/>
                </a:solidFill>
              </a:rPr>
              <a:t>current policy is not in compliance with federal </a:t>
            </a:r>
            <a:r>
              <a:rPr lang="en-US" sz="7600" dirty="0" smtClean="0">
                <a:solidFill>
                  <a:schemeClr val="tx1"/>
                </a:solidFill>
              </a:rPr>
              <a:t>laws and regulations.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There </a:t>
            </a:r>
            <a:r>
              <a:rPr lang="en-US" sz="7600" dirty="0" smtClean="0">
                <a:solidFill>
                  <a:schemeClr val="tx1"/>
                </a:solidFill>
              </a:rPr>
              <a:t>was </a:t>
            </a:r>
            <a:r>
              <a:rPr lang="en-US" sz="7600" dirty="0" smtClean="0">
                <a:solidFill>
                  <a:schemeClr val="tx1"/>
                </a:solidFill>
              </a:rPr>
              <a:t>an urgent </a:t>
            </a:r>
            <a:r>
              <a:rPr lang="en-US" sz="7600" dirty="0" smtClean="0">
                <a:solidFill>
                  <a:schemeClr val="tx1"/>
                </a:solidFill>
              </a:rPr>
              <a:t>need </a:t>
            </a:r>
            <a:r>
              <a:rPr lang="en-US" sz="7600" dirty="0">
                <a:solidFill>
                  <a:schemeClr val="tx1"/>
                </a:solidFill>
              </a:rPr>
              <a:t>to </a:t>
            </a:r>
            <a:r>
              <a:rPr lang="en-US" sz="7600" dirty="0" smtClean="0">
                <a:solidFill>
                  <a:schemeClr val="tx1"/>
                </a:solidFill>
              </a:rPr>
              <a:t>bring the policy in compliance with changes in State and Federal laws.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A draft policy developed by the Office of University Research and Sponsored Projects (ORSP) last spring</a:t>
            </a:r>
            <a:r>
              <a:rPr lang="en-US" sz="7600" dirty="0" smtClean="0">
                <a:solidFill>
                  <a:schemeClr val="tx1"/>
                </a:solidFill>
              </a:rPr>
              <a:t> </a:t>
            </a:r>
            <a:r>
              <a:rPr lang="en-US" sz="7600" dirty="0">
                <a:solidFill>
                  <a:schemeClr val="tx1"/>
                </a:solidFill>
              </a:rPr>
              <a:t>was referred to FPPC </a:t>
            </a:r>
            <a:r>
              <a:rPr lang="en-US" sz="7600" dirty="0" smtClean="0">
                <a:solidFill>
                  <a:schemeClr val="tx1"/>
                </a:solidFill>
              </a:rPr>
              <a:t> at the beginning of this semester (August 2015).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Due to its urgency, FPPC put this item on top of its agenda for the fist meeting.</a:t>
            </a:r>
            <a:r>
              <a:rPr lang="en-US" sz="7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FPPC reviewed the US DHHS Policy on Research Misconduct codified at 42 CFR, Part 93.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FPPC also reviewed similar policies from 7 universities including  UC Berkley, Brown University, Emerson College, South Dakota Stat University, Vanderbilt University, University of South Alabama,  and Old Dominion University.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In review of all university policies, FPPC found that all these universities basically adopted and used the sample policy and procedures developed by the USDHHS (42CFR-Part 93) to be in compliance with </a:t>
            </a:r>
            <a:r>
              <a:rPr lang="en-US" sz="7600" dirty="0">
                <a:solidFill>
                  <a:schemeClr val="tx1"/>
                </a:solidFill>
              </a:rPr>
              <a:t>F</a:t>
            </a:r>
            <a:r>
              <a:rPr lang="en-US" sz="7600" dirty="0" smtClean="0">
                <a:solidFill>
                  <a:schemeClr val="tx1"/>
                </a:solidFill>
              </a:rPr>
              <a:t>ederal regulations. </a:t>
            </a:r>
            <a:r>
              <a:rPr lang="en-US" sz="7600" dirty="0">
                <a:solidFill>
                  <a:schemeClr val="tx1"/>
                </a:solidFill>
              </a:rPr>
              <a:t> </a:t>
            </a:r>
            <a:r>
              <a:rPr lang="en-US" sz="7600" dirty="0" smtClean="0">
                <a:solidFill>
                  <a:schemeClr val="tx1"/>
                </a:solidFill>
              </a:rPr>
              <a:t>The  content, format, and wording of all policies are exactly the same. </a:t>
            </a:r>
            <a:r>
              <a:rPr lang="en-US" sz="7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7600" dirty="0" smtClean="0">
                <a:solidFill>
                  <a:schemeClr val="tx1"/>
                </a:solidFill>
              </a:rPr>
              <a:t>Therefore, FPPC approved the policy developed by the ORSP with very minor revision to  Section 5.4 by listing other related University policies.</a:t>
            </a:r>
          </a:p>
          <a:p>
            <a:pPr algn="r"/>
            <a:r>
              <a:rPr lang="en-US" sz="4800" dirty="0" smtClean="0">
                <a:solidFill>
                  <a:schemeClr val="tx1"/>
                </a:solidFill>
              </a:rPr>
              <a:t>FPPC-11-12-2015 AS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Policies and Procedures on Misconduct in Research, Scholarly, and Creative Activities</a:t>
            </a:r>
          </a:p>
          <a:p>
            <a:pPr lvl="0"/>
            <a:r>
              <a:rPr lang="en-US" dirty="0"/>
              <a:t>US DHHS ORI</a:t>
            </a:r>
          </a:p>
          <a:p>
            <a:r>
              <a:rPr lang="en-US" u="sng" dirty="0">
                <a:hlinkClick r:id="rId2"/>
              </a:rPr>
              <a:t>http://ori.hhs.gov/sample-policy-procedures-responding-research-misconduct-allegations</a:t>
            </a:r>
            <a:endParaRPr lang="en-US" dirty="0"/>
          </a:p>
          <a:p>
            <a:pPr lvl="0"/>
            <a:r>
              <a:rPr lang="en-US" dirty="0"/>
              <a:t>UC Berkeley</a:t>
            </a:r>
          </a:p>
          <a:p>
            <a:r>
              <a:rPr lang="en-US" u="sng" dirty="0">
                <a:hlinkClick r:id="rId3"/>
              </a:rPr>
              <a:t>http://vcresearch.berkeley.edu/research-policies/research-compliance/research-misconduct</a:t>
            </a:r>
            <a:endParaRPr lang="en-US" dirty="0"/>
          </a:p>
          <a:p>
            <a:pPr lvl="0"/>
            <a:r>
              <a:rPr lang="en-US" dirty="0"/>
              <a:t>Brown University</a:t>
            </a:r>
          </a:p>
          <a:p>
            <a:r>
              <a:rPr lang="en-US" u="sng" dirty="0">
                <a:hlinkClick r:id="rId4"/>
              </a:rPr>
              <a:t>http://www.brown.edu/research/about-brown-research/policies/policy-responding-allegations-research-misconduct</a:t>
            </a:r>
            <a:endParaRPr lang="en-US" dirty="0"/>
          </a:p>
          <a:p>
            <a:pPr lvl="0"/>
            <a:r>
              <a:rPr lang="en-US" dirty="0"/>
              <a:t>Emerson College</a:t>
            </a:r>
          </a:p>
          <a:p>
            <a:r>
              <a:rPr lang="en-US" u="sng" dirty="0">
                <a:hlinkClick r:id="rId5"/>
              </a:rPr>
              <a:t>http://www.emerson.edu/policy/research-misconduct</a:t>
            </a:r>
            <a:endParaRPr lang="en-US" dirty="0"/>
          </a:p>
          <a:p>
            <a:pPr lvl="0"/>
            <a:r>
              <a:rPr lang="en-US" dirty="0"/>
              <a:t>South Dakota State University</a:t>
            </a:r>
          </a:p>
          <a:p>
            <a:r>
              <a:rPr lang="en-US" u="sng" dirty="0">
                <a:hlinkClick r:id="rId6"/>
              </a:rPr>
              <a:t>https://www.sdstate.edu/research/compliance/upload/Research_Misconduct_policy.pdf</a:t>
            </a:r>
            <a:endParaRPr lang="en-US" dirty="0"/>
          </a:p>
          <a:p>
            <a:pPr lvl="0"/>
            <a:r>
              <a:rPr lang="en-US" dirty="0"/>
              <a:t>Vanderbilt University</a:t>
            </a:r>
          </a:p>
          <a:p>
            <a:r>
              <a:rPr lang="en-US" u="sng" dirty="0">
                <a:hlinkClick r:id="rId7"/>
              </a:rPr>
              <a:t>http://vanderbilt.edu/faculty-manual/manage/wp-content/files/VU-Policy-for-Responding-to-Allegations-of-Research-Misconduct.pdf</a:t>
            </a:r>
            <a:endParaRPr lang="en-US" dirty="0"/>
          </a:p>
          <a:p>
            <a:pPr lvl="0"/>
            <a:r>
              <a:rPr lang="en-US" dirty="0"/>
              <a:t>University of South Alabama</a:t>
            </a:r>
          </a:p>
          <a:p>
            <a:r>
              <a:rPr lang="en-US" u="sng" dirty="0">
                <a:hlinkClick r:id="rId8"/>
              </a:rPr>
              <a:t>https://www.southalabama.edu/researchcompliance/pdf/researchmisconductpolicy.pdf</a:t>
            </a:r>
            <a:endParaRPr lang="en-US" dirty="0"/>
          </a:p>
          <a:p>
            <a:pPr lvl="0"/>
            <a:r>
              <a:rPr lang="en-US" dirty="0"/>
              <a:t>Old Dominion University</a:t>
            </a:r>
          </a:p>
          <a:p>
            <a:r>
              <a:rPr lang="en-US" u="sng" dirty="0">
                <a:hlinkClick r:id="rId9"/>
              </a:rPr>
              <a:t>http://www.odu.edu/content/dam/odu/offices/bov/policies/1400/BOV1426.pdf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5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303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Policy on Procedures for Responding to Allegations of Misconduct in Research, Scholarly, and Creative Activities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on Faculty Contact Hours</dc:title>
  <dc:creator>Naveed</dc:creator>
  <cp:lastModifiedBy>Jalal Torabzadeh</cp:lastModifiedBy>
  <cp:revision>28</cp:revision>
  <cp:lastPrinted>2015-09-10T19:38:56Z</cp:lastPrinted>
  <dcterms:created xsi:type="dcterms:W3CDTF">2014-02-20T20:33:38Z</dcterms:created>
  <dcterms:modified xsi:type="dcterms:W3CDTF">2015-11-12T21:14:51Z</dcterms:modified>
</cp:coreProperties>
</file>