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sldIdLst>
    <p:sldId id="256" r:id="rId2"/>
    <p:sldId id="269" r:id="rId3"/>
    <p:sldId id="257" r:id="rId4"/>
    <p:sldId id="268" r:id="rId5"/>
    <p:sldId id="272" r:id="rId6"/>
    <p:sldId id="258" r:id="rId7"/>
    <p:sldId id="259" r:id="rId8"/>
    <p:sldId id="260" r:id="rId9"/>
    <p:sldId id="261" r:id="rId10"/>
    <p:sldId id="270" r:id="rId11"/>
    <p:sldId id="262" r:id="rId12"/>
    <p:sldId id="263" r:id="rId13"/>
    <p:sldId id="264" r:id="rId14"/>
    <p:sldId id="265" r:id="rId15"/>
    <p:sldId id="271" r:id="rId16"/>
    <p:sldId id="266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8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wmf"/><Relationship Id="rId3" Type="http://schemas.openxmlformats.org/officeDocument/2006/relationships/image" Target="../media/image2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path path="shape">
            <a:fillToRect l="7500" t="33333" r="7501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2259013"/>
            <a:ext cx="9142413" cy="4597400"/>
            <a:chOff x="0" y="1423"/>
            <a:chExt cx="5759" cy="2896"/>
          </a:xfrm>
        </p:grpSpPr>
        <p:pic>
          <p:nvPicPr>
            <p:cNvPr id="3075" name="Picture 3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7339" b="11440"/>
            <a:stretch>
              <a:fillRect/>
            </a:stretch>
          </p:blipFill>
          <p:spPr bwMode="auto">
            <a:xfrm>
              <a:off x="3976" y="1423"/>
              <a:ext cx="1783" cy="28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sp>
          <p:nvSpPr>
            <p:cNvPr id="3076" name="Freeform 4"/>
            <p:cNvSpPr>
              <a:spLocks/>
            </p:cNvSpPr>
            <p:nvPr/>
          </p:nvSpPr>
          <p:spPr bwMode="auto">
            <a:xfrm>
              <a:off x="0" y="3378"/>
              <a:ext cx="2509" cy="196"/>
            </a:xfrm>
            <a:custGeom>
              <a:avLst/>
              <a:gdLst>
                <a:gd name="T0" fmla="*/ 39 w 2509"/>
                <a:gd name="T1" fmla="*/ 61 h 196"/>
                <a:gd name="T2" fmla="*/ 104 w 2509"/>
                <a:gd name="T3" fmla="*/ 28 h 196"/>
                <a:gd name="T4" fmla="*/ 182 w 2509"/>
                <a:gd name="T5" fmla="*/ 13 h 196"/>
                <a:gd name="T6" fmla="*/ 281 w 2509"/>
                <a:gd name="T7" fmla="*/ 13 h 196"/>
                <a:gd name="T8" fmla="*/ 357 w 2509"/>
                <a:gd name="T9" fmla="*/ 34 h 196"/>
                <a:gd name="T10" fmla="*/ 440 w 2509"/>
                <a:gd name="T11" fmla="*/ 85 h 196"/>
                <a:gd name="T12" fmla="*/ 509 w 2509"/>
                <a:gd name="T13" fmla="*/ 129 h 196"/>
                <a:gd name="T14" fmla="*/ 626 w 2509"/>
                <a:gd name="T15" fmla="*/ 148 h 196"/>
                <a:gd name="T16" fmla="*/ 728 w 2509"/>
                <a:gd name="T17" fmla="*/ 135 h 196"/>
                <a:gd name="T18" fmla="*/ 806 w 2509"/>
                <a:gd name="T19" fmla="*/ 93 h 196"/>
                <a:gd name="T20" fmla="*/ 899 w 2509"/>
                <a:gd name="T21" fmla="*/ 36 h 196"/>
                <a:gd name="T22" fmla="*/ 998 w 2509"/>
                <a:gd name="T23" fmla="*/ 4 h 196"/>
                <a:gd name="T24" fmla="*/ 1119 w 2509"/>
                <a:gd name="T25" fmla="*/ 6 h 196"/>
                <a:gd name="T26" fmla="*/ 1214 w 2509"/>
                <a:gd name="T27" fmla="*/ 39 h 196"/>
                <a:gd name="T28" fmla="*/ 1308 w 2509"/>
                <a:gd name="T29" fmla="*/ 102 h 196"/>
                <a:gd name="T30" fmla="*/ 1403 w 2509"/>
                <a:gd name="T31" fmla="*/ 133 h 196"/>
                <a:gd name="T32" fmla="*/ 1514 w 2509"/>
                <a:gd name="T33" fmla="*/ 133 h 196"/>
                <a:gd name="T34" fmla="*/ 1593 w 2509"/>
                <a:gd name="T35" fmla="*/ 111 h 196"/>
                <a:gd name="T36" fmla="*/ 1668 w 2509"/>
                <a:gd name="T37" fmla="*/ 61 h 196"/>
                <a:gd name="T38" fmla="*/ 1754 w 2509"/>
                <a:gd name="T39" fmla="*/ 18 h 196"/>
                <a:gd name="T40" fmla="*/ 1844 w 2509"/>
                <a:gd name="T41" fmla="*/ 1 h 196"/>
                <a:gd name="T42" fmla="*/ 1958 w 2509"/>
                <a:gd name="T43" fmla="*/ 4 h 196"/>
                <a:gd name="T44" fmla="*/ 2039 w 2509"/>
                <a:gd name="T45" fmla="*/ 33 h 196"/>
                <a:gd name="T46" fmla="*/ 2118 w 2509"/>
                <a:gd name="T47" fmla="*/ 88 h 196"/>
                <a:gd name="T48" fmla="*/ 2192 w 2509"/>
                <a:gd name="T49" fmla="*/ 124 h 196"/>
                <a:gd name="T50" fmla="*/ 2303 w 2509"/>
                <a:gd name="T51" fmla="*/ 138 h 196"/>
                <a:gd name="T52" fmla="*/ 2412 w 2509"/>
                <a:gd name="T53" fmla="*/ 106 h 196"/>
                <a:gd name="T54" fmla="*/ 2463 w 2509"/>
                <a:gd name="T55" fmla="*/ 66 h 196"/>
                <a:gd name="T56" fmla="*/ 2489 w 2509"/>
                <a:gd name="T57" fmla="*/ 61 h 196"/>
                <a:gd name="T58" fmla="*/ 2507 w 2509"/>
                <a:gd name="T59" fmla="*/ 76 h 196"/>
                <a:gd name="T60" fmla="*/ 2508 w 2509"/>
                <a:gd name="T61" fmla="*/ 96 h 196"/>
                <a:gd name="T62" fmla="*/ 2490 w 2509"/>
                <a:gd name="T63" fmla="*/ 118 h 196"/>
                <a:gd name="T64" fmla="*/ 2429 w 2509"/>
                <a:gd name="T65" fmla="*/ 160 h 196"/>
                <a:gd name="T66" fmla="*/ 2352 w 2509"/>
                <a:gd name="T67" fmla="*/ 183 h 196"/>
                <a:gd name="T68" fmla="*/ 2238 w 2509"/>
                <a:gd name="T69" fmla="*/ 184 h 196"/>
                <a:gd name="T70" fmla="*/ 2156 w 2509"/>
                <a:gd name="T71" fmla="*/ 172 h 196"/>
                <a:gd name="T72" fmla="*/ 2076 w 2509"/>
                <a:gd name="T73" fmla="*/ 133 h 196"/>
                <a:gd name="T74" fmla="*/ 2018 w 2509"/>
                <a:gd name="T75" fmla="*/ 87 h 196"/>
                <a:gd name="T76" fmla="*/ 1934 w 2509"/>
                <a:gd name="T77" fmla="*/ 55 h 196"/>
                <a:gd name="T78" fmla="*/ 1836 w 2509"/>
                <a:gd name="T79" fmla="*/ 49 h 196"/>
                <a:gd name="T80" fmla="*/ 1743 w 2509"/>
                <a:gd name="T81" fmla="*/ 79 h 196"/>
                <a:gd name="T82" fmla="*/ 1677 w 2509"/>
                <a:gd name="T83" fmla="*/ 118 h 196"/>
                <a:gd name="T84" fmla="*/ 1586 w 2509"/>
                <a:gd name="T85" fmla="*/ 165 h 196"/>
                <a:gd name="T86" fmla="*/ 1475 w 2509"/>
                <a:gd name="T87" fmla="*/ 186 h 196"/>
                <a:gd name="T88" fmla="*/ 1377 w 2509"/>
                <a:gd name="T89" fmla="*/ 180 h 196"/>
                <a:gd name="T90" fmla="*/ 1269 w 2509"/>
                <a:gd name="T91" fmla="*/ 136 h 196"/>
                <a:gd name="T92" fmla="*/ 1197 w 2509"/>
                <a:gd name="T93" fmla="*/ 84 h 196"/>
                <a:gd name="T94" fmla="*/ 1128 w 2509"/>
                <a:gd name="T95" fmla="*/ 55 h 196"/>
                <a:gd name="T96" fmla="*/ 1020 w 2509"/>
                <a:gd name="T97" fmla="*/ 49 h 196"/>
                <a:gd name="T98" fmla="*/ 914 w 2509"/>
                <a:gd name="T99" fmla="*/ 78 h 196"/>
                <a:gd name="T100" fmla="*/ 831 w 2509"/>
                <a:gd name="T101" fmla="*/ 135 h 196"/>
                <a:gd name="T102" fmla="*/ 713 w 2509"/>
                <a:gd name="T103" fmla="*/ 187 h 196"/>
                <a:gd name="T104" fmla="*/ 600 w 2509"/>
                <a:gd name="T105" fmla="*/ 195 h 196"/>
                <a:gd name="T106" fmla="*/ 494 w 2509"/>
                <a:gd name="T107" fmla="*/ 175 h 196"/>
                <a:gd name="T108" fmla="*/ 408 w 2509"/>
                <a:gd name="T109" fmla="*/ 123 h 196"/>
                <a:gd name="T110" fmla="*/ 338 w 2509"/>
                <a:gd name="T111" fmla="*/ 79 h 196"/>
                <a:gd name="T112" fmla="*/ 251 w 2509"/>
                <a:gd name="T113" fmla="*/ 60 h 196"/>
                <a:gd name="T114" fmla="*/ 144 w 2509"/>
                <a:gd name="T115" fmla="*/ 67 h 196"/>
                <a:gd name="T116" fmla="*/ 56 w 2509"/>
                <a:gd name="T117" fmla="*/ 108 h 196"/>
                <a:gd name="T118" fmla="*/ 5 w 2509"/>
                <a:gd name="T119" fmla="*/ 93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509" h="196">
                  <a:moveTo>
                    <a:pt x="5" y="93"/>
                  </a:moveTo>
                  <a:lnTo>
                    <a:pt x="39" y="61"/>
                  </a:lnTo>
                  <a:lnTo>
                    <a:pt x="71" y="43"/>
                  </a:lnTo>
                  <a:lnTo>
                    <a:pt x="104" y="28"/>
                  </a:lnTo>
                  <a:lnTo>
                    <a:pt x="144" y="18"/>
                  </a:lnTo>
                  <a:lnTo>
                    <a:pt x="182" y="13"/>
                  </a:lnTo>
                  <a:lnTo>
                    <a:pt x="227" y="10"/>
                  </a:lnTo>
                  <a:lnTo>
                    <a:pt x="281" y="13"/>
                  </a:lnTo>
                  <a:lnTo>
                    <a:pt x="321" y="22"/>
                  </a:lnTo>
                  <a:lnTo>
                    <a:pt x="357" y="34"/>
                  </a:lnTo>
                  <a:lnTo>
                    <a:pt x="408" y="60"/>
                  </a:lnTo>
                  <a:lnTo>
                    <a:pt x="440" y="85"/>
                  </a:lnTo>
                  <a:lnTo>
                    <a:pt x="474" y="111"/>
                  </a:lnTo>
                  <a:lnTo>
                    <a:pt x="509" y="129"/>
                  </a:lnTo>
                  <a:lnTo>
                    <a:pt x="561" y="142"/>
                  </a:lnTo>
                  <a:lnTo>
                    <a:pt x="626" y="148"/>
                  </a:lnTo>
                  <a:lnTo>
                    <a:pt x="677" y="145"/>
                  </a:lnTo>
                  <a:lnTo>
                    <a:pt x="728" y="135"/>
                  </a:lnTo>
                  <a:lnTo>
                    <a:pt x="770" y="117"/>
                  </a:lnTo>
                  <a:lnTo>
                    <a:pt x="806" y="93"/>
                  </a:lnTo>
                  <a:lnTo>
                    <a:pt x="860" y="57"/>
                  </a:lnTo>
                  <a:lnTo>
                    <a:pt x="899" y="36"/>
                  </a:lnTo>
                  <a:lnTo>
                    <a:pt x="950" y="13"/>
                  </a:lnTo>
                  <a:lnTo>
                    <a:pt x="998" y="4"/>
                  </a:lnTo>
                  <a:lnTo>
                    <a:pt x="1043" y="3"/>
                  </a:lnTo>
                  <a:lnTo>
                    <a:pt x="1119" y="6"/>
                  </a:lnTo>
                  <a:lnTo>
                    <a:pt x="1181" y="21"/>
                  </a:lnTo>
                  <a:lnTo>
                    <a:pt x="1214" y="39"/>
                  </a:lnTo>
                  <a:lnTo>
                    <a:pt x="1260" y="66"/>
                  </a:lnTo>
                  <a:lnTo>
                    <a:pt x="1308" y="102"/>
                  </a:lnTo>
                  <a:lnTo>
                    <a:pt x="1349" y="121"/>
                  </a:lnTo>
                  <a:lnTo>
                    <a:pt x="1403" y="133"/>
                  </a:lnTo>
                  <a:lnTo>
                    <a:pt x="1458" y="138"/>
                  </a:lnTo>
                  <a:lnTo>
                    <a:pt x="1514" y="133"/>
                  </a:lnTo>
                  <a:lnTo>
                    <a:pt x="1557" y="123"/>
                  </a:lnTo>
                  <a:lnTo>
                    <a:pt x="1593" y="111"/>
                  </a:lnTo>
                  <a:lnTo>
                    <a:pt x="1635" y="84"/>
                  </a:lnTo>
                  <a:lnTo>
                    <a:pt x="1668" y="61"/>
                  </a:lnTo>
                  <a:lnTo>
                    <a:pt x="1704" y="39"/>
                  </a:lnTo>
                  <a:lnTo>
                    <a:pt x="1754" y="18"/>
                  </a:lnTo>
                  <a:lnTo>
                    <a:pt x="1794" y="6"/>
                  </a:lnTo>
                  <a:lnTo>
                    <a:pt x="1844" y="1"/>
                  </a:lnTo>
                  <a:lnTo>
                    <a:pt x="1907" y="0"/>
                  </a:lnTo>
                  <a:lnTo>
                    <a:pt x="1958" y="4"/>
                  </a:lnTo>
                  <a:lnTo>
                    <a:pt x="2003" y="18"/>
                  </a:lnTo>
                  <a:lnTo>
                    <a:pt x="2039" y="33"/>
                  </a:lnTo>
                  <a:lnTo>
                    <a:pt x="2073" y="54"/>
                  </a:lnTo>
                  <a:lnTo>
                    <a:pt x="2118" y="88"/>
                  </a:lnTo>
                  <a:lnTo>
                    <a:pt x="2153" y="109"/>
                  </a:lnTo>
                  <a:lnTo>
                    <a:pt x="2192" y="124"/>
                  </a:lnTo>
                  <a:lnTo>
                    <a:pt x="2244" y="135"/>
                  </a:lnTo>
                  <a:lnTo>
                    <a:pt x="2303" y="138"/>
                  </a:lnTo>
                  <a:lnTo>
                    <a:pt x="2355" y="129"/>
                  </a:lnTo>
                  <a:lnTo>
                    <a:pt x="2412" y="106"/>
                  </a:lnTo>
                  <a:lnTo>
                    <a:pt x="2439" y="87"/>
                  </a:lnTo>
                  <a:lnTo>
                    <a:pt x="2463" y="66"/>
                  </a:lnTo>
                  <a:lnTo>
                    <a:pt x="2475" y="61"/>
                  </a:lnTo>
                  <a:lnTo>
                    <a:pt x="2489" y="61"/>
                  </a:lnTo>
                  <a:lnTo>
                    <a:pt x="2499" y="66"/>
                  </a:lnTo>
                  <a:lnTo>
                    <a:pt x="2507" y="76"/>
                  </a:lnTo>
                  <a:lnTo>
                    <a:pt x="2508" y="85"/>
                  </a:lnTo>
                  <a:lnTo>
                    <a:pt x="2508" y="96"/>
                  </a:lnTo>
                  <a:lnTo>
                    <a:pt x="2504" y="106"/>
                  </a:lnTo>
                  <a:lnTo>
                    <a:pt x="2490" y="118"/>
                  </a:lnTo>
                  <a:lnTo>
                    <a:pt x="2463" y="139"/>
                  </a:lnTo>
                  <a:lnTo>
                    <a:pt x="2429" y="160"/>
                  </a:lnTo>
                  <a:lnTo>
                    <a:pt x="2399" y="172"/>
                  </a:lnTo>
                  <a:lnTo>
                    <a:pt x="2352" y="183"/>
                  </a:lnTo>
                  <a:lnTo>
                    <a:pt x="2298" y="186"/>
                  </a:lnTo>
                  <a:lnTo>
                    <a:pt x="2238" y="184"/>
                  </a:lnTo>
                  <a:lnTo>
                    <a:pt x="2192" y="180"/>
                  </a:lnTo>
                  <a:lnTo>
                    <a:pt x="2156" y="172"/>
                  </a:lnTo>
                  <a:lnTo>
                    <a:pt x="2114" y="156"/>
                  </a:lnTo>
                  <a:lnTo>
                    <a:pt x="2076" y="133"/>
                  </a:lnTo>
                  <a:lnTo>
                    <a:pt x="2049" y="112"/>
                  </a:lnTo>
                  <a:lnTo>
                    <a:pt x="2018" y="87"/>
                  </a:lnTo>
                  <a:lnTo>
                    <a:pt x="1977" y="67"/>
                  </a:lnTo>
                  <a:lnTo>
                    <a:pt x="1934" y="55"/>
                  </a:lnTo>
                  <a:lnTo>
                    <a:pt x="1886" y="49"/>
                  </a:lnTo>
                  <a:lnTo>
                    <a:pt x="1836" y="49"/>
                  </a:lnTo>
                  <a:lnTo>
                    <a:pt x="1776" y="64"/>
                  </a:lnTo>
                  <a:lnTo>
                    <a:pt x="1743" y="79"/>
                  </a:lnTo>
                  <a:lnTo>
                    <a:pt x="1707" y="99"/>
                  </a:lnTo>
                  <a:lnTo>
                    <a:pt x="1677" y="118"/>
                  </a:lnTo>
                  <a:lnTo>
                    <a:pt x="1626" y="147"/>
                  </a:lnTo>
                  <a:lnTo>
                    <a:pt x="1586" y="165"/>
                  </a:lnTo>
                  <a:lnTo>
                    <a:pt x="1535" y="180"/>
                  </a:lnTo>
                  <a:lnTo>
                    <a:pt x="1475" y="186"/>
                  </a:lnTo>
                  <a:lnTo>
                    <a:pt x="1437" y="186"/>
                  </a:lnTo>
                  <a:lnTo>
                    <a:pt x="1377" y="180"/>
                  </a:lnTo>
                  <a:lnTo>
                    <a:pt x="1322" y="165"/>
                  </a:lnTo>
                  <a:lnTo>
                    <a:pt x="1269" y="136"/>
                  </a:lnTo>
                  <a:lnTo>
                    <a:pt x="1230" y="109"/>
                  </a:lnTo>
                  <a:lnTo>
                    <a:pt x="1197" y="84"/>
                  </a:lnTo>
                  <a:lnTo>
                    <a:pt x="1163" y="67"/>
                  </a:lnTo>
                  <a:lnTo>
                    <a:pt x="1128" y="55"/>
                  </a:lnTo>
                  <a:lnTo>
                    <a:pt x="1071" y="48"/>
                  </a:lnTo>
                  <a:lnTo>
                    <a:pt x="1020" y="49"/>
                  </a:lnTo>
                  <a:lnTo>
                    <a:pt x="974" y="57"/>
                  </a:lnTo>
                  <a:lnTo>
                    <a:pt x="914" y="78"/>
                  </a:lnTo>
                  <a:lnTo>
                    <a:pt x="879" y="103"/>
                  </a:lnTo>
                  <a:lnTo>
                    <a:pt x="831" y="135"/>
                  </a:lnTo>
                  <a:lnTo>
                    <a:pt x="777" y="166"/>
                  </a:lnTo>
                  <a:lnTo>
                    <a:pt x="713" y="187"/>
                  </a:lnTo>
                  <a:lnTo>
                    <a:pt x="659" y="193"/>
                  </a:lnTo>
                  <a:lnTo>
                    <a:pt x="600" y="195"/>
                  </a:lnTo>
                  <a:lnTo>
                    <a:pt x="543" y="189"/>
                  </a:lnTo>
                  <a:lnTo>
                    <a:pt x="494" y="175"/>
                  </a:lnTo>
                  <a:lnTo>
                    <a:pt x="450" y="154"/>
                  </a:lnTo>
                  <a:lnTo>
                    <a:pt x="408" y="123"/>
                  </a:lnTo>
                  <a:lnTo>
                    <a:pt x="377" y="99"/>
                  </a:lnTo>
                  <a:lnTo>
                    <a:pt x="338" y="79"/>
                  </a:lnTo>
                  <a:lnTo>
                    <a:pt x="291" y="64"/>
                  </a:lnTo>
                  <a:lnTo>
                    <a:pt x="251" y="60"/>
                  </a:lnTo>
                  <a:lnTo>
                    <a:pt x="191" y="58"/>
                  </a:lnTo>
                  <a:lnTo>
                    <a:pt x="144" y="67"/>
                  </a:lnTo>
                  <a:lnTo>
                    <a:pt x="96" y="82"/>
                  </a:lnTo>
                  <a:lnTo>
                    <a:pt x="56" y="108"/>
                  </a:lnTo>
                  <a:lnTo>
                    <a:pt x="0" y="157"/>
                  </a:lnTo>
                  <a:lnTo>
                    <a:pt x="5" y="93"/>
                  </a:lnTo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3077" name="Picture 5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196"/>
              <a:ext cx="2766" cy="2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</p:grpSp>
      <p:sp>
        <p:nvSpPr>
          <p:cNvPr id="307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 anchor="b"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A757E53-E156-8B42-A5E8-E2ED831E2E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2B2CC7-A9DC-4D44-A5C5-B1BCC4CB01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640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72EEEF-1070-E348-823D-7AA11E63CD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279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43F298-C266-7B45-9147-E3CA6CA2F6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173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C92EAC-063C-3B4F-B3EE-98FE78DAC1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59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C130A1-19E6-6142-A17E-D3DBAAB5C0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380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5434EE-C7F0-8C40-8FEC-1EBE02A51C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23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0B8B7C-9D6E-6146-9C05-D0E80AE03A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220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89BEBC-9257-EC41-AC87-D1283CBAA0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449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8DF3D4-20F2-ED43-B190-64B2403B20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029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1D30C5-137C-1045-8B2A-0AF1CBDE7A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918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wmf"/><Relationship Id="rId14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path path="shape">
            <a:fillToRect l="7500" t="8888" r="7501" b="74445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1581150"/>
            <a:ext cx="9142413" cy="5275263"/>
            <a:chOff x="0" y="996"/>
            <a:chExt cx="5759" cy="3323"/>
          </a:xfrm>
        </p:grpSpPr>
        <p:pic>
          <p:nvPicPr>
            <p:cNvPr id="2051" name="Picture 3"/>
            <p:cNvPicPr>
              <a:picLocks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7339" b="11440"/>
            <a:stretch>
              <a:fillRect/>
            </a:stretch>
          </p:blipFill>
          <p:spPr bwMode="auto">
            <a:xfrm>
              <a:off x="3976" y="1423"/>
              <a:ext cx="1783" cy="28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sp>
          <p:nvSpPr>
            <p:cNvPr id="2052" name="Freeform 4"/>
            <p:cNvSpPr>
              <a:spLocks/>
            </p:cNvSpPr>
            <p:nvPr/>
          </p:nvSpPr>
          <p:spPr bwMode="auto">
            <a:xfrm>
              <a:off x="0" y="3522"/>
              <a:ext cx="2509" cy="196"/>
            </a:xfrm>
            <a:custGeom>
              <a:avLst/>
              <a:gdLst>
                <a:gd name="T0" fmla="*/ 39 w 2509"/>
                <a:gd name="T1" fmla="*/ 61 h 196"/>
                <a:gd name="T2" fmla="*/ 104 w 2509"/>
                <a:gd name="T3" fmla="*/ 28 h 196"/>
                <a:gd name="T4" fmla="*/ 182 w 2509"/>
                <a:gd name="T5" fmla="*/ 13 h 196"/>
                <a:gd name="T6" fmla="*/ 281 w 2509"/>
                <a:gd name="T7" fmla="*/ 13 h 196"/>
                <a:gd name="T8" fmla="*/ 357 w 2509"/>
                <a:gd name="T9" fmla="*/ 34 h 196"/>
                <a:gd name="T10" fmla="*/ 440 w 2509"/>
                <a:gd name="T11" fmla="*/ 85 h 196"/>
                <a:gd name="T12" fmla="*/ 509 w 2509"/>
                <a:gd name="T13" fmla="*/ 129 h 196"/>
                <a:gd name="T14" fmla="*/ 626 w 2509"/>
                <a:gd name="T15" fmla="*/ 148 h 196"/>
                <a:gd name="T16" fmla="*/ 728 w 2509"/>
                <a:gd name="T17" fmla="*/ 135 h 196"/>
                <a:gd name="T18" fmla="*/ 806 w 2509"/>
                <a:gd name="T19" fmla="*/ 93 h 196"/>
                <a:gd name="T20" fmla="*/ 899 w 2509"/>
                <a:gd name="T21" fmla="*/ 36 h 196"/>
                <a:gd name="T22" fmla="*/ 998 w 2509"/>
                <a:gd name="T23" fmla="*/ 4 h 196"/>
                <a:gd name="T24" fmla="*/ 1119 w 2509"/>
                <a:gd name="T25" fmla="*/ 6 h 196"/>
                <a:gd name="T26" fmla="*/ 1214 w 2509"/>
                <a:gd name="T27" fmla="*/ 39 h 196"/>
                <a:gd name="T28" fmla="*/ 1308 w 2509"/>
                <a:gd name="T29" fmla="*/ 102 h 196"/>
                <a:gd name="T30" fmla="*/ 1403 w 2509"/>
                <a:gd name="T31" fmla="*/ 133 h 196"/>
                <a:gd name="T32" fmla="*/ 1514 w 2509"/>
                <a:gd name="T33" fmla="*/ 133 h 196"/>
                <a:gd name="T34" fmla="*/ 1593 w 2509"/>
                <a:gd name="T35" fmla="*/ 111 h 196"/>
                <a:gd name="T36" fmla="*/ 1668 w 2509"/>
                <a:gd name="T37" fmla="*/ 61 h 196"/>
                <a:gd name="T38" fmla="*/ 1754 w 2509"/>
                <a:gd name="T39" fmla="*/ 18 h 196"/>
                <a:gd name="T40" fmla="*/ 1844 w 2509"/>
                <a:gd name="T41" fmla="*/ 1 h 196"/>
                <a:gd name="T42" fmla="*/ 1958 w 2509"/>
                <a:gd name="T43" fmla="*/ 4 h 196"/>
                <a:gd name="T44" fmla="*/ 2039 w 2509"/>
                <a:gd name="T45" fmla="*/ 33 h 196"/>
                <a:gd name="T46" fmla="*/ 2118 w 2509"/>
                <a:gd name="T47" fmla="*/ 88 h 196"/>
                <a:gd name="T48" fmla="*/ 2192 w 2509"/>
                <a:gd name="T49" fmla="*/ 124 h 196"/>
                <a:gd name="T50" fmla="*/ 2303 w 2509"/>
                <a:gd name="T51" fmla="*/ 138 h 196"/>
                <a:gd name="T52" fmla="*/ 2412 w 2509"/>
                <a:gd name="T53" fmla="*/ 106 h 196"/>
                <a:gd name="T54" fmla="*/ 2463 w 2509"/>
                <a:gd name="T55" fmla="*/ 66 h 196"/>
                <a:gd name="T56" fmla="*/ 2489 w 2509"/>
                <a:gd name="T57" fmla="*/ 61 h 196"/>
                <a:gd name="T58" fmla="*/ 2507 w 2509"/>
                <a:gd name="T59" fmla="*/ 76 h 196"/>
                <a:gd name="T60" fmla="*/ 2508 w 2509"/>
                <a:gd name="T61" fmla="*/ 96 h 196"/>
                <a:gd name="T62" fmla="*/ 2490 w 2509"/>
                <a:gd name="T63" fmla="*/ 118 h 196"/>
                <a:gd name="T64" fmla="*/ 2429 w 2509"/>
                <a:gd name="T65" fmla="*/ 160 h 196"/>
                <a:gd name="T66" fmla="*/ 2352 w 2509"/>
                <a:gd name="T67" fmla="*/ 183 h 196"/>
                <a:gd name="T68" fmla="*/ 2238 w 2509"/>
                <a:gd name="T69" fmla="*/ 184 h 196"/>
                <a:gd name="T70" fmla="*/ 2156 w 2509"/>
                <a:gd name="T71" fmla="*/ 172 h 196"/>
                <a:gd name="T72" fmla="*/ 2076 w 2509"/>
                <a:gd name="T73" fmla="*/ 133 h 196"/>
                <a:gd name="T74" fmla="*/ 2018 w 2509"/>
                <a:gd name="T75" fmla="*/ 87 h 196"/>
                <a:gd name="T76" fmla="*/ 1934 w 2509"/>
                <a:gd name="T77" fmla="*/ 55 h 196"/>
                <a:gd name="T78" fmla="*/ 1836 w 2509"/>
                <a:gd name="T79" fmla="*/ 49 h 196"/>
                <a:gd name="T80" fmla="*/ 1743 w 2509"/>
                <a:gd name="T81" fmla="*/ 79 h 196"/>
                <a:gd name="T82" fmla="*/ 1677 w 2509"/>
                <a:gd name="T83" fmla="*/ 118 h 196"/>
                <a:gd name="T84" fmla="*/ 1586 w 2509"/>
                <a:gd name="T85" fmla="*/ 165 h 196"/>
                <a:gd name="T86" fmla="*/ 1475 w 2509"/>
                <a:gd name="T87" fmla="*/ 186 h 196"/>
                <a:gd name="T88" fmla="*/ 1377 w 2509"/>
                <a:gd name="T89" fmla="*/ 180 h 196"/>
                <a:gd name="T90" fmla="*/ 1269 w 2509"/>
                <a:gd name="T91" fmla="*/ 136 h 196"/>
                <a:gd name="T92" fmla="*/ 1197 w 2509"/>
                <a:gd name="T93" fmla="*/ 84 h 196"/>
                <a:gd name="T94" fmla="*/ 1128 w 2509"/>
                <a:gd name="T95" fmla="*/ 55 h 196"/>
                <a:gd name="T96" fmla="*/ 1020 w 2509"/>
                <a:gd name="T97" fmla="*/ 49 h 196"/>
                <a:gd name="T98" fmla="*/ 914 w 2509"/>
                <a:gd name="T99" fmla="*/ 78 h 196"/>
                <a:gd name="T100" fmla="*/ 831 w 2509"/>
                <a:gd name="T101" fmla="*/ 135 h 196"/>
                <a:gd name="T102" fmla="*/ 713 w 2509"/>
                <a:gd name="T103" fmla="*/ 187 h 196"/>
                <a:gd name="T104" fmla="*/ 600 w 2509"/>
                <a:gd name="T105" fmla="*/ 195 h 196"/>
                <a:gd name="T106" fmla="*/ 494 w 2509"/>
                <a:gd name="T107" fmla="*/ 175 h 196"/>
                <a:gd name="T108" fmla="*/ 408 w 2509"/>
                <a:gd name="T109" fmla="*/ 123 h 196"/>
                <a:gd name="T110" fmla="*/ 338 w 2509"/>
                <a:gd name="T111" fmla="*/ 79 h 196"/>
                <a:gd name="T112" fmla="*/ 251 w 2509"/>
                <a:gd name="T113" fmla="*/ 60 h 196"/>
                <a:gd name="T114" fmla="*/ 144 w 2509"/>
                <a:gd name="T115" fmla="*/ 67 h 196"/>
                <a:gd name="T116" fmla="*/ 56 w 2509"/>
                <a:gd name="T117" fmla="*/ 108 h 196"/>
                <a:gd name="T118" fmla="*/ 5 w 2509"/>
                <a:gd name="T119" fmla="*/ 93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509" h="196">
                  <a:moveTo>
                    <a:pt x="5" y="93"/>
                  </a:moveTo>
                  <a:lnTo>
                    <a:pt x="39" y="61"/>
                  </a:lnTo>
                  <a:lnTo>
                    <a:pt x="71" y="43"/>
                  </a:lnTo>
                  <a:lnTo>
                    <a:pt x="104" y="28"/>
                  </a:lnTo>
                  <a:lnTo>
                    <a:pt x="144" y="18"/>
                  </a:lnTo>
                  <a:lnTo>
                    <a:pt x="182" y="13"/>
                  </a:lnTo>
                  <a:lnTo>
                    <a:pt x="227" y="10"/>
                  </a:lnTo>
                  <a:lnTo>
                    <a:pt x="281" y="13"/>
                  </a:lnTo>
                  <a:lnTo>
                    <a:pt x="321" y="22"/>
                  </a:lnTo>
                  <a:lnTo>
                    <a:pt x="357" y="34"/>
                  </a:lnTo>
                  <a:lnTo>
                    <a:pt x="408" y="60"/>
                  </a:lnTo>
                  <a:lnTo>
                    <a:pt x="440" y="85"/>
                  </a:lnTo>
                  <a:lnTo>
                    <a:pt x="474" y="111"/>
                  </a:lnTo>
                  <a:lnTo>
                    <a:pt x="509" y="129"/>
                  </a:lnTo>
                  <a:lnTo>
                    <a:pt x="561" y="142"/>
                  </a:lnTo>
                  <a:lnTo>
                    <a:pt x="626" y="148"/>
                  </a:lnTo>
                  <a:lnTo>
                    <a:pt x="677" y="145"/>
                  </a:lnTo>
                  <a:lnTo>
                    <a:pt x="728" y="135"/>
                  </a:lnTo>
                  <a:lnTo>
                    <a:pt x="770" y="117"/>
                  </a:lnTo>
                  <a:lnTo>
                    <a:pt x="806" y="93"/>
                  </a:lnTo>
                  <a:lnTo>
                    <a:pt x="860" y="57"/>
                  </a:lnTo>
                  <a:lnTo>
                    <a:pt x="899" y="36"/>
                  </a:lnTo>
                  <a:lnTo>
                    <a:pt x="950" y="13"/>
                  </a:lnTo>
                  <a:lnTo>
                    <a:pt x="998" y="4"/>
                  </a:lnTo>
                  <a:lnTo>
                    <a:pt x="1043" y="3"/>
                  </a:lnTo>
                  <a:lnTo>
                    <a:pt x="1119" y="6"/>
                  </a:lnTo>
                  <a:lnTo>
                    <a:pt x="1181" y="21"/>
                  </a:lnTo>
                  <a:lnTo>
                    <a:pt x="1214" y="39"/>
                  </a:lnTo>
                  <a:lnTo>
                    <a:pt x="1260" y="66"/>
                  </a:lnTo>
                  <a:lnTo>
                    <a:pt x="1308" y="102"/>
                  </a:lnTo>
                  <a:lnTo>
                    <a:pt x="1349" y="121"/>
                  </a:lnTo>
                  <a:lnTo>
                    <a:pt x="1403" y="133"/>
                  </a:lnTo>
                  <a:lnTo>
                    <a:pt x="1458" y="138"/>
                  </a:lnTo>
                  <a:lnTo>
                    <a:pt x="1514" y="133"/>
                  </a:lnTo>
                  <a:lnTo>
                    <a:pt x="1557" y="123"/>
                  </a:lnTo>
                  <a:lnTo>
                    <a:pt x="1593" y="111"/>
                  </a:lnTo>
                  <a:lnTo>
                    <a:pt x="1635" y="84"/>
                  </a:lnTo>
                  <a:lnTo>
                    <a:pt x="1668" y="61"/>
                  </a:lnTo>
                  <a:lnTo>
                    <a:pt x="1704" y="39"/>
                  </a:lnTo>
                  <a:lnTo>
                    <a:pt x="1754" y="18"/>
                  </a:lnTo>
                  <a:lnTo>
                    <a:pt x="1794" y="6"/>
                  </a:lnTo>
                  <a:lnTo>
                    <a:pt x="1844" y="1"/>
                  </a:lnTo>
                  <a:lnTo>
                    <a:pt x="1907" y="0"/>
                  </a:lnTo>
                  <a:lnTo>
                    <a:pt x="1958" y="4"/>
                  </a:lnTo>
                  <a:lnTo>
                    <a:pt x="2003" y="18"/>
                  </a:lnTo>
                  <a:lnTo>
                    <a:pt x="2039" y="33"/>
                  </a:lnTo>
                  <a:lnTo>
                    <a:pt x="2073" y="54"/>
                  </a:lnTo>
                  <a:lnTo>
                    <a:pt x="2118" y="88"/>
                  </a:lnTo>
                  <a:lnTo>
                    <a:pt x="2153" y="109"/>
                  </a:lnTo>
                  <a:lnTo>
                    <a:pt x="2192" y="124"/>
                  </a:lnTo>
                  <a:lnTo>
                    <a:pt x="2244" y="135"/>
                  </a:lnTo>
                  <a:lnTo>
                    <a:pt x="2303" y="138"/>
                  </a:lnTo>
                  <a:lnTo>
                    <a:pt x="2355" y="129"/>
                  </a:lnTo>
                  <a:lnTo>
                    <a:pt x="2412" y="106"/>
                  </a:lnTo>
                  <a:lnTo>
                    <a:pt x="2439" y="87"/>
                  </a:lnTo>
                  <a:lnTo>
                    <a:pt x="2463" y="66"/>
                  </a:lnTo>
                  <a:lnTo>
                    <a:pt x="2475" y="61"/>
                  </a:lnTo>
                  <a:lnTo>
                    <a:pt x="2489" y="61"/>
                  </a:lnTo>
                  <a:lnTo>
                    <a:pt x="2499" y="66"/>
                  </a:lnTo>
                  <a:lnTo>
                    <a:pt x="2507" y="76"/>
                  </a:lnTo>
                  <a:lnTo>
                    <a:pt x="2508" y="85"/>
                  </a:lnTo>
                  <a:lnTo>
                    <a:pt x="2508" y="96"/>
                  </a:lnTo>
                  <a:lnTo>
                    <a:pt x="2504" y="106"/>
                  </a:lnTo>
                  <a:lnTo>
                    <a:pt x="2490" y="118"/>
                  </a:lnTo>
                  <a:lnTo>
                    <a:pt x="2463" y="139"/>
                  </a:lnTo>
                  <a:lnTo>
                    <a:pt x="2429" y="160"/>
                  </a:lnTo>
                  <a:lnTo>
                    <a:pt x="2399" y="172"/>
                  </a:lnTo>
                  <a:lnTo>
                    <a:pt x="2352" y="183"/>
                  </a:lnTo>
                  <a:lnTo>
                    <a:pt x="2298" y="186"/>
                  </a:lnTo>
                  <a:lnTo>
                    <a:pt x="2238" y="184"/>
                  </a:lnTo>
                  <a:lnTo>
                    <a:pt x="2192" y="180"/>
                  </a:lnTo>
                  <a:lnTo>
                    <a:pt x="2156" y="172"/>
                  </a:lnTo>
                  <a:lnTo>
                    <a:pt x="2114" y="156"/>
                  </a:lnTo>
                  <a:lnTo>
                    <a:pt x="2076" y="133"/>
                  </a:lnTo>
                  <a:lnTo>
                    <a:pt x="2049" y="112"/>
                  </a:lnTo>
                  <a:lnTo>
                    <a:pt x="2018" y="87"/>
                  </a:lnTo>
                  <a:lnTo>
                    <a:pt x="1977" y="67"/>
                  </a:lnTo>
                  <a:lnTo>
                    <a:pt x="1934" y="55"/>
                  </a:lnTo>
                  <a:lnTo>
                    <a:pt x="1886" y="49"/>
                  </a:lnTo>
                  <a:lnTo>
                    <a:pt x="1836" y="49"/>
                  </a:lnTo>
                  <a:lnTo>
                    <a:pt x="1776" y="64"/>
                  </a:lnTo>
                  <a:lnTo>
                    <a:pt x="1743" y="79"/>
                  </a:lnTo>
                  <a:lnTo>
                    <a:pt x="1707" y="99"/>
                  </a:lnTo>
                  <a:lnTo>
                    <a:pt x="1677" y="118"/>
                  </a:lnTo>
                  <a:lnTo>
                    <a:pt x="1626" y="147"/>
                  </a:lnTo>
                  <a:lnTo>
                    <a:pt x="1586" y="165"/>
                  </a:lnTo>
                  <a:lnTo>
                    <a:pt x="1535" y="180"/>
                  </a:lnTo>
                  <a:lnTo>
                    <a:pt x="1475" y="186"/>
                  </a:lnTo>
                  <a:lnTo>
                    <a:pt x="1437" y="186"/>
                  </a:lnTo>
                  <a:lnTo>
                    <a:pt x="1377" y="180"/>
                  </a:lnTo>
                  <a:lnTo>
                    <a:pt x="1322" y="165"/>
                  </a:lnTo>
                  <a:lnTo>
                    <a:pt x="1269" y="136"/>
                  </a:lnTo>
                  <a:lnTo>
                    <a:pt x="1230" y="109"/>
                  </a:lnTo>
                  <a:lnTo>
                    <a:pt x="1197" y="84"/>
                  </a:lnTo>
                  <a:lnTo>
                    <a:pt x="1163" y="67"/>
                  </a:lnTo>
                  <a:lnTo>
                    <a:pt x="1128" y="55"/>
                  </a:lnTo>
                  <a:lnTo>
                    <a:pt x="1071" y="48"/>
                  </a:lnTo>
                  <a:lnTo>
                    <a:pt x="1020" y="49"/>
                  </a:lnTo>
                  <a:lnTo>
                    <a:pt x="974" y="57"/>
                  </a:lnTo>
                  <a:lnTo>
                    <a:pt x="914" y="78"/>
                  </a:lnTo>
                  <a:lnTo>
                    <a:pt x="879" y="103"/>
                  </a:lnTo>
                  <a:lnTo>
                    <a:pt x="831" y="135"/>
                  </a:lnTo>
                  <a:lnTo>
                    <a:pt x="777" y="166"/>
                  </a:lnTo>
                  <a:lnTo>
                    <a:pt x="713" y="187"/>
                  </a:lnTo>
                  <a:lnTo>
                    <a:pt x="659" y="193"/>
                  </a:lnTo>
                  <a:lnTo>
                    <a:pt x="600" y="195"/>
                  </a:lnTo>
                  <a:lnTo>
                    <a:pt x="543" y="189"/>
                  </a:lnTo>
                  <a:lnTo>
                    <a:pt x="494" y="175"/>
                  </a:lnTo>
                  <a:lnTo>
                    <a:pt x="450" y="154"/>
                  </a:lnTo>
                  <a:lnTo>
                    <a:pt x="408" y="123"/>
                  </a:lnTo>
                  <a:lnTo>
                    <a:pt x="377" y="99"/>
                  </a:lnTo>
                  <a:lnTo>
                    <a:pt x="338" y="79"/>
                  </a:lnTo>
                  <a:lnTo>
                    <a:pt x="291" y="64"/>
                  </a:lnTo>
                  <a:lnTo>
                    <a:pt x="251" y="60"/>
                  </a:lnTo>
                  <a:lnTo>
                    <a:pt x="191" y="58"/>
                  </a:lnTo>
                  <a:lnTo>
                    <a:pt x="144" y="67"/>
                  </a:lnTo>
                  <a:lnTo>
                    <a:pt x="96" y="82"/>
                  </a:lnTo>
                  <a:lnTo>
                    <a:pt x="56" y="108"/>
                  </a:lnTo>
                  <a:lnTo>
                    <a:pt x="0" y="157"/>
                  </a:lnTo>
                  <a:lnTo>
                    <a:pt x="5" y="93"/>
                  </a:lnTo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2053" name="Picture 5"/>
            <p:cNvPicPr>
              <a:picLocks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996"/>
              <a:ext cx="2766" cy="2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</p:grp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endParaRPr lang="en-US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endParaRPr lang="en-US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74A1B2A8-FB20-DF4C-8F12-CADE9F92303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Quantitative Reasoning</a:t>
            </a:r>
            <a:br>
              <a:rPr lang="en-US" dirty="0" smtClean="0"/>
            </a:br>
            <a:r>
              <a:rPr lang="en-US" dirty="0" smtClean="0"/>
              <a:t>Task Force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914400" y="4191000"/>
            <a:ext cx="6781800" cy="2971800"/>
          </a:xfrm>
        </p:spPr>
        <p:txBody>
          <a:bodyPr/>
          <a:lstStyle/>
          <a:p>
            <a:r>
              <a:rPr lang="en-US" dirty="0" smtClean="0"/>
              <a:t>Final Report</a:t>
            </a:r>
          </a:p>
          <a:p>
            <a:r>
              <a:rPr lang="en-US" sz="2400" dirty="0" smtClean="0"/>
              <a:t>15 September </a:t>
            </a:r>
            <a:r>
              <a:rPr lang="en-US" sz="2400" dirty="0" smtClean="0"/>
              <a:t>2016</a:t>
            </a:r>
          </a:p>
          <a:p>
            <a:endParaRPr lang="en-US" sz="2400" dirty="0" smtClean="0"/>
          </a:p>
          <a:p>
            <a:pPr algn="l"/>
            <a:r>
              <a:rPr lang="en-US" sz="2000" dirty="0" smtClean="0"/>
              <a:t>Guiding Principle: </a:t>
            </a:r>
          </a:p>
          <a:p>
            <a:pPr algn="l"/>
            <a:r>
              <a:rPr lang="en-US" sz="2000" i="1" dirty="0" smtClean="0"/>
              <a:t>Educational Policy must balance access and opportunity to achieve equity.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3040828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Ensure </a:t>
            </a:r>
            <a:r>
              <a:rPr lang="en-US" dirty="0"/>
              <a:t>equitable access and opportunity to all CSU </a:t>
            </a:r>
            <a:r>
              <a:rPr lang="en-US" dirty="0" smtClean="0"/>
              <a:t>students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454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 IIIA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Promote </a:t>
            </a:r>
            <a:r>
              <a:rPr lang="en-US" sz="2000" dirty="0"/>
              <a:t>equity, access and opportunity. The Task Force </a:t>
            </a:r>
            <a:r>
              <a:rPr lang="en-US" sz="2000" dirty="0" smtClean="0"/>
              <a:t>recommends that </a:t>
            </a:r>
            <a:r>
              <a:rPr lang="en-US" sz="2000" dirty="0"/>
              <a:t>equitable policies be established to provide transfer and </a:t>
            </a:r>
            <a:r>
              <a:rPr lang="en-US" sz="2000" dirty="0" smtClean="0"/>
              <a:t>developmental math </a:t>
            </a:r>
            <a:r>
              <a:rPr lang="en-US" sz="2000" dirty="0"/>
              <a:t>students with increased access to quantitative reasoning courses that can </a:t>
            </a:r>
            <a:r>
              <a:rPr lang="en-US" sz="2000" dirty="0" smtClean="0"/>
              <a:t>open up </a:t>
            </a:r>
            <a:r>
              <a:rPr lang="en-US" sz="2000" dirty="0"/>
              <a:t>opportunities in these students’ majors, interests, careers, and civic lives.</a:t>
            </a:r>
          </a:p>
        </p:txBody>
      </p:sp>
    </p:spTree>
    <p:extLst>
      <p:ext uri="{BB962C8B-B14F-4D97-AF65-F5344CB8AC3E}">
        <p14:creationId xmlns:p14="http://schemas.microsoft.com/office/powerpoint/2010/main" val="29601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 IIIB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Require </a:t>
            </a:r>
            <a:r>
              <a:rPr lang="en-US" sz="2000" dirty="0"/>
              <a:t>four years of high school quantitative reasoning. </a:t>
            </a:r>
            <a:r>
              <a:rPr lang="en-US" sz="2000" dirty="0" smtClean="0"/>
              <a:t>The Quantitative </a:t>
            </a:r>
            <a:r>
              <a:rPr lang="en-US" sz="2000" dirty="0"/>
              <a:t>Reasoning Task Force recommends that four years of high school </a:t>
            </a:r>
            <a:r>
              <a:rPr lang="en-US" sz="2000" dirty="0" smtClean="0"/>
              <a:t>quantitative reasoning </a:t>
            </a:r>
            <a:r>
              <a:rPr lang="en-US" sz="2000" dirty="0"/>
              <a:t>coursework be required as part of the CSU admissions criteria (</a:t>
            </a:r>
            <a:r>
              <a:rPr lang="en-US" sz="2000" dirty="0" smtClean="0"/>
              <a:t>per ASCSU </a:t>
            </a:r>
            <a:r>
              <a:rPr lang="en-US" sz="2000" dirty="0"/>
              <a:t>Resolution AS-3244-16/APEP).</a:t>
            </a:r>
          </a:p>
        </p:txBody>
      </p:sp>
    </p:spTree>
    <p:extLst>
      <p:ext uri="{BB962C8B-B14F-4D97-AF65-F5344CB8AC3E}">
        <p14:creationId xmlns:p14="http://schemas.microsoft.com/office/powerpoint/2010/main" val="3208349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 IIIC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Ensure </a:t>
            </a:r>
            <a:r>
              <a:rPr lang="en-US" sz="2000" dirty="0"/>
              <a:t>early and appropriate quantitative reasoning courses </a:t>
            </a:r>
            <a:r>
              <a:rPr lang="en-US" sz="2000" dirty="0" smtClean="0"/>
              <a:t>for CSU </a:t>
            </a:r>
            <a:r>
              <a:rPr lang="en-US" sz="2000" dirty="0"/>
              <a:t>first-time freshmen. The Task Force recommends reevaluating quantitative </a:t>
            </a:r>
            <a:r>
              <a:rPr lang="en-US" sz="2000" dirty="0" smtClean="0"/>
              <a:t>reasoning requirements </a:t>
            </a:r>
            <a:r>
              <a:rPr lang="en-US" sz="2000" dirty="0"/>
              <a:t>in the context of the student’s educational goals and </a:t>
            </a:r>
            <a:r>
              <a:rPr lang="en-US" sz="2000" dirty="0" smtClean="0"/>
              <a:t>proficiency at </a:t>
            </a:r>
            <a:r>
              <a:rPr lang="en-US" sz="2000" dirty="0"/>
              <a:t>entry. For first-time freshmen in the CSU, it therefore recommends:</a:t>
            </a:r>
          </a:p>
          <a:p>
            <a:r>
              <a:rPr lang="en-US" sz="2000" dirty="0" smtClean="0"/>
              <a:t>Foundational </a:t>
            </a:r>
            <a:r>
              <a:rPr lang="en-US" sz="2000" dirty="0"/>
              <a:t>quantitative reasoning proficient students shall take a </a:t>
            </a:r>
            <a:r>
              <a:rPr lang="en-US" sz="2000" dirty="0" smtClean="0"/>
              <a:t>baccalaureate quantitative </a:t>
            </a:r>
            <a:r>
              <a:rPr lang="en-US" sz="2000" dirty="0"/>
              <a:t>reasoning class within the first two terms at the CSU. </a:t>
            </a:r>
            <a:r>
              <a:rPr lang="en-US" sz="2000" dirty="0" smtClean="0"/>
              <a:t>Options shall </a:t>
            </a:r>
            <a:r>
              <a:rPr lang="en-US" sz="2000" dirty="0"/>
              <a:t>exist in the context of the student’s major and interests.</a:t>
            </a:r>
          </a:p>
          <a:p>
            <a:r>
              <a:rPr lang="en-US" sz="2000" dirty="0" smtClean="0"/>
              <a:t>Foundational </a:t>
            </a:r>
            <a:r>
              <a:rPr lang="en-US" sz="2000" dirty="0"/>
              <a:t>quantitative reasoning not proficient students shall </a:t>
            </a:r>
            <a:r>
              <a:rPr lang="en-US" sz="2000" dirty="0" smtClean="0"/>
              <a:t>demonstrate proficiency </a:t>
            </a:r>
            <a:r>
              <a:rPr lang="en-US" sz="2000" dirty="0"/>
              <a:t>within two terms of enrollment via a CSU-approved method. </a:t>
            </a:r>
            <a:r>
              <a:rPr lang="en-US" sz="2000" dirty="0" smtClean="0"/>
              <a:t>They shall </a:t>
            </a:r>
            <a:r>
              <a:rPr lang="en-US" sz="2000" dirty="0"/>
              <a:t>take a baccalaureate quantitative reasoning class within two semesters </a:t>
            </a:r>
            <a:r>
              <a:rPr lang="en-US" sz="2000" dirty="0" smtClean="0"/>
              <a:t>of demonstrating </a:t>
            </a:r>
            <a:r>
              <a:rPr lang="en-US" sz="2000" dirty="0"/>
              <a:t>proficiency. Options shall exist in the context of the </a:t>
            </a:r>
            <a:r>
              <a:rPr lang="en-US" sz="2000" dirty="0" smtClean="0"/>
              <a:t>student’s major </a:t>
            </a:r>
            <a:r>
              <a:rPr lang="en-US" sz="2000" dirty="0"/>
              <a:t>and interests. This recommendation is intended to accommodate </a:t>
            </a:r>
            <a:r>
              <a:rPr lang="en-US" sz="2000" dirty="0" err="1" smtClean="0"/>
              <a:t>corequisite</a:t>
            </a:r>
            <a:r>
              <a:rPr lang="en-US" sz="2000" dirty="0" smtClean="0"/>
              <a:t> remediation</a:t>
            </a:r>
            <a:r>
              <a:rPr lang="en-US" sz="2000" dirty="0"/>
              <a:t>, at the option of the institution providing the instruction.</a:t>
            </a:r>
          </a:p>
        </p:txBody>
      </p:sp>
    </p:spTree>
    <p:extLst>
      <p:ext uri="{BB962C8B-B14F-4D97-AF65-F5344CB8AC3E}">
        <p14:creationId xmlns:p14="http://schemas.microsoft.com/office/powerpoint/2010/main" val="571153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 IIID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Establish </a:t>
            </a:r>
            <a:r>
              <a:rPr lang="en-US" sz="2000" dirty="0"/>
              <a:t>equitable articulation of quantitative reasoning </a:t>
            </a:r>
            <a:r>
              <a:rPr lang="en-US" sz="2000" dirty="0" smtClean="0"/>
              <a:t>credit for </a:t>
            </a:r>
            <a:r>
              <a:rPr lang="en-US" sz="2000" dirty="0"/>
              <a:t>transfer students. Community college students should be assessed by the </a:t>
            </a:r>
            <a:r>
              <a:rPr lang="en-US" sz="2000" dirty="0" smtClean="0"/>
              <a:t>community colleges </a:t>
            </a:r>
            <a:r>
              <a:rPr lang="en-US" sz="2000" dirty="0"/>
              <a:t>as proficient or not proficient in foundational quantitative reasoning </a:t>
            </a:r>
            <a:r>
              <a:rPr lang="en-US" sz="2000" dirty="0" smtClean="0"/>
              <a:t>in alignment </a:t>
            </a:r>
            <a:r>
              <a:rPr lang="en-US" sz="2000" dirty="0"/>
              <a:t>with the standards above. Prior to transfer, they should demonstrate </a:t>
            </a:r>
            <a:r>
              <a:rPr lang="en-US" sz="2000" dirty="0" smtClean="0"/>
              <a:t>foundational quantitative </a:t>
            </a:r>
            <a:r>
              <a:rPr lang="en-US" sz="2000" dirty="0"/>
              <a:t>reasoning proficiency and earn the appropriate minimum grade </a:t>
            </a:r>
            <a:r>
              <a:rPr lang="en-US" sz="2000" dirty="0" smtClean="0"/>
              <a:t>in a </a:t>
            </a:r>
            <a:r>
              <a:rPr lang="en-US" sz="2000" dirty="0"/>
              <a:t>course that transfers for B4 credit.</a:t>
            </a:r>
          </a:p>
          <a:p>
            <a:pPr marL="0" indent="0">
              <a:buNone/>
            </a:pPr>
            <a:r>
              <a:rPr lang="en-US" sz="2000" dirty="0"/>
              <a:t>Such students will not necessarily be considered proficient in baccalaureate </a:t>
            </a:r>
            <a:r>
              <a:rPr lang="en-US" sz="2000" dirty="0" smtClean="0"/>
              <a:t>quantitative reasoning</a:t>
            </a:r>
            <a:r>
              <a:rPr lang="en-US" sz="2000" dirty="0"/>
              <a:t>, as certain campuses may require upper division work for this </a:t>
            </a:r>
            <a:r>
              <a:rPr lang="en-US" sz="2000" smtClean="0"/>
              <a:t>designation.  Articulation </a:t>
            </a:r>
            <a:r>
              <a:rPr lang="en-US" sz="2000" dirty="0"/>
              <a:t>for foundational quantitative reasoning proficiency will follow the </a:t>
            </a:r>
            <a:r>
              <a:rPr lang="en-US" sz="2000" dirty="0" smtClean="0"/>
              <a:t>existing approval </a:t>
            </a:r>
            <a:r>
              <a:rPr lang="en-US" sz="2000" dirty="0"/>
              <a:t>process for B4 transfer approval. The Task Force supports the creation of </a:t>
            </a:r>
            <a:r>
              <a:rPr lang="en-US" sz="2000" dirty="0" smtClean="0"/>
              <a:t>options for </a:t>
            </a:r>
            <a:r>
              <a:rPr lang="en-US" sz="2000" dirty="0"/>
              <a:t>both foundational and baccalaureate quantitative reasoning that teach </a:t>
            </a:r>
            <a:r>
              <a:rPr lang="en-US" sz="2000" dirty="0" smtClean="0"/>
              <a:t>skills and </a:t>
            </a:r>
            <a:r>
              <a:rPr lang="en-US" sz="2000" dirty="0"/>
              <a:t>practices in the context of the student’s major and interests.</a:t>
            </a:r>
          </a:p>
        </p:txBody>
      </p:sp>
    </p:spTree>
    <p:extLst>
      <p:ext uri="{BB962C8B-B14F-4D97-AF65-F5344CB8AC3E}">
        <p14:creationId xmlns:p14="http://schemas.microsoft.com/office/powerpoint/2010/main" val="232522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 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Create </a:t>
            </a:r>
            <a:r>
              <a:rPr lang="en-US" dirty="0"/>
              <a:t>a CSU “Center for the advancement of </a:t>
            </a:r>
            <a:r>
              <a:rPr lang="en-US" dirty="0" smtClean="0"/>
              <a:t>instruction in </a:t>
            </a:r>
            <a:r>
              <a:rPr lang="en-US" dirty="0"/>
              <a:t>quantitative reasoning”.</a:t>
            </a:r>
          </a:p>
        </p:txBody>
      </p:sp>
    </p:spTree>
    <p:extLst>
      <p:ext uri="{BB962C8B-B14F-4D97-AF65-F5344CB8AC3E}">
        <p14:creationId xmlns:p14="http://schemas.microsoft.com/office/powerpoint/2010/main" val="422368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 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As </a:t>
            </a:r>
            <a:r>
              <a:rPr lang="en-US" sz="2000" dirty="0"/>
              <a:t>soon as possible, the CSU should create a </a:t>
            </a:r>
            <a:r>
              <a:rPr lang="en-US" sz="2000" dirty="0" smtClean="0"/>
              <a:t>Center for </a:t>
            </a:r>
            <a:r>
              <a:rPr lang="en-US" sz="2000" dirty="0"/>
              <a:t>Advancement of Instruction in Quantitative Reasoning to act on the Task </a:t>
            </a:r>
            <a:r>
              <a:rPr lang="en-US" sz="2000" dirty="0" smtClean="0"/>
              <a:t>Force’s current </a:t>
            </a:r>
            <a:r>
              <a:rPr lang="en-US" sz="2000" dirty="0"/>
              <a:t>and subsequent findings, and to support the high-quality instruction in </a:t>
            </a:r>
            <a:r>
              <a:rPr lang="en-US" sz="2000" dirty="0" smtClean="0"/>
              <a:t>high schools</a:t>
            </a:r>
            <a:r>
              <a:rPr lang="en-US" sz="2000" dirty="0"/>
              <a:t>, community colleges, and public universities that will better serve the state.</a:t>
            </a:r>
          </a:p>
        </p:txBody>
      </p:sp>
    </p:spTree>
    <p:extLst>
      <p:ext uri="{BB962C8B-B14F-4D97-AF65-F5344CB8AC3E}">
        <p14:creationId xmlns:p14="http://schemas.microsoft.com/office/powerpoint/2010/main" val="2678222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Define quantitative reasoning</a:t>
            </a:r>
          </a:p>
        </p:txBody>
      </p:sp>
    </p:spTree>
    <p:extLst>
      <p:ext uri="{BB962C8B-B14F-4D97-AF65-F5344CB8AC3E}">
        <p14:creationId xmlns:p14="http://schemas.microsoft.com/office/powerpoint/2010/main" val="990500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The </a:t>
            </a:r>
            <a:r>
              <a:rPr lang="en-US" sz="2000" dirty="0"/>
              <a:t>Task Force proposes </a:t>
            </a:r>
            <a:r>
              <a:rPr lang="en-US" sz="2000" dirty="0" smtClean="0"/>
              <a:t>this general </a:t>
            </a:r>
            <a:r>
              <a:rPr lang="en-US" sz="2000" dirty="0"/>
              <a:t>definition for quantitative reasoning:</a:t>
            </a:r>
          </a:p>
          <a:p>
            <a:pPr marL="0" indent="0">
              <a:buNone/>
            </a:pPr>
            <a:r>
              <a:rPr lang="en-US" sz="2000" dirty="0"/>
              <a:t>The ability to reason quantitatively is a stable combination of </a:t>
            </a:r>
            <a:r>
              <a:rPr lang="en-US" sz="2000" dirty="0" smtClean="0"/>
              <a:t>skills and practices involving</a:t>
            </a:r>
            <a:r>
              <a:rPr lang="en-US" sz="2000" dirty="0"/>
              <a:t>:</a:t>
            </a:r>
          </a:p>
          <a:p>
            <a:pPr marL="0" indent="0">
              <a:buNone/>
            </a:pPr>
            <a:r>
              <a:rPr lang="en-US" sz="2000" b="1" dirty="0"/>
              <a:t>(</a:t>
            </a:r>
            <a:r>
              <a:rPr lang="en-US" sz="2000" b="1" dirty="0" err="1"/>
              <a:t>i</a:t>
            </a:r>
            <a:r>
              <a:rPr lang="en-US" sz="2000" b="1" dirty="0"/>
              <a:t>) </a:t>
            </a:r>
            <a:r>
              <a:rPr lang="en-US" sz="2000" dirty="0"/>
              <a:t>the ability to read, comprehend, interpret, and communicate quantitative </a:t>
            </a:r>
            <a:r>
              <a:rPr lang="en-US" sz="2000" dirty="0" smtClean="0"/>
              <a:t>information in </a:t>
            </a:r>
            <a:r>
              <a:rPr lang="en-US" sz="2000" dirty="0"/>
              <a:t>various contexts in a variety of formats;</a:t>
            </a:r>
          </a:p>
          <a:p>
            <a:pPr marL="0" indent="0">
              <a:buNone/>
            </a:pPr>
            <a:r>
              <a:rPr lang="en-US" sz="2000" b="1" dirty="0"/>
              <a:t>(ii) </a:t>
            </a:r>
            <a:r>
              <a:rPr lang="en-US" sz="2000" dirty="0"/>
              <a:t>the ability to reason with and make inferences from quantitative </a:t>
            </a:r>
            <a:r>
              <a:rPr lang="en-US" sz="2000" dirty="0" smtClean="0"/>
              <a:t>information in </a:t>
            </a:r>
            <a:r>
              <a:rPr lang="en-US" sz="2000" dirty="0"/>
              <a:t>order to solve problems arising in personal, civic, and professional contexts;</a:t>
            </a:r>
          </a:p>
          <a:p>
            <a:pPr marL="0" indent="0">
              <a:buNone/>
            </a:pPr>
            <a:r>
              <a:rPr lang="en-US" sz="2000" b="1" dirty="0"/>
              <a:t>(iii) </a:t>
            </a:r>
            <a:r>
              <a:rPr lang="en-US" sz="2000" dirty="0"/>
              <a:t>the ability to use quantitative methods to assess the reasonableness of </a:t>
            </a:r>
            <a:r>
              <a:rPr lang="en-US" sz="2000" dirty="0" smtClean="0"/>
              <a:t>proposed solutions </a:t>
            </a:r>
            <a:r>
              <a:rPr lang="en-US" sz="2000" dirty="0"/>
              <a:t>to quantitative problems; and</a:t>
            </a:r>
          </a:p>
          <a:p>
            <a:pPr marL="0" indent="0">
              <a:buNone/>
            </a:pPr>
            <a:r>
              <a:rPr lang="en-US" sz="2000" b="1" dirty="0"/>
              <a:t>(iv) </a:t>
            </a:r>
            <a:r>
              <a:rPr lang="en-US" sz="2000" dirty="0"/>
              <a:t>the ability to recognize the limits of quantitative methods</a:t>
            </a:r>
            <a:r>
              <a:rPr lang="en-US" sz="2000" dirty="0" smtClean="0"/>
              <a:t>.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Quantitative reasoning depends on the methods of computation, logic, mathematics</a:t>
            </a:r>
            <a:r>
              <a:rPr lang="en-US" sz="2000" dirty="0" smtClean="0"/>
              <a:t>, and </a:t>
            </a:r>
            <a:r>
              <a:rPr lang="en-US" sz="2000" dirty="0"/>
              <a:t>statistics.</a:t>
            </a:r>
          </a:p>
        </p:txBody>
      </p:sp>
    </p:spTree>
    <p:extLst>
      <p:ext uri="{BB962C8B-B14F-4D97-AF65-F5344CB8AC3E}">
        <p14:creationId xmlns:p14="http://schemas.microsoft.com/office/powerpoint/2010/main" val="2283054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Revise quantitative reasoning requirements</a:t>
            </a:r>
          </a:p>
        </p:txBody>
      </p:sp>
    </p:spTree>
    <p:extLst>
      <p:ext uri="{BB962C8B-B14F-4D97-AF65-F5344CB8AC3E}">
        <p14:creationId xmlns:p14="http://schemas.microsoft.com/office/powerpoint/2010/main" val="2160027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 </a:t>
            </a:r>
            <a:r>
              <a:rPr lang="en-US" dirty="0" smtClean="0"/>
              <a:t>II -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Task </a:t>
            </a:r>
            <a:r>
              <a:rPr lang="en-US" dirty="0"/>
              <a:t>Force took the view that quantitative reasoning is more than just a single course taken to satisfy a general education requirement. It is the sum total of quantitative work necessary to support a student’s major, interests, career and civic responsibilities.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830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 IIA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Separate </a:t>
            </a:r>
            <a:r>
              <a:rPr lang="en-US" sz="2000" dirty="0"/>
              <a:t>foundational and baccalaureate </a:t>
            </a:r>
            <a:r>
              <a:rPr lang="en-US" sz="2000" dirty="0" smtClean="0"/>
              <a:t>quantitative reasoning </a:t>
            </a:r>
            <a:r>
              <a:rPr lang="en-US" sz="2000" dirty="0"/>
              <a:t>requirements. The Task Force recommends ending the use of </a:t>
            </a:r>
            <a:r>
              <a:rPr lang="en-US" sz="2000" dirty="0" smtClean="0"/>
              <a:t>prerequisite language </a:t>
            </a:r>
            <a:r>
              <a:rPr lang="en-US" sz="2000" dirty="0"/>
              <a:t>to impose a de facto foundational quantitative </a:t>
            </a:r>
            <a:r>
              <a:rPr lang="en-US" sz="2000" dirty="0" smtClean="0"/>
              <a:t>reasoning requirement.  Instead </a:t>
            </a:r>
            <a:r>
              <a:rPr lang="en-US" sz="2000" dirty="0"/>
              <a:t>it recommends defining separate foundational and baccalaureate </a:t>
            </a:r>
            <a:r>
              <a:rPr lang="en-US" sz="2000" dirty="0" smtClean="0"/>
              <a:t>requirements that </a:t>
            </a:r>
            <a:r>
              <a:rPr lang="en-US" sz="2000" dirty="0"/>
              <a:t>are reasonable and equitable.</a:t>
            </a:r>
          </a:p>
        </p:txBody>
      </p:sp>
    </p:spTree>
    <p:extLst>
      <p:ext uri="{BB962C8B-B14F-4D97-AF65-F5344CB8AC3E}">
        <p14:creationId xmlns:p14="http://schemas.microsoft.com/office/powerpoint/2010/main" val="2965984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 IIB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Define </a:t>
            </a:r>
            <a:r>
              <a:rPr lang="en-US" sz="2000" dirty="0"/>
              <a:t>baccalaureate quantitative reasoning. To earn </a:t>
            </a:r>
            <a:r>
              <a:rPr lang="en-US" sz="2000" dirty="0" smtClean="0"/>
              <a:t>a baccalaureate </a:t>
            </a:r>
            <a:r>
              <a:rPr lang="en-US" sz="2000" dirty="0"/>
              <a:t>degree from the California State University, students shall</a:t>
            </a:r>
            <a:r>
              <a:rPr lang="en-US" sz="2000" dirty="0" smtClean="0"/>
              <a:t>:</a:t>
            </a:r>
          </a:p>
          <a:p>
            <a:pPr marL="0" indent="0">
              <a:buNone/>
            </a:pPr>
            <a:r>
              <a:rPr lang="en-US" sz="2000" b="1" dirty="0" smtClean="0"/>
              <a:t>(</a:t>
            </a:r>
            <a:r>
              <a:rPr lang="en-US" sz="2000" b="1" dirty="0" err="1"/>
              <a:t>i</a:t>
            </a:r>
            <a:r>
              <a:rPr lang="en-US" sz="2000" b="1" dirty="0"/>
              <a:t>)</a:t>
            </a:r>
            <a:r>
              <a:rPr lang="en-US" sz="2000" dirty="0"/>
              <a:t> develop and demonstrate a proficient and fluent ability to reason </a:t>
            </a:r>
            <a:r>
              <a:rPr lang="en-US" sz="2000" dirty="0" smtClean="0"/>
              <a:t>quantitatively in </a:t>
            </a:r>
            <a:r>
              <a:rPr lang="en-US" sz="2000" dirty="0"/>
              <a:t>a broad spectrum of the contexts defined by California State Standards </a:t>
            </a:r>
            <a:r>
              <a:rPr lang="en-US" sz="2000" dirty="0" smtClean="0"/>
              <a:t>for High </a:t>
            </a:r>
            <a:r>
              <a:rPr lang="en-US" sz="2000" dirty="0"/>
              <a:t>School;</a:t>
            </a:r>
          </a:p>
          <a:p>
            <a:pPr marL="0" indent="0">
              <a:buNone/>
            </a:pPr>
            <a:r>
              <a:rPr lang="en-US" sz="2000" b="1" dirty="0"/>
              <a:t>(ii) </a:t>
            </a:r>
            <a:r>
              <a:rPr lang="en-US" sz="2000" dirty="0"/>
              <a:t>develop and demonstrate a general understanding of how practitioners </a:t>
            </a:r>
            <a:r>
              <a:rPr lang="en-US" sz="2000" dirty="0" smtClean="0"/>
              <a:t>and scholars </a:t>
            </a:r>
            <a:r>
              <a:rPr lang="en-US" sz="2000" dirty="0"/>
              <a:t>solve problems quantitatively in a range of disciplines;</a:t>
            </a:r>
          </a:p>
          <a:p>
            <a:pPr marL="0" indent="0">
              <a:buNone/>
            </a:pPr>
            <a:r>
              <a:rPr lang="en-US" sz="2000" b="1" dirty="0"/>
              <a:t>(iii) </a:t>
            </a:r>
            <a:r>
              <a:rPr lang="en-US" sz="2000" dirty="0"/>
              <a:t>develop and demonstrate an in-depth understanding of how practitioners </a:t>
            </a:r>
            <a:r>
              <a:rPr lang="en-US" sz="2000" dirty="0" smtClean="0"/>
              <a:t>and scholars </a:t>
            </a:r>
            <a:r>
              <a:rPr lang="en-US" sz="2000" dirty="0"/>
              <a:t>solve problems quantitatively in a specialized area (e.g., the major)</a:t>
            </a:r>
            <a:r>
              <a:rPr lang="en-US" sz="2000" dirty="0" smtClean="0"/>
              <a:t>; and</a:t>
            </a:r>
            <a:endParaRPr lang="en-US" sz="2000" dirty="0"/>
          </a:p>
          <a:p>
            <a:pPr marL="0" indent="0">
              <a:buNone/>
            </a:pPr>
            <a:r>
              <a:rPr lang="en-US" sz="2000" b="1" dirty="0"/>
              <a:t>(iv) </a:t>
            </a:r>
            <a:r>
              <a:rPr lang="en-US" sz="2000" dirty="0"/>
              <a:t>be prepared to develop their ability to reason quantitatively after graduation </a:t>
            </a:r>
            <a:r>
              <a:rPr lang="en-US" sz="2000" dirty="0" smtClean="0"/>
              <a:t>in the </a:t>
            </a:r>
            <a:r>
              <a:rPr lang="en-US" sz="2000" dirty="0"/>
              <a:t>various contexts defined by personal, civic, and professional responsibilities.</a:t>
            </a:r>
          </a:p>
        </p:txBody>
      </p:sp>
    </p:spTree>
    <p:extLst>
      <p:ext uri="{BB962C8B-B14F-4D97-AF65-F5344CB8AC3E}">
        <p14:creationId xmlns:p14="http://schemas.microsoft.com/office/powerpoint/2010/main" val="31500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 IIC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Upon entering the </a:t>
            </a:r>
            <a:r>
              <a:rPr lang="en-US" sz="2000" dirty="0"/>
              <a:t>California State University in pursuit of a baccalaureate degree, students will </a:t>
            </a:r>
            <a:r>
              <a:rPr lang="en-US" sz="2000" dirty="0" smtClean="0"/>
              <a:t>be prepared </a:t>
            </a:r>
            <a:r>
              <a:rPr lang="en-US" sz="2000" dirty="0"/>
              <a:t>to develop their ability to reason quantitatively in the broad spectrum </a:t>
            </a:r>
            <a:r>
              <a:rPr lang="en-US" sz="2000" dirty="0" smtClean="0"/>
              <a:t>of courses </a:t>
            </a:r>
            <a:r>
              <a:rPr lang="en-US" sz="2000" dirty="0"/>
              <a:t>involving quantitative reasoning </a:t>
            </a:r>
            <a:r>
              <a:rPr lang="en-US" sz="2000" dirty="0" smtClean="0"/>
              <a:t>offered </a:t>
            </a:r>
            <a:r>
              <a:rPr lang="en-US" sz="2000" dirty="0"/>
              <a:t>within the CSU (including, but </a:t>
            </a:r>
            <a:r>
              <a:rPr lang="en-US" sz="2000" dirty="0" smtClean="0"/>
              <a:t>not limited </a:t>
            </a:r>
            <a:r>
              <a:rPr lang="en-US" sz="2000" dirty="0"/>
              <a:t>to, B4 courses). In particular, a student who has satisfied the </a:t>
            </a:r>
            <a:r>
              <a:rPr lang="en-US" sz="2000" dirty="0" smtClean="0"/>
              <a:t>foundational quantitative </a:t>
            </a:r>
            <a:r>
              <a:rPr lang="en-US" sz="2000" dirty="0"/>
              <a:t>reasoning requirement shall have:</a:t>
            </a:r>
          </a:p>
          <a:p>
            <a:r>
              <a:rPr lang="en-US" sz="2000" dirty="0" smtClean="0"/>
              <a:t>Demonstrated  </a:t>
            </a:r>
            <a:r>
              <a:rPr lang="en-US" sz="2000" dirty="0"/>
              <a:t>proficiency and fluency in the combined skills found in the </a:t>
            </a:r>
            <a:r>
              <a:rPr lang="en-US" sz="2000" dirty="0" smtClean="0"/>
              <a:t>California State </a:t>
            </a:r>
            <a:r>
              <a:rPr lang="en-US" sz="2000" dirty="0"/>
              <a:t>Standards for </a:t>
            </a:r>
            <a:r>
              <a:rPr lang="en-US" sz="2000" dirty="0" smtClean="0"/>
              <a:t>K– 8</a:t>
            </a:r>
            <a:r>
              <a:rPr lang="en-US" sz="2000" dirty="0"/>
              <a:t>, Algebra 1, and Integrated Math 1;</a:t>
            </a:r>
          </a:p>
          <a:p>
            <a:r>
              <a:rPr lang="en-US" sz="2000" dirty="0" smtClean="0"/>
              <a:t>Practiced  </a:t>
            </a:r>
            <a:r>
              <a:rPr lang="en-US" sz="2000" dirty="0"/>
              <a:t>the skills in the K-12 California State Standards for </a:t>
            </a:r>
            <a:r>
              <a:rPr lang="en-US" sz="2000" dirty="0" smtClean="0"/>
              <a:t>Mathematics in </a:t>
            </a:r>
            <a:r>
              <a:rPr lang="en-US" sz="2000" dirty="0"/>
              <a:t>a variety of contexts that broaden, deepen or extend K-8, Algebra 1 </a:t>
            </a:r>
            <a:r>
              <a:rPr lang="en-US" sz="2000" dirty="0" smtClean="0"/>
              <a:t>and Integrated </a:t>
            </a:r>
            <a:r>
              <a:rPr lang="en-US" sz="2000" dirty="0"/>
              <a:t>Math 1 </a:t>
            </a:r>
            <a:r>
              <a:rPr lang="en-US" sz="2000" dirty="0" smtClean="0"/>
              <a:t>skills,</a:t>
            </a:r>
          </a:p>
          <a:p>
            <a:pPr marL="0" indent="0" algn="ctr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Continued</a:t>
            </a:r>
          </a:p>
        </p:txBody>
      </p:sp>
    </p:spTree>
    <p:extLst>
      <p:ext uri="{BB962C8B-B14F-4D97-AF65-F5344CB8AC3E}">
        <p14:creationId xmlns:p14="http://schemas.microsoft.com/office/powerpoint/2010/main" val="2547930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 IIC </a:t>
            </a:r>
            <a:r>
              <a:rPr lang="en-US" sz="2000" dirty="0" smtClean="0">
                <a:solidFill>
                  <a:srgbClr val="FF0000"/>
                </a:solidFill>
              </a:rPr>
              <a:t>continued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 Developed the eight Common Core mathematical practices, which are the </a:t>
            </a:r>
            <a:r>
              <a:rPr lang="en-US" sz="2000" dirty="0" smtClean="0"/>
              <a:t>abilities </a:t>
            </a:r>
            <a:r>
              <a:rPr lang="it-IT" sz="2000" dirty="0" smtClean="0"/>
              <a:t>to:</a:t>
            </a:r>
            <a:endParaRPr lang="it-IT" sz="2000" dirty="0"/>
          </a:p>
          <a:p>
            <a:pPr>
              <a:buFont typeface="Wingdings" charset="2"/>
              <a:buChar char="²"/>
            </a:pPr>
            <a:r>
              <a:rPr lang="it-IT" sz="2000" dirty="0"/>
              <a:t>  </a:t>
            </a:r>
            <a:r>
              <a:rPr lang="it-IT" sz="2000" dirty="0" err="1"/>
              <a:t>Make</a:t>
            </a:r>
            <a:r>
              <a:rPr lang="it-IT" sz="2000" dirty="0"/>
              <a:t> </a:t>
            </a:r>
            <a:r>
              <a:rPr lang="it-IT" sz="2000" dirty="0" err="1"/>
              <a:t>sense</a:t>
            </a:r>
            <a:r>
              <a:rPr lang="it-IT" sz="2000" dirty="0"/>
              <a:t> of </a:t>
            </a:r>
            <a:r>
              <a:rPr lang="it-IT" sz="2000" dirty="0" err="1"/>
              <a:t>problems</a:t>
            </a:r>
            <a:r>
              <a:rPr lang="it-IT" sz="2000" dirty="0"/>
              <a:t> and </a:t>
            </a:r>
            <a:r>
              <a:rPr lang="it-IT" sz="2000" dirty="0" err="1"/>
              <a:t>persevere</a:t>
            </a:r>
            <a:r>
              <a:rPr lang="it-IT" sz="2000" dirty="0"/>
              <a:t> in </a:t>
            </a:r>
            <a:r>
              <a:rPr lang="it-IT" sz="2000" dirty="0" err="1"/>
              <a:t>solving</a:t>
            </a:r>
            <a:r>
              <a:rPr lang="it-IT" sz="2000" dirty="0"/>
              <a:t> </a:t>
            </a:r>
            <a:r>
              <a:rPr lang="it-IT" sz="2000" dirty="0" err="1"/>
              <a:t>them</a:t>
            </a:r>
            <a:endParaRPr lang="it-IT" sz="2000" dirty="0"/>
          </a:p>
          <a:p>
            <a:pPr>
              <a:buFont typeface="Wingdings" charset="2"/>
              <a:buChar char="²"/>
            </a:pPr>
            <a:r>
              <a:rPr lang="it-IT" sz="2000" dirty="0"/>
              <a:t>  </a:t>
            </a:r>
            <a:r>
              <a:rPr lang="it-IT" sz="2000" dirty="0" err="1"/>
              <a:t>Reason</a:t>
            </a:r>
            <a:r>
              <a:rPr lang="it-IT" sz="2000" dirty="0"/>
              <a:t> </a:t>
            </a:r>
            <a:r>
              <a:rPr lang="it-IT" sz="2000" dirty="0" err="1"/>
              <a:t>abstractly</a:t>
            </a:r>
            <a:r>
              <a:rPr lang="it-IT" sz="2000" dirty="0"/>
              <a:t> and </a:t>
            </a:r>
            <a:r>
              <a:rPr lang="it-IT" sz="2000" dirty="0" err="1"/>
              <a:t>quantitatively</a:t>
            </a:r>
            <a:endParaRPr lang="it-IT" sz="2000" dirty="0"/>
          </a:p>
          <a:p>
            <a:pPr>
              <a:buFont typeface="Wingdings" charset="2"/>
              <a:buChar char="²"/>
            </a:pPr>
            <a:r>
              <a:rPr lang="it-IT" sz="2000" dirty="0"/>
              <a:t>  </a:t>
            </a:r>
            <a:r>
              <a:rPr lang="it-IT" sz="2000" dirty="0" err="1"/>
              <a:t>Construct</a:t>
            </a:r>
            <a:r>
              <a:rPr lang="it-IT" sz="2000" dirty="0"/>
              <a:t> </a:t>
            </a:r>
            <a:r>
              <a:rPr lang="it-IT" sz="2000" dirty="0" err="1"/>
              <a:t>viable</a:t>
            </a:r>
            <a:r>
              <a:rPr lang="it-IT" sz="2000" dirty="0"/>
              <a:t> </a:t>
            </a:r>
            <a:r>
              <a:rPr lang="it-IT" sz="2000" dirty="0" err="1"/>
              <a:t>arguments</a:t>
            </a:r>
            <a:r>
              <a:rPr lang="it-IT" sz="2000" dirty="0"/>
              <a:t> and </a:t>
            </a:r>
            <a:r>
              <a:rPr lang="it-IT" sz="2000" dirty="0" err="1"/>
              <a:t>critique</a:t>
            </a:r>
            <a:r>
              <a:rPr lang="it-IT" sz="2000" dirty="0"/>
              <a:t> the </a:t>
            </a:r>
            <a:r>
              <a:rPr lang="it-IT" sz="2000" dirty="0" err="1"/>
              <a:t>reasoning</a:t>
            </a:r>
            <a:r>
              <a:rPr lang="it-IT" sz="2000" dirty="0"/>
              <a:t> of </a:t>
            </a:r>
            <a:r>
              <a:rPr lang="it-IT" sz="2000" dirty="0" err="1"/>
              <a:t>others</a:t>
            </a:r>
            <a:endParaRPr lang="it-IT" sz="2000" dirty="0"/>
          </a:p>
          <a:p>
            <a:pPr>
              <a:buFont typeface="Wingdings" charset="2"/>
              <a:buChar char="²"/>
            </a:pPr>
            <a:r>
              <a:rPr lang="it-IT" sz="2000" dirty="0"/>
              <a:t>  Model with </a:t>
            </a:r>
            <a:r>
              <a:rPr lang="it-IT" sz="2000" dirty="0" err="1"/>
              <a:t>mathematics</a:t>
            </a:r>
            <a:endParaRPr lang="it-IT" sz="2000" dirty="0"/>
          </a:p>
          <a:p>
            <a:pPr>
              <a:buFont typeface="Wingdings" charset="2"/>
              <a:buChar char="²"/>
            </a:pPr>
            <a:r>
              <a:rPr lang="it-IT" sz="2000" dirty="0"/>
              <a:t>  Use appropriate </a:t>
            </a:r>
            <a:r>
              <a:rPr lang="it-IT" sz="2000" dirty="0" err="1"/>
              <a:t>tools</a:t>
            </a:r>
            <a:r>
              <a:rPr lang="it-IT" sz="2000" dirty="0"/>
              <a:t> </a:t>
            </a:r>
            <a:r>
              <a:rPr lang="it-IT" sz="2000" dirty="0" err="1"/>
              <a:t>strategically</a:t>
            </a:r>
            <a:endParaRPr lang="it-IT" sz="2000" dirty="0"/>
          </a:p>
          <a:p>
            <a:pPr>
              <a:buFont typeface="Wingdings" charset="2"/>
              <a:buChar char="²"/>
            </a:pPr>
            <a:r>
              <a:rPr lang="it-IT" sz="2000" dirty="0"/>
              <a:t>  </a:t>
            </a:r>
            <a:r>
              <a:rPr lang="it-IT" sz="2000" dirty="0" err="1"/>
              <a:t>Attend</a:t>
            </a:r>
            <a:r>
              <a:rPr lang="it-IT" sz="2000" dirty="0"/>
              <a:t> to </a:t>
            </a:r>
            <a:r>
              <a:rPr lang="it-IT" sz="2000" dirty="0" err="1"/>
              <a:t>precision</a:t>
            </a:r>
            <a:endParaRPr lang="it-IT" sz="2000" dirty="0"/>
          </a:p>
          <a:p>
            <a:pPr>
              <a:buFont typeface="Wingdings" charset="2"/>
              <a:buChar char="²"/>
            </a:pPr>
            <a:r>
              <a:rPr lang="it-IT" sz="2000" dirty="0"/>
              <a:t>  Look for and </a:t>
            </a:r>
            <a:r>
              <a:rPr lang="it-IT" sz="2000" dirty="0" err="1"/>
              <a:t>make</a:t>
            </a:r>
            <a:r>
              <a:rPr lang="it-IT" sz="2000" dirty="0"/>
              <a:t> use of </a:t>
            </a:r>
            <a:r>
              <a:rPr lang="it-IT" sz="2000" dirty="0" err="1"/>
              <a:t>structure</a:t>
            </a:r>
            <a:endParaRPr lang="it-IT" sz="2000" dirty="0"/>
          </a:p>
          <a:p>
            <a:pPr>
              <a:buFont typeface="Wingdings" charset="2"/>
              <a:buChar char="²"/>
            </a:pPr>
            <a:r>
              <a:rPr lang="it-IT" sz="2000" dirty="0"/>
              <a:t>  Look for and express </a:t>
            </a:r>
            <a:r>
              <a:rPr lang="it-IT" sz="2000" dirty="0" err="1"/>
              <a:t>regularity</a:t>
            </a:r>
            <a:r>
              <a:rPr lang="it-IT" sz="2000" dirty="0"/>
              <a:t> in </a:t>
            </a:r>
            <a:r>
              <a:rPr lang="it-IT" sz="2000" dirty="0" err="1"/>
              <a:t>repeated</a:t>
            </a:r>
            <a:r>
              <a:rPr lang="it-IT" sz="2000" dirty="0"/>
              <a:t> </a:t>
            </a:r>
            <a:r>
              <a:rPr lang="it-IT" sz="2000" dirty="0" err="1"/>
              <a:t>reasoning</a:t>
            </a:r>
            <a:r>
              <a:rPr lang="it-IT" sz="2000" dirty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7165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M01069050">
  <a:themeElements>
    <a:clrScheme name="Office Theme 2">
      <a:dk1>
        <a:srgbClr val="000000"/>
      </a:dk1>
      <a:lt1>
        <a:srgbClr val="FFFFEE"/>
      </a:lt1>
      <a:dk2>
        <a:srgbClr val="000000"/>
      </a:dk2>
      <a:lt2>
        <a:srgbClr val="C3B59F"/>
      </a:lt2>
      <a:accent1>
        <a:srgbClr val="9CB3D8"/>
      </a:accent1>
      <a:accent2>
        <a:srgbClr val="F8F8F8"/>
      </a:accent2>
      <a:accent3>
        <a:srgbClr val="FFFFF5"/>
      </a:accent3>
      <a:accent4>
        <a:srgbClr val="000000"/>
      </a:accent4>
      <a:accent5>
        <a:srgbClr val="CBD6E9"/>
      </a:accent5>
      <a:accent6>
        <a:srgbClr val="E1E1E1"/>
      </a:accent6>
      <a:hlink>
        <a:srgbClr val="A9A460"/>
      </a:hlink>
      <a:folHlink>
        <a:srgbClr val="E4E1D7"/>
      </a:folHlink>
    </a:clrScheme>
    <a:fontScheme name="Office Theme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Office Theme 1">
        <a:dk1>
          <a:srgbClr val="7F796F"/>
        </a:dk1>
        <a:lt1>
          <a:srgbClr val="FFFFFF"/>
        </a:lt1>
        <a:dk2>
          <a:srgbClr val="BDBB92"/>
        </a:dk2>
        <a:lt2>
          <a:srgbClr val="FFFFCC"/>
        </a:lt2>
        <a:accent1>
          <a:srgbClr val="8B91B9"/>
        </a:accent1>
        <a:accent2>
          <a:srgbClr val="D5D9B7"/>
        </a:accent2>
        <a:accent3>
          <a:srgbClr val="DBDAC7"/>
        </a:accent3>
        <a:accent4>
          <a:srgbClr val="DADADA"/>
        </a:accent4>
        <a:accent5>
          <a:srgbClr val="C4C7D9"/>
        </a:accent5>
        <a:accent6>
          <a:srgbClr val="C1C4A6"/>
        </a:accent6>
        <a:hlink>
          <a:srgbClr val="B46875"/>
        </a:hlink>
        <a:folHlink>
          <a:srgbClr val="C2BAA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EE"/>
        </a:lt1>
        <a:dk2>
          <a:srgbClr val="000000"/>
        </a:dk2>
        <a:lt2>
          <a:srgbClr val="C3B59F"/>
        </a:lt2>
        <a:accent1>
          <a:srgbClr val="9CB3D8"/>
        </a:accent1>
        <a:accent2>
          <a:srgbClr val="F8F8F8"/>
        </a:accent2>
        <a:accent3>
          <a:srgbClr val="FFFFF5"/>
        </a:accent3>
        <a:accent4>
          <a:srgbClr val="000000"/>
        </a:accent4>
        <a:accent5>
          <a:srgbClr val="CBD6E9"/>
        </a:accent5>
        <a:accent6>
          <a:srgbClr val="E1E1E1"/>
        </a:accent6>
        <a:hlink>
          <a:srgbClr val="A9A460"/>
        </a:hlink>
        <a:folHlink>
          <a:srgbClr val="E4E1D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TM01069050</Template>
  <TotalTime>250</TotalTime>
  <Words>1015</Words>
  <Application>Microsoft Macintosh PowerPoint</Application>
  <PresentationFormat>On-screen Show (4:3)</PresentationFormat>
  <Paragraphs>60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TM01069050</vt:lpstr>
      <vt:lpstr>Quantitative Reasoning Task Force</vt:lpstr>
      <vt:lpstr>Recommendation I</vt:lpstr>
      <vt:lpstr>Recommendation I</vt:lpstr>
      <vt:lpstr>Recommendation II</vt:lpstr>
      <vt:lpstr>Recommendation II - Perspective</vt:lpstr>
      <vt:lpstr>Recommendation IIA</vt:lpstr>
      <vt:lpstr>Recommendation IIB</vt:lpstr>
      <vt:lpstr>Recommendation IIC</vt:lpstr>
      <vt:lpstr>Recommendation IIC continued</vt:lpstr>
      <vt:lpstr>Recommendation III</vt:lpstr>
      <vt:lpstr>Recommendation IIIA</vt:lpstr>
      <vt:lpstr>Recommendation IIIB</vt:lpstr>
      <vt:lpstr>Recommendation IIIC</vt:lpstr>
      <vt:lpstr>Recommendation IIID</vt:lpstr>
      <vt:lpstr>Recommendation IV</vt:lpstr>
      <vt:lpstr>Recommendation IV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Quantitative Reasoning</dc:title>
  <dc:subject/>
  <dc:creator/>
  <cp:keywords/>
  <dc:description/>
  <cp:lastModifiedBy>Kate Stevenson</cp:lastModifiedBy>
  <cp:revision>8</cp:revision>
  <cp:lastPrinted>1601-01-01T00:00:00Z</cp:lastPrinted>
  <dcterms:created xsi:type="dcterms:W3CDTF">1601-01-01T00:00:00Z</dcterms:created>
  <dcterms:modified xsi:type="dcterms:W3CDTF">2016-09-15T17:30:56Z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TC010690501033</vt:lpwstr>
  </property>
</Properties>
</file>