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31"/>
  </p:notesMasterIdLst>
  <p:handoutMasterIdLst>
    <p:handoutMasterId r:id="rId32"/>
  </p:handoutMasterIdLst>
  <p:sldIdLst>
    <p:sldId id="259" r:id="rId2"/>
    <p:sldId id="317" r:id="rId3"/>
    <p:sldId id="261" r:id="rId4"/>
    <p:sldId id="281" r:id="rId5"/>
    <p:sldId id="292" r:id="rId6"/>
    <p:sldId id="299" r:id="rId7"/>
    <p:sldId id="295" r:id="rId8"/>
    <p:sldId id="296" r:id="rId9"/>
    <p:sldId id="288" r:id="rId10"/>
    <p:sldId id="314" r:id="rId11"/>
    <p:sldId id="287" r:id="rId12"/>
    <p:sldId id="297" r:id="rId13"/>
    <p:sldId id="315" r:id="rId14"/>
    <p:sldId id="298" r:id="rId15"/>
    <p:sldId id="316" r:id="rId16"/>
    <p:sldId id="310" r:id="rId17"/>
    <p:sldId id="300" r:id="rId18"/>
    <p:sldId id="301" r:id="rId19"/>
    <p:sldId id="302" r:id="rId20"/>
    <p:sldId id="306" r:id="rId21"/>
    <p:sldId id="307" r:id="rId22"/>
    <p:sldId id="311" r:id="rId23"/>
    <p:sldId id="309" r:id="rId24"/>
    <p:sldId id="312" r:id="rId25"/>
    <p:sldId id="320" r:id="rId26"/>
    <p:sldId id="321" r:id="rId27"/>
    <p:sldId id="318" r:id="rId28"/>
    <p:sldId id="319" r:id="rId29"/>
    <p:sldId id="313"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79CC93D-E52E-4D84-901B-11D7331DD495}">
          <p14:sldIdLst>
            <p14:sldId id="259"/>
            <p14:sldId id="317"/>
            <p14:sldId id="261"/>
            <p14:sldId id="281"/>
            <p14:sldId id="292"/>
            <p14:sldId id="299"/>
            <p14:sldId id="295"/>
            <p14:sldId id="296"/>
            <p14:sldId id="288"/>
            <p14:sldId id="314"/>
            <p14:sldId id="287"/>
            <p14:sldId id="297"/>
            <p14:sldId id="315"/>
            <p14:sldId id="298"/>
            <p14:sldId id="316"/>
            <p14:sldId id="310"/>
            <p14:sldId id="300"/>
            <p14:sldId id="301"/>
            <p14:sldId id="302"/>
            <p14:sldId id="306"/>
            <p14:sldId id="307"/>
            <p14:sldId id="311"/>
            <p14:sldId id="309"/>
            <p14:sldId id="312"/>
            <p14:sldId id="320"/>
            <p14:sldId id="321"/>
            <p14:sldId id="318"/>
            <p14:sldId id="319"/>
            <p14:sldId id="31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9ED6"/>
    <a:srgbClr val="003300"/>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74" autoAdjust="0"/>
    <p:restoredTop sz="83977" autoAdjust="0"/>
  </p:normalViewPr>
  <p:slideViewPr>
    <p:cSldViewPr>
      <p:cViewPr varScale="1">
        <p:scale>
          <a:sx n="98" d="100"/>
          <a:sy n="98" d="100"/>
        </p:scale>
        <p:origin x="2118" y="66"/>
      </p:cViewPr>
      <p:guideLst>
        <p:guide orient="horz" pos="2160"/>
        <p:guide pos="2880"/>
      </p:guideLst>
    </p:cSldViewPr>
  </p:slideViewPr>
  <p:notesTextViewPr>
    <p:cViewPr>
      <p:scale>
        <a:sx n="100" d="100"/>
        <a:sy n="100" d="100"/>
      </p:scale>
      <p:origin x="0" y="0"/>
    </p:cViewPr>
  </p:notesTextViewPr>
  <p:sorterViewPr>
    <p:cViewPr>
      <p:scale>
        <a:sx n="154" d="100"/>
        <a:sy n="154" d="100"/>
      </p:scale>
      <p:origin x="0" y="0"/>
    </p:cViewPr>
  </p:sorterViewPr>
  <p:notesViewPr>
    <p:cSldViewPr>
      <p:cViewPr varScale="1">
        <p:scale>
          <a:sx n="83" d="100"/>
          <a:sy n="83" d="100"/>
        </p:scale>
        <p:origin x="-314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83FDC75-7F73-4A4A-A77C-09AADF00E0EA}" type="datetimeFigureOut">
              <a:rPr lang="en-US" smtClean="0"/>
              <a:pPr/>
              <a:t>4/21/2016</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59226BF-1F13-42D3-80DC-373E7ADD1EBC}" type="slidenum">
              <a:rPr lang="en-US" smtClean="0"/>
              <a:pPr/>
              <a:t>‹#›</a:t>
            </a:fld>
            <a:endParaRPr lang="en-US" dirty="0"/>
          </a:p>
        </p:txBody>
      </p:sp>
    </p:spTree>
    <p:extLst>
      <p:ext uri="{BB962C8B-B14F-4D97-AF65-F5344CB8AC3E}">
        <p14:creationId xmlns:p14="http://schemas.microsoft.com/office/powerpoint/2010/main" val="42372039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AEF76B-3757-4A0B-AF93-28494465C1DD}" type="datetimeFigureOut">
              <a:rPr lang="en-US" smtClean="0"/>
              <a:pPr/>
              <a:t>4/21/2016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693FD4-8F83-4EF7-AC3F-0DC0388986B0}" type="slidenum">
              <a:rPr lang="en-US" smtClean="0"/>
              <a:pPr/>
              <a:t>‹#›</a:t>
            </a:fld>
            <a:endParaRPr lang="en-US" dirty="0"/>
          </a:p>
        </p:txBody>
      </p:sp>
    </p:spTree>
    <p:extLst>
      <p:ext uri="{BB962C8B-B14F-4D97-AF65-F5344CB8AC3E}">
        <p14:creationId xmlns:p14="http://schemas.microsoft.com/office/powerpoint/2010/main" val="2658322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EC6EAC7D-5A89-47C2-8ABA-56C9C2DEF7A4}" type="slidenum">
              <a:rPr lang="en-US" smtClean="0"/>
              <a:pPr/>
              <a:t>1</a:t>
            </a:fld>
            <a:endParaRPr lang="en-US" dirty="0"/>
          </a:p>
        </p:txBody>
      </p:sp>
    </p:spTree>
    <p:extLst>
      <p:ext uri="{BB962C8B-B14F-4D97-AF65-F5344CB8AC3E}">
        <p14:creationId xmlns:p14="http://schemas.microsoft.com/office/powerpoint/2010/main" val="19973446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endParaRPr lang="en-US" dirty="0" smtClean="0"/>
          </a:p>
        </p:txBody>
      </p:sp>
      <p:sp>
        <p:nvSpPr>
          <p:cNvPr id="4" name="Slide Number Placeholder 3"/>
          <p:cNvSpPr>
            <a:spLocks noGrp="1"/>
          </p:cNvSpPr>
          <p:nvPr>
            <p:ph type="sldNum" sz="quarter" idx="10"/>
          </p:nvPr>
        </p:nvSpPr>
        <p:spPr/>
        <p:txBody>
          <a:bodyPr/>
          <a:lstStyle/>
          <a:p>
            <a:fld id="{EC6EAC7D-5A89-47C2-8ABA-56C9C2DEF7A4}" type="slidenum">
              <a:rPr lang="en-US" smtClean="0"/>
              <a:pPr/>
              <a:t>3</a:t>
            </a:fld>
            <a:endParaRPr lang="en-US" dirty="0"/>
          </a:p>
        </p:txBody>
      </p:sp>
    </p:spTree>
    <p:extLst>
      <p:ext uri="{BB962C8B-B14F-4D97-AF65-F5344CB8AC3E}">
        <p14:creationId xmlns:p14="http://schemas.microsoft.com/office/powerpoint/2010/main" val="28292047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4</a:t>
            </a:fld>
            <a:endParaRPr lang="en-US" dirty="0"/>
          </a:p>
        </p:txBody>
      </p:sp>
    </p:spTree>
    <p:extLst>
      <p:ext uri="{BB962C8B-B14F-4D97-AF65-F5344CB8AC3E}">
        <p14:creationId xmlns:p14="http://schemas.microsoft.com/office/powerpoint/2010/main" val="3011234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5</a:t>
            </a:fld>
            <a:endParaRPr lang="en-US"/>
          </a:p>
        </p:txBody>
      </p:sp>
    </p:spTree>
    <p:extLst>
      <p:ext uri="{BB962C8B-B14F-4D97-AF65-F5344CB8AC3E}">
        <p14:creationId xmlns:p14="http://schemas.microsoft.com/office/powerpoint/2010/main" val="7882121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6</a:t>
            </a:fld>
            <a:endParaRPr lang="en-US" dirty="0"/>
          </a:p>
        </p:txBody>
      </p:sp>
    </p:spTree>
    <p:extLst>
      <p:ext uri="{BB962C8B-B14F-4D97-AF65-F5344CB8AC3E}">
        <p14:creationId xmlns:p14="http://schemas.microsoft.com/office/powerpoint/2010/main" val="35371413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9</a:t>
            </a:fld>
            <a:endParaRPr lang="en-US"/>
          </a:p>
        </p:txBody>
      </p:sp>
    </p:spTree>
    <p:extLst>
      <p:ext uri="{BB962C8B-B14F-4D97-AF65-F5344CB8AC3E}">
        <p14:creationId xmlns:p14="http://schemas.microsoft.com/office/powerpoint/2010/main" val="36567142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EC6EAC7D-5A89-47C2-8ABA-56C9C2DEF7A4}" type="slidenum">
              <a:rPr lang="en-US" smtClean="0"/>
              <a:pPr/>
              <a:t>11</a:t>
            </a:fld>
            <a:endParaRPr lang="en-US"/>
          </a:p>
        </p:txBody>
      </p:sp>
    </p:spTree>
    <p:extLst>
      <p:ext uri="{BB962C8B-B14F-4D97-AF65-F5344CB8AC3E}">
        <p14:creationId xmlns:p14="http://schemas.microsoft.com/office/powerpoint/2010/main" val="11303481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1"/>
          <p:cNvSpPr>
            <a:spLocks noGrp="1"/>
          </p:cNvSpPr>
          <p:nvPr>
            <p:ph type="ctrTitle" hasCustomPrompt="1"/>
          </p:nvPr>
        </p:nvSpPr>
        <p:spPr>
          <a:xfrm>
            <a:off x="2590800" y="2286000"/>
            <a:ext cx="6180224" cy="1470025"/>
          </a:xfrm>
        </p:spPr>
        <p:txBody>
          <a:bodyPr anchor="t"/>
          <a:lstStyle>
            <a:lvl1pPr algn="r">
              <a:defRPr b="1" cap="small" baseline="0">
                <a:solidFill>
                  <a:srgbClr val="00330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962400" y="4038600"/>
            <a:ext cx="4772528" cy="990600"/>
          </a:xfrm>
        </p:spPr>
        <p:txBody>
          <a:bodyPr>
            <a:normAutofit/>
          </a:bodyPr>
          <a:lstStyle>
            <a:lvl1pPr marL="0" indent="0" algn="r">
              <a:buNone/>
              <a:defRPr sz="2000" b="0">
                <a:solidFill>
                  <a:schemeClr val="tx1"/>
                </a:solidFill>
                <a:latin typeface="Georg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7" name="Picture 6"/>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251"/>
            <a:ext cx="3721618" cy="6858000"/>
          </a:xfrm>
          <a:prstGeom prst="rect">
            <a:avLst/>
          </a:prstGeom>
        </p:spPr>
      </p:pic>
      <p:sp>
        <p:nvSpPr>
          <p:cNvPr id="10" name="Picture Placeholder 9"/>
          <p:cNvSpPr>
            <a:spLocks noGrp="1"/>
          </p:cNvSpPr>
          <p:nvPr>
            <p:ph type="pic" sz="quarter" idx="13" hasCustomPrompt="1"/>
          </p:nvPr>
        </p:nvSpPr>
        <p:spPr>
          <a:xfrm>
            <a:off x="6858000" y="5105400"/>
            <a:ext cx="1828800" cy="990600"/>
          </a:xfrm>
        </p:spPr>
        <p:txBody>
          <a:bodyPr>
            <a:normAutofit/>
          </a:bodyPr>
          <a:lstStyle>
            <a:lvl1pPr marL="0" indent="0" algn="ctr">
              <a:buNone/>
              <a:defRPr sz="2000" baseline="0"/>
            </a:lvl1pPr>
          </a:lstStyle>
          <a:p>
            <a:r>
              <a:rPr lang="en-US" dirty="0" smtClean="0"/>
              <a:t>Company Logo</a:t>
            </a:r>
            <a:endParaRPr lang="en-US" dirty="0"/>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7B281C-5159-4971-8228-52B9A72E9ED2}" type="datetimeFigureOut">
              <a:rPr lang="en-US" smtClean="0"/>
              <a:pPr/>
              <a:t>4/21/2016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7B281C-5159-4971-8228-52B9A72E9ED2}" type="datetimeFigureOut">
              <a:rPr lang="en-US" smtClean="0"/>
              <a:pPr/>
              <a:t>4/21/2016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ackground Only">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3" name="Date Placeholder 3"/>
          <p:cNvSpPr>
            <a:spLocks noGrp="1"/>
          </p:cNvSpPr>
          <p:nvPr>
            <p:ph type="dt" sz="half" idx="10"/>
          </p:nvPr>
        </p:nvSpPr>
        <p:spPr>
          <a:xfrm>
            <a:off x="762000" y="6356350"/>
            <a:ext cx="2133600" cy="365125"/>
          </a:xfrm>
        </p:spPr>
        <p:txBody>
          <a:bodyPr/>
          <a:lstStyle/>
          <a:p>
            <a:fld id="{757B281C-5159-4971-8228-52B9A72E9ED2}" type="datetimeFigureOut">
              <a:rPr lang="en-US" smtClean="0"/>
              <a:pPr/>
              <a:t>4/21/2016</a:t>
            </a:fld>
            <a:endParaRPr lang="en-US" dirty="0"/>
          </a:p>
        </p:txBody>
      </p:sp>
      <p:sp>
        <p:nvSpPr>
          <p:cNvPr id="4" name="Footer Placeholder 4"/>
          <p:cNvSpPr>
            <a:spLocks noGrp="1"/>
          </p:cNvSpPr>
          <p:nvPr>
            <p:ph type="ftr" sz="quarter" idx="11"/>
          </p:nvPr>
        </p:nvSpPr>
        <p:spPr>
          <a:xfrm>
            <a:off x="3352800" y="6356350"/>
            <a:ext cx="2895600" cy="365125"/>
          </a:xfrm>
        </p:spPr>
        <p:txBody>
          <a:bodyPr/>
          <a:lstStyle/>
          <a:p>
            <a:endParaRPr lang="en-US" dirty="0"/>
          </a:p>
        </p:txBody>
      </p:sp>
      <p:sp>
        <p:nvSpPr>
          <p:cNvPr id="5" name="Slide Number Placeholder 5"/>
          <p:cNvSpPr>
            <a:spLocks noGrp="1"/>
          </p:cNvSpPr>
          <p:nvPr>
            <p:ph type="sldNum" sz="quarter" idx="12"/>
          </p:nvPr>
        </p:nvSpPr>
        <p:spPr>
          <a:xfrm>
            <a:off x="6705600" y="6356350"/>
            <a:ext cx="2133600" cy="365125"/>
          </a:xfrm>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3161049" y="-3176815"/>
            <a:ext cx="2819400" cy="9173031"/>
          </a:xfrm>
          <a:prstGeom prst="rect">
            <a:avLst/>
          </a:prstGeom>
        </p:spPr>
      </p:pic>
      <p:sp>
        <p:nvSpPr>
          <p:cNvPr id="2" name="Title 1"/>
          <p:cNvSpPr>
            <a:spLocks noGrp="1"/>
          </p:cNvSpPr>
          <p:nvPr>
            <p:ph type="title" hasCustomPrompt="1"/>
          </p:nvPr>
        </p:nvSpPr>
        <p:spPr>
          <a:xfrm>
            <a:off x="4572000" y="3048000"/>
            <a:ext cx="4343400" cy="1362075"/>
          </a:xfrm>
        </p:spPr>
        <p:txBody>
          <a:bodyPr anchor="b" anchorCtr="0"/>
          <a:lstStyle>
            <a:lvl1pPr algn="l">
              <a:defRPr sz="4000" b="1" cap="small" baseline="0">
                <a:solidFill>
                  <a:srgbClr val="003300"/>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757B281C-5159-4971-8228-52B9A72E9ED2}" type="datetimeFigureOut">
              <a:rPr lang="en-US" smtClean="0"/>
              <a:pPr/>
              <a:t>4/21/2016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
        <p:nvSpPr>
          <p:cNvPr id="10" name="Picture Placeholder 9"/>
          <p:cNvSpPr>
            <a:spLocks noGrp="1"/>
          </p:cNvSpPr>
          <p:nvPr>
            <p:ph type="pic" sz="quarter" idx="13" hasCustomPrompt="1"/>
          </p:nvPr>
        </p:nvSpPr>
        <p:spPr>
          <a:xfrm>
            <a:off x="6781800" y="5334000"/>
            <a:ext cx="2133600" cy="990600"/>
          </a:xfrm>
        </p:spPr>
        <p:txBody>
          <a:bodyPr>
            <a:normAutofit/>
          </a:bodyPr>
          <a:lstStyle>
            <a:lvl1pPr marL="0" indent="0" algn="ctr">
              <a:buNone/>
              <a:defRPr sz="1800"/>
            </a:lvl1pPr>
          </a:lstStyle>
          <a:p>
            <a:r>
              <a:rPr lang="en-US" dirty="0" smtClean="0"/>
              <a:t>Company Logo</a:t>
            </a:r>
            <a:endParaRPr lang="en-US" dirty="0"/>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269632"/>
            <a:ext cx="8077200" cy="1143000"/>
          </a:xfrm>
        </p:spPr>
        <p:txBody>
          <a:bodyPr anchor="ctr" anchorCtr="0"/>
          <a:lstStyle>
            <a:lvl1pPr algn="l">
              <a:defRPr lang="en-US" dirty="0"/>
            </a:lvl1pPr>
          </a:lstStyle>
          <a:p>
            <a:r>
              <a:rPr lang="en-US" dirty="0" smtClean="0"/>
              <a:t>Click To Edit Master Title Style</a:t>
            </a:r>
            <a:endParaRPr lang="en-US" dirty="0"/>
          </a:p>
        </p:txBody>
      </p:sp>
      <p:sp>
        <p:nvSpPr>
          <p:cNvPr id="3" name="Content Placeholder 2"/>
          <p:cNvSpPr>
            <a:spLocks noGrp="1"/>
          </p:cNvSpPr>
          <p:nvPr>
            <p:ph idx="1"/>
          </p:nvPr>
        </p:nvSpPr>
        <p:spPr>
          <a:xfrm>
            <a:off x="762000" y="1596413"/>
            <a:ext cx="8077200" cy="4297363"/>
          </a:xfrm>
        </p:spPr>
        <p:txBody>
          <a:bodyPr>
            <a:normAutofit/>
          </a:bodyPr>
          <a:lstStyle>
            <a:lvl1pPr>
              <a:defRPr sz="3200">
                <a:latin typeface="+mn-lt"/>
              </a:defRPr>
            </a:lvl1pPr>
            <a:lvl2pPr>
              <a:defRPr sz="2800">
                <a:latin typeface="+mn-lt"/>
              </a:defRPr>
            </a:lvl2pPr>
            <a:lvl3pPr>
              <a:defRPr sz="2400">
                <a:latin typeface="+mn-lt"/>
              </a:defRPr>
            </a:lvl3pPr>
            <a:lvl4pPr>
              <a:defRPr sz="2400">
                <a:latin typeface="+mn-lt"/>
              </a:defRPr>
            </a:lvl4pPr>
            <a:lvl5pPr>
              <a:defRPr sz="24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57B281C-5159-4971-8228-52B9A72E9ED2}" type="datetimeFigureOut">
              <a:rPr lang="en-US" smtClean="0"/>
              <a:pPr/>
              <a:t>4/21/2016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705600" y="6356350"/>
            <a:ext cx="2133600" cy="365125"/>
          </a:xfrm>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7B281C-5159-4971-8228-52B9A72E9ED2}" type="datetimeFigureOut">
              <a:rPr lang="en-US" smtClean="0"/>
              <a:pPr/>
              <a:t>4/21/2016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8736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736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7B281C-5159-4971-8228-52B9A72E9ED2}" type="datetimeFigureOut">
              <a:rPr lang="en-US" smtClean="0"/>
              <a:pPr/>
              <a:t>4/21/2016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036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7B281C-5159-4971-8228-52B9A72E9ED2}" type="datetimeFigureOut">
              <a:rPr lang="en-US" smtClean="0"/>
              <a:pPr/>
              <a:t>4/21/2016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7B281C-5159-4971-8228-52B9A72E9ED2}" type="datetimeFigureOut">
              <a:rPr lang="en-US" smtClean="0"/>
              <a:pPr/>
              <a:t>4/21/2016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7B281C-5159-4971-8228-52B9A72E9ED2}" type="datetimeFigureOut">
              <a:rPr lang="en-US" smtClean="0"/>
              <a:pPr/>
              <a:t>4/21/2016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274638"/>
            <a:ext cx="5867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7B281C-5159-4971-8228-52B9A72E9ED2}" type="datetimeFigureOut">
              <a:rPr lang="en-US" smtClean="0"/>
              <a:pPr/>
              <a:t>4/21/2016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4"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Placeholder 1"/>
          <p:cNvSpPr>
            <a:spLocks noGrp="1"/>
          </p:cNvSpPr>
          <p:nvPr>
            <p:ph type="title"/>
          </p:nvPr>
        </p:nvSpPr>
        <p:spPr>
          <a:xfrm>
            <a:off x="762000" y="274638"/>
            <a:ext cx="80772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1600200"/>
            <a:ext cx="80772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20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7B281C-5159-4971-8228-52B9A72E9ED2}" type="datetimeFigureOut">
              <a:rPr lang="en-US" smtClean="0"/>
              <a:pPr/>
              <a:t>4/21/2016</a:t>
            </a:fld>
            <a:endParaRPr lang="en-US" dirty="0"/>
          </a:p>
        </p:txBody>
      </p:sp>
      <p:sp>
        <p:nvSpPr>
          <p:cNvPr id="5" name="Footer Placeholder 4"/>
          <p:cNvSpPr>
            <a:spLocks noGrp="1"/>
          </p:cNvSpPr>
          <p:nvPr>
            <p:ph type="ftr" sz="quarter" idx="3"/>
          </p:nvPr>
        </p:nvSpPr>
        <p:spPr>
          <a:xfrm>
            <a:off x="33528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7056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D6E5A2-EC83-451F-A719-9AC1370DD5CF}" type="slidenum">
              <a:rPr lang="en-US" smtClean="0"/>
              <a:pPr/>
              <a:t>‹#›</a:t>
            </a:fld>
            <a:endParaRPr lang="en-US" dirty="0"/>
          </a:p>
        </p:txBody>
      </p:sp>
      <p:pic>
        <p:nvPicPr>
          <p:cNvPr id="8" name="Picture 7"/>
          <p:cNvPicPr>
            <a:picLocks noChangeAspect="1"/>
          </p:cNvPicPr>
          <p:nvPr/>
        </p:nvPicPr>
        <p:blipFill rotWithShape="1">
          <a:blip r:embed="rId15" cstate="email">
            <a:extLst>
              <a:ext uri="{28A0092B-C50C-407E-A947-70E740481C1C}">
                <a14:useLocalDpi xmlns:a14="http://schemas.microsoft.com/office/drawing/2010/main"/>
              </a:ext>
            </a:extLst>
          </a:blip>
          <a:srcRect/>
          <a:stretch/>
        </p:blipFill>
        <p:spPr>
          <a:xfrm>
            <a:off x="-152400" y="-109183"/>
            <a:ext cx="818707" cy="708318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6" r:id="rId6"/>
    <p:sldLayoutId id="2147483657" r:id="rId7"/>
    <p:sldLayoutId id="2147483658" r:id="rId8"/>
    <p:sldLayoutId id="2147483659" r:id="rId9"/>
    <p:sldLayoutId id="2147483654" r:id="rId10"/>
    <p:sldLayoutId id="2147483655" r:id="rId11"/>
    <p:sldLayoutId id="2147483663" r:id="rId12"/>
  </p:sldLayoutIdLst>
  <p:transition spd="slow">
    <p:wipe dir="d"/>
  </p:transition>
  <p:timing>
    <p:tnLst>
      <p:par>
        <p:cTn id="1" dur="indefinite" restart="never" nodeType="tmRoot"/>
      </p:par>
    </p:tnLst>
  </p:timing>
  <p:txStyles>
    <p:titleStyle>
      <a:lvl1pPr algn="l" defTabSz="914400" rtl="0" eaLnBrk="1" latinLnBrk="0" hangingPunct="1">
        <a:spcBef>
          <a:spcPct val="0"/>
        </a:spcBef>
        <a:buNone/>
        <a:defRPr lang="en-US" sz="4400" kern="1200" dirty="0" smtClean="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tags" Target="../tags/tag9.xml"/><Relationship Id="rId7" Type="http://schemas.openxmlformats.org/officeDocument/2006/relationships/image" Target="../media/image12.jpe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11.jpeg"/><Relationship Id="rId5" Type="http://schemas.openxmlformats.org/officeDocument/2006/relationships/notesSlide" Target="../notesSlides/notesSlide7.xml"/><Relationship Id="rId4"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notesSlide" Target="../notesSlides/notesSlide2.xml"/><Relationship Id="rId4"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a:xfrm>
            <a:off x="2590800" y="1676400"/>
            <a:ext cx="6180224" cy="2079625"/>
          </a:xfrm>
        </p:spPr>
        <p:txBody>
          <a:bodyPr>
            <a:normAutofit fontScale="90000"/>
          </a:bodyPr>
          <a:lstStyle/>
          <a:p>
            <a:r>
              <a:rPr lang="en-US" dirty="0" smtClean="0"/>
              <a:t>Radiation Safety Training Beckman® LS 6500 Liquid Scintillation  Counter</a:t>
            </a:r>
            <a:endParaRPr lang="en-US" dirty="0"/>
          </a:p>
        </p:txBody>
      </p:sp>
      <p:sp>
        <p:nvSpPr>
          <p:cNvPr id="3" name="Subtitle 2"/>
          <p:cNvSpPr>
            <a:spLocks noGrp="1"/>
          </p:cNvSpPr>
          <p:nvPr>
            <p:ph type="subTitle" idx="1"/>
            <p:custDataLst>
              <p:tags r:id="rId3"/>
            </p:custDataLst>
          </p:nvPr>
        </p:nvSpPr>
        <p:spPr/>
        <p:txBody>
          <a:bodyPr>
            <a:normAutofit/>
          </a:bodyPr>
          <a:lstStyle/>
          <a:p>
            <a:r>
              <a:rPr lang="en-US" sz="2400" dirty="0" smtClean="0">
                <a:latin typeface="+mn-lt"/>
              </a:rPr>
              <a:t>CSULB Radiation Safety Office</a:t>
            </a:r>
          </a:p>
          <a:p>
            <a:r>
              <a:rPr lang="en-US" sz="2400" dirty="0" smtClean="0">
                <a:latin typeface="+mn-lt"/>
              </a:rPr>
              <a:t>March, 2013</a:t>
            </a:r>
            <a:endParaRPr lang="en-US" sz="2400" dirty="0">
              <a:latin typeface="+mn-lt"/>
            </a:endParaRPr>
          </a:p>
        </p:txBody>
      </p:sp>
    </p:spTree>
    <p:custDataLst>
      <p:tags r:id="rId1"/>
    </p:custData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a:t>How to perform counting using </a:t>
            </a:r>
            <a:r>
              <a:rPr lang="en-US" dirty="0" smtClean="0"/>
              <a:t>LSC, 3</a:t>
            </a:r>
            <a:endParaRPr lang="en-US" dirty="0"/>
          </a:p>
        </p:txBody>
      </p:sp>
      <p:sp>
        <p:nvSpPr>
          <p:cNvPr id="9" name="Text Placeholder 8"/>
          <p:cNvSpPr>
            <a:spLocks noGrp="1"/>
          </p:cNvSpPr>
          <p:nvPr>
            <p:ph idx="1"/>
          </p:nvPr>
        </p:nvSpPr>
        <p:spPr>
          <a:xfrm>
            <a:off x="838200" y="1172368"/>
            <a:ext cx="8077200" cy="4297363"/>
          </a:xfrm>
        </p:spPr>
        <p:txBody>
          <a:bodyPr/>
          <a:lstStyle/>
          <a:p>
            <a:r>
              <a:rPr lang="en-US" dirty="0"/>
              <a:t>Secure lid tightly</a:t>
            </a:r>
          </a:p>
          <a:p>
            <a:endParaRPr lang="en-US" dirty="0"/>
          </a:p>
        </p:txBody>
      </p:sp>
      <p:pic>
        <p:nvPicPr>
          <p:cNvPr id="10" name="Content Placeholder 11" descr="securing lid tightly"/>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295400" y="1693333"/>
            <a:ext cx="6073423" cy="4555067"/>
          </a:xfrm>
          <a:prstGeom prst="rect">
            <a:avLst/>
          </a:prstGeom>
        </p:spPr>
      </p:pic>
    </p:spTree>
    <p:extLst>
      <p:ext uri="{BB962C8B-B14F-4D97-AF65-F5344CB8AC3E}">
        <p14:creationId xmlns:p14="http://schemas.microsoft.com/office/powerpoint/2010/main" val="1334947641"/>
      </p:ext>
    </p:extLst>
  </p:cSld>
  <p:clrMapOvr>
    <a:masterClrMapping/>
  </p:clrMapOvr>
  <p:transition spd="slow">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rmAutofit fontScale="90000"/>
          </a:bodyPr>
          <a:lstStyle/>
          <a:p>
            <a:r>
              <a:rPr lang="en-US" dirty="0"/>
              <a:t>How to perform counting using </a:t>
            </a:r>
            <a:r>
              <a:rPr lang="en-US" dirty="0" smtClean="0"/>
              <a:t>LSC, 4</a:t>
            </a:r>
            <a:endParaRPr lang="en-US" dirty="0"/>
          </a:p>
        </p:txBody>
      </p:sp>
      <p:sp>
        <p:nvSpPr>
          <p:cNvPr id="3" name="Content Placeholder 2"/>
          <p:cNvSpPr>
            <a:spLocks noGrp="1"/>
          </p:cNvSpPr>
          <p:nvPr>
            <p:ph sz="half" idx="2"/>
            <p:custDataLst>
              <p:tags r:id="rId3"/>
            </p:custDataLst>
          </p:nvPr>
        </p:nvSpPr>
        <p:spPr/>
        <p:txBody>
          <a:bodyPr>
            <a:normAutofit/>
          </a:bodyPr>
          <a:lstStyle/>
          <a:p>
            <a:r>
              <a:rPr lang="en-US" sz="3200" dirty="0" smtClean="0"/>
              <a:t> </a:t>
            </a:r>
            <a:endParaRPr lang="en-US" sz="3600" dirty="0"/>
          </a:p>
        </p:txBody>
      </p:sp>
      <p:sp>
        <p:nvSpPr>
          <p:cNvPr id="8" name="Text Placeholder 7"/>
          <p:cNvSpPr>
            <a:spLocks noGrp="1"/>
          </p:cNvSpPr>
          <p:nvPr>
            <p:ph type="body" idx="1"/>
          </p:nvPr>
        </p:nvSpPr>
        <p:spPr/>
        <p:txBody>
          <a:bodyPr>
            <a:normAutofit/>
          </a:bodyPr>
          <a:lstStyle/>
          <a:p>
            <a:r>
              <a:rPr lang="en-US" dirty="0" smtClean="0"/>
              <a:t>Place vial(s) in counting rack</a:t>
            </a:r>
            <a:endParaRPr lang="en-US" dirty="0"/>
          </a:p>
        </p:txBody>
      </p:sp>
      <p:pic>
        <p:nvPicPr>
          <p:cNvPr id="12" name="Picture 11" descr="vials in counting rack"/>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762000" y="2286000"/>
            <a:ext cx="3962400" cy="2971800"/>
          </a:xfrm>
          <a:prstGeom prst="rect">
            <a:avLst/>
          </a:prstGeom>
        </p:spPr>
      </p:pic>
      <p:sp>
        <p:nvSpPr>
          <p:cNvPr id="9" name="Text Placeholder 8"/>
          <p:cNvSpPr>
            <a:spLocks noGrp="1"/>
          </p:cNvSpPr>
          <p:nvPr>
            <p:ph type="body" sz="quarter" idx="3"/>
          </p:nvPr>
        </p:nvSpPr>
        <p:spPr/>
        <p:txBody>
          <a:bodyPr>
            <a:normAutofit fontScale="92500" lnSpcReduction="20000"/>
          </a:bodyPr>
          <a:lstStyle/>
          <a:p>
            <a:r>
              <a:rPr lang="en-US" dirty="0" smtClean="0"/>
              <a:t>Use secondary containment if transporting glass or open vials</a:t>
            </a:r>
            <a:endParaRPr lang="en-US" dirty="0"/>
          </a:p>
        </p:txBody>
      </p:sp>
      <p:pic>
        <p:nvPicPr>
          <p:cNvPr id="11" name="Content Placeholder 10" descr="counting rack in secondary containment"/>
          <p:cNvPicPr>
            <a:picLocks noGrp="1" noChangeAspect="1"/>
          </p:cNvPicPr>
          <p:nvPr>
            <p:ph sz="quarter" idx="4"/>
          </p:nvPr>
        </p:nvPicPr>
        <p:blipFill>
          <a:blip r:embed="rId7" cstate="email">
            <a:extLst>
              <a:ext uri="{28A0092B-C50C-407E-A947-70E740481C1C}">
                <a14:useLocalDpi xmlns:a14="http://schemas.microsoft.com/office/drawing/2010/main" val="0"/>
              </a:ext>
            </a:extLst>
          </a:blip>
          <a:stretch>
            <a:fillRect/>
          </a:stretch>
        </p:blipFill>
        <p:spPr>
          <a:xfrm>
            <a:off x="4953000" y="2286000"/>
            <a:ext cx="3965575" cy="2974181"/>
          </a:xfrm>
        </p:spPr>
      </p:pic>
      <p:sp>
        <p:nvSpPr>
          <p:cNvPr id="4" name="TextBox 3"/>
          <p:cNvSpPr txBox="1"/>
          <p:nvPr/>
        </p:nvSpPr>
        <p:spPr>
          <a:xfrm>
            <a:off x="838200" y="5562600"/>
            <a:ext cx="6730560" cy="646331"/>
          </a:xfrm>
          <a:prstGeom prst="rect">
            <a:avLst/>
          </a:prstGeom>
          <a:noFill/>
        </p:spPr>
        <p:txBody>
          <a:bodyPr wrap="none" rtlCol="0">
            <a:spAutoFit/>
          </a:bodyPr>
          <a:lstStyle/>
          <a:p>
            <a:r>
              <a:rPr lang="en-US" b="1" dirty="0" smtClean="0"/>
              <a:t>Note:  </a:t>
            </a:r>
            <a:r>
              <a:rPr lang="en-US" dirty="0" smtClean="0"/>
              <a:t>The fiberboard “egg crate” flats vials come in from the factory</a:t>
            </a:r>
          </a:p>
          <a:p>
            <a:r>
              <a:rPr lang="en-US" dirty="0" smtClean="0"/>
              <a:t>are considered acceptable containment for vial transport.</a:t>
            </a:r>
            <a:endParaRPr lang="en-US" dirty="0"/>
          </a:p>
        </p:txBody>
      </p:sp>
    </p:spTree>
    <p:custDataLst>
      <p:tags r:id="rId1"/>
    </p:custData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1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How to perform counting using </a:t>
            </a:r>
            <a:r>
              <a:rPr lang="en-US" dirty="0" smtClean="0"/>
              <a:t>LSC, 5</a:t>
            </a:r>
            <a:endParaRPr lang="en-US" dirty="0"/>
          </a:p>
        </p:txBody>
      </p:sp>
      <p:sp>
        <p:nvSpPr>
          <p:cNvPr id="4" name="Content Placeholder 3"/>
          <p:cNvSpPr>
            <a:spLocks noGrp="1"/>
          </p:cNvSpPr>
          <p:nvPr>
            <p:ph idx="1"/>
          </p:nvPr>
        </p:nvSpPr>
        <p:spPr>
          <a:xfrm>
            <a:off x="762000" y="1596413"/>
            <a:ext cx="8077200" cy="4956787"/>
          </a:xfrm>
        </p:spPr>
        <p:txBody>
          <a:bodyPr>
            <a:normAutofit lnSpcReduction="10000"/>
          </a:bodyPr>
          <a:lstStyle/>
          <a:p>
            <a:endParaRPr lang="en-US" sz="1600" dirty="0" smtClean="0"/>
          </a:p>
          <a:p>
            <a:endParaRPr lang="en-US" sz="1600" dirty="0"/>
          </a:p>
          <a:p>
            <a:endParaRPr lang="en-US" sz="1600" dirty="0" smtClean="0"/>
          </a:p>
          <a:p>
            <a:endParaRPr lang="en-US" sz="1600" dirty="0"/>
          </a:p>
          <a:p>
            <a:endParaRPr lang="en-US" sz="1600" dirty="0" smtClean="0"/>
          </a:p>
          <a:p>
            <a:endParaRPr lang="en-US" sz="1600" dirty="0"/>
          </a:p>
          <a:p>
            <a:endParaRPr lang="en-US" sz="1600" dirty="0" smtClean="0"/>
          </a:p>
          <a:p>
            <a:endParaRPr lang="en-US" sz="1600" dirty="0"/>
          </a:p>
          <a:p>
            <a:endParaRPr lang="en-US" sz="1600" dirty="0" smtClean="0"/>
          </a:p>
          <a:p>
            <a:endParaRPr lang="en-US" sz="1600" dirty="0"/>
          </a:p>
          <a:p>
            <a:endParaRPr lang="en-US" sz="1600" dirty="0" smtClean="0"/>
          </a:p>
          <a:p>
            <a:endParaRPr lang="en-US" sz="1600" dirty="0"/>
          </a:p>
          <a:p>
            <a:endParaRPr lang="en-US" sz="1600" dirty="0" smtClean="0"/>
          </a:p>
          <a:p>
            <a:endParaRPr lang="en-US" sz="1600" dirty="0"/>
          </a:p>
          <a:p>
            <a:endParaRPr lang="en-US" sz="1600" dirty="0" smtClean="0"/>
          </a:p>
          <a:p>
            <a:endParaRPr lang="en-US" sz="1600" dirty="0"/>
          </a:p>
          <a:p>
            <a:r>
              <a:rPr lang="en-US" sz="1600" dirty="0" smtClean="0"/>
              <a:t>Note</a:t>
            </a:r>
            <a:r>
              <a:rPr lang="en-US" sz="1600" dirty="0"/>
              <a:t>:  There are two slots in each rack.  </a:t>
            </a:r>
            <a:r>
              <a:rPr lang="en-US" sz="1600" dirty="0" smtClean="0"/>
              <a:t>Use extreme </a:t>
            </a:r>
            <a:r>
              <a:rPr lang="en-US" sz="1600" dirty="0"/>
              <a:t>care when inserting cards to avoid </a:t>
            </a:r>
            <a:r>
              <a:rPr lang="en-US" sz="1600" dirty="0" smtClean="0"/>
              <a:t>jamming </a:t>
            </a:r>
            <a:r>
              <a:rPr lang="en-US" sz="1600" dirty="0"/>
              <a:t>a card in the wrong slot! </a:t>
            </a:r>
          </a:p>
          <a:p>
            <a:endParaRPr lang="en-US" dirty="0"/>
          </a:p>
        </p:txBody>
      </p:sp>
      <p:sp>
        <p:nvSpPr>
          <p:cNvPr id="6" name="Text Placeholder 5"/>
          <p:cNvSpPr>
            <a:spLocks noGrp="1"/>
          </p:cNvSpPr>
          <p:nvPr>
            <p:ph type="body" idx="4294967295"/>
          </p:nvPr>
        </p:nvSpPr>
        <p:spPr>
          <a:xfrm>
            <a:off x="1143000" y="1143000"/>
            <a:ext cx="6019800" cy="639763"/>
          </a:xfrm>
        </p:spPr>
        <p:txBody>
          <a:bodyPr>
            <a:normAutofit/>
          </a:bodyPr>
          <a:lstStyle/>
          <a:p>
            <a:r>
              <a:rPr lang="en-US" dirty="0" smtClean="0"/>
              <a:t>Add user number to rack</a:t>
            </a:r>
            <a:endParaRPr lang="en-US" dirty="0"/>
          </a:p>
        </p:txBody>
      </p:sp>
      <p:pic>
        <p:nvPicPr>
          <p:cNvPr id="12" name="Content Placeholder 9" descr="adding user number to rack"/>
          <p:cNvPicPr>
            <a:picLocks noGrp="1" noChangeAspect="1"/>
          </p:cNvPicPr>
          <p:nvPr>
            <p:ph sz="quarter" idx="4294967295"/>
          </p:nvPr>
        </p:nvPicPr>
        <p:blipFill>
          <a:blip r:embed="rId2" cstate="email">
            <a:extLst>
              <a:ext uri="{28A0092B-C50C-407E-A947-70E740481C1C}">
                <a14:useLocalDpi xmlns:a14="http://schemas.microsoft.com/office/drawing/2010/main" val="0"/>
              </a:ext>
            </a:extLst>
          </a:blip>
          <a:stretch>
            <a:fillRect/>
          </a:stretch>
        </p:blipFill>
        <p:spPr>
          <a:xfrm>
            <a:off x="1371600" y="1752599"/>
            <a:ext cx="5410200" cy="4058673"/>
          </a:xfrm>
        </p:spPr>
      </p:pic>
    </p:spTree>
    <p:extLst>
      <p:ext uri="{BB962C8B-B14F-4D97-AF65-F5344CB8AC3E}">
        <p14:creationId xmlns:p14="http://schemas.microsoft.com/office/powerpoint/2010/main" val="2934854814"/>
      </p:ext>
    </p:extLst>
  </p:cSld>
  <p:clrMapOvr>
    <a:masterClrMapping/>
  </p:clrMapOvr>
  <p:transition spd="slow">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to perform counting using </a:t>
            </a:r>
            <a:r>
              <a:rPr lang="en-US" dirty="0" smtClean="0"/>
              <a:t>LSC, 6</a:t>
            </a:r>
            <a:endParaRPr lang="en-US" dirty="0"/>
          </a:p>
        </p:txBody>
      </p:sp>
      <p:sp>
        <p:nvSpPr>
          <p:cNvPr id="3" name="Content Placeholder 2"/>
          <p:cNvSpPr>
            <a:spLocks noGrp="1"/>
          </p:cNvSpPr>
          <p:nvPr>
            <p:ph idx="1"/>
          </p:nvPr>
        </p:nvSpPr>
        <p:spPr>
          <a:xfrm>
            <a:off x="838200" y="1219200"/>
            <a:ext cx="8077200" cy="4297363"/>
          </a:xfrm>
        </p:spPr>
        <p:txBody>
          <a:bodyPr/>
          <a:lstStyle/>
          <a:p>
            <a:r>
              <a:rPr lang="en-US" dirty="0"/>
              <a:t>Open sample compartment</a:t>
            </a:r>
          </a:p>
          <a:p>
            <a:endParaRPr lang="en-US" dirty="0"/>
          </a:p>
        </p:txBody>
      </p:sp>
      <p:pic>
        <p:nvPicPr>
          <p:cNvPr id="4" name="Content Placeholder 10" descr="opening sample compartment"/>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295400" y="1905000"/>
            <a:ext cx="5791200" cy="4343401"/>
          </a:xfrm>
          <a:prstGeom prst="rect">
            <a:avLst/>
          </a:prstGeom>
        </p:spPr>
      </p:pic>
    </p:spTree>
    <p:extLst>
      <p:ext uri="{BB962C8B-B14F-4D97-AF65-F5344CB8AC3E}">
        <p14:creationId xmlns:p14="http://schemas.microsoft.com/office/powerpoint/2010/main" val="4225329284"/>
      </p:ext>
    </p:extLst>
  </p:cSld>
  <p:clrMapOvr>
    <a:masterClrMapping/>
  </p:clrMapOvr>
  <p:transition spd="slow">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How to perform counting using </a:t>
            </a:r>
            <a:r>
              <a:rPr lang="en-US" dirty="0" smtClean="0"/>
              <a:t>LSC, 7</a:t>
            </a:r>
            <a:endParaRPr lang="en-US" dirty="0"/>
          </a:p>
        </p:txBody>
      </p:sp>
      <p:sp>
        <p:nvSpPr>
          <p:cNvPr id="6" name="Text Placeholder 5"/>
          <p:cNvSpPr>
            <a:spLocks noGrp="1"/>
          </p:cNvSpPr>
          <p:nvPr>
            <p:ph type="body" idx="4294967295"/>
          </p:nvPr>
        </p:nvSpPr>
        <p:spPr>
          <a:xfrm>
            <a:off x="1143000" y="1219200"/>
            <a:ext cx="5089555" cy="639762"/>
          </a:xfrm>
        </p:spPr>
        <p:txBody>
          <a:bodyPr/>
          <a:lstStyle/>
          <a:p>
            <a:r>
              <a:rPr lang="en-US" dirty="0" smtClean="0"/>
              <a:t>Place samples in LSC</a:t>
            </a:r>
            <a:endParaRPr lang="en-US" dirty="0"/>
          </a:p>
        </p:txBody>
      </p:sp>
      <p:pic>
        <p:nvPicPr>
          <p:cNvPr id="10" name="Content Placeholder 9" descr="vials in rack"/>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1066800" y="1752600"/>
            <a:ext cx="5486400" cy="4114800"/>
          </a:xfrm>
        </p:spPr>
      </p:pic>
      <p:sp>
        <p:nvSpPr>
          <p:cNvPr id="3" name="TextBox 2"/>
          <p:cNvSpPr txBox="1"/>
          <p:nvPr/>
        </p:nvSpPr>
        <p:spPr>
          <a:xfrm>
            <a:off x="762000" y="5943600"/>
            <a:ext cx="3690369" cy="369332"/>
          </a:xfrm>
          <a:prstGeom prst="rect">
            <a:avLst/>
          </a:prstGeom>
          <a:noFill/>
        </p:spPr>
        <p:txBody>
          <a:bodyPr wrap="none" rtlCol="0">
            <a:spAutoFit/>
          </a:bodyPr>
          <a:lstStyle/>
          <a:p>
            <a:r>
              <a:rPr lang="en-US" dirty="0" smtClean="0"/>
              <a:t>The card must face the inside sensors</a:t>
            </a:r>
            <a:endParaRPr lang="en-US" dirty="0"/>
          </a:p>
        </p:txBody>
      </p:sp>
    </p:spTree>
    <p:extLst>
      <p:ext uri="{BB962C8B-B14F-4D97-AF65-F5344CB8AC3E}">
        <p14:creationId xmlns:p14="http://schemas.microsoft.com/office/powerpoint/2010/main" val="2739275789"/>
      </p:ext>
    </p:extLst>
  </p:cSld>
  <p:clrMapOvr>
    <a:masterClrMapping/>
  </p:clrMapOvr>
  <p:transition spd="slow">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a:t>How to perform counting using </a:t>
            </a:r>
            <a:r>
              <a:rPr lang="en-US" dirty="0" smtClean="0"/>
              <a:t>LSC, 8</a:t>
            </a:r>
            <a:endParaRPr lang="en-US" dirty="0"/>
          </a:p>
        </p:txBody>
      </p:sp>
      <p:sp>
        <p:nvSpPr>
          <p:cNvPr id="8" name="Content Placeholder 7"/>
          <p:cNvSpPr>
            <a:spLocks noGrp="1"/>
          </p:cNvSpPr>
          <p:nvPr>
            <p:ph idx="1"/>
          </p:nvPr>
        </p:nvSpPr>
        <p:spPr>
          <a:xfrm>
            <a:off x="762000" y="1596413"/>
            <a:ext cx="8077200" cy="4880587"/>
          </a:xfrm>
        </p:spPr>
        <p:txBody>
          <a:bodyPr>
            <a:normAutofit/>
          </a:bodyPr>
          <a:lstStyle/>
          <a:p>
            <a:r>
              <a:rPr lang="en-US" dirty="0"/>
              <a:t>Make sure to add “Halt” rack after samples</a:t>
            </a:r>
          </a:p>
          <a:p>
            <a:endParaRPr lang="en-US" dirty="0" smtClean="0"/>
          </a:p>
          <a:p>
            <a:endParaRPr lang="en-US" dirty="0" smtClean="0"/>
          </a:p>
          <a:p>
            <a:endParaRPr lang="en-US" dirty="0" smtClean="0"/>
          </a:p>
          <a:p>
            <a:endParaRPr lang="en-US" dirty="0" smtClean="0"/>
          </a:p>
          <a:p>
            <a:endParaRPr lang="en-US" dirty="0" smtClean="0"/>
          </a:p>
          <a:p>
            <a:endParaRPr lang="en-US" dirty="0"/>
          </a:p>
          <a:p>
            <a:endParaRPr lang="en-US" sz="1600" dirty="0" smtClean="0"/>
          </a:p>
          <a:p>
            <a:r>
              <a:rPr lang="en-US" sz="1600" dirty="0" smtClean="0"/>
              <a:t>Without </a:t>
            </a:r>
            <a:r>
              <a:rPr lang="en-US" sz="1600" dirty="0"/>
              <a:t>this rack in with card facing in, </a:t>
            </a:r>
            <a:r>
              <a:rPr lang="en-US" sz="1600" dirty="0" smtClean="0"/>
              <a:t>the </a:t>
            </a:r>
            <a:r>
              <a:rPr lang="en-US" sz="1600" dirty="0"/>
              <a:t>machine runs on and </a:t>
            </a:r>
            <a:r>
              <a:rPr lang="en-US" sz="1600" dirty="0" smtClean="0"/>
              <a:t>on…</a:t>
            </a:r>
            <a:endParaRPr lang="en-US" sz="1600" dirty="0"/>
          </a:p>
          <a:p>
            <a:endParaRPr lang="en-US" dirty="0" smtClean="0"/>
          </a:p>
          <a:p>
            <a:endParaRPr lang="en-US" dirty="0"/>
          </a:p>
        </p:txBody>
      </p:sp>
      <p:pic>
        <p:nvPicPr>
          <p:cNvPr id="1026" name="Picture 2" descr="halting rack"/>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905000" y="2133600"/>
            <a:ext cx="5241925" cy="3703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1177659"/>
      </p:ext>
    </p:extLst>
  </p:cSld>
  <p:clrMapOvr>
    <a:masterClrMapping/>
  </p:clrMapOvr>
  <p:transition spd="slow">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to perform counting using </a:t>
            </a:r>
            <a:r>
              <a:rPr lang="en-US" dirty="0" smtClean="0"/>
              <a:t>LSC, 9</a:t>
            </a:r>
            <a:endParaRPr lang="en-US" dirty="0"/>
          </a:p>
        </p:txBody>
      </p:sp>
      <p:sp>
        <p:nvSpPr>
          <p:cNvPr id="3" name="Content Placeholder 2"/>
          <p:cNvSpPr>
            <a:spLocks noGrp="1"/>
          </p:cNvSpPr>
          <p:nvPr>
            <p:ph sz="half" idx="1"/>
          </p:nvPr>
        </p:nvSpPr>
        <p:spPr>
          <a:xfrm>
            <a:off x="685800" y="1524000"/>
            <a:ext cx="4038600" cy="4602163"/>
          </a:xfrm>
        </p:spPr>
        <p:txBody>
          <a:bodyPr>
            <a:normAutofit fontScale="77500" lnSpcReduction="20000"/>
          </a:bodyPr>
          <a:lstStyle/>
          <a:p>
            <a:r>
              <a:rPr lang="en-US" dirty="0" smtClean="0"/>
              <a:t>Make sure the Printer paper is aligned to top of page and the printer is online.  </a:t>
            </a:r>
          </a:p>
          <a:p>
            <a:r>
              <a:rPr lang="en-US" dirty="0" smtClean="0"/>
              <a:t>To adjust, press “online” to turn off the online light.  Press form feed and check where paper stops.  If adjustment needed, use manual feed knob to adjust top of page 2–4 cm from print head.</a:t>
            </a:r>
          </a:p>
          <a:p>
            <a:r>
              <a:rPr lang="en-US" dirty="0" smtClean="0"/>
              <a:t>Press online again.  Printer is ready.</a:t>
            </a:r>
          </a:p>
          <a:p>
            <a:r>
              <a:rPr lang="en-US" dirty="0" smtClean="0"/>
              <a:t>Report printer or machine problems to Radiation Safety</a:t>
            </a:r>
          </a:p>
          <a:p>
            <a:endParaRPr lang="en-US" dirty="0" smtClean="0"/>
          </a:p>
          <a:p>
            <a:endParaRPr lang="en-US" dirty="0" smtClean="0"/>
          </a:p>
          <a:p>
            <a:endParaRPr lang="en-US" dirty="0"/>
          </a:p>
        </p:txBody>
      </p:sp>
      <p:pic>
        <p:nvPicPr>
          <p:cNvPr id="5" name="Content Placeholder 4" descr="printer"/>
          <p:cNvPicPr>
            <a:picLocks noGrp="1" noChangeAspect="1"/>
          </p:cNvPicPr>
          <p:nvPr>
            <p:ph sz="half" idx="2"/>
          </p:nvPr>
        </p:nvPicPr>
        <p:blipFill>
          <a:blip r:embed="rId2" cstate="email">
            <a:extLst>
              <a:ext uri="{28A0092B-C50C-407E-A947-70E740481C1C}">
                <a14:useLocalDpi xmlns:a14="http://schemas.microsoft.com/office/drawing/2010/main" val="0"/>
              </a:ext>
            </a:extLst>
          </a:blip>
          <a:stretch>
            <a:fillRect/>
          </a:stretch>
        </p:blipFill>
        <p:spPr>
          <a:xfrm>
            <a:off x="4876800" y="2348706"/>
            <a:ext cx="4038600" cy="3028950"/>
          </a:xfrm>
        </p:spPr>
      </p:pic>
    </p:spTree>
    <p:extLst>
      <p:ext uri="{BB962C8B-B14F-4D97-AF65-F5344CB8AC3E}">
        <p14:creationId xmlns:p14="http://schemas.microsoft.com/office/powerpoint/2010/main" val="2032424614"/>
      </p:ext>
    </p:extLst>
  </p:cSld>
  <p:clrMapOvr>
    <a:masterClrMapping/>
  </p:clrMapOvr>
  <p:transition spd="slow">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74638"/>
            <a:ext cx="8229600" cy="1143000"/>
          </a:xfrm>
        </p:spPr>
        <p:txBody>
          <a:bodyPr>
            <a:normAutofit fontScale="90000"/>
          </a:bodyPr>
          <a:lstStyle/>
          <a:p>
            <a:r>
              <a:rPr lang="en-US" dirty="0"/>
              <a:t>How to perform counting using </a:t>
            </a:r>
            <a:r>
              <a:rPr lang="en-US" dirty="0" smtClean="0"/>
              <a:t>LSC, 10</a:t>
            </a:r>
            <a:endParaRPr lang="en-US" dirty="0"/>
          </a:p>
        </p:txBody>
      </p:sp>
      <p:sp>
        <p:nvSpPr>
          <p:cNvPr id="3" name="Text Placeholder 2"/>
          <p:cNvSpPr>
            <a:spLocks noGrp="1"/>
          </p:cNvSpPr>
          <p:nvPr>
            <p:ph type="body" idx="1"/>
          </p:nvPr>
        </p:nvSpPr>
        <p:spPr/>
        <p:txBody>
          <a:bodyPr>
            <a:normAutofit fontScale="92500" lnSpcReduction="20000"/>
          </a:bodyPr>
          <a:lstStyle/>
          <a:p>
            <a:r>
              <a:rPr lang="en-US" dirty="0" smtClean="0"/>
              <a:t>Initiate counting by pressing “Start” button twice.</a:t>
            </a:r>
            <a:endParaRPr lang="en-US" dirty="0"/>
          </a:p>
        </p:txBody>
      </p:sp>
      <p:pic>
        <p:nvPicPr>
          <p:cNvPr id="6" name="Content Placeholder 5" descr="pressing start button"/>
          <p:cNvPicPr>
            <a:picLocks noGrp="1" noChangeAspect="1"/>
          </p:cNvPicPr>
          <p:nvPr>
            <p:ph sz="half" idx="2"/>
          </p:nvPr>
        </p:nvPicPr>
        <p:blipFill>
          <a:blip r:embed="rId2" cstate="email">
            <a:extLst>
              <a:ext uri="{28A0092B-C50C-407E-A947-70E740481C1C}">
                <a14:useLocalDpi xmlns:a14="http://schemas.microsoft.com/office/drawing/2010/main" val="0"/>
              </a:ext>
            </a:extLst>
          </a:blip>
          <a:stretch>
            <a:fillRect/>
          </a:stretch>
        </p:blipFill>
        <p:spPr>
          <a:xfrm>
            <a:off x="685800" y="2635448"/>
            <a:ext cx="4040188" cy="3030141"/>
          </a:xfrm>
        </p:spPr>
      </p:pic>
      <p:sp>
        <p:nvSpPr>
          <p:cNvPr id="5" name="Text Placeholder 4"/>
          <p:cNvSpPr>
            <a:spLocks noGrp="1"/>
          </p:cNvSpPr>
          <p:nvPr>
            <p:ph type="body" sz="quarter" idx="3"/>
          </p:nvPr>
        </p:nvSpPr>
        <p:spPr/>
        <p:txBody>
          <a:bodyPr>
            <a:normAutofit fontScale="77500" lnSpcReduction="20000"/>
          </a:bodyPr>
          <a:lstStyle/>
          <a:p>
            <a:endParaRPr lang="en-US" dirty="0"/>
          </a:p>
          <a:p>
            <a:r>
              <a:rPr lang="en-US" dirty="0" smtClean="0"/>
              <a:t>Sign the Log Book.</a:t>
            </a:r>
            <a:endParaRPr lang="en-US" dirty="0"/>
          </a:p>
        </p:txBody>
      </p:sp>
      <p:pic>
        <p:nvPicPr>
          <p:cNvPr id="7" name="Content Placeholder 6" descr="signing log book"/>
          <p:cNvPicPr>
            <a:picLocks noGrp="1" noChangeAspect="1"/>
          </p:cNvPicPr>
          <p:nvPr>
            <p:ph sz="quarter" idx="4"/>
          </p:nvPr>
        </p:nvPicPr>
        <p:blipFill>
          <a:blip r:embed="rId3" cstate="email">
            <a:extLst>
              <a:ext uri="{28A0092B-C50C-407E-A947-70E740481C1C}">
                <a14:useLocalDpi xmlns:a14="http://schemas.microsoft.com/office/drawing/2010/main" val="0"/>
              </a:ext>
            </a:extLst>
          </a:blip>
          <a:stretch>
            <a:fillRect/>
          </a:stretch>
        </p:blipFill>
        <p:spPr>
          <a:xfrm>
            <a:off x="4873625" y="2634853"/>
            <a:ext cx="4041775" cy="3031331"/>
          </a:xfrm>
        </p:spPr>
      </p:pic>
    </p:spTree>
    <p:extLst>
      <p:ext uri="{BB962C8B-B14F-4D97-AF65-F5344CB8AC3E}">
        <p14:creationId xmlns:p14="http://schemas.microsoft.com/office/powerpoint/2010/main" val="995409644"/>
      </p:ext>
    </p:extLst>
  </p:cSld>
  <p:clrMapOvr>
    <a:masterClrMapping/>
  </p:clrMapOvr>
  <p:transition spd="slow">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74638"/>
            <a:ext cx="8229600" cy="1143000"/>
          </a:xfrm>
        </p:spPr>
        <p:txBody>
          <a:bodyPr>
            <a:normAutofit fontScale="90000"/>
          </a:bodyPr>
          <a:lstStyle/>
          <a:p>
            <a:r>
              <a:rPr lang="en-US" dirty="0"/>
              <a:t>How to perform counting using </a:t>
            </a:r>
            <a:r>
              <a:rPr lang="en-US" dirty="0" smtClean="0"/>
              <a:t>LSC, 11</a:t>
            </a:r>
            <a:endParaRPr lang="en-US" dirty="0"/>
          </a:p>
        </p:txBody>
      </p:sp>
      <p:sp>
        <p:nvSpPr>
          <p:cNvPr id="7" name="Content Placeholder 6" descr="instructions posted on wall"/>
          <p:cNvSpPr>
            <a:spLocks noGrp="1"/>
          </p:cNvSpPr>
          <p:nvPr>
            <p:ph sz="half" idx="1"/>
          </p:nvPr>
        </p:nvSpPr>
        <p:spPr/>
        <p:txBody>
          <a:bodyPr/>
          <a:lstStyle/>
          <a:p>
            <a:r>
              <a:rPr lang="en-US" dirty="0" smtClean="0"/>
              <a:t>Generic instructions for using the RSO </a:t>
            </a:r>
            <a:r>
              <a:rPr lang="en-US" dirty="0" smtClean="0"/>
              <a:t>qualitative </a:t>
            </a:r>
            <a:r>
              <a:rPr lang="en-US" dirty="0" smtClean="0"/>
              <a:t>contamination swipe analysis program are posted on the wall next to the LSC.</a:t>
            </a:r>
            <a:endParaRPr lang="en-US" dirty="0"/>
          </a:p>
        </p:txBody>
      </p:sp>
      <p:pic>
        <p:nvPicPr>
          <p:cNvPr id="9" name="Content Placeholder 8" descr="instructions on wall"/>
          <p:cNvPicPr>
            <a:picLocks noGrp="1" noChangeAspect="1"/>
          </p:cNvPicPr>
          <p:nvPr>
            <p:ph sz="half" idx="2"/>
          </p:nvPr>
        </p:nvPicPr>
        <p:blipFill>
          <a:blip r:embed="rId2" cstate="email">
            <a:extLst>
              <a:ext uri="{28A0092B-C50C-407E-A947-70E740481C1C}">
                <a14:useLocalDpi xmlns:a14="http://schemas.microsoft.com/office/drawing/2010/main" val="0"/>
              </a:ext>
            </a:extLst>
          </a:blip>
          <a:stretch>
            <a:fillRect/>
          </a:stretch>
        </p:blipFill>
        <p:spPr>
          <a:xfrm>
            <a:off x="4648200" y="1371600"/>
            <a:ext cx="4267200" cy="4724400"/>
          </a:xfrm>
        </p:spPr>
      </p:pic>
    </p:spTree>
    <p:extLst>
      <p:ext uri="{BB962C8B-B14F-4D97-AF65-F5344CB8AC3E}">
        <p14:creationId xmlns:p14="http://schemas.microsoft.com/office/powerpoint/2010/main" val="3468066344"/>
      </p:ext>
    </p:extLst>
  </p:cSld>
  <p:clrMapOvr>
    <a:masterClrMapping/>
  </p:clrMapOvr>
  <p:transition spd="slow">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077200" cy="1143000"/>
          </a:xfrm>
        </p:spPr>
        <p:txBody>
          <a:bodyPr>
            <a:normAutofit/>
          </a:bodyPr>
          <a:lstStyle/>
          <a:p>
            <a:pPr algn="ctr"/>
            <a:r>
              <a:rPr lang="en-US" dirty="0" smtClean="0"/>
              <a:t>LSC Printout</a:t>
            </a:r>
            <a:endParaRPr lang="en-US" dirty="0"/>
          </a:p>
        </p:txBody>
      </p:sp>
      <p:sp>
        <p:nvSpPr>
          <p:cNvPr id="3" name="Text Placeholder 2" descr="lsc printout"/>
          <p:cNvSpPr>
            <a:spLocks noGrp="1"/>
          </p:cNvSpPr>
          <p:nvPr>
            <p:ph idx="1"/>
          </p:nvPr>
        </p:nvSpPr>
        <p:spPr>
          <a:xfrm>
            <a:off x="762000" y="990600"/>
            <a:ext cx="8077200" cy="4903177"/>
          </a:xfrm>
        </p:spPr>
        <p:txBody>
          <a:bodyPr/>
          <a:lstStyle/>
          <a:p>
            <a:pPr marL="0" indent="0">
              <a:buNone/>
            </a:pPr>
            <a:endParaRPr lang="en-US" dirty="0" smtClean="0"/>
          </a:p>
          <a:p>
            <a:endParaRPr lang="en-US" dirty="0"/>
          </a:p>
        </p:txBody>
      </p:sp>
      <p:pic>
        <p:nvPicPr>
          <p:cNvPr id="9" name="Picture 8" descr="lsc printout"/>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1843045" y="1178560"/>
            <a:ext cx="4986570" cy="3767667"/>
          </a:xfrm>
          <a:prstGeom prst="rect">
            <a:avLst/>
          </a:prstGeom>
        </p:spPr>
      </p:pic>
      <p:sp>
        <p:nvSpPr>
          <p:cNvPr id="5" name="TextBox 4"/>
          <p:cNvSpPr txBox="1"/>
          <p:nvPr/>
        </p:nvSpPr>
        <p:spPr>
          <a:xfrm>
            <a:off x="838200" y="4876800"/>
            <a:ext cx="7980697" cy="646331"/>
          </a:xfrm>
          <a:prstGeom prst="rect">
            <a:avLst/>
          </a:prstGeom>
          <a:noFill/>
        </p:spPr>
        <p:txBody>
          <a:bodyPr wrap="square" rtlCol="0">
            <a:spAutoFit/>
          </a:bodyPr>
          <a:lstStyle/>
          <a:p>
            <a:r>
              <a:rPr lang="en-US" b="1" dirty="0" smtClean="0"/>
              <a:t>A Negative Control </a:t>
            </a:r>
            <a:r>
              <a:rPr lang="en-US" dirty="0" smtClean="0"/>
              <a:t>is a “blank” which contains NO radioactive material.  To make</a:t>
            </a:r>
          </a:p>
          <a:p>
            <a:r>
              <a:rPr lang="en-US" dirty="0" smtClean="0"/>
              <a:t>Such a blank, use the same LSC vials, fluid and matrix you use in your sample vials</a:t>
            </a:r>
            <a:endParaRPr lang="en-US" dirty="0"/>
          </a:p>
        </p:txBody>
      </p:sp>
      <p:sp>
        <p:nvSpPr>
          <p:cNvPr id="4" name="TextBox 3"/>
          <p:cNvSpPr txBox="1"/>
          <p:nvPr/>
        </p:nvSpPr>
        <p:spPr>
          <a:xfrm>
            <a:off x="838200" y="5638800"/>
            <a:ext cx="8641468" cy="923330"/>
          </a:xfrm>
          <a:prstGeom prst="rect">
            <a:avLst/>
          </a:prstGeom>
          <a:noFill/>
        </p:spPr>
        <p:txBody>
          <a:bodyPr wrap="none" rtlCol="0">
            <a:spAutoFit/>
          </a:bodyPr>
          <a:lstStyle/>
          <a:p>
            <a:r>
              <a:rPr lang="en-US" b="1" dirty="0" smtClean="0"/>
              <a:t>A Positive Control </a:t>
            </a:r>
            <a:r>
              <a:rPr lang="en-US" dirty="0" smtClean="0"/>
              <a:t>is a “standard” made up by the LSC manufacturer or in your lab</a:t>
            </a:r>
          </a:p>
          <a:p>
            <a:r>
              <a:rPr lang="en-US" dirty="0" smtClean="0"/>
              <a:t>with a known DPM/CPM value.  The LSC value must be within 5% of the standard value.</a:t>
            </a:r>
          </a:p>
          <a:p>
            <a:r>
              <a:rPr lang="en-US" dirty="0" smtClean="0"/>
              <a:t>Radiation Safety can provide a factory-made control if desired.  Report any inaccuracy.</a:t>
            </a:r>
            <a:endParaRPr lang="en-US" dirty="0"/>
          </a:p>
        </p:txBody>
      </p:sp>
    </p:spTree>
    <p:extLst>
      <p:ext uri="{BB962C8B-B14F-4D97-AF65-F5344CB8AC3E}">
        <p14:creationId xmlns:p14="http://schemas.microsoft.com/office/powerpoint/2010/main" val="2139571844"/>
      </p:ext>
    </p:extLst>
  </p:cSld>
  <p:clrMapOvr>
    <a:masterClrMapping/>
  </p:clrMapOvr>
  <p:transition spd="slow">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Welcome</a:t>
            </a:r>
            <a:endParaRPr lang="en-US" dirty="0"/>
          </a:p>
        </p:txBody>
      </p:sp>
      <p:sp>
        <p:nvSpPr>
          <p:cNvPr id="3" name="Content Placeholder 2"/>
          <p:cNvSpPr>
            <a:spLocks noGrp="1"/>
          </p:cNvSpPr>
          <p:nvPr>
            <p:ph idx="1"/>
          </p:nvPr>
        </p:nvSpPr>
        <p:spPr/>
        <p:txBody>
          <a:bodyPr>
            <a:normAutofit/>
          </a:bodyPr>
          <a:lstStyle/>
          <a:p>
            <a:pPr marL="0" indent="0">
              <a:buNone/>
            </a:pPr>
            <a:r>
              <a:rPr lang="en-US" sz="2400" dirty="0" smtClean="0"/>
              <a:t>This PowerPoint presentation provides an overview of how to use the LSC for qualitative purposes such as for contamination surveys.  You will be provided detailed instructions on specific LSC counting methods and materials by experienced personnel in your particular lab.    Proper use of the LSC is monitored by supervisor, the IRUA holder for whom you work and by Radiation Safety as a part of their audits of your radiation safety program compliance.</a:t>
            </a:r>
            <a:endParaRPr lang="en-US" sz="2400" dirty="0"/>
          </a:p>
        </p:txBody>
      </p:sp>
    </p:spTree>
    <p:extLst>
      <p:ext uri="{BB962C8B-B14F-4D97-AF65-F5344CB8AC3E}">
        <p14:creationId xmlns:p14="http://schemas.microsoft.com/office/powerpoint/2010/main" val="4069906443"/>
      </p:ext>
    </p:extLst>
  </p:cSld>
  <p:clrMapOvr>
    <a:masterClrMapping/>
  </p:clrMapOvr>
  <p:transition spd="slow">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273050"/>
            <a:ext cx="7086600" cy="1162050"/>
          </a:xfrm>
        </p:spPr>
        <p:txBody>
          <a:bodyPr>
            <a:normAutofit/>
          </a:bodyPr>
          <a:lstStyle/>
          <a:p>
            <a:r>
              <a:rPr lang="en-US" sz="4000" dirty="0" smtClean="0"/>
              <a:t>Things to consider: User number</a:t>
            </a:r>
            <a:endParaRPr lang="en-US" sz="4000" dirty="0"/>
          </a:p>
        </p:txBody>
      </p:sp>
      <p:sp>
        <p:nvSpPr>
          <p:cNvPr id="6" name="Text Placeholder 5"/>
          <p:cNvSpPr>
            <a:spLocks noGrp="1"/>
          </p:cNvSpPr>
          <p:nvPr>
            <p:ph type="body" sz="half" idx="2"/>
          </p:nvPr>
        </p:nvSpPr>
        <p:spPr/>
        <p:txBody>
          <a:bodyPr>
            <a:normAutofit lnSpcReduction="10000"/>
          </a:bodyPr>
          <a:lstStyle/>
          <a:p>
            <a:r>
              <a:rPr lang="en-US" sz="2400" dirty="0" smtClean="0"/>
              <a:t>Radiation Safety personnel employ user #2 for contamination surveys.</a:t>
            </a:r>
          </a:p>
          <a:p>
            <a:r>
              <a:rPr lang="en-US" sz="2400" dirty="0" smtClean="0"/>
              <a:t>User #2 is set up to count for two minutes in three windows.</a:t>
            </a:r>
          </a:p>
          <a:p>
            <a:r>
              <a:rPr lang="en-US" sz="2400" dirty="0" smtClean="0"/>
              <a:t>These windows delineate a specific energy range and assist in the detection of various nuclides.  </a:t>
            </a:r>
            <a:endParaRPr lang="en-US" sz="2400" dirty="0"/>
          </a:p>
        </p:txBody>
      </p:sp>
      <p:pic>
        <p:nvPicPr>
          <p:cNvPr id="9" name="Content Placeholder 8" descr="number of pulses, window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30775" y="2261394"/>
            <a:ext cx="2857500" cy="1876425"/>
          </a:xfrm>
        </p:spPr>
      </p:pic>
      <p:sp>
        <p:nvSpPr>
          <p:cNvPr id="10" name="TextBox 9"/>
          <p:cNvSpPr txBox="1"/>
          <p:nvPr/>
        </p:nvSpPr>
        <p:spPr>
          <a:xfrm>
            <a:off x="4800600" y="4266737"/>
            <a:ext cx="1437317" cy="369332"/>
          </a:xfrm>
          <a:prstGeom prst="rect">
            <a:avLst/>
          </a:prstGeom>
          <a:noFill/>
        </p:spPr>
        <p:txBody>
          <a:bodyPr wrap="none" rtlCol="0">
            <a:spAutoFit/>
          </a:bodyPr>
          <a:lstStyle/>
          <a:p>
            <a:r>
              <a:rPr lang="en-US" dirty="0" smtClean="0"/>
              <a:t>l--window1--l</a:t>
            </a:r>
            <a:endParaRPr lang="en-US" dirty="0"/>
          </a:p>
        </p:txBody>
      </p:sp>
    </p:spTree>
    <p:extLst>
      <p:ext uri="{BB962C8B-B14F-4D97-AF65-F5344CB8AC3E}">
        <p14:creationId xmlns:p14="http://schemas.microsoft.com/office/powerpoint/2010/main" val="2644257523"/>
      </p:ext>
    </p:extLst>
  </p:cSld>
  <p:clrMapOvr>
    <a:masterClrMapping/>
  </p:clrMapOvr>
  <p:transition spd="slow">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4000" b="1" dirty="0"/>
              <a:t>Things to consider: User </a:t>
            </a:r>
            <a:r>
              <a:rPr lang="en-US" sz="4000" b="1" dirty="0" smtClean="0"/>
              <a:t>number, 2</a:t>
            </a:r>
            <a:endParaRPr lang="en-US" sz="4000" b="1" dirty="0"/>
          </a:p>
        </p:txBody>
      </p:sp>
      <p:sp>
        <p:nvSpPr>
          <p:cNvPr id="3" name="Content Placeholder 2"/>
          <p:cNvSpPr>
            <a:spLocks noGrp="1"/>
          </p:cNvSpPr>
          <p:nvPr>
            <p:ph sz="half" idx="2"/>
          </p:nvPr>
        </p:nvSpPr>
        <p:spPr>
          <a:xfrm>
            <a:off x="533400" y="1524000"/>
            <a:ext cx="4038600" cy="4525963"/>
          </a:xfrm>
        </p:spPr>
        <p:txBody>
          <a:bodyPr/>
          <a:lstStyle/>
          <a:p>
            <a:r>
              <a:rPr lang="en-US" dirty="0" smtClean="0"/>
              <a:t>You may want to set up your own user number with parameters specific to your isotope and experiments.  </a:t>
            </a:r>
            <a:endParaRPr lang="en-US" dirty="0"/>
          </a:p>
        </p:txBody>
      </p:sp>
      <p:pic>
        <p:nvPicPr>
          <p:cNvPr id="9" name="Content Placeholder 8" descr="number of pulses, window 1 and window 2"/>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876800" y="2785044"/>
            <a:ext cx="2857500" cy="1876425"/>
          </a:xfrm>
        </p:spPr>
      </p:pic>
      <p:sp>
        <p:nvSpPr>
          <p:cNvPr id="10" name="TextBox 9"/>
          <p:cNvSpPr txBox="1"/>
          <p:nvPr/>
        </p:nvSpPr>
        <p:spPr>
          <a:xfrm>
            <a:off x="4783667" y="4636069"/>
            <a:ext cx="1437317" cy="369332"/>
          </a:xfrm>
          <a:prstGeom prst="rect">
            <a:avLst/>
          </a:prstGeom>
          <a:noFill/>
        </p:spPr>
        <p:txBody>
          <a:bodyPr wrap="none" rtlCol="0">
            <a:spAutoFit/>
          </a:bodyPr>
          <a:lstStyle/>
          <a:p>
            <a:r>
              <a:rPr lang="en-US" dirty="0" smtClean="0"/>
              <a:t>l--window1--l</a:t>
            </a:r>
            <a:endParaRPr lang="en-US" dirty="0"/>
          </a:p>
        </p:txBody>
      </p:sp>
      <p:sp>
        <p:nvSpPr>
          <p:cNvPr id="2" name="TextBox 1"/>
          <p:cNvSpPr txBox="1"/>
          <p:nvPr/>
        </p:nvSpPr>
        <p:spPr>
          <a:xfrm>
            <a:off x="4775200" y="5017069"/>
            <a:ext cx="2283702" cy="369332"/>
          </a:xfrm>
          <a:prstGeom prst="rect">
            <a:avLst/>
          </a:prstGeom>
          <a:noFill/>
        </p:spPr>
        <p:txBody>
          <a:bodyPr wrap="none" rtlCol="0">
            <a:spAutoFit/>
          </a:bodyPr>
          <a:lstStyle/>
          <a:p>
            <a:r>
              <a:rPr lang="en-US" dirty="0" smtClean="0"/>
              <a:t>l---------window2-------l</a:t>
            </a:r>
            <a:endParaRPr lang="en-US" dirty="0"/>
          </a:p>
        </p:txBody>
      </p:sp>
    </p:spTree>
    <p:extLst>
      <p:ext uri="{BB962C8B-B14F-4D97-AF65-F5344CB8AC3E}">
        <p14:creationId xmlns:p14="http://schemas.microsoft.com/office/powerpoint/2010/main" val="3835347232"/>
      </p:ext>
    </p:extLst>
  </p:cSld>
  <p:clrMapOvr>
    <a:masterClrMapping/>
  </p:clrMapOvr>
  <p:transition spd="slow">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4000" b="1" dirty="0"/>
              <a:t>Things to consider: User </a:t>
            </a:r>
            <a:r>
              <a:rPr lang="en-US" sz="4000" b="1" dirty="0" smtClean="0"/>
              <a:t>number, 3</a:t>
            </a:r>
            <a:endParaRPr lang="en-US" sz="4000" b="1" dirty="0"/>
          </a:p>
        </p:txBody>
      </p:sp>
      <p:sp>
        <p:nvSpPr>
          <p:cNvPr id="3" name="Content Placeholder 2"/>
          <p:cNvSpPr>
            <a:spLocks noGrp="1"/>
          </p:cNvSpPr>
          <p:nvPr>
            <p:ph sz="half" idx="2"/>
          </p:nvPr>
        </p:nvSpPr>
        <p:spPr>
          <a:xfrm>
            <a:off x="533400" y="1524000"/>
            <a:ext cx="4038600" cy="4525963"/>
          </a:xfrm>
        </p:spPr>
        <p:txBody>
          <a:bodyPr/>
          <a:lstStyle/>
          <a:p>
            <a:r>
              <a:rPr lang="en-US" dirty="0" smtClean="0"/>
              <a:t>User number 2 can be used for post-experimental surveys and monthly surveys.  </a:t>
            </a:r>
          </a:p>
          <a:p>
            <a:r>
              <a:rPr lang="en-US" dirty="0" smtClean="0"/>
              <a:t>Or use your own user number/program as long as the windows used can “see” the isotope you are working with.  </a:t>
            </a:r>
            <a:endParaRPr lang="en-US" dirty="0"/>
          </a:p>
        </p:txBody>
      </p:sp>
      <p:pic>
        <p:nvPicPr>
          <p:cNvPr id="9" name="Content Placeholder 8" descr="number of pulses, windows 1, 2, and 3"/>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876800" y="2785044"/>
            <a:ext cx="2857500" cy="1876425"/>
          </a:xfrm>
        </p:spPr>
      </p:pic>
      <p:sp>
        <p:nvSpPr>
          <p:cNvPr id="10" name="TextBox 9"/>
          <p:cNvSpPr txBox="1"/>
          <p:nvPr/>
        </p:nvSpPr>
        <p:spPr>
          <a:xfrm>
            <a:off x="4783667" y="4636069"/>
            <a:ext cx="1437317" cy="369332"/>
          </a:xfrm>
          <a:prstGeom prst="rect">
            <a:avLst/>
          </a:prstGeom>
          <a:noFill/>
        </p:spPr>
        <p:txBody>
          <a:bodyPr wrap="none" rtlCol="0">
            <a:spAutoFit/>
          </a:bodyPr>
          <a:lstStyle/>
          <a:p>
            <a:r>
              <a:rPr lang="en-US" dirty="0" smtClean="0"/>
              <a:t>l--window1--l</a:t>
            </a:r>
            <a:endParaRPr lang="en-US" dirty="0"/>
          </a:p>
        </p:txBody>
      </p:sp>
      <p:sp>
        <p:nvSpPr>
          <p:cNvPr id="2" name="TextBox 1"/>
          <p:cNvSpPr txBox="1"/>
          <p:nvPr/>
        </p:nvSpPr>
        <p:spPr>
          <a:xfrm>
            <a:off x="4775200" y="4953000"/>
            <a:ext cx="2283702" cy="369332"/>
          </a:xfrm>
          <a:prstGeom prst="rect">
            <a:avLst/>
          </a:prstGeom>
          <a:noFill/>
        </p:spPr>
        <p:txBody>
          <a:bodyPr wrap="none" rtlCol="0">
            <a:spAutoFit/>
          </a:bodyPr>
          <a:lstStyle/>
          <a:p>
            <a:r>
              <a:rPr lang="en-US" dirty="0" smtClean="0"/>
              <a:t>l---------window2-------l</a:t>
            </a:r>
            <a:endParaRPr lang="en-US" dirty="0"/>
          </a:p>
        </p:txBody>
      </p:sp>
      <p:sp>
        <p:nvSpPr>
          <p:cNvPr id="4" name="Rectangle 3"/>
          <p:cNvSpPr/>
          <p:nvPr/>
        </p:nvSpPr>
        <p:spPr>
          <a:xfrm>
            <a:off x="4783667" y="5234001"/>
            <a:ext cx="3130088" cy="369332"/>
          </a:xfrm>
          <a:prstGeom prst="rect">
            <a:avLst/>
          </a:prstGeom>
        </p:spPr>
        <p:txBody>
          <a:bodyPr wrap="none">
            <a:spAutoFit/>
          </a:bodyPr>
          <a:lstStyle/>
          <a:p>
            <a:r>
              <a:rPr lang="en-US" dirty="0"/>
              <a:t>l---------------window3-------------l</a:t>
            </a:r>
          </a:p>
        </p:txBody>
      </p:sp>
    </p:spTree>
    <p:extLst>
      <p:ext uri="{BB962C8B-B14F-4D97-AF65-F5344CB8AC3E}">
        <p14:creationId xmlns:p14="http://schemas.microsoft.com/office/powerpoint/2010/main" val="1749650104"/>
      </p:ext>
    </p:extLst>
  </p:cSld>
  <p:clrMapOvr>
    <a:masterClrMapping/>
  </p:clrMapOvr>
  <p:transition spd="slow">
    <p:wipe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152400"/>
            <a:ext cx="8077200" cy="1143000"/>
          </a:xfrm>
        </p:spPr>
        <p:txBody>
          <a:bodyPr/>
          <a:lstStyle/>
          <a:p>
            <a:r>
              <a:rPr lang="en-US" dirty="0" smtClean="0"/>
              <a:t>Things to consider:  Quench</a:t>
            </a:r>
            <a:endParaRPr lang="en-US" dirty="0"/>
          </a:p>
        </p:txBody>
      </p:sp>
      <p:sp>
        <p:nvSpPr>
          <p:cNvPr id="4" name="TextBox 3"/>
          <p:cNvSpPr txBox="1"/>
          <p:nvPr/>
        </p:nvSpPr>
        <p:spPr>
          <a:xfrm>
            <a:off x="685800" y="914400"/>
            <a:ext cx="7610673" cy="369332"/>
          </a:xfrm>
          <a:prstGeom prst="rect">
            <a:avLst/>
          </a:prstGeom>
          <a:noFill/>
        </p:spPr>
        <p:txBody>
          <a:bodyPr wrap="none" rtlCol="0">
            <a:spAutoFit/>
          </a:bodyPr>
          <a:lstStyle/>
          <a:p>
            <a:r>
              <a:rPr lang="en-US" dirty="0" smtClean="0"/>
              <a:t>Quench is any issue that hides or falsely lowers the true number of light flashes</a:t>
            </a:r>
            <a:endParaRPr lang="en-US" dirty="0"/>
          </a:p>
        </p:txBody>
      </p:sp>
      <p:sp>
        <p:nvSpPr>
          <p:cNvPr id="3" name="Content Placeholder 2"/>
          <p:cNvSpPr>
            <a:spLocks noGrp="1"/>
          </p:cNvSpPr>
          <p:nvPr>
            <p:ph idx="1"/>
          </p:nvPr>
        </p:nvSpPr>
        <p:spPr>
          <a:xfrm>
            <a:off x="762000" y="1596413"/>
            <a:ext cx="6858000" cy="4347187"/>
          </a:xfrm>
        </p:spPr>
        <p:txBody>
          <a:bodyPr>
            <a:normAutofit fontScale="85000" lnSpcReduction="20000"/>
          </a:bodyPr>
          <a:lstStyle/>
          <a:p>
            <a:r>
              <a:rPr lang="en-US" dirty="0" smtClean="0"/>
              <a:t>Quench reduces the light output from the sample and thus affects the accuracy of the </a:t>
            </a:r>
            <a:r>
              <a:rPr lang="en-US" dirty="0" err="1" smtClean="0"/>
              <a:t>cpm</a:t>
            </a:r>
            <a:r>
              <a:rPr lang="en-US" dirty="0" smtClean="0"/>
              <a:t>.  </a:t>
            </a:r>
          </a:p>
          <a:p>
            <a:r>
              <a:rPr lang="en-US" dirty="0" smtClean="0"/>
              <a:t>It may result from color in the sample or from chemicals that affect energy transfer in the cocktail or dirty/inked vials.  </a:t>
            </a:r>
          </a:p>
          <a:p>
            <a:r>
              <a:rPr lang="en-US" dirty="0" smtClean="0"/>
              <a:t>The H# on the printout indicates the extent of quench in the sample and can be corrected for.  Please see pg. 4.12 in the user manual.  </a:t>
            </a:r>
          </a:p>
          <a:p>
            <a:r>
              <a:rPr lang="en-US" dirty="0" smtClean="0"/>
              <a:t>A quench curve can be set up as described on pg. 6-8 of the user manual. </a:t>
            </a:r>
            <a:endParaRPr lang="en-US" dirty="0"/>
          </a:p>
        </p:txBody>
      </p:sp>
    </p:spTree>
    <p:extLst>
      <p:ext uri="{BB962C8B-B14F-4D97-AF65-F5344CB8AC3E}">
        <p14:creationId xmlns:p14="http://schemas.microsoft.com/office/powerpoint/2010/main" val="774037378"/>
      </p:ext>
    </p:extLst>
  </p:cSld>
  <p:clrMapOvr>
    <a:masterClrMapping/>
  </p:clrMapOvr>
  <p:transition spd="slow">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Things to consider</a:t>
            </a:r>
            <a:r>
              <a:rPr lang="en-US" dirty="0" smtClean="0"/>
              <a:t>: Chemiluminescence and </a:t>
            </a:r>
            <a:r>
              <a:rPr lang="en-US" dirty="0" err="1" smtClean="0"/>
              <a:t>Lum</a:t>
            </a:r>
            <a:r>
              <a:rPr lang="en-US" dirty="0" smtClean="0"/>
              <a:t>-Ex</a:t>
            </a:r>
            <a:endParaRPr lang="en-US" dirty="0"/>
          </a:p>
        </p:txBody>
      </p:sp>
      <p:sp>
        <p:nvSpPr>
          <p:cNvPr id="7" name="Content Placeholder 6"/>
          <p:cNvSpPr>
            <a:spLocks noGrp="1"/>
          </p:cNvSpPr>
          <p:nvPr>
            <p:ph idx="1"/>
          </p:nvPr>
        </p:nvSpPr>
        <p:spPr/>
        <p:txBody>
          <a:bodyPr>
            <a:normAutofit lnSpcReduction="10000"/>
          </a:bodyPr>
          <a:lstStyle/>
          <a:p>
            <a:r>
              <a:rPr lang="en-US" dirty="0" smtClean="0"/>
              <a:t>Light producing events can occur in a sample that are not a result of radioactivity of the sample.  This is called Chemiluminescence. </a:t>
            </a:r>
          </a:p>
          <a:p>
            <a:r>
              <a:rPr lang="en-US" dirty="0" err="1" smtClean="0"/>
              <a:t>Lum</a:t>
            </a:r>
            <a:r>
              <a:rPr lang="en-US" dirty="0" smtClean="0"/>
              <a:t>-Ex values, shown on the printout, provide an indication of what percent of the total CPM’s are due to non-radioactive events.  If too high, results may be erroneous.  </a:t>
            </a:r>
          </a:p>
          <a:p>
            <a:r>
              <a:rPr lang="en-US" dirty="0" smtClean="0"/>
              <a:t>If </a:t>
            </a:r>
            <a:r>
              <a:rPr lang="en-US" dirty="0" err="1" smtClean="0"/>
              <a:t>Lum</a:t>
            </a:r>
            <a:r>
              <a:rPr lang="en-US" dirty="0" smtClean="0"/>
              <a:t>-Ex values are greater than 5 to 10%, steps should be taken to reduce the problem.</a:t>
            </a:r>
            <a:endParaRPr lang="en-US" dirty="0"/>
          </a:p>
        </p:txBody>
      </p:sp>
    </p:spTree>
    <p:extLst>
      <p:ext uri="{BB962C8B-B14F-4D97-AF65-F5344CB8AC3E}">
        <p14:creationId xmlns:p14="http://schemas.microsoft.com/office/powerpoint/2010/main" val="3187844595"/>
      </p:ext>
    </p:extLst>
  </p:cSld>
  <p:clrMapOvr>
    <a:masterClrMapping/>
  </p:clrMapOvr>
  <p:transition spd="slow">
    <p:wipe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Things to consider</a:t>
            </a:r>
            <a:r>
              <a:rPr lang="en-US" dirty="0" smtClean="0"/>
              <a:t>: </a:t>
            </a:r>
            <a:br>
              <a:rPr lang="en-US" dirty="0" smtClean="0"/>
            </a:br>
            <a:r>
              <a:rPr lang="en-US" dirty="0" smtClean="0"/>
              <a:t>Counting Efficiency</a:t>
            </a:r>
            <a:endParaRPr lang="en-US" dirty="0"/>
          </a:p>
        </p:txBody>
      </p:sp>
      <p:sp>
        <p:nvSpPr>
          <p:cNvPr id="7" name="Content Placeholder 6"/>
          <p:cNvSpPr>
            <a:spLocks noGrp="1"/>
          </p:cNvSpPr>
          <p:nvPr>
            <p:ph idx="1"/>
          </p:nvPr>
        </p:nvSpPr>
        <p:spPr>
          <a:xfrm>
            <a:off x="762000" y="1596413"/>
            <a:ext cx="8077200" cy="4728187"/>
          </a:xfrm>
        </p:spPr>
        <p:txBody>
          <a:bodyPr>
            <a:normAutofit lnSpcReduction="10000"/>
          </a:bodyPr>
          <a:lstStyle/>
          <a:p>
            <a:pPr marL="0" indent="0" algn="ctr">
              <a:buNone/>
            </a:pPr>
            <a:r>
              <a:rPr lang="en-US" dirty="0" smtClean="0"/>
              <a:t>Counting Efficiencies for various nuclides*</a:t>
            </a:r>
          </a:p>
          <a:p>
            <a:r>
              <a:rPr lang="en-US" baseline="30000" dirty="0" smtClean="0"/>
              <a:t>3</a:t>
            </a:r>
            <a:r>
              <a:rPr lang="en-US" dirty="0" smtClean="0"/>
              <a:t>H		47%-60% </a:t>
            </a:r>
            <a:r>
              <a:rPr lang="en-US" sz="2400" dirty="0" smtClean="0"/>
              <a:t>(wide open window)</a:t>
            </a:r>
          </a:p>
          <a:p>
            <a:r>
              <a:rPr lang="en-US" baseline="30000" dirty="0" smtClean="0"/>
              <a:t>14</a:t>
            </a:r>
            <a:r>
              <a:rPr lang="en-US" dirty="0" smtClean="0"/>
              <a:t>C		95%</a:t>
            </a:r>
          </a:p>
          <a:p>
            <a:r>
              <a:rPr lang="en-US" baseline="30000" dirty="0" smtClean="0"/>
              <a:t>32</a:t>
            </a:r>
            <a:r>
              <a:rPr lang="en-US" dirty="0" smtClean="0"/>
              <a:t>P		98%	</a:t>
            </a:r>
          </a:p>
          <a:p>
            <a:r>
              <a:rPr lang="en-US" baseline="30000" dirty="0" smtClean="0"/>
              <a:t>35</a:t>
            </a:r>
            <a:r>
              <a:rPr lang="en-US" dirty="0" smtClean="0"/>
              <a:t>S 		95%</a:t>
            </a:r>
          </a:p>
          <a:p>
            <a:r>
              <a:rPr lang="en-US" baseline="30000" dirty="0" smtClean="0"/>
              <a:t>109</a:t>
            </a:r>
            <a:r>
              <a:rPr lang="en-US" dirty="0" smtClean="0"/>
              <a:t>Cd	50%</a:t>
            </a:r>
          </a:p>
          <a:p>
            <a:r>
              <a:rPr lang="en-US" baseline="30000" dirty="0" smtClean="0"/>
              <a:t>125</a:t>
            </a:r>
            <a:r>
              <a:rPr lang="en-US" dirty="0" smtClean="0"/>
              <a:t>I		77%</a:t>
            </a:r>
          </a:p>
          <a:p>
            <a:pPr marL="0" indent="0">
              <a:buNone/>
            </a:pPr>
            <a:r>
              <a:rPr lang="en-US" sz="2400" dirty="0" smtClean="0"/>
              <a:t>*Maximum efficiencies for unquenched samples, 10ml Beckman Ready-Solv HP LSC cocktail.  Approx. 200,000 </a:t>
            </a:r>
            <a:r>
              <a:rPr lang="en-US" sz="2400" dirty="0" err="1" smtClean="0"/>
              <a:t>dpm</a:t>
            </a:r>
            <a:endParaRPr lang="en-US" dirty="0" smtClean="0"/>
          </a:p>
          <a:p>
            <a:endParaRPr lang="en-US" dirty="0" smtClean="0"/>
          </a:p>
        </p:txBody>
      </p:sp>
    </p:spTree>
    <p:extLst>
      <p:ext uri="{BB962C8B-B14F-4D97-AF65-F5344CB8AC3E}">
        <p14:creationId xmlns:p14="http://schemas.microsoft.com/office/powerpoint/2010/main" val="875445858"/>
      </p:ext>
    </p:extLst>
  </p:cSld>
  <p:clrMapOvr>
    <a:masterClrMapping/>
  </p:clrMapOvr>
  <p:transition spd="slow">
    <p:wipe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Things to consider</a:t>
            </a:r>
            <a:r>
              <a:rPr lang="en-US" dirty="0" smtClean="0"/>
              <a:t>: </a:t>
            </a:r>
            <a:br>
              <a:rPr lang="en-US" dirty="0" smtClean="0"/>
            </a:br>
            <a:r>
              <a:rPr lang="en-US" dirty="0" smtClean="0"/>
              <a:t>Hot Sample Reject</a:t>
            </a:r>
            <a:endParaRPr lang="en-US" dirty="0"/>
          </a:p>
        </p:txBody>
      </p:sp>
      <p:sp>
        <p:nvSpPr>
          <p:cNvPr id="7" name="Content Placeholder 6"/>
          <p:cNvSpPr>
            <a:spLocks noGrp="1"/>
          </p:cNvSpPr>
          <p:nvPr>
            <p:ph idx="1"/>
          </p:nvPr>
        </p:nvSpPr>
        <p:spPr>
          <a:xfrm>
            <a:off x="762000" y="1596413"/>
            <a:ext cx="8077200" cy="4728187"/>
          </a:xfrm>
        </p:spPr>
        <p:txBody>
          <a:bodyPr>
            <a:normAutofit/>
          </a:bodyPr>
          <a:lstStyle/>
          <a:p>
            <a:r>
              <a:rPr lang="en-US" dirty="0" smtClean="0"/>
              <a:t>The hot sample reject will not allow the counting of samples that are so radioactive (“hot”) that they will give incorrect CPM.  </a:t>
            </a:r>
          </a:p>
          <a:p>
            <a:r>
              <a:rPr lang="en-US" dirty="0" smtClean="0"/>
              <a:t>Samples over 5 x 10</a:t>
            </a:r>
            <a:r>
              <a:rPr lang="en-US" baseline="30000" dirty="0" smtClean="0"/>
              <a:t>6 </a:t>
            </a:r>
            <a:r>
              <a:rPr lang="en-US" dirty="0" err="1" smtClean="0"/>
              <a:t>cpm</a:t>
            </a:r>
            <a:r>
              <a:rPr lang="en-US" dirty="0" smtClean="0"/>
              <a:t> may be rejected depending on window.  </a:t>
            </a:r>
          </a:p>
          <a:p>
            <a:r>
              <a:rPr lang="en-US" dirty="0" smtClean="0"/>
              <a:t>It is suggested that samples not </a:t>
            </a:r>
            <a:r>
              <a:rPr lang="en-US" dirty="0"/>
              <a:t>exceed </a:t>
            </a:r>
            <a:r>
              <a:rPr lang="en-US" dirty="0" smtClean="0"/>
              <a:t>         2 </a:t>
            </a:r>
            <a:r>
              <a:rPr lang="en-US" dirty="0"/>
              <a:t>x </a:t>
            </a:r>
            <a:r>
              <a:rPr lang="en-US" dirty="0" smtClean="0"/>
              <a:t>10</a:t>
            </a:r>
            <a:r>
              <a:rPr lang="en-US" baseline="30000" dirty="0" smtClean="0"/>
              <a:t>6 </a:t>
            </a:r>
            <a:r>
              <a:rPr lang="en-US" dirty="0" err="1" smtClean="0"/>
              <a:t>cpm</a:t>
            </a:r>
            <a:r>
              <a:rPr lang="en-US" dirty="0" smtClean="0"/>
              <a:t> </a:t>
            </a:r>
            <a:r>
              <a:rPr lang="en-US" smtClean="0"/>
              <a:t>or 1.0 </a:t>
            </a:r>
            <a:r>
              <a:rPr lang="en-US" dirty="0" smtClean="0"/>
              <a:t>µCi to avoid sample reject.  </a:t>
            </a:r>
          </a:p>
          <a:p>
            <a:endParaRPr lang="en-US" dirty="0" smtClean="0"/>
          </a:p>
        </p:txBody>
      </p:sp>
    </p:spTree>
    <p:extLst>
      <p:ext uri="{BB962C8B-B14F-4D97-AF65-F5344CB8AC3E}">
        <p14:creationId xmlns:p14="http://schemas.microsoft.com/office/powerpoint/2010/main" val="2522659798"/>
      </p:ext>
    </p:extLst>
  </p:cSld>
  <p:clrMapOvr>
    <a:masterClrMapping/>
  </p:clrMapOvr>
  <p:transition spd="slow">
    <p:wipe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8077200" cy="1107832"/>
          </a:xfrm>
        </p:spPr>
        <p:txBody>
          <a:bodyPr/>
          <a:lstStyle/>
          <a:p>
            <a:r>
              <a:rPr lang="en-US" dirty="0" smtClean="0"/>
              <a:t>When Finished Counting:</a:t>
            </a:r>
            <a:endParaRPr lang="en-US" dirty="0"/>
          </a:p>
        </p:txBody>
      </p:sp>
      <p:sp>
        <p:nvSpPr>
          <p:cNvPr id="3" name="Content Placeholder 2"/>
          <p:cNvSpPr>
            <a:spLocks noGrp="1"/>
          </p:cNvSpPr>
          <p:nvPr>
            <p:ph idx="1"/>
          </p:nvPr>
        </p:nvSpPr>
        <p:spPr/>
        <p:txBody>
          <a:bodyPr/>
          <a:lstStyle/>
          <a:p>
            <a:r>
              <a:rPr lang="en-US" dirty="0" smtClean="0"/>
              <a:t>Remove vials promptly after counting.  </a:t>
            </a:r>
          </a:p>
          <a:p>
            <a:r>
              <a:rPr lang="en-US" dirty="0" smtClean="0"/>
              <a:t>Remove the print-out showing your counting results.</a:t>
            </a:r>
          </a:p>
          <a:p>
            <a:r>
              <a:rPr lang="en-US" dirty="0" smtClean="0"/>
              <a:t>If this is a contamination survey make sure to write on the print-out what was swiped for each vial counted.</a:t>
            </a:r>
          </a:p>
          <a:p>
            <a:r>
              <a:rPr lang="en-US" dirty="0" smtClean="0"/>
              <a:t>Transport the vials back to the lab in double containment.</a:t>
            </a:r>
            <a:endParaRPr lang="en-US" dirty="0"/>
          </a:p>
        </p:txBody>
      </p:sp>
    </p:spTree>
    <p:extLst>
      <p:ext uri="{BB962C8B-B14F-4D97-AF65-F5344CB8AC3E}">
        <p14:creationId xmlns:p14="http://schemas.microsoft.com/office/powerpoint/2010/main" val="2943915133"/>
      </p:ext>
    </p:extLst>
  </p:cSld>
  <p:clrMapOvr>
    <a:masterClrMapping/>
  </p:clrMapOvr>
  <p:transition spd="slow">
    <p:wipe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LSC Vial Waste Management</a:t>
            </a:r>
            <a:endParaRPr lang="en-US" dirty="0"/>
          </a:p>
        </p:txBody>
      </p:sp>
      <p:sp>
        <p:nvSpPr>
          <p:cNvPr id="3" name="Content Placeholder 2"/>
          <p:cNvSpPr>
            <a:spLocks noGrp="1"/>
          </p:cNvSpPr>
          <p:nvPr>
            <p:ph idx="1"/>
          </p:nvPr>
        </p:nvSpPr>
        <p:spPr>
          <a:xfrm>
            <a:off x="838200" y="1600200"/>
            <a:ext cx="8077200" cy="4297363"/>
          </a:xfrm>
        </p:spPr>
        <p:txBody>
          <a:bodyPr>
            <a:normAutofit/>
          </a:bodyPr>
          <a:lstStyle/>
          <a:p>
            <a:r>
              <a:rPr lang="en-US" sz="2400" dirty="0" smtClean="0"/>
              <a:t>Used LSC vials should be stored in the original ‘egg crate’ flats.  </a:t>
            </a:r>
          </a:p>
          <a:p>
            <a:r>
              <a:rPr lang="en-US" sz="2400" dirty="0" smtClean="0"/>
              <a:t>Flats of used vials must be labeled in the standard manner – use a yellow rad label and enter in the PI name, nuclide(s) and date started.  </a:t>
            </a:r>
            <a:endParaRPr lang="en-US" sz="2400" dirty="0"/>
          </a:p>
          <a:p>
            <a:r>
              <a:rPr lang="en-US" sz="2400" dirty="0" smtClean="0"/>
              <a:t>It is understood that some flats contain only vials that are at background levels.  The word “trace” may be written on flats of cold vials.  Writing &lt;1 </a:t>
            </a:r>
            <a:r>
              <a:rPr lang="en-US" sz="2400" dirty="0" err="1" smtClean="0"/>
              <a:t>microCurie</a:t>
            </a:r>
            <a:r>
              <a:rPr lang="en-US" sz="2400" dirty="0" smtClean="0"/>
              <a:t> is acceptable as well.</a:t>
            </a:r>
          </a:p>
          <a:p>
            <a:r>
              <a:rPr lang="en-US" sz="2400" dirty="0" smtClean="0"/>
              <a:t>When ready for RS pick-up of the vials, complete an entry on the blue </a:t>
            </a:r>
            <a:r>
              <a:rPr lang="en-US" sz="2400" smtClean="0"/>
              <a:t>log sheet. </a:t>
            </a:r>
            <a:endParaRPr lang="en-US" sz="2400" dirty="0"/>
          </a:p>
        </p:txBody>
      </p:sp>
    </p:spTree>
    <p:extLst>
      <p:ext uri="{BB962C8B-B14F-4D97-AF65-F5344CB8AC3E}">
        <p14:creationId xmlns:p14="http://schemas.microsoft.com/office/powerpoint/2010/main" val="455818041"/>
      </p:ext>
    </p:extLst>
  </p:cSld>
  <p:clrMapOvr>
    <a:masterClrMapping/>
  </p:clrMapOvr>
  <p:transition spd="slow">
    <p:wipe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END!</a:t>
            </a:r>
            <a:endParaRPr lang="en-US" dirty="0"/>
          </a:p>
        </p:txBody>
      </p:sp>
      <p:pic>
        <p:nvPicPr>
          <p:cNvPr id="4" name="Content Placeholder 3" descr="comic showing fisherman looking at mushroom clouds in the distance. one of them comments: I'll tell you what this means Norm--no size restrictions and screw the limit."/>
          <p:cNvPicPr>
            <a:picLocks noGrp="1" noChangeAspect="1"/>
          </p:cNvPicPr>
          <p:nvPr>
            <p:ph idx="1"/>
          </p:nvPr>
        </p:nvPicPr>
        <p:blipFill rotWithShape="1">
          <a:blip r:embed="rId2" cstate="email">
            <a:extLst>
              <a:ext uri="{28A0092B-C50C-407E-A947-70E740481C1C}">
                <a14:useLocalDpi xmlns:a14="http://schemas.microsoft.com/office/drawing/2010/main" val="0"/>
              </a:ext>
            </a:extLst>
          </a:blip>
          <a:srcRect/>
          <a:stretch/>
        </p:blipFill>
        <p:spPr>
          <a:xfrm>
            <a:off x="2667000" y="1066800"/>
            <a:ext cx="4343400" cy="5167938"/>
          </a:xfrm>
        </p:spPr>
      </p:pic>
    </p:spTree>
    <p:extLst>
      <p:ext uri="{BB962C8B-B14F-4D97-AF65-F5344CB8AC3E}">
        <p14:creationId xmlns:p14="http://schemas.microsoft.com/office/powerpoint/2010/main" val="397758012"/>
      </p:ext>
    </p:extLst>
  </p:cSld>
  <p:clrMapOvr>
    <a:masterClrMapping/>
  </p:clrMapOvr>
  <p:transition spd="slow">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a:t>Topics</a:t>
            </a:r>
          </a:p>
        </p:txBody>
      </p:sp>
      <p:sp>
        <p:nvSpPr>
          <p:cNvPr id="5" name="Content Placeholder 4"/>
          <p:cNvSpPr>
            <a:spLocks noGrp="1"/>
          </p:cNvSpPr>
          <p:nvPr>
            <p:ph idx="1"/>
            <p:custDataLst>
              <p:tags r:id="rId3"/>
            </p:custDataLst>
          </p:nvPr>
        </p:nvSpPr>
        <p:spPr/>
        <p:txBody>
          <a:bodyPr>
            <a:normAutofit fontScale="92500" lnSpcReduction="20000"/>
          </a:bodyPr>
          <a:lstStyle/>
          <a:p>
            <a:pPr marL="381000" indent="-381000"/>
            <a:r>
              <a:rPr lang="en-US" dirty="0"/>
              <a:t>What is </a:t>
            </a:r>
            <a:r>
              <a:rPr lang="en-US" dirty="0" smtClean="0"/>
              <a:t>a Liquid Scintillation Counter?</a:t>
            </a:r>
            <a:endParaRPr lang="en-US" dirty="0"/>
          </a:p>
          <a:p>
            <a:pPr marL="381000" indent="-381000"/>
            <a:endParaRPr lang="en-US" dirty="0"/>
          </a:p>
          <a:p>
            <a:pPr marL="381000" indent="-381000"/>
            <a:r>
              <a:rPr lang="en-US" dirty="0" smtClean="0"/>
              <a:t>Liquid Scintillation Counter Overview</a:t>
            </a:r>
          </a:p>
          <a:p>
            <a:pPr marL="381000" indent="-381000"/>
            <a:endParaRPr lang="en-US" dirty="0"/>
          </a:p>
          <a:p>
            <a:pPr marL="381000" indent="-381000"/>
            <a:r>
              <a:rPr lang="en-US" dirty="0" smtClean="0"/>
              <a:t>Step by Step Procedures for LSC</a:t>
            </a:r>
          </a:p>
          <a:p>
            <a:pPr marL="381000" indent="-381000"/>
            <a:endParaRPr lang="en-US" dirty="0"/>
          </a:p>
          <a:p>
            <a:pPr marL="381000" indent="-381000"/>
            <a:r>
              <a:rPr lang="en-US" dirty="0" smtClean="0"/>
              <a:t>Things to Consider</a:t>
            </a:r>
          </a:p>
          <a:p>
            <a:pPr marL="381000" indent="-381000"/>
            <a:endParaRPr lang="en-US" dirty="0"/>
          </a:p>
          <a:p>
            <a:pPr marL="381000" indent="-381000"/>
            <a:r>
              <a:rPr lang="en-US" dirty="0" smtClean="0"/>
              <a:t>Post-counting procedures</a:t>
            </a:r>
            <a:endParaRPr lang="en-US" dirty="0"/>
          </a:p>
          <a:p>
            <a:pPr marL="381000" indent="-381000"/>
            <a:endParaRPr lang="en-US" dirty="0"/>
          </a:p>
        </p:txBody>
      </p:sp>
    </p:spTree>
    <p:custDataLst>
      <p:tags r:id="rId1"/>
    </p:custDataLst>
  </p:cSld>
  <p:clrMapOvr>
    <a:masterClrMapping/>
  </p:clrMapOvr>
  <p:transition spd="slow">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What is </a:t>
            </a:r>
            <a:r>
              <a:rPr lang="en-GB" dirty="0" smtClean="0"/>
              <a:t>a Scintillation Counter - LSC?</a:t>
            </a:r>
            <a:r>
              <a:rPr lang="en-GB" dirty="0"/>
              <a:t>	</a:t>
            </a:r>
            <a:endParaRPr lang="en-US" dirty="0"/>
          </a:p>
        </p:txBody>
      </p:sp>
      <p:sp>
        <p:nvSpPr>
          <p:cNvPr id="3" name="Content Placeholder 2"/>
          <p:cNvSpPr>
            <a:spLocks noGrp="1"/>
          </p:cNvSpPr>
          <p:nvPr>
            <p:ph idx="1"/>
          </p:nvPr>
        </p:nvSpPr>
        <p:spPr/>
        <p:txBody>
          <a:bodyPr>
            <a:normAutofit fontScale="62500" lnSpcReduction="20000"/>
          </a:bodyPr>
          <a:lstStyle/>
          <a:p>
            <a:pPr>
              <a:lnSpc>
                <a:spcPct val="90000"/>
              </a:lnSpc>
            </a:pPr>
            <a:r>
              <a:rPr lang="en-US" dirty="0"/>
              <a:t>A </a:t>
            </a:r>
            <a:r>
              <a:rPr lang="en-US" b="1" dirty="0" smtClean="0"/>
              <a:t>liquid scintillation counter</a:t>
            </a:r>
            <a:r>
              <a:rPr lang="en-US" dirty="0" smtClean="0"/>
              <a:t> is a machine that measures </a:t>
            </a:r>
            <a:r>
              <a:rPr lang="en-US" dirty="0"/>
              <a:t>ionizing </a:t>
            </a:r>
            <a:r>
              <a:rPr lang="en-US" dirty="0" smtClean="0"/>
              <a:t>radiation, predominantly beta radiation such as </a:t>
            </a:r>
            <a:r>
              <a:rPr lang="en-US" baseline="30000" dirty="0" smtClean="0"/>
              <a:t>14</a:t>
            </a:r>
            <a:r>
              <a:rPr lang="en-US" dirty="0" smtClean="0"/>
              <a:t>C, </a:t>
            </a:r>
            <a:r>
              <a:rPr lang="en-US" baseline="30000" dirty="0" smtClean="0"/>
              <a:t>3</a:t>
            </a:r>
            <a:r>
              <a:rPr lang="en-US" dirty="0" smtClean="0"/>
              <a:t>H, </a:t>
            </a:r>
            <a:r>
              <a:rPr lang="en-US" baseline="30000" dirty="0" smtClean="0"/>
              <a:t>35</a:t>
            </a:r>
            <a:r>
              <a:rPr lang="en-US" dirty="0" smtClean="0"/>
              <a:t>S and </a:t>
            </a:r>
            <a:r>
              <a:rPr lang="en-US" baseline="30000" dirty="0" smtClean="0"/>
              <a:t>32</a:t>
            </a:r>
            <a:r>
              <a:rPr lang="en-US" dirty="0" smtClean="0"/>
              <a:t>P.  It will measure gamma radiations, but at a reduced efficiency.  Only use the LSC to measure gamma emitters for monthly swipes when your lab uses both gamma and beta labeled materials – not for data collection.  Gamma emitters in LSC vials are expensive and difficult to dispose of.</a:t>
            </a:r>
            <a:endParaRPr lang="en-US" dirty="0"/>
          </a:p>
          <a:p>
            <a:pPr>
              <a:lnSpc>
                <a:spcPct val="90000"/>
              </a:lnSpc>
            </a:pPr>
            <a:endParaRPr lang="en-GB" dirty="0"/>
          </a:p>
          <a:p>
            <a:pPr>
              <a:lnSpc>
                <a:spcPct val="90000"/>
              </a:lnSpc>
            </a:pPr>
            <a:r>
              <a:rPr lang="en-US" dirty="0" smtClean="0"/>
              <a:t>A scintillator is a material that generates </a:t>
            </a:r>
            <a:r>
              <a:rPr lang="en-US" dirty="0"/>
              <a:t>photons of light in response to incident </a:t>
            </a:r>
            <a:r>
              <a:rPr lang="en-US" dirty="0" smtClean="0"/>
              <a:t>radiation.  In LSC, the scintillator is the cocktail (LSC fluid) added to a counting vial.  Radiation emissions from a </a:t>
            </a:r>
            <a:r>
              <a:rPr lang="en-US" dirty="0" err="1" smtClean="0"/>
              <a:t>radiolabled</a:t>
            </a:r>
            <a:r>
              <a:rPr lang="en-US" dirty="0" smtClean="0"/>
              <a:t> sample “excite” molecules to generate light. </a:t>
            </a:r>
          </a:p>
          <a:p>
            <a:pPr marL="0" indent="0">
              <a:lnSpc>
                <a:spcPct val="90000"/>
              </a:lnSpc>
              <a:buNone/>
            </a:pPr>
            <a:endParaRPr lang="en-GB" dirty="0"/>
          </a:p>
          <a:p>
            <a:pPr>
              <a:lnSpc>
                <a:spcPct val="90000"/>
              </a:lnSpc>
            </a:pPr>
            <a:r>
              <a:rPr lang="en-US" dirty="0" smtClean="0"/>
              <a:t>Sensitive </a:t>
            </a:r>
            <a:r>
              <a:rPr lang="en-US" dirty="0"/>
              <a:t>photomultiplier </a:t>
            </a:r>
            <a:r>
              <a:rPr lang="en-US" dirty="0" smtClean="0"/>
              <a:t>tubes </a:t>
            </a:r>
            <a:r>
              <a:rPr lang="en-US" dirty="0"/>
              <a:t>(PMT) measures the light from the </a:t>
            </a:r>
            <a:r>
              <a:rPr lang="en-US" dirty="0" smtClean="0"/>
              <a:t>scintillator. </a:t>
            </a:r>
            <a:r>
              <a:rPr lang="en-US" dirty="0"/>
              <a:t>The PMT </a:t>
            </a:r>
            <a:r>
              <a:rPr lang="en-US" dirty="0" smtClean="0"/>
              <a:t>are attached to </a:t>
            </a:r>
            <a:r>
              <a:rPr lang="en-US" dirty="0"/>
              <a:t>electronic </a:t>
            </a:r>
            <a:r>
              <a:rPr lang="en-US" dirty="0" smtClean="0"/>
              <a:t>amplifiers </a:t>
            </a:r>
            <a:r>
              <a:rPr lang="en-US" dirty="0"/>
              <a:t>and other electronic equipment to count the signals produced by the </a:t>
            </a:r>
            <a:r>
              <a:rPr lang="en-US" dirty="0" smtClean="0"/>
              <a:t>photomultiplier tubes.</a:t>
            </a:r>
            <a:endParaRPr lang="en-GB" dirty="0"/>
          </a:p>
          <a:p>
            <a:pPr>
              <a:lnSpc>
                <a:spcPct val="90000"/>
              </a:lnSpc>
              <a:buFontTx/>
              <a:buNone/>
            </a:pPr>
            <a:endParaRPr lang="en-GB" dirty="0"/>
          </a:p>
          <a:p>
            <a:endParaRPr lang="en-US" dirty="0"/>
          </a:p>
        </p:txBody>
      </p:sp>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Liquid scintillation </a:t>
            </a:r>
            <a:r>
              <a:rPr lang="en-US" b="1" dirty="0" smtClean="0"/>
              <a:t>counter Details</a:t>
            </a:r>
            <a:endParaRPr lang="en-US" dirty="0"/>
          </a:p>
        </p:txBody>
      </p:sp>
      <p:sp>
        <p:nvSpPr>
          <p:cNvPr id="3" name="Content Placeholder 2"/>
          <p:cNvSpPr>
            <a:spLocks noGrp="1"/>
          </p:cNvSpPr>
          <p:nvPr>
            <p:ph idx="1"/>
          </p:nvPr>
        </p:nvSpPr>
        <p:spPr>
          <a:xfrm>
            <a:off x="762000" y="1596413"/>
            <a:ext cx="8077200" cy="3127987"/>
          </a:xfrm>
        </p:spPr>
        <p:txBody>
          <a:bodyPr>
            <a:normAutofit fontScale="77500" lnSpcReduction="20000"/>
          </a:bodyPr>
          <a:lstStyle/>
          <a:p>
            <a:pPr>
              <a:lnSpc>
                <a:spcPct val="90000"/>
              </a:lnSpc>
            </a:pPr>
            <a:r>
              <a:rPr lang="en-US" dirty="0"/>
              <a:t>Samples are dissolved or suspended in </a:t>
            </a:r>
            <a:r>
              <a:rPr lang="en-US" dirty="0" smtClean="0"/>
              <a:t>the LSC fluid which is an organic solvent containing small </a:t>
            </a:r>
            <a:r>
              <a:rPr lang="en-US" dirty="0"/>
              <a:t>amounts of </a:t>
            </a:r>
            <a:r>
              <a:rPr lang="en-US" dirty="0" smtClean="0"/>
              <a:t>additives </a:t>
            </a:r>
            <a:r>
              <a:rPr lang="en-US" dirty="0"/>
              <a:t>known as </a:t>
            </a:r>
            <a:r>
              <a:rPr lang="en-US" dirty="0" err="1" smtClean="0"/>
              <a:t>fluors</a:t>
            </a:r>
            <a:r>
              <a:rPr lang="en-US" dirty="0" smtClean="0"/>
              <a:t> which increase performance.</a:t>
            </a:r>
            <a:endParaRPr lang="en-US" dirty="0"/>
          </a:p>
          <a:p>
            <a:pPr>
              <a:lnSpc>
                <a:spcPct val="90000"/>
              </a:lnSpc>
            </a:pPr>
            <a:r>
              <a:rPr lang="en-US" dirty="0" smtClean="0"/>
              <a:t>Radiation emitted </a:t>
            </a:r>
            <a:r>
              <a:rPr lang="en-US" dirty="0"/>
              <a:t>from the sample transfer energy to the solvent molecules, which in turn transfer their energy to the </a:t>
            </a:r>
            <a:r>
              <a:rPr lang="en-US" dirty="0" err="1"/>
              <a:t>fluors</a:t>
            </a:r>
            <a:r>
              <a:rPr lang="en-US" dirty="0"/>
              <a:t>; the excited </a:t>
            </a:r>
            <a:r>
              <a:rPr lang="en-US" dirty="0" err="1"/>
              <a:t>fluor</a:t>
            </a:r>
            <a:r>
              <a:rPr lang="en-US" dirty="0"/>
              <a:t> molecules dissipate the energy by emitting light. </a:t>
            </a:r>
          </a:p>
          <a:p>
            <a:pPr>
              <a:lnSpc>
                <a:spcPct val="90000"/>
              </a:lnSpc>
            </a:pPr>
            <a:r>
              <a:rPr lang="en-US" dirty="0"/>
              <a:t>In this way, each beta emission results in a pulse of light </a:t>
            </a:r>
          </a:p>
          <a:p>
            <a:endParaRPr lang="en-US" dirty="0"/>
          </a:p>
        </p:txBody>
      </p:sp>
      <p:pic>
        <p:nvPicPr>
          <p:cNvPr id="2050" name="Picture 2" descr="beta emissions traveling to analyze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286000" y="4489450"/>
            <a:ext cx="4822825" cy="2116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5062714"/>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Beckman® LS 6500 </a:t>
            </a:r>
            <a:r>
              <a:rPr lang="en-US" sz="3600" dirty="0" smtClean="0"/>
              <a:t>Scintillation Counter</a:t>
            </a:r>
            <a:br>
              <a:rPr lang="en-US" sz="3600" dirty="0" smtClean="0"/>
            </a:br>
            <a:r>
              <a:rPr lang="en-US" sz="3600" dirty="0" smtClean="0"/>
              <a:t>This is located in MLSC-214</a:t>
            </a:r>
            <a:endParaRPr lang="en-US" sz="3600" dirty="0"/>
          </a:p>
        </p:txBody>
      </p:sp>
      <p:pic>
        <p:nvPicPr>
          <p:cNvPr id="4" name="Content Placeholder 3" descr="Beckman LS 6500 scintillation counter"/>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2331720" y="1894046"/>
            <a:ext cx="4937760" cy="3703320"/>
          </a:xfrm>
        </p:spPr>
      </p:pic>
    </p:spTree>
    <p:extLst>
      <p:ext uri="{BB962C8B-B14F-4D97-AF65-F5344CB8AC3E}">
        <p14:creationId xmlns:p14="http://schemas.microsoft.com/office/powerpoint/2010/main" val="2712222689"/>
      </p:ext>
    </p:extLst>
  </p:cSld>
  <p:clrMapOvr>
    <a:masterClrMapping/>
  </p:clrMapOvr>
  <p:transition spd="slow">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Liquid scintillation </a:t>
            </a:r>
            <a:r>
              <a:rPr lang="en-US" b="1" dirty="0" smtClean="0"/>
              <a:t>counting Overview</a:t>
            </a:r>
            <a:r>
              <a:rPr lang="en-US" dirty="0" smtClean="0"/>
              <a:t> </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Samples and Scintillation Cocktail are mixed.  Lids must be screwed on </a:t>
            </a:r>
            <a:r>
              <a:rPr lang="en-US" b="1" dirty="0" smtClean="0"/>
              <a:t>tightly</a:t>
            </a:r>
            <a:r>
              <a:rPr lang="en-US" dirty="0" smtClean="0"/>
              <a:t>.</a:t>
            </a:r>
          </a:p>
          <a:p>
            <a:r>
              <a:rPr lang="en-US" dirty="0" smtClean="0"/>
              <a:t>Samples are placed in the counting racks.</a:t>
            </a:r>
          </a:p>
          <a:p>
            <a:r>
              <a:rPr lang="en-US" dirty="0" smtClean="0"/>
              <a:t>Counting racks are labeled with a user number card.  The number on the card activates a specific counting program entered into the machine’s hard drive.</a:t>
            </a:r>
          </a:p>
          <a:p>
            <a:r>
              <a:rPr lang="en-US" dirty="0" smtClean="0"/>
              <a:t>Racks are then loaded onto conveyor with a rack having the “STOP” card in place.</a:t>
            </a:r>
          </a:p>
          <a:p>
            <a:r>
              <a:rPr lang="en-US" dirty="0" smtClean="0"/>
              <a:t>Sample compartment is closed and counting is begun.  </a:t>
            </a:r>
            <a:endParaRPr lang="en-US" dirty="0"/>
          </a:p>
        </p:txBody>
      </p:sp>
    </p:spTree>
    <p:extLst>
      <p:ext uri="{BB962C8B-B14F-4D97-AF65-F5344CB8AC3E}">
        <p14:creationId xmlns:p14="http://schemas.microsoft.com/office/powerpoint/2010/main" val="1645789913"/>
      </p:ext>
    </p:extLst>
  </p:cSld>
  <p:clrMapOvr>
    <a:masterClrMapping/>
  </p:clrMapOvr>
  <p:transition spd="slow">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to perform counting using LSC</a:t>
            </a:r>
          </a:p>
        </p:txBody>
      </p:sp>
      <p:sp>
        <p:nvSpPr>
          <p:cNvPr id="3" name="Content Placeholder 2"/>
          <p:cNvSpPr>
            <a:spLocks noGrp="1"/>
          </p:cNvSpPr>
          <p:nvPr>
            <p:ph sz="half" idx="1"/>
          </p:nvPr>
        </p:nvSpPr>
        <p:spPr/>
        <p:txBody>
          <a:bodyPr/>
          <a:lstStyle/>
          <a:p>
            <a:r>
              <a:rPr lang="en-US" sz="3200" dirty="0"/>
              <a:t>Wearing lab coat and gloves, add sample (</a:t>
            </a:r>
            <a:r>
              <a:rPr lang="en-US" sz="2400" dirty="0"/>
              <a:t>swipes or experimental</a:t>
            </a:r>
            <a:r>
              <a:rPr lang="en-US" sz="3200" dirty="0"/>
              <a:t>) to scintillation vial.  </a:t>
            </a:r>
          </a:p>
          <a:p>
            <a:endParaRPr lang="en-US" dirty="0"/>
          </a:p>
        </p:txBody>
      </p:sp>
      <p:pic>
        <p:nvPicPr>
          <p:cNvPr id="5" name="Content Placeholder 4" descr="adding sample to scintillation vial while wearing gloves"/>
          <p:cNvPicPr>
            <a:picLocks noGrp="1" noChangeAspect="1"/>
          </p:cNvPicPr>
          <p:nvPr>
            <p:ph sz="half" idx="2"/>
          </p:nvPr>
        </p:nvPicPr>
        <p:blipFill>
          <a:blip r:embed="rId2" cstate="email">
            <a:extLst>
              <a:ext uri="{28A0092B-C50C-407E-A947-70E740481C1C}">
                <a14:useLocalDpi xmlns:a14="http://schemas.microsoft.com/office/drawing/2010/main" val="0"/>
              </a:ext>
            </a:extLst>
          </a:blip>
          <a:stretch>
            <a:fillRect/>
          </a:stretch>
        </p:blipFill>
        <p:spPr>
          <a:xfrm>
            <a:off x="4876800" y="1828800"/>
            <a:ext cx="4035829" cy="3029989"/>
          </a:xfrm>
        </p:spPr>
      </p:pic>
    </p:spTree>
    <p:extLst>
      <p:ext uri="{BB962C8B-B14F-4D97-AF65-F5344CB8AC3E}">
        <p14:creationId xmlns:p14="http://schemas.microsoft.com/office/powerpoint/2010/main" val="2615041472"/>
      </p:ext>
    </p:extLst>
  </p:cSld>
  <p:clrMapOvr>
    <a:masterClrMapping/>
  </p:clrMapOvr>
  <p:transition spd="slow">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to perform counting using </a:t>
            </a:r>
            <a:r>
              <a:rPr lang="en-US" dirty="0" smtClean="0"/>
              <a:t>LSC, 2</a:t>
            </a:r>
            <a:endParaRPr lang="en-US" dirty="0"/>
          </a:p>
        </p:txBody>
      </p:sp>
      <p:sp>
        <p:nvSpPr>
          <p:cNvPr id="4" name="Text Placeholder 3"/>
          <p:cNvSpPr>
            <a:spLocks noGrp="1"/>
          </p:cNvSpPr>
          <p:nvPr>
            <p:ph sz="half" idx="2"/>
          </p:nvPr>
        </p:nvSpPr>
        <p:spPr>
          <a:xfrm>
            <a:off x="609600" y="1524000"/>
            <a:ext cx="4038600" cy="4525963"/>
          </a:xfrm>
        </p:spPr>
        <p:txBody>
          <a:bodyPr>
            <a:normAutofit/>
          </a:bodyPr>
          <a:lstStyle/>
          <a:p>
            <a:r>
              <a:rPr lang="en-US" sz="2000" b="1" dirty="0" smtClean="0"/>
              <a:t>Add Scintillation Cocktail</a:t>
            </a:r>
            <a:r>
              <a:rPr lang="en-US" dirty="0" smtClean="0"/>
              <a:t>	</a:t>
            </a:r>
          </a:p>
          <a:p>
            <a:r>
              <a:rPr lang="en-US" sz="2000" dirty="0" smtClean="0"/>
              <a:t>Note:  Chemical splash goggles, gloves and lab coat are required when dispensing common brands of scintillation cocktail. Use of a fume hood to eliminate exposure is recommended.   Review </a:t>
            </a:r>
            <a:r>
              <a:rPr lang="en-US" sz="2000" dirty="0"/>
              <a:t>the MSDS for the cocktail you are using. </a:t>
            </a:r>
            <a:r>
              <a:rPr lang="en-US" sz="2000" dirty="0" smtClean="0"/>
              <a:t> Do NOT use any of the older formulations that contain toluene.  Toluene based flammable cocktails are to be surrendered as hazardous waste.</a:t>
            </a:r>
          </a:p>
          <a:p>
            <a:endParaRPr lang="en-US" sz="2000" dirty="0"/>
          </a:p>
          <a:p>
            <a:endParaRPr lang="en-US" sz="2000" dirty="0"/>
          </a:p>
        </p:txBody>
      </p:sp>
      <p:pic>
        <p:nvPicPr>
          <p:cNvPr id="11" name="Content Placeholder 10" descr="adding scintillation cocktail"/>
          <p:cNvPicPr>
            <a:picLocks noGrp="1" noChangeAspect="1"/>
          </p:cNvPicPr>
          <p:nvPr>
            <p:ph sz="half" idx="1"/>
          </p:nvPr>
        </p:nvPicPr>
        <p:blipFill>
          <a:blip r:embed="rId3" cstate="email">
            <a:extLst>
              <a:ext uri="{28A0092B-C50C-407E-A947-70E740481C1C}">
                <a14:useLocalDpi xmlns:a14="http://schemas.microsoft.com/office/drawing/2010/main" val="0"/>
              </a:ext>
            </a:extLst>
          </a:blip>
          <a:stretch>
            <a:fillRect/>
          </a:stretch>
        </p:blipFill>
        <p:spPr>
          <a:xfrm>
            <a:off x="4572000" y="1752600"/>
            <a:ext cx="4038600" cy="3028950"/>
          </a:xfrm>
        </p:spPr>
      </p:pic>
    </p:spTree>
    <p:extLst>
      <p:ext uri="{BB962C8B-B14F-4D97-AF65-F5344CB8AC3E}">
        <p14:creationId xmlns:p14="http://schemas.microsoft.com/office/powerpoint/2010/main" val="1523503665"/>
      </p:ext>
    </p:extLst>
  </p:cSld>
  <p:clrMapOvr>
    <a:masterClrMapping/>
  </p:clrMapOvr>
  <p:transition spd="slow">
    <p:push dir="u"/>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ECTIONID" val="yI2DOt6RzRcU51QxdhNewL"/>
</p:tagLst>
</file>

<file path=ppt/tags/tag2.xml><?xml version="1.0" encoding="utf-8"?>
<p:tagLst xmlns:a="http://schemas.openxmlformats.org/drawingml/2006/main" xmlns:r="http://schemas.openxmlformats.org/officeDocument/2006/relationships" xmlns:p="http://schemas.openxmlformats.org/presentationml/2006/main">
  <p:tag name="DVSHAPEID" val="HAGzTPKJNXuuOK4v20iPS7"/>
</p:tagLst>
</file>

<file path=ppt/tags/tag3.xml><?xml version="1.0" encoding="utf-8"?>
<p:tagLst xmlns:a="http://schemas.openxmlformats.org/drawingml/2006/main" xmlns:r="http://schemas.openxmlformats.org/officeDocument/2006/relationships" xmlns:p="http://schemas.openxmlformats.org/presentationml/2006/main">
  <p:tag name="DVSHAPEID" val="0uhWvCQomImT50qU5y4Znw"/>
</p:tagLst>
</file>

<file path=ppt/tags/tag4.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5.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6.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7.xml><?xml version="1.0" encoding="utf-8"?>
<p:tagLst xmlns:a="http://schemas.openxmlformats.org/drawingml/2006/main" xmlns:r="http://schemas.openxmlformats.org/officeDocument/2006/relationships" xmlns:p="http://schemas.openxmlformats.org/presentationml/2006/main">
  <p:tag name="DVSECTIONID" val="gLLkbNYfJYmMS8cGCr6Zqx"/>
</p:tagLst>
</file>

<file path=ppt/tags/tag8.xml><?xml version="1.0" encoding="utf-8"?>
<p:tagLst xmlns:a="http://schemas.openxmlformats.org/drawingml/2006/main" xmlns:r="http://schemas.openxmlformats.org/officeDocument/2006/relationships" xmlns:p="http://schemas.openxmlformats.org/presentationml/2006/main">
  <p:tag name="DVSHAPEID" val="zvrdC8eV6YWWfpMhsRT8jq"/>
</p:tagLst>
</file>

<file path=ppt/tags/tag9.xml><?xml version="1.0" encoding="utf-8"?>
<p:tagLst xmlns:a="http://schemas.openxmlformats.org/drawingml/2006/main" xmlns:r="http://schemas.openxmlformats.org/officeDocument/2006/relationships" xmlns:p="http://schemas.openxmlformats.org/presentationml/2006/main">
  <p:tag name="DVSHAPEID" val="Q5rpkfSAY2XQl9CRvNvPMK"/>
</p:tagLst>
</file>

<file path=ppt/theme/theme1.xml><?xml version="1.0" encoding="utf-8"?>
<a:theme xmlns:a="http://schemas.openxmlformats.org/drawingml/2006/main" name="Trai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Training</Template>
  <TotalTime>0</TotalTime>
  <Words>1440</Words>
  <Application>Microsoft Office PowerPoint</Application>
  <PresentationFormat>On-screen Show (4:3)</PresentationFormat>
  <Paragraphs>153</Paragraphs>
  <Slides>29</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Georgia</vt:lpstr>
      <vt:lpstr>Training</vt:lpstr>
      <vt:lpstr>Radiation Safety Training Beckman® LS 6500 Liquid Scintillation  Counter</vt:lpstr>
      <vt:lpstr>Welcome</vt:lpstr>
      <vt:lpstr>Topics</vt:lpstr>
      <vt:lpstr>What is a Scintillation Counter - LSC? </vt:lpstr>
      <vt:lpstr>Liquid scintillation counter Details</vt:lpstr>
      <vt:lpstr>Beckman® LS 6500 Scintillation Counter This is located in MLSC-214</vt:lpstr>
      <vt:lpstr>Liquid scintillation counting Overview </vt:lpstr>
      <vt:lpstr>How to perform counting using LSC</vt:lpstr>
      <vt:lpstr>How to perform counting using LSC, 2</vt:lpstr>
      <vt:lpstr>How to perform counting using LSC, 3</vt:lpstr>
      <vt:lpstr>How to perform counting using LSC, 4</vt:lpstr>
      <vt:lpstr>How to perform counting using LSC, 5</vt:lpstr>
      <vt:lpstr>How to perform counting using LSC, 6</vt:lpstr>
      <vt:lpstr>How to perform counting using LSC, 7</vt:lpstr>
      <vt:lpstr>How to perform counting using LSC, 8</vt:lpstr>
      <vt:lpstr>How to perform counting using LSC, 9</vt:lpstr>
      <vt:lpstr>How to perform counting using LSC, 10</vt:lpstr>
      <vt:lpstr>How to perform counting using LSC, 11</vt:lpstr>
      <vt:lpstr>LSC Printout</vt:lpstr>
      <vt:lpstr>Things to consider: User number</vt:lpstr>
      <vt:lpstr>Things to consider: User number, 2</vt:lpstr>
      <vt:lpstr>Things to consider: User number, 3</vt:lpstr>
      <vt:lpstr>Things to consider:  Quench</vt:lpstr>
      <vt:lpstr>Things to consider: Chemiluminescence and Lum-Ex</vt:lpstr>
      <vt:lpstr>Things to consider:  Counting Efficiency</vt:lpstr>
      <vt:lpstr>Things to consider:  Hot Sample Reject</vt:lpstr>
      <vt:lpstr>When Finished Counting:</vt:lpstr>
      <vt:lpstr>LSC Vial Waste Management</vt:lpstr>
      <vt:lpstr>THE END!</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Radiation Safety Training Beckman LS 6500 Liquid Scintillation Counter, CSULB</dc:title>
  <dc:creator/>
  <cp:lastModifiedBy/>
  <cp:revision>1</cp:revision>
  <dcterms:created xsi:type="dcterms:W3CDTF">2013-03-14T21:35:10Z</dcterms:created>
  <dcterms:modified xsi:type="dcterms:W3CDTF">2016-04-21T23:54:16Z</dcterms:modified>
</cp:coreProperties>
</file>