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xls" ContentType="application/vnd.ms-exce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61" r:id="rId4"/>
    <p:sldId id="263" r:id="rId5"/>
    <p:sldId id="262" r:id="rId6"/>
    <p:sldId id="284" r:id="rId7"/>
    <p:sldId id="265" r:id="rId8"/>
    <p:sldId id="268" r:id="rId9"/>
    <p:sldId id="269" r:id="rId10"/>
    <p:sldId id="281" r:id="rId11"/>
    <p:sldId id="270" r:id="rId12"/>
    <p:sldId id="272" r:id="rId13"/>
    <p:sldId id="273" r:id="rId14"/>
    <p:sldId id="276" r:id="rId15"/>
    <p:sldId id="274" r:id="rId16"/>
    <p:sldId id="283" r:id="rId17"/>
    <p:sldId id="280" r:id="rId18"/>
    <p:sldId id="278" r:id="rId19"/>
    <p:sldId id="279" r:id="rId20"/>
    <p:sldId id="282" r:id="rId21"/>
    <p:sldId id="271" r:id="rId22"/>
    <p:sldId id="277" r:id="rId23"/>
    <p:sldId id="285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96E"/>
    <a:srgbClr val="58AAAF"/>
    <a:srgbClr val="AF928A"/>
    <a:srgbClr val="547475"/>
    <a:srgbClr val="76C28F"/>
    <a:srgbClr val="DB8E64"/>
    <a:srgbClr val="4C8C95"/>
    <a:srgbClr val="E04FA6"/>
    <a:srgbClr val="00A1AD"/>
    <a:srgbClr val="AD4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77536" autoAdjust="0"/>
  </p:normalViewPr>
  <p:slideViewPr>
    <p:cSldViewPr snapToGrid="0" snapToObjects="1">
      <p:cViewPr varScale="1">
        <p:scale>
          <a:sx n="136" d="100"/>
          <a:sy n="136" d="100"/>
        </p:scale>
        <p:origin x="179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MML_ICPM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MML_ICPM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MML_ICPM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MML_ICPM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MML_ICPMS.xlsx" TargetMode="External"/><Relationship Id="rId2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S:Dropbox:CSULB:Thesis:Data:BSi_Dissolution_Trial%201_MM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SiO</a:t>
            </a:r>
            <a:r>
              <a:rPr lang="en-US" baseline="-25000" dirty="0"/>
              <a:t>2</a:t>
            </a:r>
            <a:r>
              <a:rPr lang="en-US" dirty="0"/>
              <a:t>/TiO</a:t>
            </a:r>
            <a:r>
              <a:rPr lang="en-US" baseline="-25000" dirty="0"/>
              <a:t>2</a:t>
            </a:r>
          </a:p>
        </c:rich>
      </c:tx>
      <c:layout>
        <c:manualLayout>
          <c:xMode val="edge"/>
          <c:yMode val="edge"/>
          <c:x val="0.316019241905909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257312689554"/>
          <c:y val="0.133063802818418"/>
          <c:w val="0.841309826680275"/>
          <c:h val="0.707566057152878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0.0151645520549248"/>
                  <c:y val="0.45447836500374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0.1759x + 53.85
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Sheet4!$O$3:$O$48</c:f>
              <c:numCache>
                <c:formatCode>General</c:formatCode>
                <c:ptCount val="46"/>
                <c:pt idx="0">
                  <c:v>68.85441527446301</c:v>
                </c:pt>
                <c:pt idx="1">
                  <c:v>68.94478527607361</c:v>
                </c:pt>
                <c:pt idx="2">
                  <c:v>60.85682074408117</c:v>
                </c:pt>
                <c:pt idx="3">
                  <c:v>61.22520420070012</c:v>
                </c:pt>
                <c:pt idx="4">
                  <c:v>66.1904761904761</c:v>
                </c:pt>
                <c:pt idx="5">
                  <c:v>71.10582639714625</c:v>
                </c:pt>
                <c:pt idx="6">
                  <c:v>70.47058823529407</c:v>
                </c:pt>
                <c:pt idx="7">
                  <c:v>70.34188034188034</c:v>
                </c:pt>
                <c:pt idx="8">
                  <c:v>71.50124069478908</c:v>
                </c:pt>
                <c:pt idx="9">
                  <c:v>72.26650062266498</c:v>
                </c:pt>
                <c:pt idx="10">
                  <c:v>72.10718635809984</c:v>
                </c:pt>
                <c:pt idx="11">
                  <c:v>77.02046035805621</c:v>
                </c:pt>
                <c:pt idx="12">
                  <c:v>63.7883008356546</c:v>
                </c:pt>
                <c:pt idx="13">
                  <c:v>61.86046511627907</c:v>
                </c:pt>
                <c:pt idx="14">
                  <c:v>64.23809523809524</c:v>
                </c:pt>
                <c:pt idx="15">
                  <c:v>68.27543424317618</c:v>
                </c:pt>
                <c:pt idx="16">
                  <c:v>58.98584905660373</c:v>
                </c:pt>
                <c:pt idx="17">
                  <c:v>62.00483091787441</c:v>
                </c:pt>
                <c:pt idx="18">
                  <c:v>63.09113300492608</c:v>
                </c:pt>
                <c:pt idx="19">
                  <c:v>76.84971098265898</c:v>
                </c:pt>
                <c:pt idx="20">
                  <c:v>67.64993880048948</c:v>
                </c:pt>
                <c:pt idx="21">
                  <c:v>73.77631578947368</c:v>
                </c:pt>
                <c:pt idx="22">
                  <c:v>83.67732558139536</c:v>
                </c:pt>
                <c:pt idx="23">
                  <c:v>107.5709219858156</c:v>
                </c:pt>
                <c:pt idx="24">
                  <c:v>85.12481644640231</c:v>
                </c:pt>
                <c:pt idx="25">
                  <c:v>87.25519287833828</c:v>
                </c:pt>
                <c:pt idx="26">
                  <c:v>88.92638036809814</c:v>
                </c:pt>
                <c:pt idx="27">
                  <c:v>100.4886561954625</c:v>
                </c:pt>
                <c:pt idx="28">
                  <c:v>99.14754098360654</c:v>
                </c:pt>
                <c:pt idx="29">
                  <c:v>89.11764705882351</c:v>
                </c:pt>
                <c:pt idx="30">
                  <c:v>83.29230769230768</c:v>
                </c:pt>
                <c:pt idx="31">
                  <c:v>77.54532775453278</c:v>
                </c:pt>
                <c:pt idx="32">
                  <c:v>73.64993215739476</c:v>
                </c:pt>
                <c:pt idx="33">
                  <c:v>88.37386018237081</c:v>
                </c:pt>
                <c:pt idx="34">
                  <c:v>81.5873015873016</c:v>
                </c:pt>
                <c:pt idx="35">
                  <c:v>94.85049833887037</c:v>
                </c:pt>
                <c:pt idx="36">
                  <c:v>96.19863013698622</c:v>
                </c:pt>
                <c:pt idx="37">
                  <c:v>81.3642960812772</c:v>
                </c:pt>
                <c:pt idx="38">
                  <c:v>68.9561855670103</c:v>
                </c:pt>
                <c:pt idx="39">
                  <c:v>76.68721109399074</c:v>
                </c:pt>
                <c:pt idx="40">
                  <c:v>77.26648351648343</c:v>
                </c:pt>
                <c:pt idx="41">
                  <c:v>80.3253182461103</c:v>
                </c:pt>
                <c:pt idx="42">
                  <c:v>89.45205479452055</c:v>
                </c:pt>
                <c:pt idx="43">
                  <c:v>80.75284090909091</c:v>
                </c:pt>
                <c:pt idx="44">
                  <c:v>73.24444444444442</c:v>
                </c:pt>
                <c:pt idx="45">
                  <c:v>88.31632653061224</c:v>
                </c:pt>
              </c:numCache>
            </c:numRef>
          </c:xVal>
          <c:yVal>
            <c:numRef>
              <c:f>Sheet4!$B$3:$B$48</c:f>
              <c:numCache>
                <c:formatCode>General</c:formatCode>
                <c:ptCount val="46"/>
                <c:pt idx="0">
                  <c:v>67.50116986429578</c:v>
                </c:pt>
                <c:pt idx="1">
                  <c:v>67.65803732691141</c:v>
                </c:pt>
                <c:pt idx="2">
                  <c:v>66.98101501426975</c:v>
                </c:pt>
                <c:pt idx="3">
                  <c:v>65.4810932235118</c:v>
                </c:pt>
                <c:pt idx="4">
                  <c:v>63.58017060205216</c:v>
                </c:pt>
                <c:pt idx="5">
                  <c:v>70.42751148274643</c:v>
                </c:pt>
                <c:pt idx="6">
                  <c:v>70.5120659211301</c:v>
                </c:pt>
                <c:pt idx="7">
                  <c:v>68.39605841149231</c:v>
                </c:pt>
                <c:pt idx="8">
                  <c:v>68.34677419354836</c:v>
                </c:pt>
                <c:pt idx="9">
                  <c:v>68.88651471984806</c:v>
                </c:pt>
                <c:pt idx="10">
                  <c:v>69.5570438256374</c:v>
                </c:pt>
                <c:pt idx="11">
                  <c:v>71.60860777553204</c:v>
                </c:pt>
                <c:pt idx="12">
                  <c:v>59.34948814306077</c:v>
                </c:pt>
                <c:pt idx="13">
                  <c:v>62.20605430687281</c:v>
                </c:pt>
                <c:pt idx="14">
                  <c:v>66.06268364348678</c:v>
                </c:pt>
                <c:pt idx="15">
                  <c:v>67.1261283239814</c:v>
                </c:pt>
                <c:pt idx="16">
                  <c:v>62.67385039468738</c:v>
                </c:pt>
                <c:pt idx="17">
                  <c:v>64.74965317190067</c:v>
                </c:pt>
                <c:pt idx="18">
                  <c:v>63.61604371041847</c:v>
                </c:pt>
                <c:pt idx="19">
                  <c:v>66.26791277258565</c:v>
                </c:pt>
                <c:pt idx="20">
                  <c:v>66.6385338799132</c:v>
                </c:pt>
                <c:pt idx="21">
                  <c:v>67.80747369694037</c:v>
                </c:pt>
                <c:pt idx="22">
                  <c:v>69.28631604284511</c:v>
                </c:pt>
                <c:pt idx="23">
                  <c:v>73.3615477629988</c:v>
                </c:pt>
                <c:pt idx="24">
                  <c:v>68.66856195214399</c:v>
                </c:pt>
                <c:pt idx="25">
                  <c:v>69.87880228136881</c:v>
                </c:pt>
                <c:pt idx="26">
                  <c:v>70.68145800316952</c:v>
                </c:pt>
                <c:pt idx="27">
                  <c:v>71.30650154798761</c:v>
                </c:pt>
                <c:pt idx="28">
                  <c:v>72.57890315612616</c:v>
                </c:pt>
                <c:pt idx="29">
                  <c:v>68.74029850746268</c:v>
                </c:pt>
                <c:pt idx="30">
                  <c:v>67.63272954403492</c:v>
                </c:pt>
                <c:pt idx="31">
                  <c:v>66.95568400770713</c:v>
                </c:pt>
                <c:pt idx="32">
                  <c:v>65.33461723639865</c:v>
                </c:pt>
                <c:pt idx="33">
                  <c:v>68.75960742580112</c:v>
                </c:pt>
                <c:pt idx="34">
                  <c:v>67.3656618610747</c:v>
                </c:pt>
                <c:pt idx="35">
                  <c:v>70.63334982681836</c:v>
                </c:pt>
                <c:pt idx="36">
                  <c:v>69.84087518647432</c:v>
                </c:pt>
                <c:pt idx="37">
                  <c:v>66.88939267390525</c:v>
                </c:pt>
                <c:pt idx="38">
                  <c:v>63.54352214701342</c:v>
                </c:pt>
                <c:pt idx="39">
                  <c:v>61.37624861265257</c:v>
                </c:pt>
                <c:pt idx="40">
                  <c:v>66.51294785384884</c:v>
                </c:pt>
                <c:pt idx="41">
                  <c:v>67.54281636536632</c:v>
                </c:pt>
                <c:pt idx="42">
                  <c:v>69.83957219251329</c:v>
                </c:pt>
                <c:pt idx="43">
                  <c:v>67.54187952952358</c:v>
                </c:pt>
                <c:pt idx="44">
                  <c:v>63.52306308621351</c:v>
                </c:pt>
                <c:pt idx="45">
                  <c:v>67.47661122661121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669104"/>
        <c:axId val="-2137666256"/>
      </c:scatterChart>
      <c:valAx>
        <c:axId val="-2137669104"/>
        <c:scaling>
          <c:orientation val="minMax"/>
          <c:max val="110.0"/>
          <c:min val="5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SiO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/TiO</a:t>
                </a:r>
                <a:r>
                  <a:rPr lang="en-US" baseline="-25000" dirty="0" smtClean="0"/>
                  <a:t>2</a:t>
                </a:r>
                <a:r>
                  <a:rPr lang="en-US" baseline="0" dirty="0" smtClean="0"/>
                  <a:t> 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666256"/>
        <c:crosses val="autoZero"/>
        <c:crossBetween val="midCat"/>
      </c:valAx>
      <c:valAx>
        <c:axId val="-2137666256"/>
        <c:scaling>
          <c:orientation val="minMax"/>
          <c:min val="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SiO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%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669104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SiO</a:t>
            </a:r>
            <a:r>
              <a:rPr lang="en-US" baseline="-25000" dirty="0"/>
              <a:t>2</a:t>
            </a:r>
            <a:r>
              <a:rPr lang="en-US" dirty="0"/>
              <a:t>/K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c:rich>
      </c:tx>
      <c:layout>
        <c:manualLayout>
          <c:xMode val="edge"/>
          <c:yMode val="edge"/>
          <c:x val="0.301493033762246"/>
          <c:y val="0.001647804142392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679412420146"/>
          <c:y val="0.138656450583056"/>
          <c:w val="0.853245013742386"/>
          <c:h val="0.701972871646101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0.0668271668780205"/>
                  <c:y val="0.41397794041851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0.4112x + </a:t>
                    </a:r>
                    <a:r>
                      <a:rPr lang="en-US" baseline="0" dirty="0" smtClean="0"/>
                      <a:t>56.132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Sheet4!$P$3:$P$48</c:f>
              <c:numCache>
                <c:formatCode>General</c:formatCode>
                <c:ptCount val="46"/>
                <c:pt idx="0">
                  <c:v>22.62745098039216</c:v>
                </c:pt>
                <c:pt idx="1">
                  <c:v>22.56626506024096</c:v>
                </c:pt>
                <c:pt idx="2">
                  <c:v>22.0326530612245</c:v>
                </c:pt>
                <c:pt idx="3">
                  <c:v>20.90438247011953</c:v>
                </c:pt>
                <c:pt idx="4">
                  <c:v>21.70042194092827</c:v>
                </c:pt>
                <c:pt idx="5">
                  <c:v>27.18181818181818</c:v>
                </c:pt>
                <c:pt idx="6">
                  <c:v>26.3876651982379</c:v>
                </c:pt>
                <c:pt idx="7">
                  <c:v>25.49115044247788</c:v>
                </c:pt>
                <c:pt idx="8">
                  <c:v>25.27631578947369</c:v>
                </c:pt>
                <c:pt idx="9">
                  <c:v>26.74193548387096</c:v>
                </c:pt>
                <c:pt idx="10">
                  <c:v>26.19469026548672</c:v>
                </c:pt>
                <c:pt idx="11">
                  <c:v>27.50228310502283</c:v>
                </c:pt>
                <c:pt idx="12">
                  <c:v>18.92561983471071</c:v>
                </c:pt>
                <c:pt idx="13">
                  <c:v>17.28519855595668</c:v>
                </c:pt>
                <c:pt idx="14">
                  <c:v>17.13015873015873</c:v>
                </c:pt>
                <c:pt idx="15">
                  <c:v>18.28239202657808</c:v>
                </c:pt>
                <c:pt idx="16">
                  <c:v>23.59433962264151</c:v>
                </c:pt>
                <c:pt idx="17">
                  <c:v>23.65898617511521</c:v>
                </c:pt>
                <c:pt idx="18">
                  <c:v>23.60829493087557</c:v>
                </c:pt>
                <c:pt idx="19">
                  <c:v>28.13756613756614</c:v>
                </c:pt>
                <c:pt idx="20">
                  <c:v>27.77386934673367</c:v>
                </c:pt>
                <c:pt idx="21">
                  <c:v>29.35602094240837</c:v>
                </c:pt>
                <c:pt idx="22">
                  <c:v>31.63186813186813</c:v>
                </c:pt>
                <c:pt idx="23">
                  <c:v>38.1572327044025</c:v>
                </c:pt>
                <c:pt idx="24">
                  <c:v>32.38547486033519</c:v>
                </c:pt>
                <c:pt idx="25">
                  <c:v>32.85474860335194</c:v>
                </c:pt>
                <c:pt idx="26">
                  <c:v>33.7093023255814</c:v>
                </c:pt>
                <c:pt idx="27">
                  <c:v>34.8969696969697</c:v>
                </c:pt>
                <c:pt idx="28">
                  <c:v>34.95953757225431</c:v>
                </c:pt>
                <c:pt idx="29">
                  <c:v>30.78609625668449</c:v>
                </c:pt>
                <c:pt idx="30">
                  <c:v>29.58469945355191</c:v>
                </c:pt>
                <c:pt idx="31">
                  <c:v>27.93969849246231</c:v>
                </c:pt>
                <c:pt idx="32">
                  <c:v>26.6078431372549</c:v>
                </c:pt>
                <c:pt idx="33">
                  <c:v>29.66836734693878</c:v>
                </c:pt>
                <c:pt idx="34">
                  <c:v>29.29533678756474</c:v>
                </c:pt>
                <c:pt idx="35">
                  <c:v>32.81609195402299</c:v>
                </c:pt>
                <c:pt idx="36">
                  <c:v>31.92045454545454</c:v>
                </c:pt>
                <c:pt idx="37">
                  <c:v>28.74871794871792</c:v>
                </c:pt>
                <c:pt idx="38">
                  <c:v>26.10243902439025</c:v>
                </c:pt>
                <c:pt idx="39">
                  <c:v>28.93604651162788</c:v>
                </c:pt>
                <c:pt idx="40">
                  <c:v>29.14507772020725</c:v>
                </c:pt>
                <c:pt idx="41">
                  <c:v>29.73298429319372</c:v>
                </c:pt>
                <c:pt idx="42">
                  <c:v>32.65000000000001</c:v>
                </c:pt>
                <c:pt idx="43">
                  <c:v>27.86764705882353</c:v>
                </c:pt>
                <c:pt idx="44">
                  <c:v>27.01639344262295</c:v>
                </c:pt>
                <c:pt idx="45">
                  <c:v>31.47272727272724</c:v>
                </c:pt>
              </c:numCache>
            </c:numRef>
          </c:xVal>
          <c:yVal>
            <c:numRef>
              <c:f>Sheet4!$B$3:$B$48</c:f>
              <c:numCache>
                <c:formatCode>General</c:formatCode>
                <c:ptCount val="46"/>
                <c:pt idx="0">
                  <c:v>67.50116986429578</c:v>
                </c:pt>
                <c:pt idx="1">
                  <c:v>67.65803732691141</c:v>
                </c:pt>
                <c:pt idx="2">
                  <c:v>66.98101501426975</c:v>
                </c:pt>
                <c:pt idx="3">
                  <c:v>65.4810932235118</c:v>
                </c:pt>
                <c:pt idx="4">
                  <c:v>63.58017060205216</c:v>
                </c:pt>
                <c:pt idx="5">
                  <c:v>70.42751148274643</c:v>
                </c:pt>
                <c:pt idx="6">
                  <c:v>70.5120659211301</c:v>
                </c:pt>
                <c:pt idx="7">
                  <c:v>68.39605841149231</c:v>
                </c:pt>
                <c:pt idx="8">
                  <c:v>68.34677419354836</c:v>
                </c:pt>
                <c:pt idx="9">
                  <c:v>68.88651471984806</c:v>
                </c:pt>
                <c:pt idx="10">
                  <c:v>69.5570438256374</c:v>
                </c:pt>
                <c:pt idx="11">
                  <c:v>71.60860777553204</c:v>
                </c:pt>
                <c:pt idx="12">
                  <c:v>59.34948814306077</c:v>
                </c:pt>
                <c:pt idx="13">
                  <c:v>62.20605430687281</c:v>
                </c:pt>
                <c:pt idx="14">
                  <c:v>66.06268364348678</c:v>
                </c:pt>
                <c:pt idx="15">
                  <c:v>67.1261283239814</c:v>
                </c:pt>
                <c:pt idx="16">
                  <c:v>62.67385039468738</c:v>
                </c:pt>
                <c:pt idx="17">
                  <c:v>64.74965317190067</c:v>
                </c:pt>
                <c:pt idx="18">
                  <c:v>63.61604371041847</c:v>
                </c:pt>
                <c:pt idx="19">
                  <c:v>66.26791277258565</c:v>
                </c:pt>
                <c:pt idx="20">
                  <c:v>66.6385338799132</c:v>
                </c:pt>
                <c:pt idx="21">
                  <c:v>67.80747369694037</c:v>
                </c:pt>
                <c:pt idx="22">
                  <c:v>69.28631604284511</c:v>
                </c:pt>
                <c:pt idx="23">
                  <c:v>73.3615477629988</c:v>
                </c:pt>
                <c:pt idx="24">
                  <c:v>68.66856195214399</c:v>
                </c:pt>
                <c:pt idx="25">
                  <c:v>69.87880228136881</c:v>
                </c:pt>
                <c:pt idx="26">
                  <c:v>70.68145800316952</c:v>
                </c:pt>
                <c:pt idx="27">
                  <c:v>71.30650154798761</c:v>
                </c:pt>
                <c:pt idx="28">
                  <c:v>72.57890315612616</c:v>
                </c:pt>
                <c:pt idx="29">
                  <c:v>68.74029850746268</c:v>
                </c:pt>
                <c:pt idx="30">
                  <c:v>67.63272954403492</c:v>
                </c:pt>
                <c:pt idx="31">
                  <c:v>66.95568400770713</c:v>
                </c:pt>
                <c:pt idx="32">
                  <c:v>65.33461723639865</c:v>
                </c:pt>
                <c:pt idx="33">
                  <c:v>68.75960742580112</c:v>
                </c:pt>
                <c:pt idx="34">
                  <c:v>67.3656618610747</c:v>
                </c:pt>
                <c:pt idx="35">
                  <c:v>70.63334982681836</c:v>
                </c:pt>
                <c:pt idx="36">
                  <c:v>69.84087518647432</c:v>
                </c:pt>
                <c:pt idx="37">
                  <c:v>66.88939267390525</c:v>
                </c:pt>
                <c:pt idx="38">
                  <c:v>63.54352214701342</c:v>
                </c:pt>
                <c:pt idx="39">
                  <c:v>61.37624861265257</c:v>
                </c:pt>
                <c:pt idx="40">
                  <c:v>66.51294785384884</c:v>
                </c:pt>
                <c:pt idx="41">
                  <c:v>67.54281636536632</c:v>
                </c:pt>
                <c:pt idx="42">
                  <c:v>69.83957219251329</c:v>
                </c:pt>
                <c:pt idx="43">
                  <c:v>67.54187952952358</c:v>
                </c:pt>
                <c:pt idx="44">
                  <c:v>63.52306308621351</c:v>
                </c:pt>
                <c:pt idx="45">
                  <c:v>67.47661122661121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641120"/>
        <c:axId val="-2137637728"/>
      </c:scatterChart>
      <c:valAx>
        <c:axId val="-2137641120"/>
        <c:scaling>
          <c:orientation val="minMax"/>
          <c:min val="15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  <a:r>
                  <a:rPr lang="en-US" dirty="0" smtClean="0"/>
                  <a:t>/K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O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637728"/>
        <c:crosses val="autoZero"/>
        <c:crossBetween val="midCat"/>
      </c:valAx>
      <c:valAx>
        <c:axId val="-2137637728"/>
        <c:scaling>
          <c:orientation val="minMax"/>
          <c:min val="55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  <a:r>
                  <a:rPr lang="en-US" baseline="0" dirty="0"/>
                  <a:t>%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641120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SiO</a:t>
            </a:r>
            <a:r>
              <a:rPr lang="en-US" baseline="-25000" dirty="0"/>
              <a:t>2</a:t>
            </a:r>
            <a:r>
              <a:rPr lang="en-US" dirty="0"/>
              <a:t>/Al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c:rich>
      </c:tx>
      <c:layout>
        <c:manualLayout>
          <c:xMode val="edge"/>
          <c:yMode val="edge"/>
          <c:x val="0.284879926524283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36811023622"/>
          <c:y val="0.142831816342886"/>
          <c:w val="0.829615945861245"/>
          <c:h val="0.697798043628409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0.154660235711157"/>
                  <c:y val="0.45031689930804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5.7336x + </a:t>
                    </a:r>
                    <a:r>
                      <a:rPr lang="en-US" baseline="0" dirty="0" smtClean="0"/>
                      <a:t>45.527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xVal>
            <c:numRef>
              <c:f>Sheet4!$N$3:$N$48</c:f>
              <c:numCache>
                <c:formatCode>General</c:formatCode>
                <c:ptCount val="46"/>
                <c:pt idx="0">
                  <c:v>3.803559657218193</c:v>
                </c:pt>
                <c:pt idx="1">
                  <c:v>3.781292059219381</c:v>
                </c:pt>
                <c:pt idx="2">
                  <c:v>3.738227146814404</c:v>
                </c:pt>
                <c:pt idx="3">
                  <c:v>3.512048192771081</c:v>
                </c:pt>
                <c:pt idx="4">
                  <c:v>3.517783857729138</c:v>
                </c:pt>
                <c:pt idx="5">
                  <c:v>4.314574314574314</c:v>
                </c:pt>
                <c:pt idx="6">
                  <c:v>4.470149253731342</c:v>
                </c:pt>
                <c:pt idx="7">
                  <c:v>3.9485949280329</c:v>
                </c:pt>
                <c:pt idx="8">
                  <c:v>3.931105047748976</c:v>
                </c:pt>
                <c:pt idx="9">
                  <c:v>4.007596685082872</c:v>
                </c:pt>
                <c:pt idx="10">
                  <c:v>4.19263456090651</c:v>
                </c:pt>
                <c:pt idx="11">
                  <c:v>4.625960061443929</c:v>
                </c:pt>
                <c:pt idx="12">
                  <c:v>3.059452237808951</c:v>
                </c:pt>
                <c:pt idx="13">
                  <c:v>3.204819277108433</c:v>
                </c:pt>
                <c:pt idx="14">
                  <c:v>3.857040743388135</c:v>
                </c:pt>
                <c:pt idx="15">
                  <c:v>3.864466292134832</c:v>
                </c:pt>
                <c:pt idx="16">
                  <c:v>2.855022831050225</c:v>
                </c:pt>
                <c:pt idx="17">
                  <c:v>3.163277880468269</c:v>
                </c:pt>
                <c:pt idx="18">
                  <c:v>2.973302379570516</c:v>
                </c:pt>
                <c:pt idx="19">
                  <c:v>3.573924731182795</c:v>
                </c:pt>
                <c:pt idx="20">
                  <c:v>3.415945611866502</c:v>
                </c:pt>
                <c:pt idx="21">
                  <c:v>3.650390625</c:v>
                </c:pt>
                <c:pt idx="22">
                  <c:v>3.889864864864863</c:v>
                </c:pt>
                <c:pt idx="23">
                  <c:v>4.916531604538087</c:v>
                </c:pt>
                <c:pt idx="24">
                  <c:v>3.862091938707528</c:v>
                </c:pt>
                <c:pt idx="25">
                  <c:v>4.014334470989757</c:v>
                </c:pt>
                <c:pt idx="26">
                  <c:v>4.109142452161586</c:v>
                </c:pt>
                <c:pt idx="27">
                  <c:v>4.65481002425222</c:v>
                </c:pt>
                <c:pt idx="28">
                  <c:v>4.666666666666666</c:v>
                </c:pt>
                <c:pt idx="29">
                  <c:v>3.850836120401338</c:v>
                </c:pt>
                <c:pt idx="30">
                  <c:v>3.688010899182561</c:v>
                </c:pt>
                <c:pt idx="31">
                  <c:v>3.521215959468019</c:v>
                </c:pt>
                <c:pt idx="32">
                  <c:v>3.30371272063299</c:v>
                </c:pt>
                <c:pt idx="33">
                  <c:v>3.90268456375839</c:v>
                </c:pt>
                <c:pt idx="34">
                  <c:v>3.717291255752793</c:v>
                </c:pt>
                <c:pt idx="35">
                  <c:v>4.29000751314801</c:v>
                </c:pt>
                <c:pt idx="36">
                  <c:v>4.1007299270073</c:v>
                </c:pt>
                <c:pt idx="37">
                  <c:v>3.614442295293358</c:v>
                </c:pt>
                <c:pt idx="38">
                  <c:v>3.132903981264637</c:v>
                </c:pt>
                <c:pt idx="39">
                  <c:v>3.555</c:v>
                </c:pt>
                <c:pt idx="40">
                  <c:v>3.601152368758003</c:v>
                </c:pt>
                <c:pt idx="41">
                  <c:v>3.775930851063831</c:v>
                </c:pt>
                <c:pt idx="42">
                  <c:v>4.15042372881356</c:v>
                </c:pt>
                <c:pt idx="43">
                  <c:v>3.807769591426658</c:v>
                </c:pt>
                <c:pt idx="44">
                  <c:v>3.549174443646805</c:v>
                </c:pt>
                <c:pt idx="45">
                  <c:v>4.404580152671754</c:v>
                </c:pt>
              </c:numCache>
            </c:numRef>
          </c:xVal>
          <c:yVal>
            <c:numRef>
              <c:f>Sheet4!$B$3:$B$48</c:f>
              <c:numCache>
                <c:formatCode>General</c:formatCode>
                <c:ptCount val="46"/>
                <c:pt idx="0">
                  <c:v>67.50116986429578</c:v>
                </c:pt>
                <c:pt idx="1">
                  <c:v>67.65803732691141</c:v>
                </c:pt>
                <c:pt idx="2">
                  <c:v>66.98101501426975</c:v>
                </c:pt>
                <c:pt idx="3">
                  <c:v>65.4810932235118</c:v>
                </c:pt>
                <c:pt idx="4">
                  <c:v>63.58017060205216</c:v>
                </c:pt>
                <c:pt idx="5">
                  <c:v>70.42751148274643</c:v>
                </c:pt>
                <c:pt idx="6">
                  <c:v>70.5120659211301</c:v>
                </c:pt>
                <c:pt idx="7">
                  <c:v>68.39605841149231</c:v>
                </c:pt>
                <c:pt idx="8">
                  <c:v>68.34677419354836</c:v>
                </c:pt>
                <c:pt idx="9">
                  <c:v>68.88651471984806</c:v>
                </c:pt>
                <c:pt idx="10">
                  <c:v>69.5570438256374</c:v>
                </c:pt>
                <c:pt idx="11">
                  <c:v>71.60860777553204</c:v>
                </c:pt>
                <c:pt idx="12">
                  <c:v>59.34948814306077</c:v>
                </c:pt>
                <c:pt idx="13">
                  <c:v>62.20605430687281</c:v>
                </c:pt>
                <c:pt idx="14">
                  <c:v>66.06268364348678</c:v>
                </c:pt>
                <c:pt idx="15">
                  <c:v>67.1261283239814</c:v>
                </c:pt>
                <c:pt idx="16">
                  <c:v>62.67385039468738</c:v>
                </c:pt>
                <c:pt idx="17">
                  <c:v>64.74965317190067</c:v>
                </c:pt>
                <c:pt idx="18">
                  <c:v>63.61604371041847</c:v>
                </c:pt>
                <c:pt idx="19">
                  <c:v>66.26791277258565</c:v>
                </c:pt>
                <c:pt idx="20">
                  <c:v>66.6385338799132</c:v>
                </c:pt>
                <c:pt idx="21">
                  <c:v>67.80747369694037</c:v>
                </c:pt>
                <c:pt idx="22">
                  <c:v>69.28631604284511</c:v>
                </c:pt>
                <c:pt idx="23">
                  <c:v>73.3615477629988</c:v>
                </c:pt>
                <c:pt idx="24">
                  <c:v>68.66856195214399</c:v>
                </c:pt>
                <c:pt idx="25">
                  <c:v>69.87880228136881</c:v>
                </c:pt>
                <c:pt idx="26">
                  <c:v>70.68145800316952</c:v>
                </c:pt>
                <c:pt idx="27">
                  <c:v>71.30650154798761</c:v>
                </c:pt>
                <c:pt idx="28">
                  <c:v>72.57890315612616</c:v>
                </c:pt>
                <c:pt idx="29">
                  <c:v>68.74029850746268</c:v>
                </c:pt>
                <c:pt idx="30">
                  <c:v>67.63272954403492</c:v>
                </c:pt>
                <c:pt idx="31">
                  <c:v>66.95568400770713</c:v>
                </c:pt>
                <c:pt idx="32">
                  <c:v>65.33461723639865</c:v>
                </c:pt>
                <c:pt idx="33">
                  <c:v>68.75960742580112</c:v>
                </c:pt>
                <c:pt idx="34">
                  <c:v>67.3656618610747</c:v>
                </c:pt>
                <c:pt idx="35">
                  <c:v>70.63334982681836</c:v>
                </c:pt>
                <c:pt idx="36">
                  <c:v>69.84087518647432</c:v>
                </c:pt>
                <c:pt idx="37">
                  <c:v>66.88939267390525</c:v>
                </c:pt>
                <c:pt idx="38">
                  <c:v>63.54352214701342</c:v>
                </c:pt>
                <c:pt idx="39">
                  <c:v>61.37624861265257</c:v>
                </c:pt>
                <c:pt idx="40">
                  <c:v>66.51294785384884</c:v>
                </c:pt>
                <c:pt idx="41">
                  <c:v>67.54281636536632</c:v>
                </c:pt>
                <c:pt idx="42">
                  <c:v>69.83957219251329</c:v>
                </c:pt>
                <c:pt idx="43">
                  <c:v>67.54187952952358</c:v>
                </c:pt>
                <c:pt idx="44">
                  <c:v>63.52306308621351</c:v>
                </c:pt>
                <c:pt idx="45">
                  <c:v>67.47661122661121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798416"/>
        <c:axId val="-2138040544"/>
      </c:scatterChart>
      <c:valAx>
        <c:axId val="-2137798416"/>
        <c:scaling>
          <c:orientation val="minMax"/>
          <c:max val="5.5"/>
          <c:min val="2.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SiO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/Al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O</a:t>
                </a:r>
                <a:r>
                  <a:rPr lang="en-US" baseline="-25000" dirty="0" smtClean="0"/>
                  <a:t>3</a:t>
                </a:r>
                <a:endParaRPr lang="en-US" baseline="-25000" dirty="0"/>
              </a:p>
            </c:rich>
          </c:tx>
          <c:layout>
            <c:manualLayout>
              <c:xMode val="edge"/>
              <c:yMode val="edge"/>
              <c:x val="0.464756844418838"/>
              <c:y val="0.9289772727272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8040544"/>
        <c:crosses val="autoZero"/>
        <c:crossBetween val="midCat"/>
      </c:valAx>
      <c:valAx>
        <c:axId val="-2138040544"/>
        <c:scaling>
          <c:orientation val="minMax"/>
          <c:min val="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SiO</a:t>
                </a:r>
                <a:r>
                  <a:rPr lang="en-US" baseline="-25000" dirty="0"/>
                  <a:t>2</a:t>
                </a:r>
                <a:r>
                  <a:rPr lang="en-US" baseline="0" dirty="0"/>
                  <a:t>%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0766768040690646"/>
              <c:y val="0.4120867245773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7798416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% </a:t>
            </a:r>
            <a:r>
              <a:rPr lang="en-US" sz="2000" dirty="0" err="1"/>
              <a:t>vs</a:t>
            </a:r>
            <a:r>
              <a:rPr lang="en-US" sz="2000" dirty="0"/>
              <a:t> SiO</a:t>
            </a:r>
            <a:r>
              <a:rPr lang="en-US" sz="2000" baseline="-25000" dirty="0"/>
              <a:t>2</a:t>
            </a:r>
            <a:r>
              <a:rPr lang="en-US" sz="2000" dirty="0"/>
              <a:t>/</a:t>
            </a:r>
            <a:r>
              <a:rPr lang="en-US" sz="2000" dirty="0" smtClean="0"/>
              <a:t>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endParaRPr lang="en-US" sz="20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22975874173515"/>
          <c:y val="0.0920182464373539"/>
          <c:w val="0.878258541836984"/>
          <c:h val="0.791167746896627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1"/>
            <c:trendlineLbl>
              <c:layout>
                <c:manualLayout>
                  <c:x val="0.0677592042797929"/>
                  <c:y val="0.461833460576464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aseline="0" dirty="0"/>
                      <a:t>y = 5.7336x + </a:t>
                    </a:r>
                    <a:r>
                      <a:rPr lang="en-US" sz="1600" baseline="0" dirty="0" smtClean="0"/>
                      <a:t>45.527</a:t>
                    </a:r>
                    <a:endParaRPr lang="en-US" sz="1600" dirty="0"/>
                  </a:p>
                </c:rich>
              </c:tx>
              <c:numFmt formatCode="General" sourceLinked="0"/>
            </c:trendlineLbl>
          </c:trendline>
          <c:xVal>
            <c:numRef>
              <c:f>Sheet4!$N$3:$N$48</c:f>
              <c:numCache>
                <c:formatCode>General</c:formatCode>
                <c:ptCount val="46"/>
                <c:pt idx="0">
                  <c:v>3.803559657218193</c:v>
                </c:pt>
                <c:pt idx="1">
                  <c:v>3.781292059219381</c:v>
                </c:pt>
                <c:pt idx="2">
                  <c:v>3.738227146814404</c:v>
                </c:pt>
                <c:pt idx="3">
                  <c:v>3.512048192771081</c:v>
                </c:pt>
                <c:pt idx="4">
                  <c:v>3.517783857729138</c:v>
                </c:pt>
                <c:pt idx="5">
                  <c:v>4.314574314574314</c:v>
                </c:pt>
                <c:pt idx="6">
                  <c:v>4.470149253731342</c:v>
                </c:pt>
                <c:pt idx="7">
                  <c:v>3.9485949280329</c:v>
                </c:pt>
                <c:pt idx="8">
                  <c:v>3.931105047748976</c:v>
                </c:pt>
                <c:pt idx="9">
                  <c:v>4.007596685082872</c:v>
                </c:pt>
                <c:pt idx="10">
                  <c:v>4.19263456090651</c:v>
                </c:pt>
                <c:pt idx="11">
                  <c:v>4.625960061443929</c:v>
                </c:pt>
                <c:pt idx="12">
                  <c:v>3.059452237808951</c:v>
                </c:pt>
                <c:pt idx="13">
                  <c:v>3.204819277108433</c:v>
                </c:pt>
                <c:pt idx="14">
                  <c:v>3.857040743388135</c:v>
                </c:pt>
                <c:pt idx="15">
                  <c:v>3.864466292134832</c:v>
                </c:pt>
                <c:pt idx="16">
                  <c:v>2.855022831050225</c:v>
                </c:pt>
                <c:pt idx="17">
                  <c:v>3.163277880468269</c:v>
                </c:pt>
                <c:pt idx="18">
                  <c:v>2.973302379570516</c:v>
                </c:pt>
                <c:pt idx="19">
                  <c:v>3.573924731182795</c:v>
                </c:pt>
                <c:pt idx="20">
                  <c:v>3.415945611866502</c:v>
                </c:pt>
                <c:pt idx="21">
                  <c:v>3.650390625</c:v>
                </c:pt>
                <c:pt idx="22">
                  <c:v>3.889864864864863</c:v>
                </c:pt>
                <c:pt idx="23">
                  <c:v>4.916531604538087</c:v>
                </c:pt>
                <c:pt idx="24">
                  <c:v>3.862091938707528</c:v>
                </c:pt>
                <c:pt idx="25">
                  <c:v>4.014334470989757</c:v>
                </c:pt>
                <c:pt idx="26">
                  <c:v>4.109142452161586</c:v>
                </c:pt>
                <c:pt idx="27">
                  <c:v>4.65481002425222</c:v>
                </c:pt>
                <c:pt idx="28">
                  <c:v>4.666666666666666</c:v>
                </c:pt>
                <c:pt idx="29">
                  <c:v>3.850836120401338</c:v>
                </c:pt>
                <c:pt idx="30">
                  <c:v>3.688010899182561</c:v>
                </c:pt>
                <c:pt idx="31">
                  <c:v>3.521215959468019</c:v>
                </c:pt>
                <c:pt idx="32">
                  <c:v>3.30371272063299</c:v>
                </c:pt>
                <c:pt idx="33">
                  <c:v>3.90268456375839</c:v>
                </c:pt>
                <c:pt idx="34">
                  <c:v>3.717291255752793</c:v>
                </c:pt>
                <c:pt idx="35">
                  <c:v>4.29000751314801</c:v>
                </c:pt>
                <c:pt idx="36">
                  <c:v>4.1007299270073</c:v>
                </c:pt>
                <c:pt idx="37">
                  <c:v>3.614442295293358</c:v>
                </c:pt>
                <c:pt idx="38">
                  <c:v>3.132903981264637</c:v>
                </c:pt>
                <c:pt idx="39">
                  <c:v>3.555</c:v>
                </c:pt>
                <c:pt idx="40">
                  <c:v>3.601152368758003</c:v>
                </c:pt>
                <c:pt idx="41">
                  <c:v>3.775930851063831</c:v>
                </c:pt>
                <c:pt idx="42">
                  <c:v>4.15042372881356</c:v>
                </c:pt>
                <c:pt idx="43">
                  <c:v>3.807769591426658</c:v>
                </c:pt>
                <c:pt idx="44">
                  <c:v>3.549174443646805</c:v>
                </c:pt>
                <c:pt idx="45">
                  <c:v>4.404580152671754</c:v>
                </c:pt>
              </c:numCache>
            </c:numRef>
          </c:xVal>
          <c:yVal>
            <c:numRef>
              <c:f>Sheet4!$B$3:$B$48</c:f>
              <c:numCache>
                <c:formatCode>General</c:formatCode>
                <c:ptCount val="46"/>
                <c:pt idx="0">
                  <c:v>67.50116986429578</c:v>
                </c:pt>
                <c:pt idx="1">
                  <c:v>67.65803732691141</c:v>
                </c:pt>
                <c:pt idx="2">
                  <c:v>66.98101501426975</c:v>
                </c:pt>
                <c:pt idx="3">
                  <c:v>65.4810932235118</c:v>
                </c:pt>
                <c:pt idx="4">
                  <c:v>63.58017060205216</c:v>
                </c:pt>
                <c:pt idx="5">
                  <c:v>70.42751148274643</c:v>
                </c:pt>
                <c:pt idx="6">
                  <c:v>70.5120659211301</c:v>
                </c:pt>
                <c:pt idx="7">
                  <c:v>68.39605841149231</c:v>
                </c:pt>
                <c:pt idx="8">
                  <c:v>68.34677419354836</c:v>
                </c:pt>
                <c:pt idx="9">
                  <c:v>68.88651471984806</c:v>
                </c:pt>
                <c:pt idx="10">
                  <c:v>69.5570438256374</c:v>
                </c:pt>
                <c:pt idx="11">
                  <c:v>71.60860777553204</c:v>
                </c:pt>
                <c:pt idx="12">
                  <c:v>59.34948814306077</c:v>
                </c:pt>
                <c:pt idx="13">
                  <c:v>62.20605430687281</c:v>
                </c:pt>
                <c:pt idx="14">
                  <c:v>66.06268364348678</c:v>
                </c:pt>
                <c:pt idx="15">
                  <c:v>67.1261283239814</c:v>
                </c:pt>
                <c:pt idx="16">
                  <c:v>62.67385039468738</c:v>
                </c:pt>
                <c:pt idx="17">
                  <c:v>64.74965317190067</c:v>
                </c:pt>
                <c:pt idx="18">
                  <c:v>63.61604371041847</c:v>
                </c:pt>
                <c:pt idx="19">
                  <c:v>66.26791277258565</c:v>
                </c:pt>
                <c:pt idx="20">
                  <c:v>66.6385338799132</c:v>
                </c:pt>
                <c:pt idx="21">
                  <c:v>67.80747369694037</c:v>
                </c:pt>
                <c:pt idx="22">
                  <c:v>69.28631604284511</c:v>
                </c:pt>
                <c:pt idx="23">
                  <c:v>73.3615477629988</c:v>
                </c:pt>
                <c:pt idx="24">
                  <c:v>68.66856195214399</c:v>
                </c:pt>
                <c:pt idx="25">
                  <c:v>69.87880228136881</c:v>
                </c:pt>
                <c:pt idx="26">
                  <c:v>70.68145800316952</c:v>
                </c:pt>
                <c:pt idx="27">
                  <c:v>71.30650154798761</c:v>
                </c:pt>
                <c:pt idx="28">
                  <c:v>72.57890315612616</c:v>
                </c:pt>
                <c:pt idx="29">
                  <c:v>68.74029850746268</c:v>
                </c:pt>
                <c:pt idx="30">
                  <c:v>67.63272954403492</c:v>
                </c:pt>
                <c:pt idx="31">
                  <c:v>66.95568400770713</c:v>
                </c:pt>
                <c:pt idx="32">
                  <c:v>65.33461723639865</c:v>
                </c:pt>
                <c:pt idx="33">
                  <c:v>68.75960742580112</c:v>
                </c:pt>
                <c:pt idx="34">
                  <c:v>67.3656618610747</c:v>
                </c:pt>
                <c:pt idx="35">
                  <c:v>70.63334982681836</c:v>
                </c:pt>
                <c:pt idx="36">
                  <c:v>69.84087518647432</c:v>
                </c:pt>
                <c:pt idx="37">
                  <c:v>66.88939267390525</c:v>
                </c:pt>
                <c:pt idx="38">
                  <c:v>63.54352214701342</c:v>
                </c:pt>
                <c:pt idx="39">
                  <c:v>61.37624861265257</c:v>
                </c:pt>
                <c:pt idx="40">
                  <c:v>66.51294785384884</c:v>
                </c:pt>
                <c:pt idx="41">
                  <c:v>67.54281636536632</c:v>
                </c:pt>
                <c:pt idx="42">
                  <c:v>69.83957219251329</c:v>
                </c:pt>
                <c:pt idx="43">
                  <c:v>67.54187952952358</c:v>
                </c:pt>
                <c:pt idx="44">
                  <c:v>63.52306308621351</c:v>
                </c:pt>
                <c:pt idx="45">
                  <c:v>67.47661122661121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1923296"/>
        <c:axId val="-2137764672"/>
      </c:scatterChart>
      <c:valAx>
        <c:axId val="-2031923296"/>
        <c:scaling>
          <c:orientation val="minMax"/>
          <c:max val="5.1"/>
          <c:min val="2.5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SiO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/</a:t>
                </a:r>
                <a:r>
                  <a:rPr lang="en-US" sz="1800" dirty="0" smtClean="0"/>
                  <a:t>Al</a:t>
                </a:r>
                <a:r>
                  <a:rPr lang="en-US" sz="1800" baseline="-25000" dirty="0" smtClean="0"/>
                  <a:t>2</a:t>
                </a:r>
                <a:r>
                  <a:rPr lang="en-US" sz="1800" dirty="0" smtClean="0"/>
                  <a:t>O</a:t>
                </a:r>
                <a:r>
                  <a:rPr lang="en-US" sz="1800" baseline="-25000" dirty="0" smtClean="0"/>
                  <a:t>3</a:t>
                </a:r>
                <a:endParaRPr lang="en-US" sz="1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7764672"/>
        <c:crosses val="autoZero"/>
        <c:crossBetween val="midCat"/>
      </c:valAx>
      <c:valAx>
        <c:axId val="-2137764672"/>
        <c:scaling>
          <c:orientation val="minMax"/>
          <c:max val="75.0"/>
          <c:min val="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SiO</a:t>
                </a:r>
                <a:r>
                  <a:rPr lang="en-US" sz="1800" baseline="-25000" dirty="0"/>
                  <a:t>2</a:t>
                </a:r>
                <a:r>
                  <a:rPr lang="en-US" sz="1800" baseline="0" dirty="0"/>
                  <a:t>%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00397376045207464"/>
              <c:y val="0.4314076704267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319232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baseline="0" dirty="0"/>
              <a:t> </a:t>
            </a:r>
            <a:r>
              <a:rPr lang="en-US" sz="2000" baseline="0" dirty="0" err="1"/>
              <a:t>vs</a:t>
            </a:r>
            <a:r>
              <a:rPr lang="en-US" sz="2000" baseline="0" dirty="0"/>
              <a:t> SiO</a:t>
            </a:r>
            <a:r>
              <a:rPr lang="en-US" sz="2000" baseline="-25000" dirty="0"/>
              <a:t>2</a:t>
            </a:r>
            <a:r>
              <a:rPr lang="en-US" sz="2000" baseline="0" dirty="0"/>
              <a:t> weight %</a:t>
            </a:r>
            <a:endParaRPr lang="en-US" sz="20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35579615048119"/>
          <c:y val="0.108135457993113"/>
          <c:w val="0.878020778652668"/>
          <c:h val="0.775316691989375"/>
        </c:manualLayout>
      </c:layout>
      <c:scatterChart>
        <c:scatterStyle val="smoothMarker"/>
        <c:varyColors val="0"/>
        <c:ser>
          <c:idx val="1"/>
          <c:order val="1"/>
          <c:spPr>
            <a:ln>
              <a:solidFill>
                <a:srgbClr val="76C28F"/>
              </a:solidFill>
            </a:ln>
          </c:spPr>
          <c:marker>
            <c:symbol val="none"/>
          </c:marker>
          <c:dPt>
            <c:idx val="2"/>
            <c:bubble3D val="0"/>
          </c:dPt>
          <c:xVal>
            <c:numRef>
              <c:f>Sheet1!$AS$4:$AS$14</c:f>
              <c:numCache>
                <c:formatCode>General</c:formatCode>
                <c:ptCount val="11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15.0</c:v>
                </c:pt>
                <c:pt idx="4">
                  <c:v>20.0</c:v>
                </c:pt>
                <c:pt idx="5">
                  <c:v>25.0</c:v>
                </c:pt>
              </c:numCache>
            </c:numRef>
          </c:xVal>
          <c:yVal>
            <c:numRef>
              <c:f>Sheet1!$AR$4:$AR$14</c:f>
              <c:numCache>
                <c:formatCode>General</c:formatCode>
                <c:ptCount val="11"/>
                <c:pt idx="0">
                  <c:v>0.0</c:v>
                </c:pt>
                <c:pt idx="1">
                  <c:v>14.25</c:v>
                </c:pt>
                <c:pt idx="2">
                  <c:v>28.5</c:v>
                </c:pt>
                <c:pt idx="3">
                  <c:v>42.75</c:v>
                </c:pt>
                <c:pt idx="4">
                  <c:v>57.0</c:v>
                </c:pt>
                <c:pt idx="5">
                  <c:v>71.25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753088"/>
        <c:axId val="-2137725280"/>
      </c:scatterChar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Sheet1!$C$3:$C$48</c:f>
              <c:numCache>
                <c:formatCode>General</c:formatCode>
                <c:ptCount val="46"/>
                <c:pt idx="0">
                  <c:v>17.7468413664015</c:v>
                </c:pt>
                <c:pt idx="1">
                  <c:v>17.89283564118001</c:v>
                </c:pt>
                <c:pt idx="2">
                  <c:v>17.91785581337635</c:v>
                </c:pt>
                <c:pt idx="3">
                  <c:v>18.64470235866717</c:v>
                </c:pt>
                <c:pt idx="4">
                  <c:v>18.07392755594016</c:v>
                </c:pt>
                <c:pt idx="5">
                  <c:v>16.32316570486397</c:v>
                </c:pt>
                <c:pt idx="6">
                  <c:v>15.77398469688052</c:v>
                </c:pt>
                <c:pt idx="7">
                  <c:v>17.32161937551941</c:v>
                </c:pt>
                <c:pt idx="8">
                  <c:v>17.38614800759014</c:v>
                </c:pt>
                <c:pt idx="9">
                  <c:v>17.18898385565052</c:v>
                </c:pt>
                <c:pt idx="10">
                  <c:v>16.59029491246622</c:v>
                </c:pt>
                <c:pt idx="11">
                  <c:v>15.4797289264059</c:v>
                </c:pt>
                <c:pt idx="12">
                  <c:v>19.39873007645458</c:v>
                </c:pt>
                <c:pt idx="13">
                  <c:v>19.41015980252046</c:v>
                </c:pt>
                <c:pt idx="14">
                  <c:v>17.12781586679726</c:v>
                </c:pt>
                <c:pt idx="15">
                  <c:v>17.37009026591852</c:v>
                </c:pt>
                <c:pt idx="16">
                  <c:v>21.95213632376892</c:v>
                </c:pt>
                <c:pt idx="17">
                  <c:v>20.46916382898222</c:v>
                </c:pt>
                <c:pt idx="18">
                  <c:v>21.39575313547746</c:v>
                </c:pt>
                <c:pt idx="19">
                  <c:v>18.54205607476633</c:v>
                </c:pt>
                <c:pt idx="20">
                  <c:v>19.50807812876779</c:v>
                </c:pt>
                <c:pt idx="21">
                  <c:v>18.57540210424477</c:v>
                </c:pt>
                <c:pt idx="22">
                  <c:v>17.81201107233121</c:v>
                </c:pt>
                <c:pt idx="23">
                  <c:v>14.92140266021766</c:v>
                </c:pt>
                <c:pt idx="24">
                  <c:v>17.78014688462448</c:v>
                </c:pt>
                <c:pt idx="25">
                  <c:v>17.40731939163498</c:v>
                </c:pt>
                <c:pt idx="26">
                  <c:v>17.20102401560405</c:v>
                </c:pt>
                <c:pt idx="27">
                  <c:v>15.31888544891641</c:v>
                </c:pt>
                <c:pt idx="28">
                  <c:v>15.5526221048842</c:v>
                </c:pt>
                <c:pt idx="29">
                  <c:v>17.85074626865671</c:v>
                </c:pt>
                <c:pt idx="30">
                  <c:v>18.33853841349157</c:v>
                </c:pt>
                <c:pt idx="31">
                  <c:v>19.01493256262042</c:v>
                </c:pt>
                <c:pt idx="32">
                  <c:v>19.77611940298507</c:v>
                </c:pt>
                <c:pt idx="33">
                  <c:v>17.61854085373064</c:v>
                </c:pt>
                <c:pt idx="34">
                  <c:v>18.12224472774932</c:v>
                </c:pt>
                <c:pt idx="35">
                  <c:v>16.46462147451756</c:v>
                </c:pt>
                <c:pt idx="36">
                  <c:v>17.03132769766285</c:v>
                </c:pt>
                <c:pt idx="37">
                  <c:v>18.50614485144971</c:v>
                </c:pt>
                <c:pt idx="38">
                  <c:v>20.28262676641728</c:v>
                </c:pt>
                <c:pt idx="39">
                  <c:v>17.26476754223702</c:v>
                </c:pt>
                <c:pt idx="40">
                  <c:v>18.4699065862599</c:v>
                </c:pt>
                <c:pt idx="41">
                  <c:v>17.88772597526165</c:v>
                </c:pt>
                <c:pt idx="42">
                  <c:v>16.8270944741533</c:v>
                </c:pt>
                <c:pt idx="43">
                  <c:v>17.73791136984674</c:v>
                </c:pt>
                <c:pt idx="44">
                  <c:v>17.89798278298856</c:v>
                </c:pt>
                <c:pt idx="45">
                  <c:v>15.31964656964657</c:v>
                </c:pt>
              </c:numCache>
            </c:numRef>
          </c:xVal>
          <c:yVal>
            <c:numRef>
              <c:f>Sheet1!$B$3:$B$48</c:f>
              <c:numCache>
                <c:formatCode>General</c:formatCode>
                <c:ptCount val="46"/>
                <c:pt idx="0">
                  <c:v>67.50116986429578</c:v>
                </c:pt>
                <c:pt idx="1">
                  <c:v>67.65803732691141</c:v>
                </c:pt>
                <c:pt idx="2">
                  <c:v>66.98101501426975</c:v>
                </c:pt>
                <c:pt idx="3">
                  <c:v>65.4810932235118</c:v>
                </c:pt>
                <c:pt idx="4">
                  <c:v>63.58017060205216</c:v>
                </c:pt>
                <c:pt idx="5">
                  <c:v>70.42751148274643</c:v>
                </c:pt>
                <c:pt idx="6">
                  <c:v>70.5120659211301</c:v>
                </c:pt>
                <c:pt idx="7">
                  <c:v>68.39605841149231</c:v>
                </c:pt>
                <c:pt idx="8">
                  <c:v>68.34677419354836</c:v>
                </c:pt>
                <c:pt idx="9">
                  <c:v>68.88651471984806</c:v>
                </c:pt>
                <c:pt idx="10">
                  <c:v>69.5570438256374</c:v>
                </c:pt>
                <c:pt idx="11">
                  <c:v>71.60860777553204</c:v>
                </c:pt>
                <c:pt idx="12">
                  <c:v>59.34948814306077</c:v>
                </c:pt>
                <c:pt idx="13">
                  <c:v>62.20605430687281</c:v>
                </c:pt>
                <c:pt idx="14">
                  <c:v>66.06268364348678</c:v>
                </c:pt>
                <c:pt idx="15">
                  <c:v>67.1261283239814</c:v>
                </c:pt>
                <c:pt idx="16">
                  <c:v>62.67385039468738</c:v>
                </c:pt>
                <c:pt idx="17">
                  <c:v>64.74965317190067</c:v>
                </c:pt>
                <c:pt idx="18">
                  <c:v>63.61604371041847</c:v>
                </c:pt>
                <c:pt idx="19">
                  <c:v>66.26791277258565</c:v>
                </c:pt>
                <c:pt idx="20">
                  <c:v>66.6385338799132</c:v>
                </c:pt>
                <c:pt idx="21">
                  <c:v>67.80747369694037</c:v>
                </c:pt>
                <c:pt idx="22">
                  <c:v>69.28631604284511</c:v>
                </c:pt>
                <c:pt idx="23">
                  <c:v>73.3615477629988</c:v>
                </c:pt>
                <c:pt idx="24">
                  <c:v>68.66856195214399</c:v>
                </c:pt>
                <c:pt idx="25">
                  <c:v>69.87880228136881</c:v>
                </c:pt>
                <c:pt idx="26">
                  <c:v>70.68145800316952</c:v>
                </c:pt>
                <c:pt idx="27">
                  <c:v>71.30650154798761</c:v>
                </c:pt>
                <c:pt idx="28">
                  <c:v>72.57890315612616</c:v>
                </c:pt>
                <c:pt idx="29">
                  <c:v>68.74029850746268</c:v>
                </c:pt>
                <c:pt idx="30">
                  <c:v>67.63272954403492</c:v>
                </c:pt>
                <c:pt idx="31">
                  <c:v>66.95568400770713</c:v>
                </c:pt>
                <c:pt idx="32">
                  <c:v>65.33461723639865</c:v>
                </c:pt>
                <c:pt idx="33">
                  <c:v>68.75960742580112</c:v>
                </c:pt>
                <c:pt idx="34">
                  <c:v>67.3656618610747</c:v>
                </c:pt>
                <c:pt idx="35">
                  <c:v>70.63334982681836</c:v>
                </c:pt>
                <c:pt idx="36">
                  <c:v>69.84087518647432</c:v>
                </c:pt>
                <c:pt idx="37">
                  <c:v>66.88939267390525</c:v>
                </c:pt>
                <c:pt idx="38">
                  <c:v>63.54352214701342</c:v>
                </c:pt>
                <c:pt idx="39">
                  <c:v>61.37624861265257</c:v>
                </c:pt>
                <c:pt idx="40">
                  <c:v>66.51294785384884</c:v>
                </c:pt>
                <c:pt idx="41">
                  <c:v>67.54281636536632</c:v>
                </c:pt>
                <c:pt idx="42">
                  <c:v>69.83957219251329</c:v>
                </c:pt>
                <c:pt idx="43">
                  <c:v>67.54187952952358</c:v>
                </c:pt>
                <c:pt idx="44">
                  <c:v>63.52306308621351</c:v>
                </c:pt>
                <c:pt idx="45">
                  <c:v>67.47661122661121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753088"/>
        <c:axId val="-2137725280"/>
      </c:scatterChart>
      <c:valAx>
        <c:axId val="-2137753088"/>
        <c:scaling>
          <c:orientation val="minMax"/>
          <c:max val="23.0"/>
          <c:min val="14.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Al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O</a:t>
                </a:r>
                <a:r>
                  <a:rPr lang="en-US" sz="1800" baseline="-25000" dirty="0"/>
                  <a:t>3</a:t>
                </a:r>
                <a:r>
                  <a:rPr lang="en-US" sz="1800" baseline="0" dirty="0"/>
                  <a:t> (weight %)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405575584230297"/>
              <c:y val="0.9421992481203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7725280"/>
        <c:crosses val="autoZero"/>
        <c:crossBetween val="midCat"/>
      </c:valAx>
      <c:valAx>
        <c:axId val="-2137725280"/>
        <c:scaling>
          <c:orientation val="minMax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SiO</a:t>
                </a:r>
                <a:r>
                  <a:rPr lang="en-US" sz="1800" baseline="-25000" dirty="0"/>
                  <a:t>2</a:t>
                </a:r>
                <a:r>
                  <a:rPr lang="en-US" sz="1800" dirty="0"/>
                  <a:t> (weight</a:t>
                </a:r>
                <a:r>
                  <a:rPr lang="en-US" sz="1800" baseline="0" dirty="0"/>
                  <a:t> %)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00129228220039009"/>
              <c:y val="0.37411694837487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77530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/>
              <a:t>Digestion</a:t>
            </a:r>
            <a:r>
              <a:rPr lang="en-US" sz="2000" baseline="0" dirty="0" smtClean="0"/>
              <a:t> of G2-20 and G2-25</a:t>
            </a:r>
            <a:endParaRPr lang="en-US" sz="2000" dirty="0"/>
          </a:p>
        </c:rich>
      </c:tx>
      <c:layout>
        <c:manualLayout>
          <c:xMode val="edge"/>
          <c:yMode val="edge"/>
          <c:x val="0.325880707933101"/>
          <c:y val="0.01629703001235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080763496004"/>
          <c:y val="0.105098676129847"/>
          <c:w val="0.893775175013205"/>
          <c:h val="0.766968621779432"/>
        </c:manualLayout>
      </c:layout>
      <c:scatterChart>
        <c:scatterStyle val="smoothMarker"/>
        <c:varyColors val="0"/>
        <c:ser>
          <c:idx val="2"/>
          <c:order val="1"/>
          <c:tx>
            <c:v>G2-20 </c:v>
          </c:tx>
          <c:spPr>
            <a:effectLst/>
          </c:spPr>
          <c:marker>
            <c:symbol val="diamond"/>
            <c:size val="13"/>
            <c:spPr>
              <a:effectLst/>
            </c:spPr>
          </c:marker>
          <c:xVal>
            <c:numRef>
              <c:f>'Megan Lark 1.csv'!$J$7:$J$11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'Megan Lark 1.csv'!$L$7:$L$11</c:f>
              <c:numCache>
                <c:formatCode>General</c:formatCode>
                <c:ptCount val="5"/>
                <c:pt idx="0">
                  <c:v>0.0</c:v>
                </c:pt>
                <c:pt idx="1">
                  <c:v>32.12929153</c:v>
                </c:pt>
                <c:pt idx="2">
                  <c:v>39.30898285</c:v>
                </c:pt>
                <c:pt idx="3">
                  <c:v>46.61331558</c:v>
                </c:pt>
                <c:pt idx="4">
                  <c:v>48.16256714</c:v>
                </c:pt>
              </c:numCache>
            </c:numRef>
          </c:yVal>
          <c:smooth val="1"/>
        </c:ser>
        <c:ser>
          <c:idx val="3"/>
          <c:order val="2"/>
          <c:tx>
            <c:v>G2-20 Mineral Dissolution</c:v>
          </c:tx>
          <c:spPr>
            <a:ln>
              <a:solidFill>
                <a:schemeClr val="accent6"/>
              </a:solidFill>
            </a:ln>
            <a:effectLst/>
          </c:spPr>
          <c:marker>
            <c:symbol val="diamond"/>
            <c:size val="12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c:spPr>
          </c:marker>
          <c:trendline>
            <c:trendlineType val="linear"/>
            <c:backward val="3.0"/>
            <c:dispRSqr val="0"/>
            <c:dispEq val="1"/>
            <c:trendlineLbl>
              <c:layout>
                <c:manualLayout>
                  <c:x val="0.109661547008751"/>
                  <c:y val="0.11410763426329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'Megan Lark 1.csv'!$P$10:$P$11</c:f>
              <c:numCache>
                <c:formatCode>General</c:formatCode>
                <c:ptCount val="2"/>
                <c:pt idx="0">
                  <c:v>3.0</c:v>
                </c:pt>
                <c:pt idx="1">
                  <c:v>4.0</c:v>
                </c:pt>
              </c:numCache>
            </c:numRef>
          </c:xVal>
          <c:yVal>
            <c:numRef>
              <c:f>'Megan Lark 1.csv'!$L$15:$L$16</c:f>
              <c:numCache>
                <c:formatCode>General</c:formatCode>
                <c:ptCount val="2"/>
                <c:pt idx="0">
                  <c:v>46.52153778</c:v>
                </c:pt>
                <c:pt idx="1">
                  <c:v>47.69955826</c:v>
                </c:pt>
              </c:numCache>
            </c:numRef>
          </c:yVal>
          <c:smooth val="1"/>
        </c:ser>
        <c:ser>
          <c:idx val="10"/>
          <c:order val="3"/>
          <c:tx>
            <c:v>G2-25</c:v>
          </c:tx>
          <c:spPr>
            <a:effectLst/>
          </c:spPr>
          <c:marker>
            <c:spPr>
              <a:effectLst/>
            </c:spPr>
          </c:marker>
          <c:xVal>
            <c:numRef>
              <c:f>'Megan Lark 1.csv'!$J$17:$J$21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'Megan Lark 1.csv'!$L$17:$L$21</c:f>
              <c:numCache>
                <c:formatCode>General</c:formatCode>
                <c:ptCount val="5"/>
                <c:pt idx="0">
                  <c:v>0.0</c:v>
                </c:pt>
                <c:pt idx="1">
                  <c:v>36.92994308</c:v>
                </c:pt>
                <c:pt idx="2">
                  <c:v>58.12115479</c:v>
                </c:pt>
                <c:pt idx="3">
                  <c:v>60.27847672</c:v>
                </c:pt>
                <c:pt idx="4">
                  <c:v>62.78092194</c:v>
                </c:pt>
              </c:numCache>
            </c:numRef>
          </c:yVal>
          <c:smooth val="1"/>
        </c:ser>
        <c:ser>
          <c:idx val="1"/>
          <c:order val="0"/>
          <c:tx>
            <c:v>G2-25 Mineral Dissolution</c:v>
          </c:tx>
          <c:spPr>
            <a:effectLst/>
          </c:spPr>
          <c:marker>
            <c:spPr>
              <a:effectLst/>
            </c:spPr>
          </c:marker>
          <c:trendline>
            <c:trendlineType val="linear"/>
            <c:backward val="3.0"/>
            <c:dispRSqr val="0"/>
            <c:dispEq val="1"/>
            <c:trendlineLbl>
              <c:layout>
                <c:manualLayout>
                  <c:x val="0.109270371900968"/>
                  <c:y val="0.068973053315661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</c:trendlineLbl>
          </c:trendline>
          <c:xVal>
            <c:numRef>
              <c:f>'Megan Lark 1.csv'!$J$20:$J$21</c:f>
              <c:numCache>
                <c:formatCode>General</c:formatCode>
                <c:ptCount val="2"/>
                <c:pt idx="0">
                  <c:v>3.0</c:v>
                </c:pt>
                <c:pt idx="1">
                  <c:v>4.0</c:v>
                </c:pt>
              </c:numCache>
            </c:numRef>
          </c:xVal>
          <c:yVal>
            <c:numRef>
              <c:f>'Megan Lark 1.csv'!$L$20:$L$21</c:f>
              <c:numCache>
                <c:formatCode>General</c:formatCode>
                <c:ptCount val="2"/>
                <c:pt idx="0">
                  <c:v>60.27847672</c:v>
                </c:pt>
                <c:pt idx="1">
                  <c:v>62.78092194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692688"/>
        <c:axId val="-2137629232"/>
      </c:scatterChart>
      <c:valAx>
        <c:axId val="-2137692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 sz="1800"/>
                </a:pPr>
                <a:r>
                  <a:rPr lang="en-US" sz="1800"/>
                  <a:t>Time (hrs)</a:t>
                </a:r>
              </a:p>
            </c:rich>
          </c:tx>
          <c:layout>
            <c:manualLayout>
              <c:xMode val="edge"/>
              <c:yMode val="edge"/>
              <c:x val="0.457382071693372"/>
              <c:y val="0.9233940104826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7629232"/>
        <c:crosses val="autoZero"/>
        <c:crossBetween val="midCat"/>
      </c:valAx>
      <c:valAx>
        <c:axId val="-213762923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 Concentration</a:t>
                </a:r>
                <a:r>
                  <a:rPr lang="en-US" sz="1800" baseline="0" dirty="0"/>
                  <a:t> (mg/L)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00113174381445822"/>
              <c:y val="0.3453249476364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7692688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19650743016397"/>
          <c:y val="0.584727482734195"/>
          <c:w val="0.378295155849527"/>
          <c:h val="0.24473762131805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0.29182</cdr:x>
      <cdr:y>0.58827</cdr:y>
    </cdr:from>
    <cdr:to>
      <cdr:x>0.61379</cdr:x>
      <cdr:y>0.66052</cdr:y>
    </cdr:to>
    <cdr:sp macro="" textlink="">
      <cdr:nvSpPr>
        <cdr:cNvPr id="2" name="TextBox 1"/>
        <cdr:cNvSpPr txBox="1"/>
      </cdr:nvSpPr>
      <cdr:spPr>
        <a:xfrm xmlns:a="http://schemas.openxmlformats.org/drawingml/2006/main" rot="20469602">
          <a:off x="2585361" y="3257341"/>
          <a:ext cx="2852538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/>
            <a:t>SiO</a:t>
          </a:r>
          <a:r>
            <a:rPr lang="en-US" sz="2000" baseline="-25000" dirty="0" smtClean="0"/>
            <a:t>2</a:t>
          </a:r>
          <a:r>
            <a:rPr lang="en-US" sz="2000" dirty="0" smtClean="0"/>
            <a:t>/Al</a:t>
          </a:r>
          <a:r>
            <a:rPr lang="en-US" sz="2000" baseline="-25000" dirty="0" smtClean="0"/>
            <a:t>2</a:t>
          </a:r>
          <a:r>
            <a:rPr lang="en-US" sz="2000" dirty="0" smtClean="0"/>
            <a:t>O</a:t>
          </a:r>
          <a:r>
            <a:rPr lang="en-US" sz="2000" baseline="-25000" dirty="0" smtClean="0"/>
            <a:t>3</a:t>
          </a:r>
          <a:r>
            <a:rPr lang="en-US" sz="2000" dirty="0" smtClean="0"/>
            <a:t> “detrital” ratio</a:t>
          </a:r>
          <a:endParaRPr lang="en-US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C855-A0D5-0C4D-B835-6F7C878F293F}" type="datetimeFigureOut">
              <a:rPr lang="en-US" smtClean="0"/>
              <a:t>7/29/18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C8015-F078-1A44-A31B-619552C4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79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3F60E-824C-E444-926A-E21240D2F2D2}" type="datetimeFigureOut">
              <a:rPr lang="en-US" smtClean="0"/>
              <a:t>7/29/18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A49C-456C-B743-A5E8-A24DCA28E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5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A49C-456C-B743-A5E8-A24DCA28EB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A49C-456C-B743-A5E8-A24DCA28EB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3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Importance</a:t>
            </a:r>
          </a:p>
          <a:p>
            <a:pPr lvl="1"/>
            <a:r>
              <a:rPr lang="en-US" dirty="0" smtClean="0"/>
              <a:t>Understudied</a:t>
            </a:r>
          </a:p>
          <a:p>
            <a:pPr lvl="1"/>
            <a:r>
              <a:rPr lang="en-US" dirty="0" err="1" smtClean="0"/>
              <a:t>Paleoceanography</a:t>
            </a:r>
            <a:r>
              <a:rPr lang="en-US" dirty="0" smtClean="0"/>
              <a:t>- Miocene Silica switch</a:t>
            </a:r>
          </a:p>
          <a:p>
            <a:pPr lvl="1"/>
            <a:r>
              <a:rPr lang="en-US" dirty="0" err="1" smtClean="0"/>
              <a:t>Lithified</a:t>
            </a:r>
            <a:r>
              <a:rPr lang="en-US" dirty="0" smtClean="0"/>
              <a:t>/diagenetic material</a:t>
            </a:r>
          </a:p>
          <a:p>
            <a:pPr lvl="1"/>
            <a:r>
              <a:rPr lang="en-US" dirty="0" smtClean="0"/>
              <a:t>Predict reservoir rock characteristics</a:t>
            </a:r>
          </a:p>
          <a:p>
            <a:r>
              <a:rPr lang="en-US" dirty="0" smtClean="0"/>
              <a:t>Complications: Amorphous silica</a:t>
            </a:r>
          </a:p>
          <a:p>
            <a:endParaRPr lang="en-US" dirty="0" smtClean="0"/>
          </a:p>
          <a:p>
            <a:r>
              <a:rPr lang="en-US" dirty="0" smtClean="0"/>
              <a:t>Monterey</a:t>
            </a:r>
            <a:r>
              <a:rPr lang="en-US" baseline="0" dirty="0" smtClean="0"/>
              <a:t> Formation one of the most prolific </a:t>
            </a:r>
            <a:r>
              <a:rPr lang="en-US" baseline="0" dirty="0" err="1" smtClean="0"/>
              <a:t>reserviors</a:t>
            </a:r>
            <a:r>
              <a:rPr lang="en-US" baseline="0" dirty="0" smtClean="0"/>
              <a:t> in the world, diatomaceous, </a:t>
            </a:r>
          </a:p>
          <a:p>
            <a:pPr>
              <a:lnSpc>
                <a:spcPct val="110000"/>
              </a:lnSpc>
            </a:pPr>
            <a:r>
              <a:rPr lang="en-US" sz="1200" dirty="0" smtClean="0"/>
              <a:t>You’ll see through the course of this week that the amount of silica has massive impacts on reservoir quality</a:t>
            </a:r>
          </a:p>
          <a:p>
            <a:pPr>
              <a:lnSpc>
                <a:spcPct val="110000"/>
              </a:lnSpc>
            </a:pPr>
            <a:r>
              <a:rPr lang="en-US" sz="1200" dirty="0" smtClean="0"/>
              <a:t>Porosity</a:t>
            </a:r>
          </a:p>
          <a:p>
            <a:pPr>
              <a:lnSpc>
                <a:spcPct val="110000"/>
              </a:lnSpc>
            </a:pPr>
            <a:r>
              <a:rPr lang="en-US" sz="1200" dirty="0" smtClean="0"/>
              <a:t>Permeability </a:t>
            </a:r>
          </a:p>
          <a:p>
            <a:pPr>
              <a:lnSpc>
                <a:spcPct val="110000"/>
              </a:lnSpc>
            </a:pPr>
            <a:r>
              <a:rPr lang="en-US" sz="1200" dirty="0" smtClean="0"/>
              <a:t>Mechanical stratigraphy</a:t>
            </a:r>
          </a:p>
          <a:p>
            <a:pPr>
              <a:lnSpc>
                <a:spcPct val="110000"/>
              </a:lnSpc>
            </a:pPr>
            <a:r>
              <a:rPr lang="en-US" sz="1200" dirty="0" smtClean="0"/>
              <a:t>Mass accumulation rates</a:t>
            </a:r>
          </a:p>
          <a:p>
            <a:pPr>
              <a:lnSpc>
                <a:spcPct val="110000"/>
              </a:lnSpc>
            </a:pPr>
            <a:r>
              <a:rPr lang="en-US" sz="1200" dirty="0" err="1" smtClean="0"/>
              <a:t>Paleoproductivity</a:t>
            </a:r>
            <a:r>
              <a:rPr lang="en-US" sz="1200" dirty="0" smtClean="0"/>
              <a:t>/ ocean change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7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photosyntehic</a:t>
            </a:r>
            <a:r>
              <a:rPr lang="en-US" dirty="0" smtClean="0"/>
              <a:t> algae can be found</a:t>
            </a:r>
            <a:r>
              <a:rPr lang="en-US" baseline="0" dirty="0" smtClean="0"/>
              <a:t> in freshwater, oceans, most are pelagic although some are benthic</a:t>
            </a:r>
            <a:endParaRPr lang="en-US" dirty="0" smtClean="0"/>
          </a:p>
          <a:p>
            <a:r>
              <a:rPr lang="en-US" dirty="0" smtClean="0"/>
              <a:t>-Diatoms play</a:t>
            </a:r>
            <a:r>
              <a:rPr lang="en-US" baseline="0" dirty="0" smtClean="0"/>
              <a:t> a major role in carbon cycling in the ocean and they can be used as a </a:t>
            </a:r>
            <a:r>
              <a:rPr lang="en-US" baseline="0" dirty="0" err="1" smtClean="0"/>
              <a:t>paleoproductivity</a:t>
            </a:r>
            <a:r>
              <a:rPr lang="en-US" baseline="0" dirty="0" smtClean="0"/>
              <a:t> proxy (</a:t>
            </a:r>
            <a:r>
              <a:rPr lang="en-US" baseline="0" dirty="0" err="1" smtClean="0"/>
              <a:t>bsi</a:t>
            </a:r>
            <a:r>
              <a:rPr lang="en-US" baseline="0" dirty="0" smtClean="0"/>
              <a:t>) because they reproduce much more rapidly than calcareous plankton</a:t>
            </a:r>
          </a:p>
          <a:p>
            <a:r>
              <a:rPr lang="en-US" baseline="0" dirty="0" smtClean="0"/>
              <a:t>-accumulation is sensitive to nutrient availability, climactic changes on glacial to interglacial scales</a:t>
            </a:r>
          </a:p>
          <a:p>
            <a:r>
              <a:rPr lang="en-US" baseline="0" dirty="0" smtClean="0"/>
              <a:t>-calcareous microfossils are preserved in the anti-estuarine </a:t>
            </a:r>
            <a:r>
              <a:rPr lang="en-US" baseline="0" dirty="0" err="1" smtClean="0"/>
              <a:t>atlantic</a:t>
            </a:r>
            <a:r>
              <a:rPr lang="en-US" baseline="0" dirty="0" smtClean="0"/>
              <a:t>, and diatomaceous sediments are preserved in the estuarine pacific </a:t>
            </a:r>
          </a:p>
          <a:p>
            <a:r>
              <a:rPr lang="en-US" baseline="0" dirty="0" smtClean="0"/>
              <a:t>-biogenic silica is used for </a:t>
            </a:r>
            <a:r>
              <a:rPr lang="en-US" baseline="0" dirty="0" err="1" smtClean="0"/>
              <a:t>paleoceanography</a:t>
            </a:r>
            <a:r>
              <a:rPr lang="en-US" baseline="0" dirty="0" smtClean="0"/>
              <a:t> because perturbations to ocean circulation will change their presence and extent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-this</a:t>
            </a:r>
            <a:r>
              <a:rPr lang="en-US" baseline="0" dirty="0" smtClean="0"/>
              <a:t> is a figure compiled by Dr. Behl which indicates the widespread distribution of marginal diatomaceous sediments </a:t>
            </a:r>
          </a:p>
          <a:p>
            <a:r>
              <a:rPr lang="en-US" baseline="0" dirty="0" smtClean="0"/>
              <a:t>-accumulation of diatomaceous sediments is a marvel in itself, productivity must greatly overwhelm </a:t>
            </a:r>
          </a:p>
          <a:p>
            <a:r>
              <a:rPr lang="en-US" baseline="0" dirty="0" smtClean="0"/>
              <a:t>-relatively discrete locations they are common at different states of preservation, thicknesses, all throughout the world during the </a:t>
            </a:r>
            <a:r>
              <a:rPr lang="en-US" baseline="0" dirty="0" err="1" smtClean="0"/>
              <a:t>miocene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pliocene</a:t>
            </a:r>
            <a:r>
              <a:rPr lang="en-US" baseline="0" dirty="0" smtClean="0"/>
              <a:t> and this is what makes this work applicable for the north sea and elsewhere and how results could be helpful or valuable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A49C-456C-B743-A5E8-A24DCA28EB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more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-non destructive</a:t>
            </a:r>
            <a:r>
              <a:rPr lang="en-US" baseline="0" dirty="0" smtClean="0"/>
              <a:t> method to analyze matter</a:t>
            </a:r>
          </a:p>
          <a:p>
            <a:r>
              <a:rPr lang="en-US" baseline="0" dirty="0" smtClean="0"/>
              <a:t>-it is used to identify the crystalline phases of various materials which is followed by a quantitative phase subsequent to identification</a:t>
            </a:r>
          </a:p>
          <a:p>
            <a:r>
              <a:rPr lang="en-US" baseline="0" dirty="0" smtClean="0"/>
              <a:t>-three </a:t>
            </a:r>
            <a:r>
              <a:rPr lang="en-US" baseline="0" dirty="0" err="1" smtClean="0"/>
              <a:t>dimentional</a:t>
            </a:r>
            <a:r>
              <a:rPr lang="en-US" baseline="0" dirty="0" smtClean="0"/>
              <a:t> atomic structure of crystalline </a:t>
            </a:r>
            <a:r>
              <a:rPr lang="en-US" baseline="0" dirty="0" err="1" smtClean="0"/>
              <a:t>soilds</a:t>
            </a:r>
            <a:r>
              <a:rPr lang="en-US" baseline="0" dirty="0" smtClean="0"/>
              <a:t> based upon characteristic diffraction intensities and the angles at which they are observed and a chemical identification can be performed by comparing this pattern using the full-pat method</a:t>
            </a:r>
          </a:p>
          <a:p>
            <a:r>
              <a:rPr lang="en-US" baseline="0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-non destructive</a:t>
            </a:r>
            <a:r>
              <a:rPr lang="en-US" baseline="0" dirty="0" smtClean="0"/>
              <a:t> method to analyze matter</a:t>
            </a:r>
          </a:p>
          <a:p>
            <a:r>
              <a:rPr lang="en-US" baseline="0" dirty="0" smtClean="0"/>
              <a:t>-it is used to identify the crystalline phases of various materials which is followed by a quantitative phase subsequent to identification</a:t>
            </a:r>
          </a:p>
          <a:p>
            <a:r>
              <a:rPr lang="en-US" baseline="0" dirty="0" smtClean="0"/>
              <a:t>-three </a:t>
            </a:r>
            <a:r>
              <a:rPr lang="en-US" baseline="0" dirty="0" err="1" smtClean="0"/>
              <a:t>dimentional</a:t>
            </a:r>
            <a:r>
              <a:rPr lang="en-US" baseline="0" dirty="0" smtClean="0"/>
              <a:t> atomic structure of crystalline </a:t>
            </a:r>
            <a:r>
              <a:rPr lang="en-US" baseline="0" dirty="0" err="1" smtClean="0"/>
              <a:t>soilds</a:t>
            </a:r>
            <a:r>
              <a:rPr lang="en-US" baseline="0" dirty="0" smtClean="0"/>
              <a:t> based upon characteristic diffraction intensities and the angles at which they are observed and a chemical identification can be performed by comparing this pattern using the full-pat method</a:t>
            </a:r>
          </a:p>
          <a:p>
            <a:r>
              <a:rPr lang="en-US" baseline="0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395-B6AC-5643-BFE1-3F95BDE372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Sample ionized with plasma, mass spectrometer separates and quantifies the 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EA49C-456C-B743-A5E8-A24DCA28EB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1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7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1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4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8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8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9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5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8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1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966"/>
            <a:ext cx="8229600" cy="75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ABABC-EE07-5E42-9A1B-3A1AEA44E35B}" type="datetimeFigureOut">
              <a:rPr lang="en-US" smtClean="0"/>
              <a:t>7/29/18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D2D0F-15F2-A548-8646-B77F08B286F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DB8E64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2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4" Type="http://schemas.openxmlformats.org/officeDocument/2006/relationships/image" Target="../media/image1.tif"/><Relationship Id="rId5" Type="http://schemas.openxmlformats.org/officeDocument/2006/relationships/image" Target="../media/image20.tif"/><Relationship Id="rId6" Type="http://schemas.openxmlformats.org/officeDocument/2006/relationships/image" Target="../media/image21.tif"/><Relationship Id="rId7" Type="http://schemas.openxmlformats.org/officeDocument/2006/relationships/image" Target="../media/image22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psl.2004.05.035" TargetMode="External"/><Relationship Id="rId4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ML-44_008.tif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10872"/>
          <a:stretch/>
        </p:blipFill>
        <p:spPr>
          <a:xfrm>
            <a:off x="-121920" y="0"/>
            <a:ext cx="9265920" cy="683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78025"/>
            <a:ext cx="9144000" cy="1470025"/>
          </a:xfrm>
        </p:spPr>
        <p:txBody>
          <a:bodyPr>
            <a:noAutofit/>
          </a:bodyPr>
          <a:lstStyle/>
          <a:p>
            <a:r>
              <a:rPr lang="en-US" sz="3800" dirty="0" smtClean="0">
                <a:latin typeface="Calibri"/>
                <a:cs typeface="Calibri"/>
              </a:rPr>
              <a:t>Quantitative </a:t>
            </a:r>
            <a:r>
              <a:rPr lang="en-US" sz="3800" dirty="0">
                <a:latin typeface="Calibri"/>
                <a:cs typeface="Calibri"/>
              </a:rPr>
              <a:t>c</a:t>
            </a:r>
            <a:r>
              <a:rPr lang="en-US" sz="3800" dirty="0" smtClean="0">
                <a:latin typeface="Calibri"/>
                <a:cs typeface="Calibri"/>
              </a:rPr>
              <a:t>ompositional characterization of the </a:t>
            </a:r>
            <a:r>
              <a:rPr lang="en-US" sz="3800" dirty="0" err="1">
                <a:latin typeface="Calibri"/>
                <a:cs typeface="Calibri"/>
              </a:rPr>
              <a:t>b</a:t>
            </a:r>
            <a:r>
              <a:rPr lang="en-US" sz="3800" dirty="0" err="1" smtClean="0">
                <a:latin typeface="Calibri"/>
                <a:cs typeface="Calibri"/>
              </a:rPr>
              <a:t>iosiliceous</a:t>
            </a:r>
            <a:r>
              <a:rPr lang="en-US" sz="3800" dirty="0" smtClean="0">
                <a:latin typeface="Calibri"/>
                <a:cs typeface="Calibri"/>
              </a:rPr>
              <a:t> Miocene Lark Formation, Danish North Sea and Norwegian Margin</a:t>
            </a:r>
            <a:endParaRPr lang="en-US" sz="3800" dirty="0">
              <a:latin typeface="Calibri"/>
              <a:cs typeface="Calibri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371600" y="4058920"/>
            <a:ext cx="6400800" cy="17526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Myriad Pro"/>
                <a:cs typeface="Myriad Pro"/>
              </a:rPr>
              <a:t>MARS </a:t>
            </a:r>
            <a:r>
              <a:rPr lang="en-US" sz="2800" i="1" dirty="0" smtClean="0">
                <a:solidFill>
                  <a:srgbClr val="000000"/>
                </a:solidFill>
                <a:latin typeface="Myriad Pro"/>
                <a:cs typeface="Myriad Pro"/>
              </a:rPr>
              <a:t>Science Symposium</a:t>
            </a:r>
          </a:p>
          <a:p>
            <a:r>
              <a:rPr lang="en-US" sz="2800" i="1" dirty="0" smtClean="0">
                <a:solidFill>
                  <a:srgbClr val="000000"/>
                </a:solidFill>
                <a:latin typeface="Myriad Pro"/>
                <a:cs typeface="Myriad Pro"/>
              </a:rPr>
              <a:t>Megan Mortimer-Lamb, M.S. Candidate</a:t>
            </a:r>
          </a:p>
          <a:p>
            <a:r>
              <a:rPr lang="en-US" sz="2800" i="1" dirty="0" smtClean="0">
                <a:solidFill>
                  <a:srgbClr val="000000"/>
                </a:solidFill>
                <a:latin typeface="Myriad Pro"/>
                <a:cs typeface="Myriad Pro"/>
              </a:rPr>
              <a:t>July, 2018</a:t>
            </a:r>
            <a:endParaRPr lang="en-US" sz="2800" i="1" dirty="0">
              <a:solidFill>
                <a:srgbClr val="000000"/>
              </a:solidFill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0145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Scanning Electron Microscope Images</a:t>
            </a:r>
            <a:endParaRPr lang="en-US" dirty="0"/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48843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3072" y="788620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339804"/>
            <a:ext cx="2712719" cy="2498138"/>
          </a:xfrm>
          <a:prstGeom prst="rect">
            <a:avLst/>
          </a:prstGeom>
        </p:spPr>
      </p:pic>
      <p:pic>
        <p:nvPicPr>
          <p:cNvPr id="8" name="Picture 7" descr="MML-22_009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61" y="1344814"/>
            <a:ext cx="2707279" cy="2493129"/>
          </a:xfrm>
          <a:prstGeom prst="rect">
            <a:avLst/>
          </a:prstGeom>
        </p:spPr>
      </p:pic>
      <p:pic>
        <p:nvPicPr>
          <p:cNvPr id="9" name="Picture 8" descr="MML-44_008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20" y="1344813"/>
            <a:ext cx="2707279" cy="2493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96" y="4062544"/>
            <a:ext cx="2740121" cy="2523374"/>
          </a:xfrm>
          <a:prstGeom prst="rect">
            <a:avLst/>
          </a:prstGeom>
        </p:spPr>
      </p:pic>
      <p:pic>
        <p:nvPicPr>
          <p:cNvPr id="12" name="Picture 11" descr="MML-22_004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4" y="4068258"/>
            <a:ext cx="2740122" cy="2523374"/>
          </a:xfrm>
          <a:prstGeom prst="rect">
            <a:avLst/>
          </a:prstGeom>
        </p:spPr>
      </p:pic>
      <p:pic>
        <p:nvPicPr>
          <p:cNvPr id="13" name="Picture 12" descr="MML-05_007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20" y="4057534"/>
            <a:ext cx="2740122" cy="2523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92520" y="1339804"/>
            <a:ext cx="558800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7120" y="1344814"/>
            <a:ext cx="60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E-44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30396" y="1334794"/>
            <a:ext cx="698154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6609" y="1339804"/>
            <a:ext cx="75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G2-22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682" y="1345178"/>
            <a:ext cx="558800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667" y="1344280"/>
            <a:ext cx="60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E-27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93423" y="4057534"/>
            <a:ext cx="558800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1568" y="4062544"/>
            <a:ext cx="63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G2-5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5224" y="4061998"/>
            <a:ext cx="661156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439" y="4057534"/>
            <a:ext cx="75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G2-22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06591" y="4063248"/>
            <a:ext cx="659153" cy="4263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06591" y="4068258"/>
            <a:ext cx="75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G2-11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88603" y="788620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68" y="1151205"/>
            <a:ext cx="6284582" cy="5649611"/>
          </a:xfrm>
        </p:spPr>
      </p:pic>
      <p:sp>
        <p:nvSpPr>
          <p:cNvPr id="5" name="Rectangle 4"/>
          <p:cNvSpPr/>
          <p:nvPr/>
        </p:nvSpPr>
        <p:spPr>
          <a:xfrm>
            <a:off x="5395" y="797087"/>
            <a:ext cx="9144000" cy="354118"/>
          </a:xfrm>
          <a:prstGeom prst="rect">
            <a:avLst/>
          </a:prstGeom>
          <a:solidFill>
            <a:srgbClr val="DDD96E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58495" y="7886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92233" y="1481666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2233" y="2034062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2233" y="2564261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2233" y="3100863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8634" y="4020988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1132" y="4006794"/>
            <a:ext cx="39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6C28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76C2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763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X-Ray Diffraction (XRD)</a:t>
            </a:r>
            <a:endParaRPr lang="en-US" sz="4000" dirty="0"/>
          </a:p>
        </p:txBody>
      </p:sp>
      <p:pic>
        <p:nvPicPr>
          <p:cNvPr id="6" name="Picture 5" descr="XRD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4793" r="6594" b="41349"/>
          <a:stretch/>
        </p:blipFill>
        <p:spPr>
          <a:xfrm>
            <a:off x="1219918" y="1157952"/>
            <a:ext cx="6838577" cy="576976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" y="797087"/>
            <a:ext cx="9144000" cy="354118"/>
          </a:xfrm>
          <a:prstGeom prst="rect">
            <a:avLst/>
          </a:prstGeom>
          <a:solidFill>
            <a:srgbClr val="DDD96E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8495" y="7886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6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5763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X-Ray Diffraction Techniques 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5" y="797087"/>
            <a:ext cx="9144000" cy="354118"/>
          </a:xfrm>
          <a:prstGeom prst="rect">
            <a:avLst/>
          </a:prstGeom>
          <a:solidFill>
            <a:srgbClr val="DDD96E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8495" y="7886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8870" y="1300104"/>
            <a:ext cx="8940676" cy="26955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000" dirty="0" smtClean="0"/>
              <a:t>Reference Intensity Ratio (RIR) 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Suffers from effects of variable chemistry and preferred orientation of crystals, amorphous material</a:t>
            </a:r>
          </a:p>
          <a:p>
            <a:pPr>
              <a:lnSpc>
                <a:spcPct val="120000"/>
              </a:lnSpc>
            </a:pPr>
            <a:r>
              <a:rPr lang="en-US" sz="3000" dirty="0" err="1" smtClean="0"/>
              <a:t>Rietveld</a:t>
            </a:r>
            <a:r>
              <a:rPr lang="en-US" sz="3000" dirty="0" smtClean="0"/>
              <a:t> method </a:t>
            </a:r>
            <a:r>
              <a:rPr lang="en-US" sz="2200" dirty="0" smtClean="0"/>
              <a:t>(</a:t>
            </a:r>
            <a:r>
              <a:rPr lang="en-US" sz="2200" dirty="0" err="1" smtClean="0"/>
              <a:t>Rietveld</a:t>
            </a:r>
            <a:r>
              <a:rPr lang="en-US" sz="2200" dirty="0" smtClean="0"/>
              <a:t>, 1969)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Crystal phases must be 3-dimentionally ordered, glasses, clay minerals</a:t>
            </a:r>
          </a:p>
          <a:p>
            <a:pPr lvl="1">
              <a:lnSpc>
                <a:spcPct val="120000"/>
              </a:lnSpc>
            </a:pPr>
            <a:endParaRPr lang="en-US" sz="2400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83" y="3715809"/>
            <a:ext cx="3584883" cy="30056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870" y="3995678"/>
            <a:ext cx="52997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dirty="0" smtClean="0"/>
              <a:t>Full Pattern Matching (</a:t>
            </a:r>
            <a:r>
              <a:rPr lang="en-US" sz="2800" dirty="0" err="1" smtClean="0"/>
              <a:t>FullPat</a:t>
            </a:r>
            <a:r>
              <a:rPr lang="en-US" sz="2800" dirty="0" smtClean="0"/>
              <a:t>) </a:t>
            </a:r>
            <a:r>
              <a:rPr lang="en-US" sz="2000" dirty="0" smtClean="0"/>
              <a:t>(</a:t>
            </a:r>
            <a:r>
              <a:rPr lang="en-US" sz="2000" dirty="0" err="1" smtClean="0"/>
              <a:t>Chipera</a:t>
            </a:r>
            <a:r>
              <a:rPr lang="en-US" sz="2000" dirty="0" smtClean="0"/>
              <a:t> &amp; </a:t>
            </a:r>
            <a:r>
              <a:rPr lang="en-US" sz="2000" dirty="0" err="1" smtClean="0"/>
              <a:t>Bish</a:t>
            </a:r>
            <a:r>
              <a:rPr lang="en-US" sz="2000" dirty="0" smtClean="0"/>
              <a:t>, 2013)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-- Observed </a:t>
            </a:r>
            <a:r>
              <a:rPr lang="en-US" sz="2400" dirty="0" err="1" smtClean="0"/>
              <a:t>diffractogram</a:t>
            </a:r>
            <a:r>
              <a:rPr lang="en-US" sz="2400" dirty="0" smtClean="0"/>
              <a:t> is the sum of individual mineral phases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-- Amorphous material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51452" y="3577309"/>
            <a:ext cx="368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Chipera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US" sz="1200" dirty="0" err="1" smtClean="0">
                <a:solidFill>
                  <a:srgbClr val="000000"/>
                </a:solidFill>
                <a:latin typeface="Calibri"/>
                <a:cs typeface="Calibri"/>
              </a:rPr>
              <a:t>Bish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, 2013)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31624E-67F3-494B-B6EE-D98E1A3796B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XRD Full Pattern Matching (</a:t>
            </a:r>
            <a:r>
              <a:rPr lang="en-US" dirty="0" err="1" smtClean="0"/>
              <a:t>FullPat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 descr="Full Pat Ex Diffractog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79" r="45964"/>
          <a:stretch/>
        </p:blipFill>
        <p:spPr>
          <a:xfrm>
            <a:off x="0" y="1235457"/>
            <a:ext cx="4832983" cy="5486018"/>
          </a:xfrm>
          <a:prstGeom prst="rect">
            <a:avLst/>
          </a:prstGeom>
          <a:ln w="3175" cmpd="sng"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760753" y="3462865"/>
            <a:ext cx="3568579" cy="2945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Mineral Constituents: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-</a:t>
            </a:r>
            <a:r>
              <a:rPr lang="en-US" sz="2000" dirty="0" err="1" smtClean="0"/>
              <a:t>Montmorillonite</a:t>
            </a:r>
            <a:endParaRPr lang="en-US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-</a:t>
            </a:r>
            <a:r>
              <a:rPr lang="en-US" sz="2000" dirty="0" err="1" smtClean="0"/>
              <a:t>Illite</a:t>
            </a:r>
            <a:endParaRPr lang="en-US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-Opal-A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-Quartz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-Calcite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0" y="1235457"/>
            <a:ext cx="4832983" cy="5377010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rundum main pea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r="2768" b="3010"/>
          <a:stretch/>
        </p:blipFill>
        <p:spPr>
          <a:xfrm>
            <a:off x="2606229" y="1875276"/>
            <a:ext cx="4213793" cy="4846199"/>
          </a:xfrm>
          <a:prstGeom prst="rect">
            <a:avLst/>
          </a:prstGeom>
        </p:spPr>
      </p:pic>
      <p:pic>
        <p:nvPicPr>
          <p:cNvPr id="8" name="Picture 7" descr="Full Pat Ex Quantific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7" t="38674" r="1500" b="25223"/>
          <a:stretch/>
        </p:blipFill>
        <p:spPr>
          <a:xfrm>
            <a:off x="5440550" y="1296414"/>
            <a:ext cx="3628784" cy="192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Inductively Coupled Plasma-Mass Spectroscopy</a:t>
            </a:r>
            <a:endParaRPr lang="en-US" sz="3200" dirty="0"/>
          </a:p>
        </p:txBody>
      </p:sp>
      <p:pic>
        <p:nvPicPr>
          <p:cNvPr id="6" name="Picture 5" descr="ICPMS_Pie chart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6" y="1514615"/>
            <a:ext cx="8162884" cy="5091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7407" t="15580" r="76543" b="60332"/>
          <a:stretch/>
        </p:blipFill>
        <p:spPr>
          <a:xfrm rot="17741518">
            <a:off x="2317350" y="3995434"/>
            <a:ext cx="2538247" cy="25606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92319" y="5210205"/>
            <a:ext cx="1717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Biogenic SiO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48871" y="1090270"/>
            <a:ext cx="7797874" cy="50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/>
              <a:t>SiO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, Al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3, </a:t>
            </a:r>
            <a:r>
              <a:rPr lang="en-US" sz="1800" dirty="0" smtClean="0"/>
              <a:t>Fe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3,</a:t>
            </a:r>
            <a:r>
              <a:rPr lang="en-US" sz="1800" dirty="0" smtClean="0"/>
              <a:t> </a:t>
            </a:r>
            <a:r>
              <a:rPr lang="en-US" sz="1800" dirty="0" err="1" smtClean="0"/>
              <a:t>MnO</a:t>
            </a:r>
            <a:r>
              <a:rPr lang="en-US" sz="1800" dirty="0" smtClean="0"/>
              <a:t>, </a:t>
            </a:r>
            <a:r>
              <a:rPr lang="en-US" sz="1800" dirty="0" err="1" smtClean="0"/>
              <a:t>MgO</a:t>
            </a:r>
            <a:r>
              <a:rPr lang="en-US" sz="1800" dirty="0" smtClean="0"/>
              <a:t>, </a:t>
            </a:r>
            <a:r>
              <a:rPr lang="en-US" sz="1800" dirty="0" err="1" smtClean="0"/>
              <a:t>CaO</a:t>
            </a:r>
            <a:r>
              <a:rPr lang="en-US" sz="1800" dirty="0" smtClean="0"/>
              <a:t>, Na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O, K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O, TiO</a:t>
            </a:r>
            <a:r>
              <a:rPr lang="en-US" sz="1800" baseline="-25000" dirty="0" smtClean="0"/>
              <a:t>2,</a:t>
            </a:r>
            <a:r>
              <a:rPr lang="en-US" sz="1800" dirty="0" smtClean="0"/>
              <a:t> P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5</a:t>
            </a:r>
          </a:p>
          <a:p>
            <a:pPr lvl="1">
              <a:lnSpc>
                <a:spcPct val="120000"/>
              </a:lnSpc>
            </a:pPr>
            <a:endParaRPr lang="en-US" sz="1800" baseline="-25000" dirty="0" smtClean="0"/>
          </a:p>
          <a:p>
            <a:pPr marL="457200" lvl="1" indent="0">
              <a:lnSpc>
                <a:spcPct val="120000"/>
              </a:lnSpc>
              <a:buNone/>
            </a:pPr>
            <a:endParaRPr lang="en-US" sz="1800" baseline="-25000" dirty="0" smtClean="0"/>
          </a:p>
          <a:p>
            <a:pPr lvl="1">
              <a:lnSpc>
                <a:spcPct val="120000"/>
              </a:lnSpc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8871" y="6424083"/>
            <a:ext cx="208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 = 47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3" y="40966"/>
            <a:ext cx="8746067" cy="752749"/>
          </a:xfrm>
        </p:spPr>
        <p:txBody>
          <a:bodyPr>
            <a:noAutofit/>
          </a:bodyPr>
          <a:lstStyle/>
          <a:p>
            <a:r>
              <a:rPr lang="en-US" sz="3200" dirty="0" smtClean="0"/>
              <a:t>Geochemical Approach to Excess Silica Equation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1815283"/>
            <a:ext cx="8369300" cy="5418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Total SiO</a:t>
            </a:r>
            <a:r>
              <a:rPr lang="en-US" baseline="-25000" dirty="0" smtClean="0"/>
              <a:t>2 </a:t>
            </a:r>
            <a:r>
              <a:rPr lang="en-US" dirty="0" smtClean="0"/>
              <a:t>= Biogenic SiO</a:t>
            </a:r>
            <a:r>
              <a:rPr lang="en-US" baseline="-25000" dirty="0" smtClean="0"/>
              <a:t>2</a:t>
            </a:r>
            <a:r>
              <a:rPr lang="en-US" dirty="0" smtClean="0"/>
              <a:t> + Detrital SiO</a:t>
            </a:r>
            <a:r>
              <a:rPr lang="en-US" baseline="-25000" dirty="0" smtClean="0"/>
              <a:t>2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0371" y="2810482"/>
            <a:ext cx="68407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Biogenic SiO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= Total SiO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- Detrital SiO</a:t>
            </a:r>
            <a:r>
              <a:rPr lang="en-US" sz="3200" baseline="-25000" dirty="0" smtClean="0"/>
              <a:t>2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94733" y="1276617"/>
            <a:ext cx="3341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Assuming a constant provenance: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2712" y="6355954"/>
            <a:ext cx="7700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Based upon normative techniques of Isaacs (1980); and Medrano &amp; Piper (1992)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134" y="3676846"/>
            <a:ext cx="7929440" cy="2488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 smtClean="0"/>
              <a:t>		  Detrital SiO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= (SiO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/Al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d</a:t>
            </a:r>
            <a:r>
              <a:rPr lang="en-US" sz="3200" dirty="0" smtClean="0"/>
              <a:t> * (Al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3 </a:t>
            </a:r>
            <a:r>
              <a:rPr lang="en-US" sz="3200" dirty="0" smtClean="0"/>
              <a:t>%) ?</a:t>
            </a:r>
          </a:p>
          <a:p>
            <a:pPr>
              <a:lnSpc>
                <a:spcPct val="140000"/>
              </a:lnSpc>
            </a:pPr>
            <a:r>
              <a:rPr lang="en-US" sz="3200" baseline="-25000" dirty="0"/>
              <a:t>	</a:t>
            </a:r>
            <a:r>
              <a:rPr lang="en-US" sz="3200" baseline="-25000" dirty="0" smtClean="0"/>
              <a:t>											</a:t>
            </a:r>
            <a:r>
              <a:rPr lang="en-US" sz="3200" dirty="0" smtClean="0"/>
              <a:t>  	= (SiO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/K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O)</a:t>
            </a:r>
            <a:r>
              <a:rPr lang="en-US" sz="3200" baseline="-25000" dirty="0" smtClean="0"/>
              <a:t>d</a:t>
            </a:r>
            <a:r>
              <a:rPr lang="en-US" sz="3200" dirty="0" smtClean="0"/>
              <a:t> * (K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%) ?</a:t>
            </a:r>
          </a:p>
          <a:p>
            <a:pPr>
              <a:lnSpc>
                <a:spcPct val="140000"/>
              </a:lnSpc>
            </a:pPr>
            <a:r>
              <a:rPr lang="en-US" sz="3200" dirty="0"/>
              <a:t>	</a:t>
            </a:r>
            <a:r>
              <a:rPr lang="en-US" sz="3200" dirty="0" smtClean="0"/>
              <a:t>						= (SiO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/TiO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d</a:t>
            </a:r>
            <a:r>
              <a:rPr lang="en-US" sz="3200" dirty="0" smtClean="0"/>
              <a:t> * (TiO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%) ?</a:t>
            </a:r>
          </a:p>
          <a:p>
            <a:endParaRPr lang="en-US" sz="32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871" y="5967732"/>
            <a:ext cx="394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(SiO</a:t>
            </a:r>
            <a:r>
              <a:rPr lang="en-US" baseline="-25000" dirty="0" smtClean="0"/>
              <a:t>2</a:t>
            </a:r>
            <a:r>
              <a:rPr lang="en-US" dirty="0" smtClean="0"/>
              <a:t>/X)</a:t>
            </a:r>
            <a:r>
              <a:rPr lang="en-US" baseline="-25000" dirty="0" smtClean="0"/>
              <a:t>d</a:t>
            </a:r>
            <a:r>
              <a:rPr lang="en-US" dirty="0" smtClean="0"/>
              <a:t> = SiO</a:t>
            </a:r>
            <a:r>
              <a:rPr lang="en-US" baseline="-25000" dirty="0" smtClean="0"/>
              <a:t>2</a:t>
            </a:r>
            <a:r>
              <a:rPr lang="en-US" dirty="0" smtClean="0"/>
              <a:t>: X in the detritus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41213" y="5967732"/>
            <a:ext cx="456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Detrital = all </a:t>
            </a:r>
            <a:r>
              <a:rPr lang="en-US" dirty="0" err="1" smtClean="0"/>
              <a:t>aluminosilicates</a:t>
            </a:r>
            <a:r>
              <a:rPr lang="en-US" dirty="0" smtClean="0"/>
              <a:t> </a:t>
            </a:r>
            <a:r>
              <a:rPr lang="en-US" dirty="0" smtClean="0"/>
              <a:t>+ detrital quartz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7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Detrital Proxies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983302"/>
              </p:ext>
            </p:extLst>
          </p:nvPr>
        </p:nvGraphicFramePr>
        <p:xfrm>
          <a:off x="4687146" y="4121151"/>
          <a:ext cx="4194387" cy="260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2613014"/>
              </p:ext>
            </p:extLst>
          </p:nvPr>
        </p:nvGraphicFramePr>
        <p:xfrm>
          <a:off x="4687146" y="1224914"/>
          <a:ext cx="4194387" cy="264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314953"/>
              </p:ext>
            </p:extLst>
          </p:nvPr>
        </p:nvGraphicFramePr>
        <p:xfrm>
          <a:off x="228600" y="4121151"/>
          <a:ext cx="4216399" cy="260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483" y="1510934"/>
            <a:ext cx="4598631" cy="15901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tabLst>
                <a:tab pos="1539875" algn="l"/>
                <a:tab pos="3305175" algn="l"/>
              </a:tabLst>
            </a:pPr>
            <a:r>
              <a:rPr lang="en-US" sz="2000" dirty="0" smtClean="0"/>
              <a:t>Detrital SiO</a:t>
            </a:r>
            <a:r>
              <a:rPr lang="en-US" sz="2000" baseline="-25000" dirty="0" smtClean="0"/>
              <a:t>2</a:t>
            </a:r>
            <a:r>
              <a:rPr lang="en-US" sz="2000" baseline="-25000" dirty="0"/>
              <a:t> </a:t>
            </a:r>
            <a:r>
              <a:rPr lang="en-US" sz="2000" dirty="0" smtClean="0"/>
              <a:t> 	</a:t>
            </a:r>
            <a:r>
              <a:rPr lang="en-US" sz="2000" dirty="0" smtClean="0"/>
              <a:t>= </a:t>
            </a:r>
            <a:r>
              <a:rPr lang="en-US" sz="2000" dirty="0" smtClean="0"/>
              <a:t>(SiO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* (Al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 </a:t>
            </a:r>
            <a:r>
              <a:rPr lang="en-US" sz="2000" dirty="0" smtClean="0"/>
              <a:t>%) ?</a:t>
            </a:r>
          </a:p>
          <a:p>
            <a:pPr>
              <a:lnSpc>
                <a:spcPct val="140000"/>
              </a:lnSpc>
              <a:tabLst>
                <a:tab pos="1539875" algn="l"/>
                <a:tab pos="3305175" algn="l"/>
              </a:tabLst>
            </a:pPr>
            <a:r>
              <a:rPr lang="en-US" sz="2000" dirty="0" smtClean="0"/>
              <a:t>	= </a:t>
            </a:r>
            <a:r>
              <a:rPr lang="en-US" sz="2000" dirty="0" smtClean="0"/>
              <a:t>(SiO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/K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O)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* (K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%) </a:t>
            </a:r>
            <a:r>
              <a:rPr lang="en-US" sz="2000" dirty="0" smtClean="0"/>
              <a:t>?</a:t>
            </a:r>
          </a:p>
          <a:p>
            <a:pPr>
              <a:lnSpc>
                <a:spcPct val="140000"/>
              </a:lnSpc>
              <a:tabLst>
                <a:tab pos="1539875" algn="l"/>
                <a:tab pos="3305175" algn="l"/>
              </a:tabLst>
            </a:pPr>
            <a:r>
              <a:rPr lang="en-US" sz="2000" dirty="0" smtClean="0"/>
              <a:t>	= (SiO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/TiO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* (TiO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%) ?</a:t>
            </a:r>
          </a:p>
          <a:p>
            <a:endParaRPr lang="en-US" sz="20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511154"/>
            <a:ext cx="394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(SiO</a:t>
            </a:r>
            <a:r>
              <a:rPr lang="en-US" baseline="-25000" dirty="0" smtClean="0"/>
              <a:t>2</a:t>
            </a:r>
            <a:r>
              <a:rPr lang="en-US" dirty="0" smtClean="0"/>
              <a:t>/X)</a:t>
            </a:r>
            <a:r>
              <a:rPr lang="en-US" baseline="-25000" dirty="0" smtClean="0"/>
              <a:t>d</a:t>
            </a:r>
            <a:r>
              <a:rPr lang="en-US" dirty="0" smtClean="0"/>
              <a:t> = SiO</a:t>
            </a:r>
            <a:r>
              <a:rPr lang="en-US" baseline="-25000" dirty="0" smtClean="0"/>
              <a:t>2</a:t>
            </a:r>
            <a:r>
              <a:rPr lang="en-US" dirty="0" smtClean="0"/>
              <a:t>: X in the detritus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4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Fundamental Silica to Aluminum Ratio</a:t>
            </a:r>
            <a:endParaRPr lang="en-US" sz="3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1237263"/>
              </p:ext>
            </p:extLst>
          </p:nvPr>
        </p:nvGraphicFramePr>
        <p:xfrm>
          <a:off x="74711" y="1157951"/>
          <a:ext cx="8924544" cy="5033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iamond 4"/>
          <p:cNvSpPr/>
          <p:nvPr/>
        </p:nvSpPr>
        <p:spPr>
          <a:xfrm>
            <a:off x="1701155" y="4779813"/>
            <a:ext cx="266822" cy="263416"/>
          </a:xfrm>
          <a:prstGeom prst="diamond">
            <a:avLst/>
          </a:prstGeom>
          <a:solidFill>
            <a:srgbClr val="76C28F"/>
          </a:solidFill>
          <a:ln>
            <a:solidFill>
              <a:srgbClr val="76C28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2985" y="3057492"/>
            <a:ext cx="2852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/Al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“detrital” ratio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34566" y="3606803"/>
            <a:ext cx="0" cy="1032932"/>
          </a:xfrm>
          <a:prstGeom prst="straightConnector1">
            <a:avLst/>
          </a:prstGeom>
          <a:ln w="38100" cmpd="sng">
            <a:solidFill>
              <a:srgbClr val="76C28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18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91158" y="5275818"/>
            <a:ext cx="443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Detrital = all </a:t>
            </a:r>
            <a:r>
              <a:rPr lang="en-US" dirty="0" err="1" smtClean="0"/>
              <a:t>aluminosilicates</a:t>
            </a:r>
            <a:r>
              <a:rPr lang="en-US" dirty="0" smtClean="0"/>
              <a:t> </a:t>
            </a:r>
            <a:r>
              <a:rPr lang="en-US" dirty="0" smtClean="0"/>
              <a:t>+ detrital quartz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424251" y="6321365"/>
            <a:ext cx="4526299" cy="400110"/>
          </a:xfrm>
          <a:prstGeom prst="rect">
            <a:avLst/>
          </a:prstGeom>
          <a:solidFill>
            <a:srgbClr val="76C28F"/>
          </a:solidFill>
          <a:ln>
            <a:solidFill>
              <a:srgbClr val="DDD96E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Biogenic 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Total 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- 2.85 (Al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 </a:t>
            </a:r>
            <a:r>
              <a:rPr lang="en-US" sz="2000" dirty="0" smtClean="0"/>
              <a:t>%)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746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Excess Silica Estimation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812722"/>
              </p:ext>
            </p:extLst>
          </p:nvPr>
        </p:nvGraphicFramePr>
        <p:xfrm>
          <a:off x="142240" y="1198880"/>
          <a:ext cx="8859520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75440" y="4064000"/>
            <a:ext cx="131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Excess Silica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05644" y="2630714"/>
            <a:ext cx="9070" cy="3129643"/>
          </a:xfrm>
          <a:prstGeom prst="straightConnector1">
            <a:avLst/>
          </a:prstGeom>
          <a:ln w="38100" cmpd="sng">
            <a:solidFill>
              <a:srgbClr val="DDD96E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09515" y="5675086"/>
            <a:ext cx="443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Detrital = all </a:t>
            </a:r>
            <a:r>
              <a:rPr lang="en-US" dirty="0" err="1" smtClean="0"/>
              <a:t>aluminosilicates</a:t>
            </a:r>
            <a:r>
              <a:rPr lang="en-US" dirty="0" smtClean="0"/>
              <a:t> </a:t>
            </a:r>
            <a:r>
              <a:rPr lang="en-US" dirty="0" smtClean="0"/>
              <a:t>+ detrital quartz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1477" y="81280"/>
            <a:ext cx="8313127" cy="66839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Calibri"/>
                <a:cs typeface="Calibri"/>
              </a:rPr>
              <a:t>Objective &amp; Importance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185832"/>
            <a:ext cx="9272220" cy="19725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Generate a reproducible, </a:t>
            </a:r>
            <a:r>
              <a:rPr lang="en-US" sz="2400" dirty="0" err="1" smtClean="0"/>
              <a:t>biosilica</a:t>
            </a:r>
            <a:r>
              <a:rPr lang="en-US" sz="2400" dirty="0" smtClean="0"/>
              <a:t> quantification method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1800" dirty="0" smtClean="0"/>
              <a:t>Quantification complicated by amorphous and diagenetic silica</a:t>
            </a:r>
            <a:endParaRPr lang="en-US" sz="2000" dirty="0" smtClean="0"/>
          </a:p>
          <a:p>
            <a:r>
              <a:rPr lang="en-US" sz="2400" dirty="0" smtClean="0"/>
              <a:t>Pure science - </a:t>
            </a:r>
            <a:r>
              <a:rPr lang="en-US" sz="2400" dirty="0" err="1" smtClean="0"/>
              <a:t>paleoceanography</a:t>
            </a:r>
            <a:r>
              <a:rPr lang="en-US" sz="2400" dirty="0" smtClean="0"/>
              <a:t>/mass accumulation rates</a:t>
            </a:r>
          </a:p>
          <a:p>
            <a:r>
              <a:rPr lang="en-US" sz="2400" dirty="0" smtClean="0"/>
              <a:t>Applied science - mechanical properties/reservoir quality</a:t>
            </a:r>
          </a:p>
          <a:p>
            <a:pPr>
              <a:lnSpc>
                <a:spcPct val="110000"/>
              </a:lnSpc>
            </a:pPr>
            <a:endParaRPr lang="en-US" sz="3600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lvl="1">
              <a:lnSpc>
                <a:spcPct val="11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 smtClean="0"/>
          </a:p>
          <a:p>
            <a:pPr lvl="1">
              <a:lnSpc>
                <a:spcPct val="110000"/>
              </a:lnSpc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 smtClean="0"/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17" name="Picture 16" descr="XRD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7463" r="47442" b="44606"/>
          <a:stretch/>
        </p:blipFill>
        <p:spPr>
          <a:xfrm>
            <a:off x="909477" y="3008974"/>
            <a:ext cx="2694637" cy="3890496"/>
          </a:xfrm>
          <a:prstGeom prst="rect">
            <a:avLst/>
          </a:prstGeom>
        </p:spPr>
      </p:pic>
      <p:pic>
        <p:nvPicPr>
          <p:cNvPr id="24" name="Picture 23" descr="Quartz phase.a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/>
          <a:stretch/>
        </p:blipFill>
        <p:spPr>
          <a:xfrm>
            <a:off x="3862228" y="5079103"/>
            <a:ext cx="2066676" cy="1703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49" y="3971936"/>
            <a:ext cx="2107387" cy="17153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 descr="Opal-A.a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8613"/>
          <a:stretch/>
        </p:blipFill>
        <p:spPr>
          <a:xfrm>
            <a:off x="3863962" y="3052658"/>
            <a:ext cx="2051853" cy="16248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5089259" y="3043228"/>
            <a:ext cx="82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Opal-A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87" y="3971936"/>
            <a:ext cx="126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Opal-CT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74708" y="5079103"/>
            <a:ext cx="183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Diagenetic quartz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788603" y="793715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4" y="1236133"/>
            <a:ext cx="8898466" cy="562186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/>
              <a:t>Complete alkaline digestions of ~47 samples @ 5hr</a:t>
            </a:r>
          </a:p>
          <a:p>
            <a:pPr>
              <a:lnSpc>
                <a:spcPct val="130000"/>
              </a:lnSpc>
            </a:pPr>
            <a:r>
              <a:rPr lang="en-US" sz="2800" dirty="0" smtClean="0"/>
              <a:t>FT-IR sample preparation and analysis</a:t>
            </a:r>
          </a:p>
          <a:p>
            <a:pPr>
              <a:lnSpc>
                <a:spcPct val="130000"/>
              </a:lnSpc>
            </a:pPr>
            <a:r>
              <a:rPr lang="en-US" sz="2800" dirty="0" smtClean="0"/>
              <a:t>Analyze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batch of carbonate &amp; opal-free ICP-MS data</a:t>
            </a:r>
          </a:p>
          <a:p>
            <a:pPr>
              <a:lnSpc>
                <a:spcPct val="130000"/>
              </a:lnSpc>
            </a:pPr>
            <a:r>
              <a:rPr lang="en-US" sz="2800" dirty="0" smtClean="0"/>
              <a:t>Perfect Full Pattern Matching</a:t>
            </a:r>
          </a:p>
          <a:p>
            <a:pPr>
              <a:lnSpc>
                <a:spcPct val="130000"/>
              </a:lnSpc>
            </a:pPr>
            <a:r>
              <a:rPr lang="en-US" sz="2800" dirty="0" smtClean="0"/>
              <a:t>Generate Excess Silica Equation 					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calibrated by 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carbonate &amp; opal free ICP-MS data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Alkaline digestions</a:t>
            </a:r>
          </a:p>
          <a:p>
            <a:pPr lvl="2">
              <a:lnSpc>
                <a:spcPct val="130000"/>
              </a:lnSpc>
            </a:pPr>
            <a:r>
              <a:rPr lang="en-US" sz="2000" dirty="0" smtClean="0"/>
              <a:t>FT-IR</a:t>
            </a:r>
          </a:p>
          <a:p>
            <a:pPr lvl="2"/>
            <a:endParaRPr lang="en-US" sz="2000" dirty="0" smtClean="0"/>
          </a:p>
          <a:p>
            <a:pPr lvl="1"/>
            <a:endParaRPr lang="en-US" sz="240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5" y="3166533"/>
            <a:ext cx="3725333" cy="33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oge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96" y="1361440"/>
            <a:ext cx="3364854" cy="5129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FT-IR &amp; Alkaline Digestions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95" y="797087"/>
            <a:ext cx="9144000" cy="354118"/>
          </a:xfrm>
          <a:prstGeom prst="rect">
            <a:avLst/>
          </a:prstGeom>
          <a:solidFill>
            <a:srgbClr val="DDD96E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58495" y="7886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090270"/>
            <a:ext cx="5887357" cy="2746943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/>
              <a:t>Fourier Transform Infrared Spectroscopy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Calibrated by opal digestions or partial least squares regression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sz="2600" dirty="0" smtClean="0"/>
              <a:t>Digestions </a:t>
            </a:r>
            <a:r>
              <a:rPr lang="en-US" sz="2600" dirty="0"/>
              <a:t>of </a:t>
            </a:r>
            <a:r>
              <a:rPr lang="en-US" sz="2600" dirty="0" smtClean="0"/>
              <a:t>opal using Na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CO</a:t>
            </a:r>
            <a:r>
              <a:rPr lang="en-US" sz="2600" baseline="-25000" dirty="0" smtClean="0"/>
              <a:t>3</a:t>
            </a:r>
            <a:r>
              <a:rPr lang="en-US" sz="2600" dirty="0" smtClean="0"/>
              <a:t> </a:t>
            </a:r>
            <a:r>
              <a:rPr lang="en-US" sz="2800" dirty="0" smtClean="0"/>
              <a:t>	</a:t>
            </a:r>
          </a:p>
          <a:p>
            <a:pPr lvl="1">
              <a:lnSpc>
                <a:spcPct val="120000"/>
              </a:lnSpc>
            </a:pPr>
            <a:r>
              <a:rPr lang="en-US" sz="2200" dirty="0" smtClean="0"/>
              <a:t>(</a:t>
            </a:r>
            <a:r>
              <a:rPr lang="en-US" sz="2200" dirty="0" err="1" smtClean="0"/>
              <a:t>Mortlock</a:t>
            </a:r>
            <a:r>
              <a:rPr lang="en-US" sz="2200" dirty="0" smtClean="0"/>
              <a:t> &amp; </a:t>
            </a:r>
            <a:r>
              <a:rPr lang="en-US" sz="2200" dirty="0" err="1" smtClean="0"/>
              <a:t>Froelich</a:t>
            </a:r>
            <a:r>
              <a:rPr lang="en-US" sz="2200" dirty="0" smtClean="0"/>
              <a:t>, 1992)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822931"/>
              </p:ext>
            </p:extLst>
          </p:nvPr>
        </p:nvGraphicFramePr>
        <p:xfrm>
          <a:off x="148871" y="3531693"/>
          <a:ext cx="5234214" cy="3326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Worksheet" r:id="rId4" imgW="8674100" imgH="5930900" progId="Excel.Sheet.8">
                  <p:embed/>
                </p:oleObj>
              </mc:Choice>
              <mc:Fallback>
                <p:oleObj name="Worksheet" r:id="rId4" imgW="8674100" imgH="59309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871" y="3531693"/>
                        <a:ext cx="5234214" cy="3326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rot="20512785">
            <a:off x="2447691" y="4120664"/>
            <a:ext cx="2676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Clay mineral dissolution trend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52743" y="6490849"/>
            <a:ext cx="368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cs typeface="Myriad Pro"/>
              </a:rPr>
              <a:t>Vogel et al. (2016)</a:t>
            </a:r>
            <a:endParaRPr lang="en-US" sz="1200" dirty="0">
              <a:solidFill>
                <a:srgbClr val="000000"/>
              </a:solidFill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4762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0966"/>
            <a:ext cx="8229600" cy="7527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Alkaline Digestion Trial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1082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9514" y="788620"/>
            <a:ext cx="198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4546210"/>
            <a:ext cx="4561658" cy="2139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1600" dirty="0" smtClean="0"/>
          </a:p>
          <a:p>
            <a:pPr marL="457200" lvl="1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6448498"/>
            <a:ext cx="92000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Weight </a:t>
            </a:r>
            <a:r>
              <a:rPr lang="en-US" sz="2000" dirty="0"/>
              <a:t>% </a:t>
            </a:r>
            <a:r>
              <a:rPr lang="en-US" sz="2000" dirty="0" smtClean="0"/>
              <a:t>Biogenic Silica= </a:t>
            </a:r>
            <a:r>
              <a:rPr lang="en-US" sz="2000" dirty="0"/>
              <a:t>[concentration (mg/L)]/25/sample weight (mg) * 100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993692"/>
              </p:ext>
            </p:extLst>
          </p:nvPr>
        </p:nvGraphicFramePr>
        <p:xfrm>
          <a:off x="74710" y="1157952"/>
          <a:ext cx="8922538" cy="531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781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" y="660400"/>
            <a:ext cx="9144000" cy="490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KERBP_LOGO_POS_LANDSC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67" y="1667157"/>
            <a:ext cx="4080933" cy="1020233"/>
          </a:xfrm>
          <a:prstGeom prst="rect">
            <a:avLst/>
          </a:prstGeom>
        </p:spPr>
      </p:pic>
      <p:pic>
        <p:nvPicPr>
          <p:cNvPr id="5" name="Picture 4" descr="maer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0" b="25029"/>
          <a:stretch/>
        </p:blipFill>
        <p:spPr>
          <a:xfrm>
            <a:off x="195938" y="1684090"/>
            <a:ext cx="4430085" cy="1228444"/>
          </a:xfrm>
          <a:prstGeom prst="rect">
            <a:avLst/>
          </a:prstGeom>
        </p:spPr>
      </p:pic>
      <p:pic>
        <p:nvPicPr>
          <p:cNvPr id="6" name="Picture 5" descr="Total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4938"/>
          <a:stretch/>
        </p:blipFill>
        <p:spPr>
          <a:xfrm>
            <a:off x="5096935" y="3223229"/>
            <a:ext cx="3962400" cy="1438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1324" y="443319"/>
            <a:ext cx="2669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Thank you!</a:t>
            </a:r>
          </a:p>
        </p:txBody>
      </p:sp>
      <p:pic>
        <p:nvPicPr>
          <p:cNvPr id="8" name="Picture 7" descr="berry petroleu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 b="30059"/>
          <a:stretch/>
        </p:blipFill>
        <p:spPr>
          <a:xfrm>
            <a:off x="304800" y="3223229"/>
            <a:ext cx="3716058" cy="1504119"/>
          </a:xfrm>
          <a:prstGeom prst="rect">
            <a:avLst/>
          </a:prstGeom>
        </p:spPr>
      </p:pic>
      <p:pic>
        <p:nvPicPr>
          <p:cNvPr id="9" name="Picture 8" descr="headercr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" y="4893732"/>
            <a:ext cx="4959242" cy="1681229"/>
          </a:xfrm>
          <a:prstGeom prst="rect">
            <a:avLst/>
          </a:prstGeom>
        </p:spPr>
      </p:pic>
      <p:pic>
        <p:nvPicPr>
          <p:cNvPr id="11" name="Picture 10" descr="signal hill p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88" y="4845721"/>
            <a:ext cx="3010912" cy="1729240"/>
          </a:xfrm>
          <a:prstGeom prst="rect">
            <a:avLst/>
          </a:prstGeom>
        </p:spPr>
      </p:pic>
      <p:pic>
        <p:nvPicPr>
          <p:cNvPr id="12" name="Picture 11" descr="MML-44_008.tif"/>
          <p:cNvPicPr>
            <a:picLocks noChangeAspect="1"/>
          </p:cNvPicPr>
          <p:nvPr/>
        </p:nvPicPr>
        <p:blipFill rotWithShape="1">
          <a:blip r:embed="rId8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10872"/>
          <a:stretch/>
        </p:blipFill>
        <p:spPr>
          <a:xfrm>
            <a:off x="-121920" y="0"/>
            <a:ext cx="926592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58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328" y="1228328"/>
            <a:ext cx="8739637" cy="639134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/>
              <a:t>Behl, R. J., &amp; Garrison, R. E. (1994, August). The origin of </a:t>
            </a:r>
            <a:r>
              <a:rPr lang="en-US" sz="1100" dirty="0" err="1"/>
              <a:t>chert</a:t>
            </a:r>
            <a:r>
              <a:rPr lang="en-US" sz="1100" dirty="0"/>
              <a:t> in the Monterey Formation of California (USA). In </a:t>
            </a:r>
            <a:r>
              <a:rPr lang="en-US" sz="1100" i="1" dirty="0"/>
              <a:t>Siliceous, phosphatic and glauconitic </a:t>
            </a:r>
            <a:r>
              <a:rPr lang="en-US" sz="1100" i="1" dirty="0" smtClean="0"/>
              <a:t>	sediments </a:t>
            </a:r>
            <a:r>
              <a:rPr lang="en-US" sz="1100" i="1" dirty="0"/>
              <a:t>of the Tertiary and Mesozoic: Proceedings of the 29th International Geological Congress, Part C</a:t>
            </a:r>
            <a:r>
              <a:rPr lang="en-US" sz="1100" dirty="0"/>
              <a:t> (pp. 101-132).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 smtClean="0"/>
              <a:t>Chipera</a:t>
            </a:r>
            <a:r>
              <a:rPr lang="en-US" sz="1100" dirty="0"/>
              <a:t>, S.J., and </a:t>
            </a:r>
            <a:r>
              <a:rPr lang="en-US" sz="1100" dirty="0" err="1"/>
              <a:t>Bish</a:t>
            </a:r>
            <a:r>
              <a:rPr lang="en-US" sz="1100" dirty="0"/>
              <a:t>, D.L., 2013, Fitting Full X-Ray Diffraction Patterns for Quantitative Analysis: A Method for Readily Quantifying Crystalline and </a:t>
            </a:r>
            <a:r>
              <a:rPr lang="en-US" sz="1100" dirty="0" smtClean="0"/>
              <a:t>	Disordered </a:t>
            </a:r>
            <a:r>
              <a:rPr lang="en-US" sz="1100" dirty="0"/>
              <a:t>Phases: Advances in Materials Physics and Chemistry, v. 03, p. 47–53, </a:t>
            </a:r>
            <a:r>
              <a:rPr lang="en-US" sz="1100" dirty="0" err="1"/>
              <a:t>doi</a:t>
            </a:r>
            <a:r>
              <a:rPr lang="en-US" sz="1100" dirty="0"/>
              <a:t>: 10.4236/ampc.2013.31A007.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 smtClean="0"/>
              <a:t>Cortese</a:t>
            </a:r>
            <a:r>
              <a:rPr lang="en-US" sz="1100" dirty="0"/>
              <a:t>, G., </a:t>
            </a:r>
            <a:r>
              <a:rPr lang="en-US" sz="1100" dirty="0" err="1"/>
              <a:t>Gersonde</a:t>
            </a:r>
            <a:r>
              <a:rPr lang="en-US" sz="1100" dirty="0"/>
              <a:t>, R., Hillenbrand, C. D., &amp; Kuhn, G. (2004). Opal sedimentation shifts in the World Ocean over the last 15 </a:t>
            </a:r>
            <a:r>
              <a:rPr lang="en-US" sz="1100" dirty="0" err="1"/>
              <a:t>Myr</a:t>
            </a:r>
            <a:r>
              <a:rPr lang="en-US" sz="1100" dirty="0"/>
              <a:t>. </a:t>
            </a:r>
            <a:r>
              <a:rPr lang="en-US" sz="1100" i="1" dirty="0"/>
              <a:t>Earth and </a:t>
            </a:r>
            <a:r>
              <a:rPr lang="en-US" sz="1100" i="1" dirty="0" smtClean="0"/>
              <a:t>	Planetary </a:t>
            </a:r>
            <a:r>
              <a:rPr lang="en-US" sz="1100" i="1" dirty="0"/>
              <a:t>Science Letters</a:t>
            </a:r>
            <a:r>
              <a:rPr lang="en-US" sz="1100" dirty="0"/>
              <a:t>, </a:t>
            </a:r>
            <a:r>
              <a:rPr lang="en-US" sz="1100" i="1" dirty="0"/>
              <a:t>224</a:t>
            </a:r>
            <a:r>
              <a:rPr lang="en-US" sz="1100" dirty="0"/>
              <a:t>(3–4), 509–527. </a:t>
            </a:r>
            <a:r>
              <a:rPr lang="en-US" sz="1100" u="sng" dirty="0">
                <a:hlinkClick r:id="rId3"/>
              </a:rPr>
              <a:t>https://</a:t>
            </a:r>
            <a:r>
              <a:rPr lang="en-US" sz="1100" u="sng" dirty="0" smtClean="0">
                <a:hlinkClick r:id="rId3"/>
              </a:rPr>
              <a:t>doi.org/10.1016/j.epsl.2004.05.035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/>
              <a:t>DeMaster</a:t>
            </a:r>
            <a:r>
              <a:rPr lang="en-US" sz="1100" dirty="0"/>
              <a:t>, D. J. (1979) The marine budgets of silica and 32 Si. PhD thesis, Yale Univ</a:t>
            </a:r>
            <a:r>
              <a:rPr lang="en-US" sz="1100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/>
              <a:t>Eidvin</a:t>
            </a:r>
            <a:r>
              <a:rPr lang="en-US" sz="1100" dirty="0"/>
              <a:t>, T., Riis, F., and Rasmussen, E.S., 2014, Oligocene to Lower Pliocene deposits of the Norwegian continental shelf, Norwegian Sea, Svalbard, </a:t>
            </a:r>
            <a:r>
              <a:rPr lang="en-US" sz="1100" dirty="0" smtClean="0"/>
              <a:t>	Denmark </a:t>
            </a:r>
            <a:r>
              <a:rPr lang="en-US" sz="1100" dirty="0"/>
              <a:t>and their relation to the uplift of </a:t>
            </a:r>
            <a:r>
              <a:rPr lang="en-US" sz="1100" dirty="0" err="1"/>
              <a:t>Fennoscandia</a:t>
            </a:r>
            <a:r>
              <a:rPr lang="en-US" sz="1100" dirty="0"/>
              <a:t>: A synthesis: Marine and Petroleum Geology, v. 56, p. 184–221, </a:t>
            </a:r>
            <a:r>
              <a:rPr lang="en-US" sz="1100" dirty="0" err="1"/>
              <a:t>doi</a:t>
            </a:r>
            <a:r>
              <a:rPr lang="en-US" sz="1100" dirty="0"/>
              <a:t>: 10.1016</a:t>
            </a:r>
            <a:r>
              <a:rPr lang="en-US" sz="1100" dirty="0" smtClean="0"/>
              <a:t>/	j.marpetgeo</a:t>
            </a:r>
            <a:r>
              <a:rPr lang="en-US" sz="1100" dirty="0"/>
              <a:t>.2014.04.006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/>
              <a:t>Guerin, T.F. (1999) The extraction of aged polycyclic aromatic hydrocarbon (PAH) residues from a clay soil using sonication and a </a:t>
            </a:r>
            <a:r>
              <a:rPr lang="en-US" sz="1100" dirty="0" err="1"/>
              <a:t>Soxhlet</a:t>
            </a:r>
            <a:r>
              <a:rPr lang="en-US" sz="1100" dirty="0"/>
              <a:t> procedure: a </a:t>
            </a:r>
            <a:r>
              <a:rPr lang="en-US" sz="1100" dirty="0" smtClean="0"/>
              <a:t>	comparative </a:t>
            </a:r>
            <a:r>
              <a:rPr lang="en-US" sz="1100" dirty="0"/>
              <a:t>study.: Journal of environmental monitoring : JEM, v. 1, p. 63–67, </a:t>
            </a:r>
            <a:r>
              <a:rPr lang="en-US" sz="1100" dirty="0" err="1"/>
              <a:t>doi</a:t>
            </a:r>
            <a:r>
              <a:rPr lang="en-US" sz="1100" dirty="0"/>
              <a:t>: 10.1039/a807307d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smtClean="0"/>
              <a:t>Herron</a:t>
            </a:r>
            <a:r>
              <a:rPr lang="en-US" sz="1100" dirty="0"/>
              <a:t>, M., Matteson, A., &amp; </a:t>
            </a:r>
            <a:r>
              <a:rPr lang="en-US" sz="1100" dirty="0" err="1"/>
              <a:t>Gustavson</a:t>
            </a:r>
            <a:r>
              <a:rPr lang="en-US" sz="1100" dirty="0"/>
              <a:t>, G. (1997). Dual-Range FT-IR Mineralogy and the Analysis of Sedimentary Formations. </a:t>
            </a:r>
            <a:r>
              <a:rPr lang="en-US" sz="1100" i="1" dirty="0"/>
              <a:t>Proceedings 1997 </a:t>
            </a:r>
            <a:r>
              <a:rPr lang="en-US" sz="1100" i="1" dirty="0" smtClean="0"/>
              <a:t>	</a:t>
            </a:r>
            <a:r>
              <a:rPr lang="en-US" sz="1100" i="1" dirty="0" err="1" smtClean="0"/>
              <a:t>Internatinal</a:t>
            </a:r>
            <a:r>
              <a:rPr lang="en-US" sz="1100" i="1" dirty="0" smtClean="0"/>
              <a:t> </a:t>
            </a:r>
            <a:r>
              <a:rPr lang="en-US" sz="1100" i="1" dirty="0"/>
              <a:t>Symposium of the Society of Core Analysts</a:t>
            </a:r>
            <a:r>
              <a:rPr lang="en-US" sz="1100" dirty="0"/>
              <a:t>, 1–12</a:t>
            </a:r>
            <a:r>
              <a:rPr lang="en-US" sz="1100" dirty="0" smtClean="0"/>
              <a:t>.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smtClean="0"/>
              <a:t>Keller</a:t>
            </a:r>
            <a:r>
              <a:rPr lang="en-US" sz="1100" dirty="0"/>
              <a:t>, G., &amp; Barron, J. A. (1983). </a:t>
            </a:r>
            <a:r>
              <a:rPr lang="en-US" sz="1100" dirty="0" err="1"/>
              <a:t>Paleoceanographic</a:t>
            </a:r>
            <a:r>
              <a:rPr lang="en-US" sz="1100" dirty="0"/>
              <a:t> implications of Miocene deep-sea hiatuses. </a:t>
            </a:r>
            <a:r>
              <a:rPr lang="en-US" sz="1100" i="1" dirty="0"/>
              <a:t>Geological Society of America Bulletin</a:t>
            </a:r>
            <a:r>
              <a:rPr lang="en-US" sz="1100" dirty="0"/>
              <a:t>, </a:t>
            </a:r>
            <a:r>
              <a:rPr lang="en-US" sz="1100" i="1" dirty="0"/>
              <a:t>94</a:t>
            </a:r>
            <a:r>
              <a:rPr lang="en-US" sz="1100" dirty="0"/>
              <a:t>(5), 590–613. </a:t>
            </a:r>
            <a:r>
              <a:rPr lang="en-US" sz="1100" dirty="0" smtClean="0"/>
              <a:t>	</a:t>
            </a:r>
            <a:r>
              <a:rPr lang="en-US" sz="1100" dirty="0" smtClean="0">
                <a:hlinkClick r:id="rId4" invalidUrl="https://doi.org/10.1130/0016-7606(1983)94&lt;590:PIOMDH&gt;2.0.CO;2"/>
              </a:rPr>
              <a:t>https</a:t>
            </a:r>
            <a:r>
              <a:rPr lang="en-US" sz="1100" dirty="0">
                <a:hlinkClick r:id="rId5" invalidUrl="https://doi.org/10.1130/0016-7606(1983)94&lt;590:PIOMDH&gt;2.0.CO;2"/>
              </a:rPr>
              <a:t>://</a:t>
            </a:r>
            <a:r>
              <a:rPr lang="en-US" sz="1100" dirty="0" smtClean="0">
                <a:hlinkClick r:id="rId6" invalidUrl="https://doi.org/10.1130/0016-7606(1983)94&lt;590:PIOMDH&gt;2.0.CO;2"/>
              </a:rPr>
              <a:t>doi.org/10.1130/0016-7606(1983)94&lt;590:PIOMDH&gt;2.0.CO;2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/>
              <a:t> Medrano, M.D., and Piper, D.Z., 1992, A normative-calculation procedure used to determine mineral abundances in rocks from the Montpelier </a:t>
            </a:r>
            <a:r>
              <a:rPr lang="en-US" sz="1100" dirty="0" smtClean="0"/>
              <a:t>	Canyon </a:t>
            </a:r>
            <a:r>
              <a:rPr lang="en-US" sz="1100" dirty="0"/>
              <a:t>section of the </a:t>
            </a:r>
            <a:r>
              <a:rPr lang="en-US" sz="1100" dirty="0" err="1"/>
              <a:t>Phosphoria</a:t>
            </a:r>
            <a:r>
              <a:rPr lang="en-US" sz="1100" dirty="0"/>
              <a:t> Formation , Idaho : a tool in deciphering the minor-element geochemistry of sedimentary rocks </a:t>
            </a:r>
            <a:r>
              <a:rPr lang="en-US" sz="1100" dirty="0" smtClean="0"/>
              <a:t>: </a:t>
            </a:r>
            <a:r>
              <a:rPr lang="en-US" sz="1100" dirty="0"/>
              <a:t>US </a:t>
            </a:r>
            <a:r>
              <a:rPr lang="en-US" sz="1100" dirty="0" smtClean="0"/>
              <a:t>	Geological </a:t>
            </a:r>
            <a:r>
              <a:rPr lang="en-US" sz="1100" dirty="0"/>
              <a:t>Survey Bulletin, p. A1–A23</a:t>
            </a:r>
            <a:r>
              <a:rPr lang="en-US" sz="1100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 smtClean="0"/>
              <a:t>Mortlock</a:t>
            </a:r>
            <a:r>
              <a:rPr lang="en-US" sz="1100" dirty="0"/>
              <a:t>, R. A., and P. N. </a:t>
            </a:r>
            <a:r>
              <a:rPr lang="en-US" sz="1100" dirty="0" err="1"/>
              <a:t>Froelich</a:t>
            </a:r>
            <a:r>
              <a:rPr lang="en-US" sz="1100" dirty="0"/>
              <a:t>. (1989). A simple method for the rapid determination of biogenic opal in pelagic marine sediments. Deep-Sea Res. </a:t>
            </a:r>
            <a:r>
              <a:rPr lang="en-US" sz="1100" dirty="0" smtClean="0"/>
              <a:t>	36</a:t>
            </a:r>
            <a:r>
              <a:rPr lang="en-US" sz="1100" dirty="0"/>
              <a:t>: 1415–1426. </a:t>
            </a:r>
            <a:r>
              <a:rPr lang="en-US" sz="1100" dirty="0" err="1"/>
              <a:t>doi</a:t>
            </a:r>
            <a:r>
              <a:rPr lang="en-US" sz="1100" dirty="0"/>
              <a:t>: 10.1016/0198-0149(89)90092-7 </a:t>
            </a:r>
          </a:p>
          <a:p>
            <a:pPr marL="0" indent="0">
              <a:buNone/>
            </a:pPr>
            <a:r>
              <a:rPr lang="en-US" sz="1100" dirty="0" smtClean="0"/>
              <a:t>Vogel</a:t>
            </a:r>
            <a:r>
              <a:rPr lang="en-US" sz="1100" dirty="0"/>
              <a:t>, H., Meyer-Jacob, C., </a:t>
            </a:r>
            <a:r>
              <a:rPr lang="en-US" sz="1100" dirty="0" err="1"/>
              <a:t>Th</a:t>
            </a:r>
            <a:r>
              <a:rPr lang="en-US" sz="1100" dirty="0"/>
              <a:t>??le, L., </a:t>
            </a:r>
            <a:r>
              <a:rPr lang="en-US" sz="1100" dirty="0" err="1"/>
              <a:t>Lippold</a:t>
            </a:r>
            <a:r>
              <a:rPr lang="en-US" sz="1100" dirty="0"/>
              <a:t>, J.A., and </a:t>
            </a:r>
            <a:r>
              <a:rPr lang="en-US" sz="1100" dirty="0" err="1"/>
              <a:t>Jaccard</a:t>
            </a:r>
            <a:r>
              <a:rPr lang="en-US" sz="1100" dirty="0"/>
              <a:t>, S.L., 2016, Quantification of biogenic silica by means of Fourier transform infrared </a:t>
            </a:r>
            <a:r>
              <a:rPr lang="en-US" sz="1100" dirty="0" smtClean="0"/>
              <a:t>	spectroscopy </a:t>
            </a:r>
            <a:r>
              <a:rPr lang="en-US" sz="1100" dirty="0"/>
              <a:t>(FTIRS) in marine sediments: Limnology and Oceanography: Methods, v. 14, p. 828–838, </a:t>
            </a:r>
            <a:r>
              <a:rPr lang="en-US" sz="1100" dirty="0" err="1"/>
              <a:t>doi</a:t>
            </a:r>
            <a:r>
              <a:rPr lang="en-US" sz="1100" dirty="0"/>
              <a:t>: 10.1002/lom3.10129.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 smtClean="0"/>
              <a:t>Schiøler</a:t>
            </a:r>
            <a:r>
              <a:rPr lang="en-US" sz="1100" dirty="0"/>
              <a:t>, P., </a:t>
            </a:r>
            <a:r>
              <a:rPr lang="en-US" sz="1100" dirty="0" err="1"/>
              <a:t>Andsbjerg</a:t>
            </a:r>
            <a:r>
              <a:rPr lang="en-US" sz="1100" dirty="0"/>
              <a:t>, J., Clausen, O. R., Dam, G., </a:t>
            </a:r>
            <a:r>
              <a:rPr lang="en-US" sz="1100" dirty="0" err="1"/>
              <a:t>Dybkjaer</a:t>
            </a:r>
            <a:r>
              <a:rPr lang="en-US" sz="1100" dirty="0"/>
              <a:t>, K., </a:t>
            </a:r>
            <a:r>
              <a:rPr lang="en-US" sz="1100" dirty="0" err="1"/>
              <a:t>Hamberg</a:t>
            </a:r>
            <a:r>
              <a:rPr lang="en-US" sz="1100" dirty="0"/>
              <a:t>, L., … Rasmussen, J. a. (2007). </a:t>
            </a:r>
            <a:r>
              <a:rPr lang="en-US" sz="1100" i="1" dirty="0" err="1"/>
              <a:t>Lithostratigraphy</a:t>
            </a:r>
            <a:r>
              <a:rPr lang="en-US" sz="1100" i="1" dirty="0"/>
              <a:t> of the </a:t>
            </a:r>
            <a:r>
              <a:rPr lang="en-US" sz="1100" i="1" dirty="0" err="1"/>
              <a:t>Palaeogene</a:t>
            </a:r>
            <a:r>
              <a:rPr lang="en-US" sz="1100" i="1" dirty="0"/>
              <a:t> – Lower </a:t>
            </a:r>
            <a:r>
              <a:rPr lang="en-US" sz="1100" i="1" dirty="0" smtClean="0"/>
              <a:t>	Neogene </a:t>
            </a:r>
            <a:r>
              <a:rPr lang="en-US" sz="1100" i="1" dirty="0"/>
              <a:t>succession of the Danish North Sea</a:t>
            </a:r>
            <a:r>
              <a:rPr lang="en-US" sz="1100" dirty="0"/>
              <a:t>. </a:t>
            </a:r>
            <a:r>
              <a:rPr lang="en-US" sz="1100" i="1" dirty="0"/>
              <a:t>Geological Survey of Denmark and Greenland Bulletin</a:t>
            </a:r>
            <a:r>
              <a:rPr lang="en-US" sz="1100" dirty="0"/>
              <a:t> (Vol. 12</a:t>
            </a:r>
            <a:r>
              <a:rPr lang="en-US" sz="1100" dirty="0" smtClean="0"/>
              <a:t>).</a:t>
            </a:r>
            <a:endParaRPr lang="en-US" sz="1100" dirty="0"/>
          </a:p>
          <a:p>
            <a:pPr marL="0" indent="0">
              <a:lnSpc>
                <a:spcPct val="120000"/>
              </a:lnSpc>
              <a:buNone/>
            </a:pPr>
            <a:endParaRPr lang="en-US" sz="11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81150"/>
            <a:ext cx="9143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Myriad Pro"/>
                <a:cs typeface="Myriad Pro"/>
              </a:rPr>
              <a:t>References</a:t>
            </a:r>
            <a:endParaRPr lang="en-US" dirty="0">
              <a:latin typeface="Myriad Pro"/>
              <a:cs typeface="Myriad Pro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89548" y="6413698"/>
            <a:ext cx="312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Modified from </a:t>
            </a:r>
            <a:r>
              <a:rPr lang="en-US" sz="1400" dirty="0" err="1" smtClean="0">
                <a:latin typeface="Calibri"/>
                <a:cs typeface="Calibri"/>
              </a:rPr>
              <a:t>Cortese</a:t>
            </a:r>
            <a:r>
              <a:rPr lang="en-US" sz="1400" dirty="0" smtClean="0">
                <a:latin typeface="Calibri"/>
                <a:cs typeface="Calibri"/>
              </a:rPr>
              <a:t> et al. (2004</a:t>
            </a:r>
            <a:r>
              <a:rPr lang="en-US" sz="1400" dirty="0">
                <a:latin typeface="Calibri"/>
                <a:cs typeface="Calibri"/>
              </a:rPr>
              <a:t>)</a:t>
            </a:r>
            <a:r>
              <a:rPr lang="en-US" sz="1400" dirty="0" smtClean="0">
                <a:latin typeface="Calibri"/>
                <a:cs typeface="Calibri"/>
              </a:rPr>
              <a:t> 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66371" y="1421232"/>
            <a:ext cx="3789680" cy="2642746"/>
          </a:xfrm>
        </p:spPr>
        <p:txBody>
          <a:bodyPr/>
          <a:lstStyle/>
          <a:p>
            <a:r>
              <a:rPr lang="en-US" dirty="0" smtClean="0"/>
              <a:t>Sensitive to:</a:t>
            </a:r>
          </a:p>
          <a:p>
            <a:pPr lvl="1"/>
            <a:r>
              <a:rPr lang="en-US" dirty="0" smtClean="0"/>
              <a:t>Nutrient availability</a:t>
            </a:r>
          </a:p>
          <a:p>
            <a:pPr lvl="1"/>
            <a:r>
              <a:rPr lang="en-US" dirty="0" smtClean="0"/>
              <a:t>Climatic changes</a:t>
            </a:r>
          </a:p>
        </p:txBody>
      </p:sp>
      <p:pic>
        <p:nvPicPr>
          <p:cNvPr id="4" name="Picture 3" descr="Cortese_with_plankton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06" y="3685141"/>
            <a:ext cx="5068282" cy="28989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6200000">
            <a:off x="8377384" y="2633384"/>
            <a:ext cx="1163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DSi</a:t>
            </a:r>
            <a:r>
              <a:rPr lang="en-US" dirty="0"/>
              <a:t> (</a:t>
            </a:r>
            <a:r>
              <a:rPr lang="en-US" dirty="0" err="1"/>
              <a:t>μmol</a:t>
            </a:r>
            <a:r>
              <a:rPr lang="en-US" dirty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1" y="1344484"/>
            <a:ext cx="4935122" cy="2340657"/>
          </a:xfrm>
          <a:prstGeom prst="rect">
            <a:avLst/>
          </a:prstGeom>
        </p:spPr>
      </p:pic>
      <p:sp>
        <p:nvSpPr>
          <p:cNvPr id="8" name="Content Placeholder 14"/>
          <p:cNvSpPr txBox="1">
            <a:spLocks/>
          </p:cNvSpPr>
          <p:nvPr/>
        </p:nvSpPr>
        <p:spPr>
          <a:xfrm>
            <a:off x="5052674" y="3948491"/>
            <a:ext cx="4300078" cy="290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Implications for:</a:t>
            </a:r>
          </a:p>
          <a:p>
            <a:r>
              <a:rPr lang="en-US" sz="3200" dirty="0" err="1" smtClean="0"/>
              <a:t>Paleoceanography</a:t>
            </a:r>
            <a:endParaRPr lang="en-US" sz="3200" dirty="0" smtClean="0"/>
          </a:p>
          <a:p>
            <a:pPr lvl="1"/>
            <a:r>
              <a:rPr lang="en-US" dirty="0" err="1" smtClean="0"/>
              <a:t>Thermohaline</a:t>
            </a:r>
            <a:r>
              <a:rPr lang="en-US" dirty="0" smtClean="0"/>
              <a:t> circulation</a:t>
            </a:r>
          </a:p>
          <a:p>
            <a:r>
              <a:rPr lang="en-US" sz="3200" dirty="0" smtClean="0"/>
              <a:t>Paleoclimatology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1477" y="27020"/>
            <a:ext cx="8313127" cy="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ctr"/>
            <a:r>
              <a:rPr lang="en-US" dirty="0" smtClean="0">
                <a:latin typeface="Calibri"/>
                <a:cs typeface="Calibri"/>
              </a:rPr>
              <a:t>Diatomaceous Sediments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3403600"/>
            <a:ext cx="38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9371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  <a:cs typeface="Myriad Pro"/>
              </a:rPr>
              <a:t>D</a:t>
            </a:r>
            <a:r>
              <a:rPr lang="en-US" sz="3200" dirty="0" smtClean="0">
                <a:latin typeface="+mn-lt"/>
                <a:cs typeface="Myriad Pro"/>
              </a:rPr>
              <a:t>istribution of Neogene Diatomaceous Deposits</a:t>
            </a:r>
            <a:endParaRPr lang="en-US" sz="3200" dirty="0">
              <a:latin typeface="+mn-lt"/>
              <a:cs typeface="Myriad Pro"/>
            </a:endParaRPr>
          </a:p>
        </p:txBody>
      </p:sp>
      <p:pic>
        <p:nvPicPr>
          <p:cNvPr id="4" name="Picture 2" descr="Hein&amp;Parrish_198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4360" r="1528" b="2041"/>
          <a:stretch/>
        </p:blipFill>
        <p:spPr bwMode="auto">
          <a:xfrm>
            <a:off x="114300" y="1507329"/>
            <a:ext cx="8890000" cy="4487072"/>
          </a:xfrm>
          <a:prstGeom prst="rect">
            <a:avLst/>
          </a:prstGeom>
          <a:solidFill>
            <a:srgbClr val="00A1AD"/>
          </a:solidFill>
          <a:ln>
            <a:solidFill>
              <a:srgbClr val="FFFFFF"/>
            </a:solidFill>
          </a:ln>
          <a:extLst/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2235200" y="2824163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825750" y="3111500"/>
            <a:ext cx="133350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100263" y="2890838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166938" y="3013075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028950" y="2703513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87688" y="2622550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119313" y="2011363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420938" y="2273300"/>
            <a:ext cx="134937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159000" y="2627313"/>
            <a:ext cx="133350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181225" y="2536825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235200" y="2425700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116263" y="3557588"/>
            <a:ext cx="134937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700338" y="3894138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709863" y="4089400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2890838" y="4346575"/>
            <a:ext cx="133350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000375" y="4511675"/>
            <a:ext cx="134938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4406900" y="2755900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456113" y="2968925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529138" y="2698750"/>
            <a:ext cx="133350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776788" y="2766069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749962" y="2502106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943637" y="2697323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5297488" y="2422525"/>
            <a:ext cx="133350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548313" y="3460750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619875" y="3246438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037388" y="3827463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167563" y="3524250"/>
            <a:ext cx="134937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7307263" y="3178175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7442200" y="3381375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6681788" y="1914525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838950" y="2047875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910388" y="2205038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7000875" y="2622550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7177088" y="2284413"/>
            <a:ext cx="134937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181850" y="2444750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245350" y="2560638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6772275" y="3398838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708525" y="4511675"/>
            <a:ext cx="134938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740275" y="4764088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703763" y="4645025"/>
            <a:ext cx="134937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1604911" y="6234607"/>
            <a:ext cx="58272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600" dirty="0" err="1">
                <a:solidFill>
                  <a:srgbClr val="000000"/>
                </a:solidFill>
                <a:latin typeface="Calibri"/>
                <a:cs typeface="Calibri"/>
              </a:rPr>
              <a:t>Behl</a:t>
            </a:r>
            <a:r>
              <a:rPr lang="en-US" altLang="x-none" sz="1600" dirty="0">
                <a:solidFill>
                  <a:srgbClr val="000000"/>
                </a:solidFill>
                <a:latin typeface="Calibri"/>
                <a:cs typeface="Calibri"/>
              </a:rPr>
              <a:t> (2016); modified from Hein &amp; Parrish (1987) and other authors </a:t>
            </a: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498975" y="2016125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5838825" y="3086100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495800" y="2217738"/>
            <a:ext cx="134938" cy="134937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2479675" y="3889375"/>
            <a:ext cx="134938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524250" y="4903788"/>
            <a:ext cx="134938" cy="133350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4966748" y="2593331"/>
            <a:ext cx="133350" cy="134938"/>
          </a:xfrm>
          <a:prstGeom prst="ellipse">
            <a:avLst/>
          </a:prstGeom>
          <a:solidFill>
            <a:srgbClr val="00A1AD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4</a:t>
            </a:fld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31624E-67F3-494B-B6EE-D98E1A3796B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" t="6001" r="1439" b="691"/>
          <a:stretch/>
        </p:blipFill>
        <p:spPr>
          <a:xfrm>
            <a:off x="121920" y="1333500"/>
            <a:ext cx="6518617" cy="535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41436"/>
            <a:ext cx="9144000" cy="8272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n-lt"/>
                <a:cs typeface="Myriad Pro"/>
              </a:rPr>
              <a:t>North Sea Overview</a:t>
            </a:r>
            <a:endParaRPr lang="en-US" sz="3600" dirty="0">
              <a:latin typeface="+mn-lt"/>
              <a:cs typeface="Myriad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93715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642622" y="1634028"/>
            <a:ext cx="2501379" cy="55541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Petroliferous</a:t>
            </a:r>
          </a:p>
          <a:p>
            <a:r>
              <a:rPr lang="en-US" sz="2400" dirty="0" smtClean="0"/>
              <a:t>Cretaceous chalks </a:t>
            </a:r>
          </a:p>
          <a:p>
            <a:r>
              <a:rPr lang="en-US" sz="2400" dirty="0" smtClean="0"/>
              <a:t>Mesozoic sandstones</a:t>
            </a:r>
          </a:p>
          <a:p>
            <a:r>
              <a:rPr lang="en-US" sz="2400" dirty="0" smtClean="0"/>
              <a:t>Cenozoic rocks mostly ignored</a:t>
            </a:r>
          </a:p>
          <a:p>
            <a:r>
              <a:rPr lang="en-US" sz="2400" dirty="0" smtClean="0"/>
              <a:t>Lark Formation </a:t>
            </a:r>
            <a:r>
              <a:rPr lang="en-US" sz="2400" dirty="0" err="1" smtClean="0"/>
              <a:t>biosilceous</a:t>
            </a:r>
            <a:r>
              <a:rPr lang="en-US" sz="2400" dirty="0" smtClean="0"/>
              <a:t> mudstone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98707" y="1367328"/>
            <a:ext cx="368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Modified from </a:t>
            </a:r>
            <a:r>
              <a:rPr lang="en-US" sz="1200" dirty="0" err="1" smtClean="0">
                <a:latin typeface="Calibri"/>
                <a:cs typeface="Calibri"/>
              </a:rPr>
              <a:t>Schiøler</a:t>
            </a:r>
            <a:r>
              <a:rPr lang="en-US" sz="1200" dirty="0" smtClean="0">
                <a:latin typeface="Calibri"/>
                <a:cs typeface="Calibri"/>
              </a:rPr>
              <a:t> et al.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(2007</a:t>
            </a:r>
            <a:r>
              <a:rPr lang="en-US" sz="1200" dirty="0" smtClean="0">
                <a:latin typeface="Myriad Pro"/>
                <a:cs typeface="Myriad Pro"/>
              </a:rPr>
              <a:t>) </a:t>
            </a:r>
            <a:endParaRPr lang="en-US" sz="12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51832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Lark Formation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F31624E-67F3-494B-B6EE-D98E1A3796BE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39" y="788734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1678" y="1168760"/>
            <a:ext cx="8627522" cy="248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Oligo</a:t>
            </a:r>
            <a:r>
              <a:rPr lang="en-US" dirty="0" smtClean="0"/>
              <a:t>-Miocene </a:t>
            </a:r>
            <a:r>
              <a:rPr lang="en-US" dirty="0" err="1" smtClean="0"/>
              <a:t>biosiliceous</a:t>
            </a:r>
            <a:r>
              <a:rPr lang="en-US" dirty="0" smtClean="0"/>
              <a:t> mudstone</a:t>
            </a:r>
          </a:p>
          <a:p>
            <a:pPr lvl="1"/>
            <a:r>
              <a:rPr lang="en-US" dirty="0" err="1" smtClean="0"/>
              <a:t>Priabonian</a:t>
            </a:r>
            <a:r>
              <a:rPr lang="en-US" dirty="0" smtClean="0"/>
              <a:t> to </a:t>
            </a:r>
            <a:r>
              <a:rPr lang="en-US" dirty="0" err="1" smtClean="0"/>
              <a:t>Serravallian</a:t>
            </a:r>
            <a:r>
              <a:rPr lang="en-US" dirty="0" smtClean="0"/>
              <a:t> age</a:t>
            </a:r>
          </a:p>
          <a:p>
            <a:r>
              <a:rPr lang="en-US" dirty="0" smtClean="0"/>
              <a:t>Margin of southward </a:t>
            </a:r>
            <a:r>
              <a:rPr lang="en-US" dirty="0" err="1" smtClean="0"/>
              <a:t>prograding</a:t>
            </a:r>
            <a:r>
              <a:rPr lang="en-US" dirty="0" smtClean="0"/>
              <a:t> delta</a:t>
            </a:r>
          </a:p>
          <a:p>
            <a:r>
              <a:rPr lang="en-US" dirty="0" smtClean="0"/>
              <a:t>Differentiated into Upper and Lower members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Upper_Lower_Schioler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b="11941"/>
          <a:stretch/>
        </p:blipFill>
        <p:spPr>
          <a:xfrm>
            <a:off x="59277" y="3556000"/>
            <a:ext cx="4527471" cy="3165475"/>
          </a:xfrm>
          <a:prstGeom prst="rect">
            <a:avLst/>
          </a:prstGeom>
        </p:spPr>
      </p:pic>
      <p:pic>
        <p:nvPicPr>
          <p:cNvPr id="10" name="Picture 9" descr="Dep_Model_Sulsbruk.a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3334829"/>
            <a:ext cx="5181600" cy="36535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6868" y="6444476"/>
            <a:ext cx="5663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Modified from </a:t>
            </a:r>
            <a:r>
              <a:rPr lang="en-US" sz="1200" dirty="0" err="1" smtClean="0">
                <a:latin typeface="Calibri"/>
                <a:cs typeface="Calibri"/>
              </a:rPr>
              <a:t>Sulsbrück</a:t>
            </a:r>
            <a:r>
              <a:rPr lang="en-US" sz="1200" dirty="0" smtClean="0">
                <a:latin typeface="Calibri"/>
                <a:cs typeface="Calibri"/>
              </a:rPr>
              <a:t>, and </a:t>
            </a:r>
            <a:r>
              <a:rPr lang="en-US" sz="1200" dirty="0" err="1" smtClean="0">
                <a:latin typeface="Calibri"/>
                <a:cs typeface="Calibri"/>
              </a:rPr>
              <a:t>Toft</a:t>
            </a:r>
            <a:r>
              <a:rPr lang="en-US" sz="1200" dirty="0" smtClean="0">
                <a:latin typeface="Calibri"/>
                <a:cs typeface="Calibri"/>
              </a:rPr>
              <a:t>, 2011, (unpublished)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245978" y="1421028"/>
            <a:ext cx="4550310" cy="478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t="6549" r="8674" b="30215"/>
          <a:stretch/>
        </p:blipFill>
        <p:spPr bwMode="auto">
          <a:xfrm>
            <a:off x="118978" y="1197214"/>
            <a:ext cx="8831281" cy="5203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0656" y="6457951"/>
            <a:ext cx="5663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Stratigraphic column modified from </a:t>
            </a:r>
            <a:r>
              <a:rPr lang="en-US" sz="1200" dirty="0" err="1" smtClean="0">
                <a:latin typeface="Calibri"/>
                <a:cs typeface="Calibri"/>
              </a:rPr>
              <a:t>Eidvin</a:t>
            </a:r>
            <a:r>
              <a:rPr lang="en-US" sz="1200" dirty="0" smtClean="0">
                <a:latin typeface="Calibri"/>
                <a:cs typeface="Calibri"/>
              </a:rPr>
              <a:t> et al. (2014)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01477" y="27020"/>
            <a:ext cx="8313127" cy="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algn="ctr"/>
            <a:r>
              <a:rPr lang="en-US" dirty="0" smtClean="0">
                <a:latin typeface="Calibri"/>
                <a:cs typeface="Calibri"/>
              </a:rPr>
              <a:t>Lark Formation Correlation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39" y="788734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6904" y="-56444"/>
            <a:ext cx="9027095" cy="905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+mn-lt"/>
                <a:cs typeface="Myriad Pro"/>
              </a:rPr>
              <a:t>Study Location: Danish North Sea &amp; Norwegian Margin</a:t>
            </a:r>
            <a:endParaRPr lang="en-US" sz="2800" dirty="0">
              <a:latin typeface="+mn-lt"/>
              <a:cs typeface="Myriad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5978" y="1421028"/>
            <a:ext cx="4550310" cy="4789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43920" y="1193743"/>
            <a:ext cx="5102706" cy="163942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Three wells:</a:t>
            </a:r>
          </a:p>
          <a:p>
            <a:pPr lvl="1"/>
            <a:r>
              <a:rPr lang="en-US" dirty="0"/>
              <a:t>2/8-G-2 (</a:t>
            </a:r>
            <a:r>
              <a:rPr lang="en-US" dirty="0" err="1"/>
              <a:t>AkerBP</a:t>
            </a:r>
            <a:r>
              <a:rPr lang="en-US" dirty="0"/>
              <a:t>)</a:t>
            </a:r>
          </a:p>
          <a:p>
            <a:pPr lvl="1"/>
            <a:r>
              <a:rPr lang="en-US" sz="2800" dirty="0" smtClean="0"/>
              <a:t>E-</a:t>
            </a:r>
            <a:r>
              <a:rPr lang="en-US" sz="2800" dirty="0"/>
              <a:t>8x (</a:t>
            </a:r>
            <a:r>
              <a:rPr lang="en-US" sz="2800" dirty="0" err="1"/>
              <a:t>Mærsk</a:t>
            </a:r>
            <a:r>
              <a:rPr lang="en-US" sz="2800" dirty="0" smtClean="0"/>
              <a:t>)</a:t>
            </a:r>
          </a:p>
          <a:p>
            <a:pPr lvl="1"/>
            <a:r>
              <a:rPr lang="en-US" dirty="0"/>
              <a:t>Dany-1x (</a:t>
            </a:r>
            <a:r>
              <a:rPr lang="en-US" dirty="0" err="1"/>
              <a:t>Mærsk</a:t>
            </a:r>
            <a:r>
              <a:rPr lang="en-US" dirty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Schioler_basemap_no study area highlighted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0" y="3061304"/>
            <a:ext cx="4276331" cy="366542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2404532" y="1336037"/>
            <a:ext cx="2216069" cy="315976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04532" y="5223933"/>
            <a:ext cx="2216069" cy="501651"/>
          </a:xfrm>
          <a:prstGeom prst="line">
            <a:avLst/>
          </a:prstGeom>
          <a:ln>
            <a:solidFill>
              <a:srgbClr val="21596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35667" y="4495800"/>
            <a:ext cx="668865" cy="728133"/>
          </a:xfrm>
          <a:prstGeom prst="rect">
            <a:avLst/>
          </a:prstGeom>
          <a:noFill/>
          <a:ln w="28575" cmpd="sng">
            <a:solidFill>
              <a:srgbClr val="21596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95" y="788620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hoiler_Well_locations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01" y="1336037"/>
            <a:ext cx="4337135" cy="4389547"/>
          </a:xfrm>
          <a:prstGeom prst="rect">
            <a:avLst/>
          </a:prstGeom>
          <a:ln w="28575" cmpd="sng">
            <a:solidFill>
              <a:srgbClr val="215968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05702" y="5889570"/>
            <a:ext cx="5663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Modified from </a:t>
            </a:r>
            <a:r>
              <a:rPr lang="en-US" sz="1200" dirty="0" err="1" smtClean="0">
                <a:latin typeface="Calibri"/>
                <a:cs typeface="Calibri"/>
              </a:rPr>
              <a:t>Schiøler</a:t>
            </a:r>
            <a:r>
              <a:rPr lang="en-US" sz="1200" dirty="0" smtClean="0">
                <a:latin typeface="Calibri"/>
                <a:cs typeface="Calibri"/>
              </a:rPr>
              <a:t> et al. (2007)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7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4612" y="19415"/>
            <a:ext cx="8102112" cy="764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Calibri"/>
                <a:cs typeface="Calibri"/>
              </a:rPr>
              <a:t>Provided Well Data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8" name="Picture 7" descr="Aker_Core_Log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2134"/>
          <a:stretch/>
        </p:blipFill>
        <p:spPr>
          <a:xfrm>
            <a:off x="4482048" y="1498729"/>
            <a:ext cx="4539099" cy="485762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5895" y="1310339"/>
            <a:ext cx="4148298" cy="5480518"/>
          </a:xfrm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2-8/G-2 </a:t>
            </a:r>
          </a:p>
          <a:p>
            <a:pPr lvl="1"/>
            <a:r>
              <a:rPr lang="en-US" sz="2400" dirty="0">
                <a:cs typeface="Calibri"/>
              </a:rPr>
              <a:t>30 core samples</a:t>
            </a:r>
          </a:p>
          <a:p>
            <a:pPr lvl="1"/>
            <a:r>
              <a:rPr lang="en-US" sz="2400" dirty="0">
                <a:cs typeface="Calibri"/>
              </a:rPr>
              <a:t>5881-6198’</a:t>
            </a:r>
          </a:p>
          <a:p>
            <a:pPr lvl="1"/>
            <a:r>
              <a:rPr lang="en-US" sz="2400" dirty="0">
                <a:cs typeface="Calibri"/>
              </a:rPr>
              <a:t>Log response, density, fluorescence, gamma ray</a:t>
            </a:r>
          </a:p>
          <a:p>
            <a:r>
              <a:rPr lang="en-US" dirty="0" smtClean="0">
                <a:latin typeface="Calibri"/>
                <a:cs typeface="Calibri"/>
              </a:rPr>
              <a:t>E-8x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50 core samples 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.3 </a:t>
            </a:r>
            <a:r>
              <a:rPr lang="en-US" sz="2400" dirty="0" err="1" smtClean="0">
                <a:latin typeface="Calibri"/>
                <a:cs typeface="Calibri"/>
              </a:rPr>
              <a:t>ft</a:t>
            </a:r>
            <a:r>
              <a:rPr lang="en-US" sz="2400" dirty="0" smtClean="0">
                <a:latin typeface="Calibri"/>
                <a:cs typeface="Calibri"/>
              </a:rPr>
              <a:t>, 4100 - 4150’</a:t>
            </a:r>
          </a:p>
          <a:p>
            <a:r>
              <a:rPr lang="en-US" dirty="0" smtClean="0">
                <a:latin typeface="Calibri"/>
                <a:cs typeface="Calibri"/>
              </a:rPr>
              <a:t>Dany-1x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10 core samples </a:t>
            </a:r>
          </a:p>
          <a:p>
            <a:pPr lvl="1"/>
            <a:r>
              <a:rPr lang="en-US" sz="2400" dirty="0" smtClean="0">
                <a:latin typeface="Calibri"/>
                <a:cs typeface="Calibri"/>
              </a:rPr>
              <a:t>~5 feet, 4683.9 - 4678.9’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624E-67F3-494B-B6EE-D98E1A3796BE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88603" y="783432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95" y="788620"/>
            <a:ext cx="9144000" cy="354118"/>
          </a:xfrm>
          <a:prstGeom prst="rect">
            <a:avLst/>
          </a:prstGeom>
          <a:solidFill>
            <a:srgbClr val="58AAA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788603" y="788620"/>
            <a:ext cx="135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81356" y="6356350"/>
            <a:ext cx="5663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Courtesy of </a:t>
            </a:r>
            <a:r>
              <a:rPr lang="en-US" sz="1200" dirty="0" err="1" smtClean="0">
                <a:latin typeface="Calibri"/>
                <a:cs typeface="Calibri"/>
              </a:rPr>
              <a:t>Mærsk</a:t>
            </a:r>
            <a:r>
              <a:rPr lang="en-US" sz="1200" dirty="0" smtClean="0">
                <a:latin typeface="Calibri"/>
                <a:cs typeface="Calibri"/>
              </a:rPr>
              <a:t> Oil</a:t>
            </a:r>
            <a:endParaRPr lang="en-US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7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1146</Words>
  <Application>Microsoft Macintosh PowerPoint</Application>
  <PresentationFormat>On-screen Show (4:3)</PresentationFormat>
  <Paragraphs>276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ＭＳ Ｐゴシック</vt:lpstr>
      <vt:lpstr>Myriad Pro</vt:lpstr>
      <vt:lpstr>Zapf Dingbats</vt:lpstr>
      <vt:lpstr>Arial</vt:lpstr>
      <vt:lpstr>Office Theme</vt:lpstr>
      <vt:lpstr>Worksheet</vt:lpstr>
      <vt:lpstr>Quantitative compositional characterization of the biosiliceous Miocene Lark Formation, Danish North Sea and Norwegian Margin</vt:lpstr>
      <vt:lpstr>Objective &amp; Importance</vt:lpstr>
      <vt:lpstr>PowerPoint Presentation</vt:lpstr>
      <vt:lpstr>Distribution of Neogene Diatomaceous Deposits</vt:lpstr>
      <vt:lpstr>North Sea Overview</vt:lpstr>
      <vt:lpstr>Lark Formation</vt:lpstr>
      <vt:lpstr>PowerPoint Presentation</vt:lpstr>
      <vt:lpstr>PowerPoint Presentation</vt:lpstr>
      <vt:lpstr>PowerPoint Presentation</vt:lpstr>
      <vt:lpstr>Scanning Electron Microscope Images</vt:lpstr>
      <vt:lpstr>Methodology</vt:lpstr>
      <vt:lpstr>X-Ray Diffraction (XRD)</vt:lpstr>
      <vt:lpstr>X-Ray Diffraction Techniques </vt:lpstr>
      <vt:lpstr>XRD Full Pattern Matching (FullPat) </vt:lpstr>
      <vt:lpstr>Inductively Coupled Plasma-Mass Spectroscopy</vt:lpstr>
      <vt:lpstr>Geochemical Approach to Excess Silica Equation </vt:lpstr>
      <vt:lpstr>Detrital Proxies</vt:lpstr>
      <vt:lpstr>Fundamental Silica to Aluminum Ratio</vt:lpstr>
      <vt:lpstr>Excess Silica Estimation</vt:lpstr>
      <vt:lpstr>Next Steps</vt:lpstr>
      <vt:lpstr>FT-IR &amp; Alkaline Digestions</vt:lpstr>
      <vt:lpstr>Alkaline Digestion Trial</vt:lpstr>
      <vt:lpstr>PowerPoint Presentation</vt:lpstr>
      <vt:lpstr>PowerPoint Presentation</vt:lpstr>
    </vt:vector>
  </TitlesOfParts>
  <Company>California State University Long Beach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Behl</dc:creator>
  <cp:lastModifiedBy>Richard Behl</cp:lastModifiedBy>
  <cp:revision>112</cp:revision>
  <cp:lastPrinted>2018-07-29T20:27:06Z</cp:lastPrinted>
  <dcterms:created xsi:type="dcterms:W3CDTF">2018-07-27T20:46:29Z</dcterms:created>
  <dcterms:modified xsi:type="dcterms:W3CDTF">2018-07-29T20:38:09Z</dcterms:modified>
</cp:coreProperties>
</file>