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50" r:id="rId1"/>
  </p:sldMasterIdLst>
  <p:notesMasterIdLst>
    <p:notesMasterId r:id="rId29"/>
  </p:notesMasterIdLst>
  <p:handoutMasterIdLst>
    <p:handoutMasterId r:id="rId30"/>
  </p:handoutMasterIdLst>
  <p:sldIdLst>
    <p:sldId id="256" r:id="rId2"/>
    <p:sldId id="424" r:id="rId3"/>
    <p:sldId id="425" r:id="rId4"/>
    <p:sldId id="426" r:id="rId5"/>
    <p:sldId id="445" r:id="rId6"/>
    <p:sldId id="427" r:id="rId7"/>
    <p:sldId id="428" r:id="rId8"/>
    <p:sldId id="429" r:id="rId9"/>
    <p:sldId id="430" r:id="rId10"/>
    <p:sldId id="431" r:id="rId11"/>
    <p:sldId id="444" r:id="rId12"/>
    <p:sldId id="432" r:id="rId13"/>
    <p:sldId id="433" r:id="rId14"/>
    <p:sldId id="434" r:id="rId15"/>
    <p:sldId id="435" r:id="rId16"/>
    <p:sldId id="436" r:id="rId17"/>
    <p:sldId id="437" r:id="rId18"/>
    <p:sldId id="385" r:id="rId19"/>
    <p:sldId id="438" r:id="rId20"/>
    <p:sldId id="439" r:id="rId21"/>
    <p:sldId id="442" r:id="rId22"/>
    <p:sldId id="440" r:id="rId23"/>
    <p:sldId id="441" r:id="rId24"/>
    <p:sldId id="279" r:id="rId25"/>
    <p:sldId id="312" r:id="rId26"/>
    <p:sldId id="443" r:id="rId27"/>
    <p:sldId id="313"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6470"/>
    <a:srgbClr val="071BFD"/>
    <a:srgbClr val="A84CE5"/>
    <a:srgbClr val="1EAF57"/>
    <a:srgbClr val="1356FB"/>
    <a:srgbClr val="B72079"/>
    <a:srgbClr val="FF1DF3"/>
    <a:srgbClr val="00FF00"/>
    <a:srgbClr val="6E067D"/>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94"/>
    <p:restoredTop sz="77371" autoAdjust="0"/>
  </p:normalViewPr>
  <p:slideViewPr>
    <p:cSldViewPr snapToGrid="0" snapToObjects="1">
      <p:cViewPr varScale="1">
        <p:scale>
          <a:sx n="93" d="100"/>
          <a:sy n="93" d="100"/>
        </p:scale>
        <p:origin x="2632" y="20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61CC6DD-E8F5-0047-B42F-7A3510FB7FE3}" type="datetimeFigureOut">
              <a:rPr lang="en-US" smtClean="0"/>
              <a:t>7/25/18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A0C5305-BBED-3F47-80C5-A607F5ED8672}" type="slidenum">
              <a:rPr lang="en-US" smtClean="0"/>
              <a:t>‹#›</a:t>
            </a:fld>
            <a:endParaRPr lang="en-US"/>
          </a:p>
        </p:txBody>
      </p:sp>
    </p:spTree>
    <p:extLst>
      <p:ext uri="{BB962C8B-B14F-4D97-AF65-F5344CB8AC3E}">
        <p14:creationId xmlns:p14="http://schemas.microsoft.com/office/powerpoint/2010/main" val="23011731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A1E2A6B5-DDDD-904D-8793-9C5E6D66356E}" type="datetimeFigureOut">
              <a:rPr lang="en-US" smtClean="0"/>
              <a:t>7/25/18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C184552-7C24-524A-B906-960F7CAE57FF}" type="slidenum">
              <a:rPr lang="en-US" smtClean="0"/>
              <a:t>‹#›</a:t>
            </a:fld>
            <a:endParaRPr lang="en-US"/>
          </a:p>
        </p:txBody>
      </p:sp>
    </p:spTree>
    <p:extLst>
      <p:ext uri="{BB962C8B-B14F-4D97-AF65-F5344CB8AC3E}">
        <p14:creationId xmlns:p14="http://schemas.microsoft.com/office/powerpoint/2010/main" val="10804530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everyone! It’s great to have you all here! I’m honored to present my work to the MARS affiliates today. </a:t>
            </a:r>
          </a:p>
          <a:p>
            <a:r>
              <a:rPr lang="en-US" sz="1200" kern="1200" dirty="0">
                <a:solidFill>
                  <a:schemeClr val="tx1"/>
                </a:solidFill>
                <a:effectLst/>
                <a:latin typeface="+mn-lt"/>
                <a:ea typeface="+mn-ea"/>
                <a:cs typeface="+mn-cs"/>
              </a:rPr>
              <a:t>For my Master’s degree, I got to do a spatial and geochemical characterization of an anomalous, map-scale dolomite breccia in the Monterey Formation, Santa Maria Basin, California.</a:t>
            </a:r>
          </a:p>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1</a:t>
            </a:fld>
            <a:endParaRPr lang="en-US"/>
          </a:p>
        </p:txBody>
      </p:sp>
    </p:spTree>
    <p:extLst>
      <p:ext uri="{BB962C8B-B14F-4D97-AF65-F5344CB8AC3E}">
        <p14:creationId xmlns:p14="http://schemas.microsoft.com/office/powerpoint/2010/main" val="3410828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figure summarizes the structural and lithologic trends along the A-A’ transect. The horizontal black bars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correspond to the presence and abundance of the feature to the left.</a:t>
            </a:r>
          </a:p>
          <a:p>
            <a:r>
              <a:rPr lang="en-US" sz="1200" kern="1200" dirty="0">
                <a:solidFill>
                  <a:schemeClr val="tx1"/>
                </a:solidFill>
                <a:effectLst/>
                <a:latin typeface="+mn-lt"/>
                <a:ea typeface="+mn-ea"/>
                <a:cs typeface="+mn-cs"/>
              </a:rPr>
              <a:t>Folds and faults are present throughout the transect. Folds less than half a meter increase in abundance between points 4 and 6 but are not present at or beyond point 6. Folds larger than half a meter are present throughout the transect but decrease in abundance along the transect. Faults less that one and a half meters long are present with consistent abundance throughout the transect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while faults greater than one and a half meters increase in abundance until they are overprinted by brecciation between points 7 and 8.</a:t>
            </a:r>
          </a:p>
          <a:p>
            <a:r>
              <a:rPr lang="en-US" sz="1200" kern="1200" dirty="0">
                <a:solidFill>
                  <a:schemeClr val="tx1"/>
                </a:solidFill>
                <a:effectLst/>
                <a:latin typeface="+mn-lt"/>
                <a:ea typeface="+mn-ea"/>
                <a:cs typeface="+mn-cs"/>
              </a:rPr>
              <a:t>Breccias are present along the whole transect. Bedding confined breccias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increase in abundance up to just beyond point 7 where they become over-printed by fold core brecciation, which increases in abundance to the end of the transect.</a:t>
            </a:r>
          </a:p>
          <a:p>
            <a:r>
              <a:rPr lang="en-US" sz="1200" kern="1200" dirty="0">
                <a:solidFill>
                  <a:schemeClr val="tx1"/>
                </a:solidFill>
                <a:effectLst/>
                <a:latin typeface="+mn-lt"/>
                <a:ea typeface="+mn-ea"/>
                <a:cs typeface="+mn-cs"/>
              </a:rPr>
              <a:t>Monterey rock types exist in various abundances up to this point where all the rock types have been dolomitized, and near the end of the transect, there is a little bit of saddle dolomite.</a:t>
            </a:r>
          </a:p>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10</a:t>
            </a:fld>
            <a:endParaRPr lang="en-US"/>
          </a:p>
        </p:txBody>
      </p:sp>
    </p:spTree>
    <p:extLst>
      <p:ext uri="{BB962C8B-B14F-4D97-AF65-F5344CB8AC3E}">
        <p14:creationId xmlns:p14="http://schemas.microsoft.com/office/powerpoint/2010/main" val="3667379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Transect B-B’ exposes the lateral extent of the dolomite breccia.</a:t>
            </a:r>
          </a:p>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11</a:t>
            </a:fld>
            <a:endParaRPr lang="en-US"/>
          </a:p>
        </p:txBody>
      </p:sp>
    </p:spTree>
    <p:extLst>
      <p:ext uri="{BB962C8B-B14F-4D97-AF65-F5344CB8AC3E}">
        <p14:creationId xmlns:p14="http://schemas.microsoft.com/office/powerpoint/2010/main" val="2608307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photo-mosaic of the exposure. The image on the bottom defines where the breccia actually crops out. The circles with numbers in them indicate a location where hand-samples were collected for lab analysis. Locations 9, 10, and 11 are along the basal contact, locations 12</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 16</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within the body of the breccia, and location 17 is on the upper contact of the breccia.</a:t>
            </a:r>
          </a:p>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12</a:t>
            </a:fld>
            <a:endParaRPr lang="en-US"/>
          </a:p>
        </p:txBody>
      </p:sp>
    </p:spTree>
    <p:extLst>
      <p:ext uri="{BB962C8B-B14F-4D97-AF65-F5344CB8AC3E}">
        <p14:creationId xmlns:p14="http://schemas.microsoft.com/office/powerpoint/2010/main" val="3244991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basal contact is characterized by a breccia zone about a foot wide. Locations 9 and 10 have good exposures of this zone. In both these images, Paleogene sandstone is on the left [point], dolomite breccia is the right, and the brecciated fault zone is within the dashed red lines.</a:t>
            </a:r>
          </a:p>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13</a:t>
            </a:fld>
            <a:endParaRPr lang="en-US"/>
          </a:p>
        </p:txBody>
      </p:sp>
    </p:spTree>
    <p:extLst>
      <p:ext uri="{BB962C8B-B14F-4D97-AF65-F5344CB8AC3E}">
        <p14:creationId xmlns:p14="http://schemas.microsoft.com/office/powerpoint/2010/main" val="72022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predominant fabric in hand sample slabs is multiple distinguishable zones of cement-supported breccias with variable clast size. XRD analysis identified dolomite and quartz almost exclusively in cement and clast mineralogy. Albite and fluorapatite were found in a couple of clasts, but these minerals are believed to represent the primary composition of the clasts prior to dolomitization.</a:t>
            </a:r>
          </a:p>
          <a:p>
            <a:r>
              <a:rPr lang="en-US" sz="1200" kern="1200" dirty="0">
                <a:solidFill>
                  <a:schemeClr val="tx1"/>
                </a:solidFill>
                <a:effectLst/>
                <a:latin typeface="+mn-lt"/>
                <a:ea typeface="+mn-ea"/>
                <a:cs typeface="+mn-cs"/>
              </a:rPr>
              <a:t>Cements and clasts have a relatively high percentage of quartz near the basal contact, but those percentages are lower in the main body and at the upper contact.</a:t>
            </a:r>
          </a:p>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14</a:t>
            </a:fld>
            <a:endParaRPr lang="en-US"/>
          </a:p>
        </p:txBody>
      </p:sp>
    </p:spTree>
    <p:extLst>
      <p:ext uri="{BB962C8B-B14F-4D97-AF65-F5344CB8AC3E}">
        <p14:creationId xmlns:p14="http://schemas.microsoft.com/office/powerpoint/2010/main" val="4209662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general dolomite content increases and quartz content decreases from B toward B’ and from the basal contact to the upper contact</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15</a:t>
            </a:fld>
            <a:endParaRPr lang="en-US"/>
          </a:p>
        </p:txBody>
      </p:sp>
    </p:spTree>
    <p:extLst>
      <p:ext uri="{BB962C8B-B14F-4D97-AF65-F5344CB8AC3E}">
        <p14:creationId xmlns:p14="http://schemas.microsoft.com/office/powerpoint/2010/main" val="16040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Breccia fabrics and minerals identified in thin sections echo what is seen on the hand-sample scale and identified through XRD. In these figures, the images on the left are in plane-</a:t>
            </a:r>
            <a:r>
              <a:rPr lang="en-US" sz="1200" kern="1200" dirty="0" err="1">
                <a:solidFill>
                  <a:schemeClr val="tx1"/>
                </a:solidFill>
                <a:effectLst/>
                <a:latin typeface="+mn-lt"/>
                <a:ea typeface="+mn-ea"/>
                <a:cs typeface="+mn-cs"/>
              </a:rPr>
              <a:t>polars</a:t>
            </a:r>
            <a:r>
              <a:rPr lang="en-US" sz="1200" kern="1200" dirty="0">
                <a:solidFill>
                  <a:schemeClr val="tx1"/>
                </a:solidFill>
                <a:effectLst/>
                <a:latin typeface="+mn-lt"/>
                <a:ea typeface="+mn-ea"/>
                <a:cs typeface="+mn-cs"/>
              </a:rPr>
              <a:t>, the ones on the right in crossed-</a:t>
            </a:r>
            <a:r>
              <a:rPr lang="en-US" sz="1200" kern="1200" dirty="0" err="1">
                <a:solidFill>
                  <a:schemeClr val="tx1"/>
                </a:solidFill>
                <a:effectLst/>
                <a:latin typeface="+mn-lt"/>
                <a:ea typeface="+mn-ea"/>
                <a:cs typeface="+mn-cs"/>
              </a:rPr>
              <a:t>polars</a:t>
            </a:r>
            <a:r>
              <a:rPr lang="en-US" sz="1200" kern="1200" dirty="0">
                <a:solidFill>
                  <a:schemeClr val="tx1"/>
                </a:solidFill>
                <a:effectLst/>
                <a:latin typeface="+mn-lt"/>
                <a:ea typeface="+mn-ea"/>
                <a:cs typeface="+mn-cs"/>
              </a:rPr>
              <a:t>, and pore spaces are highlighted by blue epoxy. There are clasts of Monterey rocks of variable sizes supported by cement. </a:t>
            </a:r>
          </a:p>
          <a:p>
            <a:r>
              <a:rPr lang="en-US" sz="1200" kern="1200" dirty="0">
                <a:solidFill>
                  <a:schemeClr val="tx1"/>
                </a:solidFill>
                <a:effectLst/>
                <a:latin typeface="+mn-lt"/>
                <a:ea typeface="+mn-ea"/>
                <a:cs typeface="+mn-cs"/>
              </a:rPr>
              <a:t>What becomes apparent in thin section is the relative timing of dolomite and quartz cementation. Chalcedony and polycrystalline quartz veins cut dolomite cement that is sporadically replaced with microcrystalline quartz</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microcrystalline </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and poly crystalline quartz cement fill voids left by the dissolution of dolomite.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4x </a:t>
            </a:r>
            <a:r>
              <a:rPr lang="en-US" dirty="0" err="1"/>
              <a:t>fov</a:t>
            </a:r>
            <a:r>
              <a:rPr lang="en-US" dirty="0"/>
              <a:t> = 3mm</a:t>
            </a:r>
          </a:p>
          <a:p>
            <a:r>
              <a:rPr lang="en-US" dirty="0"/>
              <a:t>10x </a:t>
            </a:r>
            <a:r>
              <a:rPr lang="en-US" dirty="0" err="1"/>
              <a:t>fov</a:t>
            </a:r>
            <a:r>
              <a:rPr lang="en-US" dirty="0"/>
              <a:t> = 1mm</a:t>
            </a:r>
          </a:p>
          <a:p>
            <a:r>
              <a:rPr lang="en-US" dirty="0"/>
              <a:t>20x </a:t>
            </a:r>
            <a:r>
              <a:rPr lang="en-US" dirty="0" err="1"/>
              <a:t>fov</a:t>
            </a:r>
            <a:r>
              <a:rPr lang="en-US" dirty="0"/>
              <a:t> = 0.5mm</a:t>
            </a:r>
          </a:p>
        </p:txBody>
      </p:sp>
      <p:sp>
        <p:nvSpPr>
          <p:cNvPr id="4" name="Slide Number Placeholder 3"/>
          <p:cNvSpPr>
            <a:spLocks noGrp="1"/>
          </p:cNvSpPr>
          <p:nvPr>
            <p:ph type="sldNum" sz="quarter" idx="10"/>
          </p:nvPr>
        </p:nvSpPr>
        <p:spPr/>
        <p:txBody>
          <a:bodyPr/>
          <a:lstStyle/>
          <a:p>
            <a:fld id="{6C184552-7C24-524A-B906-960F7CAE57FF}" type="slidenum">
              <a:rPr lang="en-US" smtClean="0"/>
              <a:t>16</a:t>
            </a:fld>
            <a:endParaRPr lang="en-US"/>
          </a:p>
        </p:txBody>
      </p:sp>
    </p:spTree>
    <p:extLst>
      <p:ext uri="{BB962C8B-B14F-4D97-AF65-F5344CB8AC3E}">
        <p14:creationId xmlns:p14="http://schemas.microsoft.com/office/powerpoint/2010/main" val="1395454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Carbon and oxygen stable isotope analysis was done on a subset of the samples used for XRD analysis in order to gain insight to the environment of formation of the dolomite breccia. The data cluster with delta 13 carbon values between -14.3 and -8.7 </a:t>
            </a:r>
            <a:r>
              <a:rPr lang="en-US" sz="1200" kern="1200" dirty="0" err="1">
                <a:solidFill>
                  <a:schemeClr val="tx1"/>
                </a:solidFill>
                <a:effectLst/>
                <a:latin typeface="+mn-lt"/>
                <a:ea typeface="+mn-ea"/>
                <a:cs typeface="+mn-cs"/>
              </a:rPr>
              <a:t>permil</a:t>
            </a:r>
            <a:r>
              <a:rPr lang="en-US" sz="1200" kern="1200" dirty="0">
                <a:solidFill>
                  <a:schemeClr val="tx1"/>
                </a:solidFill>
                <a:effectLst/>
                <a:latin typeface="+mn-lt"/>
                <a:ea typeface="+mn-ea"/>
                <a:cs typeface="+mn-cs"/>
              </a:rPr>
              <a:t> and delta 18 oxygen values between -1.7 and +2.2 </a:t>
            </a:r>
            <a:r>
              <a:rPr lang="en-US" sz="1200" kern="1200" dirty="0" err="1">
                <a:solidFill>
                  <a:schemeClr val="tx1"/>
                </a:solidFill>
                <a:effectLst/>
                <a:latin typeface="+mn-lt"/>
                <a:ea typeface="+mn-ea"/>
                <a:cs typeface="+mn-cs"/>
              </a:rPr>
              <a:t>permil</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red data points were measured from dolomite concretions from the greater Lompoc area, and it’s apparent the isotopic signatures are pretty different.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184552-7C24-524A-B906-960F7CAE57FF}" type="slidenum">
              <a:rPr lang="en-US" smtClean="0"/>
              <a:t>17</a:t>
            </a:fld>
            <a:endParaRPr lang="en-US"/>
          </a:p>
        </p:txBody>
      </p:sp>
    </p:spTree>
    <p:extLst>
      <p:ext uri="{BB962C8B-B14F-4D97-AF65-F5344CB8AC3E}">
        <p14:creationId xmlns:p14="http://schemas.microsoft.com/office/powerpoint/2010/main" val="2391406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compared the isotopic signature from the Grefco Quarry road exposure to isotopic signatures from previous studies. The purple points are from typical, or stratigraphic, dolomite in the Monterey Formation, and the green and blue points are from dolomite breccias at Jalama Beach and Tepusquet Canyon, respectively. Here is the location of the Grefco road exposure.</a:t>
            </a:r>
          </a:p>
          <a:p>
            <a:r>
              <a:rPr lang="en-US" sz="1200" kern="1200" dirty="0">
                <a:solidFill>
                  <a:schemeClr val="tx1"/>
                </a:solidFill>
                <a:effectLst/>
                <a:latin typeface="+mn-lt"/>
                <a:ea typeface="+mn-ea"/>
                <a:cs typeface="+mn-cs"/>
              </a:rPr>
              <a:t>Since the dolomite at the Grefco road is a dolomite breccia, I expected its isotopic signatures to be similar to the signatures of Tepusquet and Jalama. The delta 13 carbon values of the breccias are similar, but the delta 18 oxygen values from Grefco road are much more positive and more similar to the delta 18 values of the stratigraphic dolomite from lower members of the Monterey. One hypothesis for this result is that dolomite emplacement fluids were derived from oxygen 18 enriched fluids, but that hypothesis would require fluid temperatures to be excessively high in order to get dolomite with this oxygen signature, so that was ruled out.</a:t>
            </a:r>
          </a:p>
          <a:p>
            <a:r>
              <a:rPr lang="en-US" sz="1200" kern="1200" dirty="0">
                <a:solidFill>
                  <a:schemeClr val="tx1"/>
                </a:solidFill>
                <a:effectLst/>
                <a:latin typeface="+mn-lt"/>
                <a:ea typeface="+mn-ea"/>
                <a:cs typeface="+mn-cs"/>
              </a:rPr>
              <a:t>The favored idea is that the dolomite emplacement fluids were Monterey-sourced fluids. This is because the light carbon signatures are indicative of thermal, abiotic degradation of organic matter, which is basically the initiation of converting organic matter to hydrocarbon, and the oxygen signatures are consistent with evolved pore waters. The Monterey is known for its high organic matter content and as a source for hydrocarbons, and work by </a:t>
            </a:r>
            <a:r>
              <a:rPr lang="en-US" sz="1200" kern="1200" dirty="0" err="1">
                <a:solidFill>
                  <a:schemeClr val="tx1"/>
                </a:solidFill>
                <a:effectLst/>
                <a:latin typeface="+mn-lt"/>
                <a:ea typeface="+mn-ea"/>
                <a:cs typeface="+mn-cs"/>
              </a:rPr>
              <a:t>Behl</a:t>
            </a:r>
            <a:r>
              <a:rPr lang="en-US" sz="1200" kern="1200" dirty="0">
                <a:solidFill>
                  <a:schemeClr val="tx1"/>
                </a:solidFill>
                <a:effectLst/>
                <a:latin typeface="+mn-lt"/>
                <a:ea typeface="+mn-ea"/>
                <a:cs typeface="+mn-cs"/>
              </a:rPr>
              <a:t> shows that pore waters evolve to become more enriched with oxygen 18 with deep burial and silica diagenesis, so this interpretation fits.</a:t>
            </a:r>
          </a:p>
        </p:txBody>
      </p:sp>
      <p:sp>
        <p:nvSpPr>
          <p:cNvPr id="4" name="Slide Number Placeholder 3"/>
          <p:cNvSpPr>
            <a:spLocks noGrp="1"/>
          </p:cNvSpPr>
          <p:nvPr>
            <p:ph type="sldNum" sz="quarter" idx="10"/>
          </p:nvPr>
        </p:nvSpPr>
        <p:spPr/>
        <p:txBody>
          <a:bodyPr/>
          <a:lstStyle/>
          <a:p>
            <a:fld id="{6C184552-7C24-524A-B906-960F7CAE57FF}" type="slidenum">
              <a:rPr lang="en-US" smtClean="0"/>
              <a:t>18</a:t>
            </a:fld>
            <a:endParaRPr lang="en-US"/>
          </a:p>
        </p:txBody>
      </p:sp>
    </p:spTree>
    <p:extLst>
      <p:ext uri="{BB962C8B-B14F-4D97-AF65-F5344CB8AC3E}">
        <p14:creationId xmlns:p14="http://schemas.microsoft.com/office/powerpoint/2010/main" val="22239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Using the delta 18 oxygen data, I was able to determine the temperature of the dolomitizing fluid with an equation for hydrothermal dolomite fractionation from </a:t>
            </a:r>
            <a:r>
              <a:rPr lang="en-US" sz="1200" kern="1200" dirty="0" err="1">
                <a:solidFill>
                  <a:schemeClr val="tx1"/>
                </a:solidFill>
                <a:effectLst/>
                <a:latin typeface="+mn-lt"/>
                <a:ea typeface="+mn-ea"/>
                <a:cs typeface="+mn-cs"/>
              </a:rPr>
              <a:t>Horita</a:t>
            </a:r>
            <a:r>
              <a:rPr lang="en-US" sz="1200" kern="1200" dirty="0">
                <a:solidFill>
                  <a:schemeClr val="tx1"/>
                </a:solidFill>
                <a:effectLst/>
                <a:latin typeface="+mn-lt"/>
                <a:ea typeface="+mn-ea"/>
                <a:cs typeface="+mn-cs"/>
              </a:rPr>
              <a:t>, 2014. Because there are porcelanites and cherts in the clasts of the dolomite breccia, I know that diagenesis had already occurred by the time dolomitizing fluids came pumping through here. The isotopic signatures of the Grefco road dolomite breccia resembled signatures of concretions from the lower members of the Monterey, so I used a delta 18 oxygen value that represented pore waters from the lower members of the Monterey that evolved from Miocene seawater through quartz-phase silica diagenesis, and the best estimate for this fluid was 3.5 </a:t>
            </a:r>
            <a:r>
              <a:rPr lang="en-US" sz="1200" kern="1200" dirty="0" err="1">
                <a:solidFill>
                  <a:schemeClr val="tx1"/>
                </a:solidFill>
                <a:effectLst/>
                <a:latin typeface="+mn-lt"/>
                <a:ea typeface="+mn-ea"/>
                <a:cs typeface="+mn-cs"/>
              </a:rPr>
              <a:t>permil</a:t>
            </a:r>
            <a:r>
              <a:rPr lang="en-US" sz="1200" kern="1200" dirty="0">
                <a:solidFill>
                  <a:schemeClr val="tx1"/>
                </a:solidFill>
                <a:effectLst/>
                <a:latin typeface="+mn-lt"/>
                <a:ea typeface="+mn-ea"/>
                <a:cs typeface="+mn-cs"/>
              </a:rPr>
              <a:t> SMOW. The resulting fluid temperature range is between 37 and 96</a:t>
            </a:r>
            <a:r>
              <a:rPr lang="en-US" sz="1200" kern="1200" baseline="300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C. </a:t>
            </a:r>
          </a:p>
          <a:p>
            <a:r>
              <a:rPr lang="en-US" sz="1200" kern="1200" dirty="0">
                <a:solidFill>
                  <a:schemeClr val="tx1"/>
                </a:solidFill>
                <a:effectLst/>
                <a:latin typeface="+mn-lt"/>
                <a:ea typeface="+mn-ea"/>
                <a:cs typeface="+mn-cs"/>
              </a:rPr>
              <a:t>Because of the mixed phases of silica (diatomite, porcelanite, chert) present at this location, the bulk diagenetic temperature is estimated to be between 45 and 48</a:t>
            </a:r>
            <a:r>
              <a:rPr lang="en-US" sz="1200" kern="1200" baseline="300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C, and likely does not exceed 50</a:t>
            </a:r>
            <a:r>
              <a:rPr lang="en-US" sz="1200" kern="1200" baseline="300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C.</a:t>
            </a:r>
          </a:p>
          <a:p>
            <a:r>
              <a:rPr lang="en-US" sz="1200" kern="1200" dirty="0">
                <a:solidFill>
                  <a:schemeClr val="tx1"/>
                </a:solidFill>
                <a:effectLst/>
                <a:latin typeface="+mn-lt"/>
                <a:ea typeface="+mn-ea"/>
                <a:cs typeface="+mn-cs"/>
              </a:rPr>
              <a:t>Because the fluid temperature exceeds the maximum diagenetic temperature, the dolomite at the Grefco Quarry road location is determined to be of hydrothermal origin, based on the definition from Davies and Smith, 2006.</a:t>
            </a:r>
          </a:p>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19</a:t>
            </a:fld>
            <a:endParaRPr lang="en-US"/>
          </a:p>
        </p:txBody>
      </p:sp>
    </p:spTree>
    <p:extLst>
      <p:ext uri="{BB962C8B-B14F-4D97-AF65-F5344CB8AC3E}">
        <p14:creationId xmlns:p14="http://schemas.microsoft.com/office/powerpoint/2010/main" val="299413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study took place in Central California in the Santa Maria Basin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Central California has a complex tectonic history associated with clockwise rotation of the Western Transverse Ranges. The Santa Maria Basin is a structural and depositional basin that continues offshore.</a:t>
            </a:r>
          </a:p>
          <a:p>
            <a:endParaRPr lang="en-US" baseline="0" dirty="0"/>
          </a:p>
        </p:txBody>
      </p:sp>
      <p:sp>
        <p:nvSpPr>
          <p:cNvPr id="4" name="Slide Number Placeholder 3"/>
          <p:cNvSpPr>
            <a:spLocks noGrp="1"/>
          </p:cNvSpPr>
          <p:nvPr>
            <p:ph type="sldNum" sz="quarter" idx="10"/>
          </p:nvPr>
        </p:nvSpPr>
        <p:spPr/>
        <p:txBody>
          <a:bodyPr/>
          <a:lstStyle/>
          <a:p>
            <a:fld id="{AC2A0CB8-B3FD-F74F-885E-10646180112D}" type="slidenum">
              <a:rPr lang="en-US" smtClean="0"/>
              <a:t>2</a:t>
            </a:fld>
            <a:endParaRPr lang="en-US"/>
          </a:p>
        </p:txBody>
      </p:sp>
    </p:spTree>
    <p:extLst>
      <p:ext uri="{BB962C8B-B14F-4D97-AF65-F5344CB8AC3E}">
        <p14:creationId xmlns:p14="http://schemas.microsoft.com/office/powerpoint/2010/main" val="1197350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 </a:t>
            </a:r>
            <a:r>
              <a:rPr lang="en-US" sz="1200" kern="1200" dirty="0" err="1">
                <a:solidFill>
                  <a:schemeClr val="tx1"/>
                </a:solidFill>
                <a:effectLst/>
                <a:latin typeface="+mn-lt"/>
                <a:ea typeface="+mn-ea"/>
                <a:cs typeface="+mn-cs"/>
              </a:rPr>
              <a:t>Behl</a:t>
            </a:r>
            <a:r>
              <a:rPr lang="en-US" sz="1200" kern="1200" dirty="0">
                <a:solidFill>
                  <a:schemeClr val="tx1"/>
                </a:solidFill>
                <a:effectLst/>
                <a:latin typeface="+mn-lt"/>
                <a:ea typeface="+mn-ea"/>
                <a:cs typeface="+mn-cs"/>
              </a:rPr>
              <a:t> thought it would be cool to calculate the minimum fluid volume required to deposit the amount of dolomite cement at this location, and of course it was.</a:t>
            </a:r>
          </a:p>
          <a:p>
            <a:r>
              <a:rPr lang="en-US" sz="1200" kern="1200" dirty="0">
                <a:solidFill>
                  <a:schemeClr val="tx1"/>
                </a:solidFill>
                <a:effectLst/>
                <a:latin typeface="+mn-lt"/>
                <a:ea typeface="+mn-ea"/>
                <a:cs typeface="+mn-cs"/>
              </a:rPr>
              <a:t>The first step was to estimate what percentage of the breccia was cement, which ended up being about 35% averaged over 9 slabs. </a:t>
            </a:r>
          </a:p>
          <a:p>
            <a:r>
              <a:rPr lang="en-US" sz="1200" kern="1200" dirty="0">
                <a:solidFill>
                  <a:schemeClr val="tx1"/>
                </a:solidFill>
                <a:effectLst/>
                <a:latin typeface="+mn-lt"/>
                <a:ea typeface="+mn-ea"/>
                <a:cs typeface="+mn-cs"/>
              </a:rPr>
              <a:t>Using this formula with the density of dolomite, the percentage of dolomite cement in the breccia, the </a:t>
            </a:r>
            <a:r>
              <a:rPr lang="en-US" sz="1200" kern="1200" dirty="0" err="1">
                <a:solidFill>
                  <a:schemeClr val="tx1"/>
                </a:solidFill>
                <a:effectLst/>
                <a:latin typeface="+mn-lt"/>
                <a:ea typeface="+mn-ea"/>
                <a:cs typeface="+mn-cs"/>
              </a:rPr>
              <a:t>solubilty</a:t>
            </a:r>
            <a:r>
              <a:rPr lang="en-US" sz="1200" kern="1200" dirty="0">
                <a:solidFill>
                  <a:schemeClr val="tx1"/>
                </a:solidFill>
                <a:effectLst/>
                <a:latin typeface="+mn-lt"/>
                <a:ea typeface="+mn-ea"/>
                <a:cs typeface="+mn-cs"/>
              </a:rPr>
              <a:t> of dolomite at the fluid temperatures I calculated earlier, and a little unit conversion, I determined that for every cubic centimeter of breccia, it would require 128,000 to 231,000 cubic centimeters of fluid 35% of dolomite cement.</a:t>
            </a:r>
          </a:p>
          <a:p>
            <a:r>
              <a:rPr lang="en-US" sz="1200" kern="1200" dirty="0">
                <a:solidFill>
                  <a:schemeClr val="tx1"/>
                </a:solidFill>
                <a:effectLst/>
                <a:latin typeface="+mn-lt"/>
                <a:ea typeface="+mn-ea"/>
                <a:cs typeface="+mn-cs"/>
              </a:rPr>
              <a:t>To give you a better visual: it would require 100% of the dissolved reactant for dolomite in 1.5 to 2.7 </a:t>
            </a:r>
            <a:r>
              <a:rPr lang="en-US" sz="1200" kern="1200" dirty="0" err="1">
                <a:solidFill>
                  <a:schemeClr val="tx1"/>
                </a:solidFill>
                <a:effectLst/>
                <a:latin typeface="+mn-lt"/>
                <a:ea typeface="+mn-ea"/>
                <a:cs typeface="+mn-cs"/>
              </a:rPr>
              <a:t>Maias</a:t>
            </a:r>
            <a:r>
              <a:rPr lang="en-US" sz="1200" kern="1200" dirty="0">
                <a:solidFill>
                  <a:schemeClr val="tx1"/>
                </a:solidFill>
                <a:effectLst/>
                <a:latin typeface="+mn-lt"/>
                <a:ea typeface="+mn-ea"/>
                <a:cs typeface="+mn-cs"/>
              </a:rPr>
              <a:t> of fluid to deposit 35% dolomite cement in this cube. At a minimum. That is a lot of fluid.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184552-7C24-524A-B906-960F7CAE57FF}" type="slidenum">
              <a:rPr lang="en-US" smtClean="0"/>
              <a:t>20</a:t>
            </a:fld>
            <a:endParaRPr lang="en-US"/>
          </a:p>
        </p:txBody>
      </p:sp>
    </p:spTree>
    <p:extLst>
      <p:ext uri="{BB962C8B-B14F-4D97-AF65-F5344CB8AC3E}">
        <p14:creationId xmlns:p14="http://schemas.microsoft.com/office/powerpoint/2010/main" val="3256656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what does this all mean? Well, based on a structural study of the Monterey and </a:t>
            </a:r>
            <a:r>
              <a:rPr lang="en-US" sz="1200" kern="1200" dirty="0" err="1">
                <a:solidFill>
                  <a:schemeClr val="tx1"/>
                </a:solidFill>
                <a:effectLst/>
                <a:latin typeface="+mn-lt"/>
                <a:ea typeface="+mn-ea"/>
                <a:cs typeface="+mn-cs"/>
              </a:rPr>
              <a:t>Sisquoc</a:t>
            </a:r>
            <a:r>
              <a:rPr lang="en-US" sz="1200" kern="1200" dirty="0">
                <a:solidFill>
                  <a:schemeClr val="tx1"/>
                </a:solidFill>
                <a:effectLst/>
                <a:latin typeface="+mn-lt"/>
                <a:ea typeface="+mn-ea"/>
                <a:cs typeface="+mn-cs"/>
              </a:rPr>
              <a:t> formations done in the Santa Maria Basin, my pal Yannick proposed that a detachment surface at the base of the Monterey is necessary in order to account for higher frequency folding in the Monterey relative to underlying strata in a fold and thrust belt associated with a contractive tectonic regime.</a:t>
            </a:r>
          </a:p>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21</a:t>
            </a:fld>
            <a:endParaRPr lang="en-US"/>
          </a:p>
        </p:txBody>
      </p:sp>
    </p:spTree>
    <p:extLst>
      <p:ext uri="{BB962C8B-B14F-4D97-AF65-F5344CB8AC3E}">
        <p14:creationId xmlns:p14="http://schemas.microsoft.com/office/powerpoint/2010/main" val="3671237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that in mind, I interpreted the brecciated contact between the base of the dolomite breccia and the underlying sandstone to be a faulted contact between the Monterey Formation and the subjacent formation, not an unconformable contact as previously mapped, and the fault undulates from below to within the Monterey Formation.</a:t>
            </a:r>
          </a:p>
          <a:p>
            <a:r>
              <a:rPr lang="en-US" sz="1200" kern="1200" dirty="0">
                <a:solidFill>
                  <a:schemeClr val="tx1"/>
                </a:solidFill>
                <a:effectLst/>
                <a:latin typeface="+mn-lt"/>
                <a:ea typeface="+mn-ea"/>
                <a:cs typeface="+mn-cs"/>
              </a:rPr>
              <a:t>The deformation and brecciation in fold cores and along bedding planes described on transect A-A’ are consistent with layer-parallel shortening in fold and thrust belts in a compressive tectonic regime, so this fault is causing the Monterey in this area to buckle and brecciate, and the breccias create fluid conduits along which massive amounts of dolomitizing fluids flow, resulting in this magnificent dolomite breccia. </a:t>
            </a:r>
          </a:p>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22</a:t>
            </a:fld>
            <a:endParaRPr lang="en-US"/>
          </a:p>
        </p:txBody>
      </p:sp>
    </p:spTree>
    <p:extLst>
      <p:ext uri="{BB962C8B-B14F-4D97-AF65-F5344CB8AC3E}">
        <p14:creationId xmlns:p14="http://schemas.microsoft.com/office/powerpoint/2010/main" val="3877564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figure is a reconstruction of how this fault may have developed.</a:t>
            </a:r>
          </a:p>
          <a:p>
            <a:r>
              <a:rPr lang="en-US" sz="1200" kern="1200" dirty="0">
                <a:solidFill>
                  <a:schemeClr val="tx1"/>
                </a:solidFill>
                <a:effectLst/>
                <a:latin typeface="+mn-lt"/>
                <a:ea typeface="+mn-ea"/>
                <a:cs typeface="+mn-cs"/>
              </a:rPr>
              <a:t>In step 1, the Monterey Formation is unconformably deposited onto unevenly-eroded Eocene strata. A local high of Eocene strata allows for deposition of Tm directly onto Eocene rocks. Lower members of the Monterey are deposited on either side of high. </a:t>
            </a:r>
          </a:p>
          <a:p>
            <a:r>
              <a:rPr lang="en-US" sz="1200" kern="1200" dirty="0">
                <a:solidFill>
                  <a:schemeClr val="tx1"/>
                </a:solidFill>
                <a:effectLst/>
                <a:latin typeface="+mn-lt"/>
                <a:ea typeface="+mn-ea"/>
                <a:cs typeface="+mn-cs"/>
              </a:rPr>
              <a:t>In step 2 – compression and shortening start, and the detachment surface begins to develop at the base of the Monterey Formation. The detachment surface jumps into higher members of the Monterey Formation along weak bedding surfaces. </a:t>
            </a:r>
          </a:p>
          <a:p>
            <a:r>
              <a:rPr lang="en-US" sz="1200" kern="1200" dirty="0">
                <a:solidFill>
                  <a:schemeClr val="tx1"/>
                </a:solidFill>
                <a:effectLst/>
                <a:latin typeface="+mn-lt"/>
                <a:ea typeface="+mn-ea"/>
                <a:cs typeface="+mn-cs"/>
              </a:rPr>
              <a:t>In step 3 – compression continues and the detachment surface grows. The detachment surface returns to the unconformable surface at the base of the Monterey Formation, allowing for higher levels of shortening in the Monterey Formation relative to underlying strata. </a:t>
            </a:r>
          </a:p>
          <a:p>
            <a:r>
              <a:rPr lang="en-US" sz="1200" kern="1200" dirty="0">
                <a:solidFill>
                  <a:schemeClr val="tx1"/>
                </a:solidFill>
                <a:effectLst/>
                <a:latin typeface="+mn-lt"/>
                <a:ea typeface="+mn-ea"/>
                <a:cs typeface="+mn-cs"/>
              </a:rPr>
              <a:t>Continued tectonics create the geology observed today.</a:t>
            </a:r>
          </a:p>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23</a:t>
            </a:fld>
            <a:endParaRPr lang="en-US"/>
          </a:p>
        </p:txBody>
      </p:sp>
    </p:spTree>
    <p:extLst>
      <p:ext uri="{BB962C8B-B14F-4D97-AF65-F5344CB8AC3E}">
        <p14:creationId xmlns:p14="http://schemas.microsoft.com/office/powerpoint/2010/main" val="3093708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conclusion, I determined that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Deformation described at the Grefco Quarry road dolomite exposure is consistent with fold-thrust compressive regime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basal contact between Monterey Formation and underlying strata is faulted, not unconformable as previously interpreted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Brecciated basal contact of Monterey Formation is evidence for a detachment surface at base of Monterey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Brecciation creates conduits for focused fluid migration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Dolomite breccia is of hydrothermal origin</a:t>
            </a:r>
          </a:p>
          <a:p>
            <a:pPr lvl="0"/>
            <a:r>
              <a:rPr lang="en-US" sz="1200" kern="1200" dirty="0">
                <a:solidFill>
                  <a:schemeClr val="tx1"/>
                </a:solidFill>
                <a:effectLst/>
                <a:latin typeface="+mn-lt"/>
                <a:ea typeface="+mn-ea"/>
                <a:cs typeface="+mn-cs"/>
              </a:rPr>
              <a:t>hydrothermal fluids were sourced from the lower members of the Monterey Formation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minimum of 128,000-231,000 cm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fluid volume per cm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of breccia volume is required to deposit the amount of dolomite cement observed at Grefco Quarry Road</a:t>
            </a:r>
          </a:p>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24</a:t>
            </a:fld>
            <a:endParaRPr lang="en-US"/>
          </a:p>
        </p:txBody>
      </p:sp>
    </p:spTree>
    <p:extLst>
      <p:ext uri="{BB962C8B-B14F-4D97-AF65-F5344CB8AC3E}">
        <p14:creationId xmlns:p14="http://schemas.microsoft.com/office/powerpoint/2010/main" val="1181934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I’d like to thank the MARS affiliates for sponsoring this research and for putting the time and energy into the MARS program. It has been a privilege to work in this group.</a:t>
            </a:r>
          </a:p>
          <a:p>
            <a:r>
              <a:rPr lang="en-US" sz="1200" kern="1200" dirty="0">
                <a:solidFill>
                  <a:schemeClr val="tx1"/>
                </a:solidFill>
                <a:effectLst/>
                <a:latin typeface="+mn-lt"/>
                <a:ea typeface="+mn-ea"/>
                <a:cs typeface="+mn-cs"/>
              </a:rPr>
              <a:t>I’d also like to thank the MARS team, my committee members and Dr. </a:t>
            </a:r>
            <a:r>
              <a:rPr lang="en-US" sz="1200" kern="1200" dirty="0" err="1">
                <a:solidFill>
                  <a:schemeClr val="tx1"/>
                </a:solidFill>
                <a:effectLst/>
                <a:latin typeface="+mn-lt"/>
                <a:ea typeface="+mn-ea"/>
                <a:cs typeface="+mn-cs"/>
              </a:rPr>
              <a:t>Holk</a:t>
            </a:r>
            <a:r>
              <a:rPr lang="en-US" sz="1200" kern="1200" dirty="0">
                <a:solidFill>
                  <a:schemeClr val="tx1"/>
                </a:solidFill>
                <a:effectLst/>
                <a:latin typeface="+mn-lt"/>
                <a:ea typeface="+mn-ea"/>
                <a:cs typeface="+mn-cs"/>
              </a:rPr>
              <a:t>, lab and field assistants, and private land owners for their collaboration and contributions to this research and for making this project possible. </a:t>
            </a:r>
          </a:p>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25</a:t>
            </a:fld>
            <a:endParaRPr lang="en-US"/>
          </a:p>
        </p:txBody>
      </p:sp>
    </p:spTree>
    <p:extLst>
      <p:ext uri="{BB962C8B-B14F-4D97-AF65-F5344CB8AC3E}">
        <p14:creationId xmlns:p14="http://schemas.microsoft.com/office/powerpoint/2010/main" val="1043590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26</a:t>
            </a:fld>
            <a:endParaRPr lang="en-US"/>
          </a:p>
        </p:txBody>
      </p:sp>
    </p:spTree>
    <p:extLst>
      <p:ext uri="{BB962C8B-B14F-4D97-AF65-F5344CB8AC3E}">
        <p14:creationId xmlns:p14="http://schemas.microsoft.com/office/powerpoint/2010/main" val="3307118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separated from the Santa Barbara Basin to the south by the Santa Ynez Mountains of the Western Transverse Ranges. The Monterey Formation exists in both basins. In the Santa Maria Basin and along the northern margin of the Santa Barbara Basin, Tom Dibblee and Helmut Ehrenspeck mapped seven carbonate bodies within the Monterey Formation, indicated by the orange dots. </a:t>
            </a:r>
          </a:p>
          <a:p>
            <a:r>
              <a:rPr lang="en-US" sz="1200" kern="1200" dirty="0">
                <a:solidFill>
                  <a:schemeClr val="tx1"/>
                </a:solidFill>
                <a:effectLst/>
                <a:latin typeface="+mn-lt"/>
                <a:ea typeface="+mn-ea"/>
                <a:cs typeface="+mn-cs"/>
              </a:rPr>
              <a:t>Interesting b/c…</a:t>
            </a:r>
          </a:p>
          <a:p>
            <a:endParaRPr lang="en-US" baseline="0" dirty="0"/>
          </a:p>
        </p:txBody>
      </p:sp>
      <p:sp>
        <p:nvSpPr>
          <p:cNvPr id="4" name="Slide Number Placeholder 3"/>
          <p:cNvSpPr>
            <a:spLocks noGrp="1"/>
          </p:cNvSpPr>
          <p:nvPr>
            <p:ph type="sldNum" sz="quarter" idx="10"/>
          </p:nvPr>
        </p:nvSpPr>
        <p:spPr/>
        <p:txBody>
          <a:bodyPr/>
          <a:lstStyle/>
          <a:p>
            <a:fld id="{AC2A0CB8-B3FD-F74F-885E-10646180112D}" type="slidenum">
              <a:rPr lang="en-US" smtClean="0"/>
              <a:t>3</a:t>
            </a:fld>
            <a:endParaRPr lang="en-US"/>
          </a:p>
        </p:txBody>
      </p:sp>
    </p:spTree>
    <p:extLst>
      <p:ext uri="{BB962C8B-B14F-4D97-AF65-F5344CB8AC3E}">
        <p14:creationId xmlns:p14="http://schemas.microsoft.com/office/powerpoint/2010/main" val="2219740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dolomite within the Monterey Formation TYPICALLY occurs on the millimeter to meter scales as veins, laminations, nodules, or beds at the largest, but these mapped features are kilometers long and meters thick, making them ATYPICAL or ANOMALOUS occurrences of dolomite in the Monterey Formation.</a:t>
            </a:r>
          </a:p>
          <a:p>
            <a:r>
              <a:rPr lang="en-US" sz="1200" kern="1200" dirty="0">
                <a:solidFill>
                  <a:schemeClr val="tx1"/>
                </a:solidFill>
                <a:effectLst/>
                <a:latin typeface="+mn-lt"/>
                <a:ea typeface="+mn-ea"/>
                <a:cs typeface="+mn-cs"/>
              </a:rPr>
              <a:t>These are the geologic maps from Dibblee and Ehrenspeck of each of the seven locations from the previous slide. On the inset location map, this black dot is Santa Barbara, and the red star indicates the location of the occurrence. The carbonate body mapped is highlighted in red on each map, and the scale bar represents one mile in length, which is equivalent to 1.6 kilometers.</a:t>
            </a:r>
          </a:p>
          <a:p>
            <a:r>
              <a:rPr lang="en-US" sz="1200" kern="1200" dirty="0">
                <a:solidFill>
                  <a:schemeClr val="tx1"/>
                </a:solidFill>
                <a:effectLst/>
                <a:latin typeface="+mn-lt"/>
                <a:ea typeface="+mn-ea"/>
                <a:cs typeface="+mn-cs"/>
              </a:rPr>
              <a:t>I was able to visit all the locations except for this location near Lake </a:t>
            </a:r>
            <a:r>
              <a:rPr lang="en-US" sz="1200" kern="1200" dirty="0" err="1">
                <a:solidFill>
                  <a:schemeClr val="tx1"/>
                </a:solidFill>
                <a:effectLst/>
                <a:latin typeface="+mn-lt"/>
                <a:ea typeface="+mn-ea"/>
                <a:cs typeface="+mn-cs"/>
              </a:rPr>
              <a:t>Cachuma</a:t>
            </a:r>
            <a:r>
              <a:rPr lang="en-US" sz="1200" kern="1200" dirty="0">
                <a:solidFill>
                  <a:schemeClr val="tx1"/>
                </a:solidFill>
                <a:effectLst/>
                <a:latin typeface="+mn-lt"/>
                <a:ea typeface="+mn-ea"/>
                <a:cs typeface="+mn-cs"/>
              </a:rPr>
              <a:t>, but the focus of my thesis was on this location southeast of Lompoc because it is the most extensive occurrence.</a:t>
            </a:r>
          </a:p>
          <a:p>
            <a:r>
              <a:rPr lang="en-US" sz="1200" kern="1200" dirty="0">
                <a:solidFill>
                  <a:schemeClr val="tx1"/>
                </a:solidFill>
                <a:effectLst/>
                <a:latin typeface="+mn-lt"/>
                <a:ea typeface="+mn-ea"/>
                <a:cs typeface="+mn-cs"/>
              </a:rPr>
              <a:t>The question I wanted to answer was: where did these giant carbonates come from? How did they form? What is their origin?</a:t>
            </a:r>
          </a:p>
          <a:p>
            <a:r>
              <a:rPr lang="en-US" sz="1200" kern="1200" dirty="0">
                <a:solidFill>
                  <a:schemeClr val="tx1"/>
                </a:solidFill>
                <a:effectLst/>
                <a:latin typeface="+mn-lt"/>
                <a:ea typeface="+mn-ea"/>
                <a:cs typeface="+mn-cs"/>
              </a:rPr>
              <a:t>Understanding the origin of these anomalously large carbonates is important because it provides a better understanding of the Santa Maria Basin’s chemical, structural, and fluid migration history.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2A0CB8-B3FD-F74F-885E-10646180112D}" type="slidenum">
              <a:rPr lang="en-US" smtClean="0"/>
              <a:t>4</a:t>
            </a:fld>
            <a:endParaRPr lang="en-US"/>
          </a:p>
        </p:txBody>
      </p:sp>
    </p:spTree>
    <p:extLst>
      <p:ext uri="{BB962C8B-B14F-4D97-AF65-F5344CB8AC3E}">
        <p14:creationId xmlns:p14="http://schemas.microsoft.com/office/powerpoint/2010/main" val="2874859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5</a:t>
            </a:fld>
            <a:endParaRPr lang="en-US"/>
          </a:p>
        </p:txBody>
      </p:sp>
    </p:spTree>
    <p:extLst>
      <p:ext uri="{BB962C8B-B14F-4D97-AF65-F5344CB8AC3E}">
        <p14:creationId xmlns:p14="http://schemas.microsoft.com/office/powerpoint/2010/main" val="1049588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order to determine the origin of at least one of these bodies, I focused on one location southeast of Lompoc. The carbonate in this area was mapped as limestone but described as dolomite. It discontinuously covers approximately 18 square kilometers and was mapped along the unconformable contact between the Monterey Formation in the orange color and older underlying Paleogene and Cretaceous strata in hues of blue and green, respectively.</a:t>
            </a:r>
          </a:p>
          <a:p>
            <a:r>
              <a:rPr lang="en-US" sz="1200" kern="1200" dirty="0">
                <a:solidFill>
                  <a:schemeClr val="tx1"/>
                </a:solidFill>
                <a:effectLst/>
                <a:latin typeface="+mn-lt"/>
                <a:ea typeface="+mn-ea"/>
                <a:cs typeface="+mn-cs"/>
              </a:rPr>
              <a:t>My study area was here along a private road that goes to the old Grefco diatomite quarry. There is a road cut here than runs roughly north-south then turns east-southeast, basically providing a 3-dimensional exposure of this dolomite, which at this particular location, is a dolomite breccia.</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184552-7C24-524A-B906-960F7CAE57FF}" type="slidenum">
              <a:rPr lang="en-US" smtClean="0"/>
              <a:t>6</a:t>
            </a:fld>
            <a:endParaRPr lang="en-US"/>
          </a:p>
        </p:txBody>
      </p:sp>
    </p:spTree>
    <p:extLst>
      <p:ext uri="{BB962C8B-B14F-4D97-AF65-F5344CB8AC3E}">
        <p14:creationId xmlns:p14="http://schemas.microsoft.com/office/powerpoint/2010/main" val="1349905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Along this road cut, I described outcrop and lithology and collected hand-samples for lab analysis.</a:t>
            </a:r>
          </a:p>
          <a:p>
            <a:r>
              <a:rPr lang="en-US" sz="1200" kern="1200" dirty="0">
                <a:solidFill>
                  <a:schemeClr val="tx1"/>
                </a:solidFill>
                <a:effectLst/>
                <a:latin typeface="+mn-lt"/>
                <a:ea typeface="+mn-ea"/>
                <a:cs typeface="+mn-cs"/>
              </a:rPr>
              <a:t>Back at the lab, I cut hand-samples into slabs and “mapped out” different breccia zones based on cement color variation, general clast size, and/or different textures in the rock, such as visible porosity.</a:t>
            </a:r>
          </a:p>
          <a:p>
            <a:r>
              <a:rPr lang="en-US" sz="1200" kern="1200" dirty="0">
                <a:solidFill>
                  <a:schemeClr val="tx1"/>
                </a:solidFill>
                <a:effectLst/>
                <a:latin typeface="+mn-lt"/>
                <a:ea typeface="+mn-ea"/>
                <a:cs typeface="+mn-cs"/>
              </a:rPr>
              <a:t>Then I powdered the samples for XRD analysis, and carbon and oxygen stable isotope analysis.</a:t>
            </a:r>
          </a:p>
          <a:p>
            <a:r>
              <a:rPr lang="en-US" sz="1200" kern="1200" dirty="0">
                <a:solidFill>
                  <a:schemeClr val="tx1"/>
                </a:solidFill>
                <a:effectLst/>
                <a:latin typeface="+mn-lt"/>
                <a:ea typeface="+mn-ea"/>
                <a:cs typeface="+mn-cs"/>
              </a:rPr>
              <a:t>Trace elements were also analyzed for this study, but the results did not provide any information on the genesis of the dolomite breccia, so I won’t speak any more about them today.</a:t>
            </a:r>
          </a:p>
        </p:txBody>
      </p:sp>
      <p:sp>
        <p:nvSpPr>
          <p:cNvPr id="4" name="Slide Number Placeholder 3"/>
          <p:cNvSpPr>
            <a:spLocks noGrp="1"/>
          </p:cNvSpPr>
          <p:nvPr>
            <p:ph type="sldNum" sz="quarter" idx="10"/>
          </p:nvPr>
        </p:nvSpPr>
        <p:spPr/>
        <p:txBody>
          <a:bodyPr/>
          <a:lstStyle/>
          <a:p>
            <a:fld id="{6C184552-7C24-524A-B906-960F7CAE57FF}" type="slidenum">
              <a:rPr lang="en-US" smtClean="0"/>
              <a:t>7</a:t>
            </a:fld>
            <a:endParaRPr lang="en-US"/>
          </a:p>
        </p:txBody>
      </p:sp>
    </p:spTree>
    <p:extLst>
      <p:ext uri="{BB962C8B-B14F-4D97-AF65-F5344CB8AC3E}">
        <p14:creationId xmlns:p14="http://schemas.microsoft.com/office/powerpoint/2010/main" val="150926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road cut created two transacts that intersect from two directions and give a more-or-less 3-dimensional exposure of the dolomite breccia. Transect A-A’ </a:t>
            </a:r>
            <a:r>
              <a:rPr lang="en-US" sz="1200" b="1" kern="1200" dirty="0">
                <a:solidFill>
                  <a:schemeClr val="tx1"/>
                </a:solidFill>
                <a:effectLst/>
                <a:latin typeface="+mn-lt"/>
                <a:ea typeface="+mn-ea"/>
                <a:cs typeface="+mn-cs"/>
              </a:rPr>
              <a:t>[point]</a:t>
            </a:r>
            <a:r>
              <a:rPr lang="en-US" sz="1200" kern="1200" dirty="0">
                <a:solidFill>
                  <a:schemeClr val="tx1"/>
                </a:solidFill>
                <a:effectLst/>
                <a:latin typeface="+mn-lt"/>
                <a:ea typeface="+mn-ea"/>
                <a:cs typeface="+mn-cs"/>
              </a:rPr>
              <a:t> highlights local structure, and transect B-B’ </a:t>
            </a:r>
            <a:r>
              <a:rPr lang="en-US" sz="1200" b="1" kern="1200" dirty="0">
                <a:solidFill>
                  <a:schemeClr val="tx1"/>
                </a:solidFill>
                <a:effectLst/>
                <a:latin typeface="+mn-lt"/>
                <a:ea typeface="+mn-ea"/>
                <a:cs typeface="+mn-cs"/>
              </a:rPr>
              <a:t>[point]</a:t>
            </a:r>
            <a:r>
              <a:rPr lang="en-US" sz="1200" kern="1200" dirty="0">
                <a:solidFill>
                  <a:schemeClr val="tx1"/>
                </a:solidFill>
                <a:effectLst/>
                <a:latin typeface="+mn-lt"/>
                <a:ea typeface="+mn-ea"/>
                <a:cs typeface="+mn-cs"/>
              </a:rPr>
              <a:t> runs roughly parallel to bedding strike, exposing this massive breccia.</a:t>
            </a:r>
          </a:p>
          <a:p>
            <a:r>
              <a:rPr lang="en-US" sz="1200" kern="1200" dirty="0">
                <a:solidFill>
                  <a:schemeClr val="tx1"/>
                </a:solidFill>
                <a:effectLst/>
                <a:latin typeface="+mn-lt"/>
                <a:ea typeface="+mn-ea"/>
                <a:cs typeface="+mn-cs"/>
              </a:rPr>
              <a:t>The deformation exposed on Transect A-A’ was described in order to give the dolomite breccia a structural context.</a:t>
            </a:r>
          </a:p>
          <a:p>
            <a:endParaRPr lang="en-US" dirty="0"/>
          </a:p>
        </p:txBody>
      </p:sp>
      <p:sp>
        <p:nvSpPr>
          <p:cNvPr id="4" name="Slide Number Placeholder 3"/>
          <p:cNvSpPr>
            <a:spLocks noGrp="1"/>
          </p:cNvSpPr>
          <p:nvPr>
            <p:ph type="sldNum" sz="quarter" idx="10"/>
          </p:nvPr>
        </p:nvSpPr>
        <p:spPr/>
        <p:txBody>
          <a:bodyPr/>
          <a:lstStyle/>
          <a:p>
            <a:fld id="{6C184552-7C24-524A-B906-960F7CAE57FF}" type="slidenum">
              <a:rPr lang="en-US" smtClean="0"/>
              <a:t>8</a:t>
            </a:fld>
            <a:endParaRPr lang="en-US"/>
          </a:p>
        </p:txBody>
      </p:sp>
    </p:spTree>
    <p:extLst>
      <p:ext uri="{BB962C8B-B14F-4D97-AF65-F5344CB8AC3E}">
        <p14:creationId xmlns:p14="http://schemas.microsoft.com/office/powerpoint/2010/main" val="1178472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sketch of the exposure along A</a:t>
            </a:r>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 Orange represents fine-grained Monterey strata, which in this area are muddy diatomite, porcelanite, and chert. Magenta represents the dolomite breccia, and the orange/magenta mix represents dolomitized, brecciated, fine-grained Monterey strata. The black circles are field description locations and act as reference points along the transect.</a:t>
            </a:r>
          </a:p>
          <a:p>
            <a:r>
              <a:rPr lang="en-US" sz="1200" kern="1200" dirty="0">
                <a:solidFill>
                  <a:schemeClr val="tx1"/>
                </a:solidFill>
                <a:effectLst/>
                <a:latin typeface="+mn-lt"/>
                <a:ea typeface="+mn-ea"/>
                <a:cs typeface="+mn-cs"/>
              </a:rPr>
              <a:t>Key items to note on this sketch are dolomitization and brecciation are confined to fold cores and along bedding planes , faults have reverse sense of slip and are predominantly layer-parallel, except at locations 3 and 4 where they crosscut strata, the degree of brecciation increases to the south-southeast, and between points 7 and 8, Monterey rocks become completely unstratified and dolomitized, as indicated by this solid magenta section that continues to the end of the transect.</a:t>
            </a:r>
          </a:p>
        </p:txBody>
      </p:sp>
      <p:sp>
        <p:nvSpPr>
          <p:cNvPr id="4" name="Slide Number Placeholder 3"/>
          <p:cNvSpPr>
            <a:spLocks noGrp="1"/>
          </p:cNvSpPr>
          <p:nvPr>
            <p:ph type="sldNum" sz="quarter" idx="10"/>
          </p:nvPr>
        </p:nvSpPr>
        <p:spPr/>
        <p:txBody>
          <a:bodyPr/>
          <a:lstStyle/>
          <a:p>
            <a:fld id="{6C184552-7C24-524A-B906-960F7CAE57FF}" type="slidenum">
              <a:rPr lang="en-US" smtClean="0"/>
              <a:t>9</a:t>
            </a:fld>
            <a:endParaRPr lang="en-US"/>
          </a:p>
        </p:txBody>
      </p:sp>
    </p:spTree>
    <p:extLst>
      <p:ext uri="{BB962C8B-B14F-4D97-AF65-F5344CB8AC3E}">
        <p14:creationId xmlns:p14="http://schemas.microsoft.com/office/powerpoint/2010/main" val="1862269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endParaRPr lang="en-US"/>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447992" y="6383254"/>
            <a:ext cx="548640" cy="396240"/>
          </a:xfrm>
          <a:prstGeom prst="bracketPair">
            <a:avLst>
              <a:gd name="adj" fmla="val 50000"/>
            </a:avLst>
          </a:prstGeom>
        </p:spPr>
        <p:txBody>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endParaRPr lang="en-US"/>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447992" y="6383254"/>
            <a:ext cx="548640" cy="396240"/>
          </a:xfrm>
          <a:prstGeom prst="bracketPair">
            <a:avLst>
              <a:gd name="adj" fmla="val 50000"/>
            </a:avLst>
          </a:prstGeom>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endParaRPr lang="en-US"/>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447992" y="6383254"/>
            <a:ext cx="548640" cy="396240"/>
          </a:xfrm>
          <a:prstGeom prst="bracketPair">
            <a:avLst>
              <a:gd name="adj" fmla="val 50000"/>
            </a:avLst>
          </a:prstGeom>
        </p:spPr>
        <p:txBody>
          <a:bodyPr/>
          <a:lstStyle/>
          <a:p>
            <a:fld id="{6E2D2B3B-882E-40F3-A32F-6DD51691504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301756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endParaRPr lang="en-US"/>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p>
        </p:txBody>
      </p:sp>
      <p:sp>
        <p:nvSpPr>
          <p:cNvPr id="6" name="Slide Number Placeholder 5"/>
          <p:cNvSpPr>
            <a:spLocks noGrp="1"/>
          </p:cNvSpPr>
          <p:nvPr>
            <p:ph type="sldNum" sz="quarter" idx="12"/>
          </p:nvPr>
        </p:nvSpPr>
        <p:spPr>
          <a:xfrm>
            <a:off x="8447992" y="6383254"/>
            <a:ext cx="548640" cy="396240"/>
          </a:xfrm>
          <a:prstGeom prst="bracketPair">
            <a:avLst>
              <a:gd name="adj" fmla="val 50000"/>
            </a:avLst>
          </a:prstGeom>
        </p:spPr>
        <p:txBody>
          <a:bodyPr/>
          <a:lstStyle/>
          <a:p>
            <a:fld id="{6E2D2B3B-882E-40F3-A32F-6DD51691504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endParaRPr lang="en-US"/>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p>
        </p:txBody>
      </p:sp>
      <p:sp>
        <p:nvSpPr>
          <p:cNvPr id="6" name="Slide Number Placeholder 5"/>
          <p:cNvSpPr>
            <a:spLocks noGrp="1"/>
          </p:cNvSpPr>
          <p:nvPr>
            <p:ph type="sldNum" sz="quarter" idx="12"/>
          </p:nvPr>
        </p:nvSpPr>
        <p:spPr>
          <a:xfrm>
            <a:off x="8447992" y="6383254"/>
            <a:ext cx="548640" cy="396240"/>
          </a:xfrm>
          <a:prstGeom prst="bracketPair">
            <a:avLst>
              <a:gd name="adj" fmla="val 50000"/>
            </a:avLst>
          </a:prstGeom>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rot="16200000">
            <a:off x="7551351" y="1645920"/>
            <a:ext cx="2438399" cy="365760"/>
          </a:xfrm>
          <a:prstGeom prst="rect">
            <a:avLst/>
          </a:prstGeom>
        </p:spPr>
        <p:txBody>
          <a:bodyPr/>
          <a:lstStyle/>
          <a:p>
            <a:endParaRPr lang="en-US"/>
          </a:p>
        </p:txBody>
      </p:sp>
      <p:sp>
        <p:nvSpPr>
          <p:cNvPr id="6" name="Footer Placeholder 5"/>
          <p:cNvSpPr>
            <a:spLocks noGrp="1"/>
          </p:cNvSpPr>
          <p:nvPr>
            <p:ph type="ftr" sz="quarter" idx="11"/>
          </p:nvPr>
        </p:nvSpPr>
        <p:spPr>
          <a:xfrm rot="16200000">
            <a:off x="7586910" y="4048760"/>
            <a:ext cx="2367281" cy="365760"/>
          </a:xfrm>
          <a:prstGeom prst="rect">
            <a:avLst/>
          </a:prstGeom>
        </p:spPr>
        <p:txBody>
          <a:bodyPr/>
          <a:lstStyle/>
          <a:p>
            <a:endParaRPr lang="en-US"/>
          </a:p>
        </p:txBody>
      </p:sp>
      <p:sp>
        <p:nvSpPr>
          <p:cNvPr id="7" name="Slide Number Placeholder 6"/>
          <p:cNvSpPr>
            <a:spLocks noGrp="1"/>
          </p:cNvSpPr>
          <p:nvPr>
            <p:ph type="sldNum" sz="quarter" idx="12"/>
          </p:nvPr>
        </p:nvSpPr>
        <p:spPr>
          <a:xfrm>
            <a:off x="8447992" y="6383254"/>
            <a:ext cx="548640" cy="396240"/>
          </a:xfrm>
          <a:prstGeom prst="bracketPair">
            <a:avLst>
              <a:gd name="adj" fmla="val 50000"/>
            </a:avLst>
          </a:prstGeom>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rot="16200000">
            <a:off x="7551351" y="1645920"/>
            <a:ext cx="2438399" cy="365760"/>
          </a:xfrm>
          <a:prstGeom prst="rect">
            <a:avLst/>
          </a:prstGeom>
        </p:spPr>
        <p:txBody>
          <a:bodyPr/>
          <a:lstStyle/>
          <a:p>
            <a:endParaRPr lang="en-US"/>
          </a:p>
        </p:txBody>
      </p:sp>
      <p:sp>
        <p:nvSpPr>
          <p:cNvPr id="8" name="Footer Placeholder 7"/>
          <p:cNvSpPr>
            <a:spLocks noGrp="1"/>
          </p:cNvSpPr>
          <p:nvPr>
            <p:ph type="ftr" sz="quarter" idx="11"/>
          </p:nvPr>
        </p:nvSpPr>
        <p:spPr>
          <a:xfrm rot="16200000">
            <a:off x="7586910" y="4048760"/>
            <a:ext cx="2367281" cy="365760"/>
          </a:xfrm>
          <a:prstGeom prst="rect">
            <a:avLst/>
          </a:prstGeom>
        </p:spPr>
        <p:txBody>
          <a:bodyPr/>
          <a:lstStyle/>
          <a:p>
            <a:endParaRPr lang="en-US"/>
          </a:p>
        </p:txBody>
      </p:sp>
      <p:sp>
        <p:nvSpPr>
          <p:cNvPr id="9" name="Slide Number Placeholder 8"/>
          <p:cNvSpPr>
            <a:spLocks noGrp="1"/>
          </p:cNvSpPr>
          <p:nvPr>
            <p:ph type="sldNum" sz="quarter" idx="12"/>
          </p:nvPr>
        </p:nvSpPr>
        <p:spPr>
          <a:xfrm>
            <a:off x="8447992" y="6383254"/>
            <a:ext cx="548640" cy="396240"/>
          </a:xfrm>
          <a:prstGeom prst="bracketPair">
            <a:avLst>
              <a:gd name="adj" fmla="val 50000"/>
            </a:avLst>
          </a:prstGeom>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rot="16200000">
            <a:off x="7551351" y="1645920"/>
            <a:ext cx="2438399" cy="365760"/>
          </a:xfrm>
          <a:prstGeom prst="rect">
            <a:avLst/>
          </a:prstGeom>
        </p:spPr>
        <p:txBody>
          <a:bodyPr/>
          <a:lstStyle/>
          <a:p>
            <a:endParaRPr lang="en-US"/>
          </a:p>
        </p:txBody>
      </p:sp>
      <p:sp>
        <p:nvSpPr>
          <p:cNvPr id="4" name="Footer Placeholder 3"/>
          <p:cNvSpPr>
            <a:spLocks noGrp="1"/>
          </p:cNvSpPr>
          <p:nvPr>
            <p:ph type="ftr" sz="quarter" idx="11"/>
          </p:nvPr>
        </p:nvSpPr>
        <p:spPr>
          <a:xfrm rot="16200000">
            <a:off x="7586910" y="4048760"/>
            <a:ext cx="2367281" cy="365760"/>
          </a:xfrm>
          <a:prstGeom prst="rect">
            <a:avLst/>
          </a:prstGeom>
        </p:spPr>
        <p:txBody>
          <a:bodyPr/>
          <a:lstStyle/>
          <a:p>
            <a:endParaRPr lang="en-US"/>
          </a:p>
        </p:txBody>
      </p:sp>
      <p:sp>
        <p:nvSpPr>
          <p:cNvPr id="5" name="Slide Number Placeholder 4"/>
          <p:cNvSpPr>
            <a:spLocks noGrp="1"/>
          </p:cNvSpPr>
          <p:nvPr>
            <p:ph type="sldNum" sz="quarter" idx="12"/>
          </p:nvPr>
        </p:nvSpPr>
        <p:spPr>
          <a:xfrm>
            <a:off x="8447992" y="6383254"/>
            <a:ext cx="548640" cy="396240"/>
          </a:xfrm>
          <a:prstGeom prst="bracketPair">
            <a:avLst>
              <a:gd name="adj" fmla="val 50000"/>
            </a:avLst>
          </a:prstGeom>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7551351" y="1645920"/>
            <a:ext cx="2438399" cy="365760"/>
          </a:xfrm>
          <a:prstGeom prst="rect">
            <a:avLst/>
          </a:prstGeom>
        </p:spPr>
        <p:txBody>
          <a:bodyPr/>
          <a:lstStyle/>
          <a:p>
            <a:endParaRPr lang="en-US"/>
          </a:p>
        </p:txBody>
      </p:sp>
      <p:sp>
        <p:nvSpPr>
          <p:cNvPr id="3" name="Footer Placeholder 2"/>
          <p:cNvSpPr>
            <a:spLocks noGrp="1"/>
          </p:cNvSpPr>
          <p:nvPr>
            <p:ph type="ftr" sz="quarter" idx="11"/>
          </p:nvPr>
        </p:nvSpPr>
        <p:spPr>
          <a:xfrm rot="16200000">
            <a:off x="7586910" y="4048760"/>
            <a:ext cx="2367281" cy="365760"/>
          </a:xfrm>
          <a:prstGeom prst="rect">
            <a:avLst/>
          </a:prstGeom>
        </p:spPr>
        <p:txBody>
          <a:bodyPr/>
          <a:lstStyle/>
          <a:p>
            <a:endParaRPr lang="en-US"/>
          </a:p>
        </p:txBody>
      </p:sp>
      <p:sp>
        <p:nvSpPr>
          <p:cNvPr id="4" name="Slide Number Placeholder 3"/>
          <p:cNvSpPr>
            <a:spLocks noGrp="1"/>
          </p:cNvSpPr>
          <p:nvPr>
            <p:ph type="sldNum" sz="quarter" idx="12"/>
          </p:nvPr>
        </p:nvSpPr>
        <p:spPr>
          <a:xfrm>
            <a:off x="8447992" y="6383254"/>
            <a:ext cx="548640" cy="396240"/>
          </a:xfrm>
          <a:prstGeom prst="bracketPair">
            <a:avLst>
              <a:gd name="adj" fmla="val 50000"/>
            </a:avLst>
          </a:prstGeom>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16200000">
            <a:off x="7551351" y="1645920"/>
            <a:ext cx="2438399" cy="365760"/>
          </a:xfrm>
          <a:prstGeom prst="rect">
            <a:avLst/>
          </a:prstGeom>
        </p:spPr>
        <p:txBody>
          <a:bodyPr/>
          <a:lstStyle/>
          <a:p>
            <a:endParaRPr lang="en-US"/>
          </a:p>
        </p:txBody>
      </p:sp>
      <p:sp>
        <p:nvSpPr>
          <p:cNvPr id="6" name="Footer Placeholder 5"/>
          <p:cNvSpPr>
            <a:spLocks noGrp="1"/>
          </p:cNvSpPr>
          <p:nvPr>
            <p:ph type="ftr" sz="quarter" idx="11"/>
          </p:nvPr>
        </p:nvSpPr>
        <p:spPr>
          <a:xfrm rot="16200000">
            <a:off x="7586910" y="4048760"/>
            <a:ext cx="2367281" cy="365760"/>
          </a:xfrm>
          <a:prstGeom prst="rect">
            <a:avLst/>
          </a:prstGeom>
        </p:spPr>
        <p:txBody>
          <a:bodyPr/>
          <a:lstStyle/>
          <a:p>
            <a:endParaRPr lang="en-US"/>
          </a:p>
        </p:txBody>
      </p:sp>
      <p:sp>
        <p:nvSpPr>
          <p:cNvPr id="7" name="Slide Number Placeholder 6"/>
          <p:cNvSpPr>
            <a:spLocks noGrp="1"/>
          </p:cNvSpPr>
          <p:nvPr>
            <p:ph type="sldNum" sz="quarter" idx="12"/>
          </p:nvPr>
        </p:nvSpPr>
        <p:spPr>
          <a:xfrm>
            <a:off x="8447992" y="6383254"/>
            <a:ext cx="548640" cy="396240"/>
          </a:xfrm>
          <a:prstGeom prst="bracketPair">
            <a:avLst>
              <a:gd name="adj" fmla="val 50000"/>
            </a:avLst>
          </a:prstGeom>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rot="16200000">
            <a:off x="7551351" y="1645920"/>
            <a:ext cx="2438399" cy="365760"/>
          </a:xfrm>
          <a:prstGeom prst="rect">
            <a:avLst/>
          </a:prstGeom>
        </p:spPr>
        <p:txBody>
          <a:bodyPr/>
          <a:lstStyle/>
          <a:p>
            <a:endParaRPr lang="en-US" dirty="0"/>
          </a:p>
        </p:txBody>
      </p:sp>
      <p:sp>
        <p:nvSpPr>
          <p:cNvPr id="9" name="Slide Number Placeholder 8"/>
          <p:cNvSpPr>
            <a:spLocks noGrp="1"/>
          </p:cNvSpPr>
          <p:nvPr>
            <p:ph type="sldNum" sz="quarter" idx="11"/>
          </p:nvPr>
        </p:nvSpPr>
        <p:spPr>
          <a:xfrm>
            <a:off x="8447992" y="6383254"/>
            <a:ext cx="548640" cy="396240"/>
          </a:xfrm>
          <a:prstGeom prst="bracketPair">
            <a:avLst>
              <a:gd name="adj" fmla="val 50000"/>
            </a:avLst>
          </a:prstGeom>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a:xfrm rot="16200000">
            <a:off x="7586910" y="4048760"/>
            <a:ext cx="2367281" cy="365760"/>
          </a:xfrm>
          <a:prstGeom prst="rect">
            <a:avLst/>
          </a:prstGeo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55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55000" cy="4445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p:cNvSpPr>
            <a:spLocks noGrp="1"/>
          </p:cNvSpPr>
          <p:nvPr>
            <p:ph type="ftr" sz="quarter" idx="3"/>
          </p:nvPr>
        </p:nvSpPr>
        <p:spPr>
          <a:xfrm>
            <a:off x="8464550" y="6400800"/>
            <a:ext cx="520700" cy="365125"/>
          </a:xfrm>
          <a:prstGeom prst="rect">
            <a:avLst/>
          </a:prstGeom>
        </p:spPr>
        <p:txBody>
          <a:bodyPr vert="horz" lIns="91440" tIns="45720" rIns="91440" bIns="45720" rtlCol="0" anchor="ctr"/>
          <a:lstStyle>
            <a:lvl1pPr algn="ctr">
              <a:defRPr sz="1800">
                <a:solidFill>
                  <a:schemeClr val="tx1"/>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6.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2.jpeg"/><Relationship Id="rId7"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6CBEBF1-FA84-F44F-9477-970EF3D27538}"/>
              </a:ext>
            </a:extLst>
          </p:cNvPr>
          <p:cNvGrpSpPr/>
          <p:nvPr/>
        </p:nvGrpSpPr>
        <p:grpSpPr>
          <a:xfrm>
            <a:off x="0" y="6275454"/>
            <a:ext cx="9144000" cy="588895"/>
            <a:chOff x="0" y="6275454"/>
            <a:chExt cx="9144000" cy="588895"/>
          </a:xfrm>
        </p:grpSpPr>
        <p:grpSp>
          <p:nvGrpSpPr>
            <p:cNvPr id="10" name="Group 9"/>
            <p:cNvGrpSpPr/>
            <p:nvPr/>
          </p:nvGrpSpPr>
          <p:grpSpPr>
            <a:xfrm>
              <a:off x="0" y="6275454"/>
              <a:ext cx="9144000" cy="588895"/>
              <a:chOff x="0" y="6275454"/>
              <a:chExt cx="9144000" cy="588895"/>
            </a:xfrm>
          </p:grpSpPr>
          <p:sp>
            <p:nvSpPr>
              <p:cNvPr id="11" name="Rectangle 10"/>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ectangle 11"/>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Footer Placeholder 2"/>
              <p:cNvSpPr txBox="1">
                <a:spLocks/>
              </p:cNvSpPr>
              <p:nvPr/>
            </p:nvSpPr>
            <p:spPr>
              <a:xfrm>
                <a:off x="1600525" y="6321238"/>
                <a:ext cx="6775655"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15" name="Picture 14">
              <a:extLst>
                <a:ext uri="{FF2B5EF4-FFF2-40B4-BE49-F238E27FC236}">
                  <a16:creationId xmlns:a16="http://schemas.microsoft.com/office/drawing/2014/main" id="{D3770FC7-6D2D-8C44-9301-D1830F22C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75454"/>
              <a:ext cx="1395233" cy="582546"/>
            </a:xfrm>
            <a:prstGeom prst="rect">
              <a:avLst/>
            </a:prstGeom>
          </p:spPr>
        </p:pic>
      </p:grpSp>
      <p:sp>
        <p:nvSpPr>
          <p:cNvPr id="2" name="Title 1"/>
          <p:cNvSpPr>
            <a:spLocks noGrp="1"/>
          </p:cNvSpPr>
          <p:nvPr>
            <p:ph type="ctrTitle"/>
          </p:nvPr>
        </p:nvSpPr>
        <p:spPr>
          <a:xfrm>
            <a:off x="367709" y="1752430"/>
            <a:ext cx="8776291" cy="2593975"/>
          </a:xfrm>
        </p:spPr>
        <p:txBody>
          <a:bodyPr/>
          <a:lstStyle/>
          <a:p>
            <a:r>
              <a:rPr lang="en-US" sz="4000" dirty="0">
                <a:latin typeface="Times New Roman" panose="02020603050405020304" pitchFamily="18" charset="0"/>
                <a:cs typeface="Times New Roman" panose="02020603050405020304" pitchFamily="18" charset="0"/>
              </a:rPr>
              <a:t>Spatial and Geochemical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Characterization of an</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Anomalous, Map-Scale Dolomite Breccia in the Monterey Formation,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Santa Maria Basin, California</a:t>
            </a:r>
          </a:p>
        </p:txBody>
      </p:sp>
      <p:sp>
        <p:nvSpPr>
          <p:cNvPr id="3" name="Subtitle 2"/>
          <p:cNvSpPr>
            <a:spLocks noGrp="1"/>
          </p:cNvSpPr>
          <p:nvPr>
            <p:ph type="subTitle" idx="1"/>
          </p:nvPr>
        </p:nvSpPr>
        <p:spPr>
          <a:xfrm>
            <a:off x="367711" y="4388880"/>
            <a:ext cx="4268684" cy="1066800"/>
          </a:xfrm>
        </p:spPr>
        <p:txBody>
          <a:bodyPr>
            <a:normAutofit lnSpcReduction="10000"/>
          </a:bodyPr>
          <a:lstStyle/>
          <a:p>
            <a:r>
              <a:rPr lang="en-US" dirty="0">
                <a:solidFill>
                  <a:schemeClr val="tx2"/>
                </a:solidFill>
                <a:latin typeface="Times New Roman" panose="02020603050405020304" pitchFamily="18" charset="0"/>
                <a:cs typeface="Times New Roman" panose="02020603050405020304" pitchFamily="18" charset="0"/>
              </a:rPr>
              <a:t>Maia Davis </a:t>
            </a:r>
          </a:p>
          <a:p>
            <a:r>
              <a:rPr lang="en-US" dirty="0">
                <a:solidFill>
                  <a:schemeClr val="tx2"/>
                </a:solidFill>
                <a:latin typeface="Times New Roman" panose="02020603050405020304" pitchFamily="18" charset="0"/>
                <a:cs typeface="Times New Roman" panose="02020603050405020304" pitchFamily="18" charset="0"/>
              </a:rPr>
              <a:t>Department of Geological Sciences, </a:t>
            </a:r>
          </a:p>
          <a:p>
            <a:r>
              <a:rPr lang="en-US" dirty="0">
                <a:solidFill>
                  <a:schemeClr val="tx2"/>
                </a:solidFill>
                <a:latin typeface="Times New Roman" panose="02020603050405020304" pitchFamily="18" charset="0"/>
                <a:cs typeface="Times New Roman" panose="02020603050405020304" pitchFamily="18" charset="0"/>
              </a:rPr>
              <a:t>California State University, Long Beach</a:t>
            </a:r>
          </a:p>
          <a:p>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607058" y="5894836"/>
            <a:ext cx="5929893" cy="369332"/>
          </a:xfrm>
          <a:prstGeom prst="rect">
            <a:avLst/>
          </a:prstGeom>
          <a:noFill/>
        </p:spPr>
        <p:txBody>
          <a:bodyPr wrap="none" rtlCol="0">
            <a:spAutoFit/>
          </a:bodyPr>
          <a:lstStyle/>
          <a:p>
            <a:pPr algn="ctr"/>
            <a:r>
              <a:rPr lang="en-US" i="1" dirty="0">
                <a:latin typeface="Times New Roman" panose="02020603050405020304" pitchFamily="18" charset="0"/>
                <a:cs typeface="Times New Roman" panose="02020603050405020304" pitchFamily="18" charset="0"/>
              </a:rPr>
              <a:t>Long Beach MARS Project Annual Symposium: 30 July 2018</a:t>
            </a:r>
            <a:endParaRPr lang="en-US"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1792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E5EEA2E-EAE9-554B-AB1A-B81433476153}"/>
              </a:ext>
            </a:extLst>
          </p:cNvPr>
          <p:cNvGrpSpPr/>
          <p:nvPr/>
        </p:nvGrpSpPr>
        <p:grpSpPr>
          <a:xfrm>
            <a:off x="0" y="6275454"/>
            <a:ext cx="9144000" cy="588895"/>
            <a:chOff x="0" y="6275454"/>
            <a:chExt cx="9144000" cy="588895"/>
          </a:xfrm>
        </p:grpSpPr>
        <p:grpSp>
          <p:nvGrpSpPr>
            <p:cNvPr id="11" name="Group 10">
              <a:extLst>
                <a:ext uri="{FF2B5EF4-FFF2-40B4-BE49-F238E27FC236}">
                  <a16:creationId xmlns:a16="http://schemas.microsoft.com/office/drawing/2014/main" id="{E1355FB9-62F3-044A-A48B-01F88A1837E1}"/>
                </a:ext>
              </a:extLst>
            </p:cNvPr>
            <p:cNvGrpSpPr/>
            <p:nvPr/>
          </p:nvGrpSpPr>
          <p:grpSpPr>
            <a:xfrm>
              <a:off x="0" y="6275454"/>
              <a:ext cx="9144000" cy="588895"/>
              <a:chOff x="0" y="6275454"/>
              <a:chExt cx="9144000" cy="588895"/>
            </a:xfrm>
          </p:grpSpPr>
          <p:sp>
            <p:nvSpPr>
              <p:cNvPr id="13" name="Rectangle 12">
                <a:extLst>
                  <a:ext uri="{FF2B5EF4-FFF2-40B4-BE49-F238E27FC236}">
                    <a16:creationId xmlns:a16="http://schemas.microsoft.com/office/drawing/2014/main" id="{BAA0B39D-CC73-C04E-984F-9ECC26ABB801}"/>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2B8602F-724B-AD45-8287-D27994E759D8}"/>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Footer Placeholder 2">
                <a:extLst>
                  <a:ext uri="{FF2B5EF4-FFF2-40B4-BE49-F238E27FC236}">
                    <a16:creationId xmlns:a16="http://schemas.microsoft.com/office/drawing/2014/main" id="{8FEDE2BF-801E-344E-A33A-2A033E03BCE9}"/>
                  </a:ext>
                </a:extLst>
              </p:cNvPr>
              <p:cNvSpPr txBox="1">
                <a:spLocks/>
              </p:cNvSpPr>
              <p:nvPr/>
            </p:nvSpPr>
            <p:spPr>
              <a:xfrm>
                <a:off x="1600525" y="6321238"/>
                <a:ext cx="6775655"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12" name="Picture 11">
              <a:extLst>
                <a:ext uri="{FF2B5EF4-FFF2-40B4-BE49-F238E27FC236}">
                  <a16:creationId xmlns:a16="http://schemas.microsoft.com/office/drawing/2014/main" id="{08E59207-2E37-7945-AF47-F75A315225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5454"/>
              <a:ext cx="1553457" cy="582546"/>
            </a:xfrm>
            <a:prstGeom prst="rect">
              <a:avLst/>
            </a:prstGeom>
          </p:spPr>
        </p:pic>
      </p:grpSp>
      <p:pic>
        <p:nvPicPr>
          <p:cNvPr id="7" name="Picture 6">
            <a:extLst>
              <a:ext uri="{FF2B5EF4-FFF2-40B4-BE49-F238E27FC236}">
                <a16:creationId xmlns:a16="http://schemas.microsoft.com/office/drawing/2014/main" id="{7FD3991B-EDD7-4F44-B857-EA0D0A79A5E9}"/>
              </a:ext>
            </a:extLst>
          </p:cNvPr>
          <p:cNvPicPr>
            <a:picLocks noChangeAspect="1"/>
          </p:cNvPicPr>
          <p:nvPr/>
        </p:nvPicPr>
        <p:blipFill rotWithShape="1">
          <a:blip r:embed="rId4">
            <a:extLst>
              <a:ext uri="{28A0092B-C50C-407E-A947-70E740481C1C}">
                <a14:useLocalDpi xmlns:a14="http://schemas.microsoft.com/office/drawing/2010/main" val="0"/>
              </a:ext>
            </a:extLst>
          </a:blip>
          <a:srcRect l="7973" r="15842"/>
          <a:stretch/>
        </p:blipFill>
        <p:spPr>
          <a:xfrm rot="5400000">
            <a:off x="2246346" y="-321324"/>
            <a:ext cx="4651309" cy="8453497"/>
          </a:xfrm>
          <a:prstGeom prst="rect">
            <a:avLst/>
          </a:prstGeom>
        </p:spPr>
      </p:pic>
      <p:sp>
        <p:nvSpPr>
          <p:cNvPr id="2" name="Title 1">
            <a:extLst>
              <a:ext uri="{FF2B5EF4-FFF2-40B4-BE49-F238E27FC236}">
                <a16:creationId xmlns:a16="http://schemas.microsoft.com/office/drawing/2014/main" id="{8CAFE769-ACB7-E24C-AC2A-C5AC20C5D6B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Spatial Distribution of Features</a:t>
            </a:r>
          </a:p>
        </p:txBody>
      </p:sp>
      <p:sp>
        <p:nvSpPr>
          <p:cNvPr id="3" name="Slide Number Placeholder 2">
            <a:extLst>
              <a:ext uri="{FF2B5EF4-FFF2-40B4-BE49-F238E27FC236}">
                <a16:creationId xmlns:a16="http://schemas.microsoft.com/office/drawing/2014/main" id="{F1005DFA-630B-8441-A84E-4E7D4684F0BE}"/>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10</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4782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76B568-B3CA-5A49-819C-E7B462B31051}"/>
              </a:ext>
            </a:extLst>
          </p:cNvPr>
          <p:cNvGrpSpPr/>
          <p:nvPr/>
        </p:nvGrpSpPr>
        <p:grpSpPr>
          <a:xfrm>
            <a:off x="0" y="6275454"/>
            <a:ext cx="9144000" cy="588895"/>
            <a:chOff x="0" y="6275454"/>
            <a:chExt cx="9144000" cy="588895"/>
          </a:xfrm>
        </p:grpSpPr>
        <p:grpSp>
          <p:nvGrpSpPr>
            <p:cNvPr id="10" name="Group 9">
              <a:extLst>
                <a:ext uri="{FF2B5EF4-FFF2-40B4-BE49-F238E27FC236}">
                  <a16:creationId xmlns:a16="http://schemas.microsoft.com/office/drawing/2014/main" id="{624D0116-95F8-9846-BA9F-DFD403508396}"/>
                </a:ext>
              </a:extLst>
            </p:cNvPr>
            <p:cNvGrpSpPr/>
            <p:nvPr/>
          </p:nvGrpSpPr>
          <p:grpSpPr>
            <a:xfrm>
              <a:off x="0" y="6275454"/>
              <a:ext cx="9144000" cy="588895"/>
              <a:chOff x="0" y="6275454"/>
              <a:chExt cx="9144000" cy="588895"/>
            </a:xfrm>
          </p:grpSpPr>
          <p:sp>
            <p:nvSpPr>
              <p:cNvPr id="12" name="Rectangle 11">
                <a:extLst>
                  <a:ext uri="{FF2B5EF4-FFF2-40B4-BE49-F238E27FC236}">
                    <a16:creationId xmlns:a16="http://schemas.microsoft.com/office/drawing/2014/main" id="{4A4AA9FB-ACA3-084F-BFB9-6C4F8A23E6D3}"/>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FB508B4-1B1D-A743-B1DE-5F8EDADA707B}"/>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Footer Placeholder 2">
                <a:extLst>
                  <a:ext uri="{FF2B5EF4-FFF2-40B4-BE49-F238E27FC236}">
                    <a16:creationId xmlns:a16="http://schemas.microsoft.com/office/drawing/2014/main" id="{855CFCEB-61C5-C349-BBE8-36B407617344}"/>
                  </a:ext>
                </a:extLst>
              </p:cNvPr>
              <p:cNvSpPr txBox="1">
                <a:spLocks/>
              </p:cNvSpPr>
              <p:nvPr/>
            </p:nvSpPr>
            <p:spPr>
              <a:xfrm>
                <a:off x="1600525" y="6321238"/>
                <a:ext cx="6775655"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11" name="Picture 10">
              <a:extLst>
                <a:ext uri="{FF2B5EF4-FFF2-40B4-BE49-F238E27FC236}">
                  <a16:creationId xmlns:a16="http://schemas.microsoft.com/office/drawing/2014/main" id="{9215335B-ABDA-A347-839D-8D2303E7ED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5454"/>
              <a:ext cx="1553457" cy="582546"/>
            </a:xfrm>
            <a:prstGeom prst="rect">
              <a:avLst/>
            </a:prstGeom>
          </p:spPr>
        </p:pic>
      </p:grpSp>
      <p:pic>
        <p:nvPicPr>
          <p:cNvPr id="7" name="Picture 6">
            <a:extLst>
              <a:ext uri="{FF2B5EF4-FFF2-40B4-BE49-F238E27FC236}">
                <a16:creationId xmlns:a16="http://schemas.microsoft.com/office/drawing/2014/main" id="{7FD3991B-EDD7-4F44-B857-EA0D0A79A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729" y="1230210"/>
            <a:ext cx="6496543" cy="5020056"/>
          </a:xfrm>
          <a:prstGeom prst="rect">
            <a:avLst/>
          </a:prstGeom>
        </p:spPr>
      </p:pic>
      <p:sp>
        <p:nvSpPr>
          <p:cNvPr id="2" name="Title 1">
            <a:extLst>
              <a:ext uri="{FF2B5EF4-FFF2-40B4-BE49-F238E27FC236}">
                <a16:creationId xmlns:a16="http://schemas.microsoft.com/office/drawing/2014/main" id="{8CAFE769-ACB7-E24C-AC2A-C5AC20C5D6B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Sample Locations</a:t>
            </a:r>
          </a:p>
        </p:txBody>
      </p:sp>
      <p:sp>
        <p:nvSpPr>
          <p:cNvPr id="3" name="Oval 2">
            <a:extLst>
              <a:ext uri="{FF2B5EF4-FFF2-40B4-BE49-F238E27FC236}">
                <a16:creationId xmlns:a16="http://schemas.microsoft.com/office/drawing/2014/main" id="{8C9CF530-8286-F845-BB33-CF15B2FC59D7}"/>
              </a:ext>
            </a:extLst>
          </p:cNvPr>
          <p:cNvSpPr/>
          <p:nvPr/>
        </p:nvSpPr>
        <p:spPr>
          <a:xfrm rot="17272893">
            <a:off x="5797892" y="3659337"/>
            <a:ext cx="1014692" cy="3315053"/>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44D84B3-7370-FC48-9F65-7FA5EF51A791}"/>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11</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4293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DCA0DE3-37CE-524C-9EEB-9DAFCAA5D4C2}"/>
              </a:ext>
            </a:extLst>
          </p:cNvPr>
          <p:cNvGrpSpPr/>
          <p:nvPr/>
        </p:nvGrpSpPr>
        <p:grpSpPr>
          <a:xfrm>
            <a:off x="0" y="6275454"/>
            <a:ext cx="9144000" cy="588895"/>
            <a:chOff x="0" y="6275454"/>
            <a:chExt cx="9144000" cy="588895"/>
          </a:xfrm>
        </p:grpSpPr>
        <p:grpSp>
          <p:nvGrpSpPr>
            <p:cNvPr id="10" name="Group 9">
              <a:extLst>
                <a:ext uri="{FF2B5EF4-FFF2-40B4-BE49-F238E27FC236}">
                  <a16:creationId xmlns:a16="http://schemas.microsoft.com/office/drawing/2014/main" id="{17D87B09-7032-3A4D-B411-4B1AEEAC91AE}"/>
                </a:ext>
              </a:extLst>
            </p:cNvPr>
            <p:cNvGrpSpPr/>
            <p:nvPr/>
          </p:nvGrpSpPr>
          <p:grpSpPr>
            <a:xfrm>
              <a:off x="0" y="6275454"/>
              <a:ext cx="9144000" cy="588895"/>
              <a:chOff x="0" y="6275454"/>
              <a:chExt cx="9144000" cy="588895"/>
            </a:xfrm>
          </p:grpSpPr>
          <p:sp>
            <p:nvSpPr>
              <p:cNvPr id="12" name="Rectangle 11">
                <a:extLst>
                  <a:ext uri="{FF2B5EF4-FFF2-40B4-BE49-F238E27FC236}">
                    <a16:creationId xmlns:a16="http://schemas.microsoft.com/office/drawing/2014/main" id="{81A67F8C-751A-8E40-BFFC-63C6473A9132}"/>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BBACB9B7-2D3E-6E48-B45C-214B8587E434}"/>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Footer Placeholder 2">
                <a:extLst>
                  <a:ext uri="{FF2B5EF4-FFF2-40B4-BE49-F238E27FC236}">
                    <a16:creationId xmlns:a16="http://schemas.microsoft.com/office/drawing/2014/main" id="{03F68F4B-6992-3B4A-BA0C-01D37CD592FC}"/>
                  </a:ext>
                </a:extLst>
              </p:cNvPr>
              <p:cNvSpPr txBox="1">
                <a:spLocks/>
              </p:cNvSpPr>
              <p:nvPr/>
            </p:nvSpPr>
            <p:spPr>
              <a:xfrm>
                <a:off x="1600525" y="6321238"/>
                <a:ext cx="6847467"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11" name="Picture 10">
              <a:extLst>
                <a:ext uri="{FF2B5EF4-FFF2-40B4-BE49-F238E27FC236}">
                  <a16:creationId xmlns:a16="http://schemas.microsoft.com/office/drawing/2014/main" id="{C2844EDB-D3BD-8641-9B8E-ADE241471B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5454"/>
              <a:ext cx="1553457" cy="582546"/>
            </a:xfrm>
            <a:prstGeom prst="rect">
              <a:avLst/>
            </a:prstGeom>
          </p:spPr>
        </p:pic>
      </p:grpSp>
      <p:sp>
        <p:nvSpPr>
          <p:cNvPr id="2" name="Title 1">
            <a:extLst>
              <a:ext uri="{FF2B5EF4-FFF2-40B4-BE49-F238E27FC236}">
                <a16:creationId xmlns:a16="http://schemas.microsoft.com/office/drawing/2014/main" id="{8CAFE769-ACB7-E24C-AC2A-C5AC20C5D6B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Breccia Outcrops</a:t>
            </a:r>
          </a:p>
        </p:txBody>
      </p:sp>
      <p:sp>
        <p:nvSpPr>
          <p:cNvPr id="5" name="Content Placeholder 2">
            <a:extLst>
              <a:ext uri="{FF2B5EF4-FFF2-40B4-BE49-F238E27FC236}">
                <a16:creationId xmlns:a16="http://schemas.microsoft.com/office/drawing/2014/main" id="{7EC8788B-31E4-2647-A202-25FCFA34AF05}"/>
              </a:ext>
            </a:extLst>
          </p:cNvPr>
          <p:cNvSpPr>
            <a:spLocks noGrp="1"/>
          </p:cNvSpPr>
          <p:nvPr>
            <p:ph idx="1"/>
          </p:nvPr>
        </p:nvSpPr>
        <p:spPr>
          <a:xfrm>
            <a:off x="457200" y="1214846"/>
            <a:ext cx="8557812" cy="4625609"/>
          </a:xfrm>
        </p:spPr>
        <p:txBody>
          <a:bodyPr/>
          <a:lstStyle/>
          <a:p>
            <a:r>
              <a:rPr lang="en-US" sz="3200" dirty="0">
                <a:latin typeface="Times New Roman" panose="02020603050405020304" pitchFamily="18" charset="0"/>
                <a:cs typeface="Times New Roman" panose="02020603050405020304" pitchFamily="18" charset="0"/>
              </a:rPr>
              <a:t>Transect B-B’</a:t>
            </a:r>
          </a:p>
        </p:txBody>
      </p:sp>
      <p:sp>
        <p:nvSpPr>
          <p:cNvPr id="3" name="Slide Number Placeholder 2">
            <a:extLst>
              <a:ext uri="{FF2B5EF4-FFF2-40B4-BE49-F238E27FC236}">
                <a16:creationId xmlns:a16="http://schemas.microsoft.com/office/drawing/2014/main" id="{29649461-7EAC-2040-8ED2-DB5FD4E8A33C}"/>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12</a:t>
            </a:fld>
            <a:endParaRPr lang="en-US"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CEFBDEC-DB5C-BF43-8C4F-AF06975711D7}"/>
              </a:ext>
            </a:extLst>
          </p:cNvPr>
          <p:cNvGrpSpPr/>
          <p:nvPr/>
        </p:nvGrpSpPr>
        <p:grpSpPr>
          <a:xfrm>
            <a:off x="246003" y="25758"/>
            <a:ext cx="8874480" cy="5172769"/>
            <a:chOff x="246003" y="25758"/>
            <a:chExt cx="8874480" cy="5172769"/>
          </a:xfrm>
        </p:grpSpPr>
        <p:pic>
          <p:nvPicPr>
            <p:cNvPr id="7" name="Picture 6">
              <a:extLst>
                <a:ext uri="{FF2B5EF4-FFF2-40B4-BE49-F238E27FC236}">
                  <a16:creationId xmlns:a16="http://schemas.microsoft.com/office/drawing/2014/main" id="{7FD3991B-EDD7-4F44-B857-EA0D0A79A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30298" y="-794572"/>
              <a:ext cx="3308804" cy="8677394"/>
            </a:xfrm>
            <a:prstGeom prst="rect">
              <a:avLst/>
            </a:prstGeom>
          </p:spPr>
        </p:pic>
        <p:grpSp>
          <p:nvGrpSpPr>
            <p:cNvPr id="15" name="Group 14">
              <a:extLst>
                <a:ext uri="{FF2B5EF4-FFF2-40B4-BE49-F238E27FC236}">
                  <a16:creationId xmlns:a16="http://schemas.microsoft.com/office/drawing/2014/main" id="{0D8BE9D6-DE45-EE40-9AD3-1744A1C2A006}"/>
                </a:ext>
              </a:extLst>
            </p:cNvPr>
            <p:cNvGrpSpPr/>
            <p:nvPr/>
          </p:nvGrpSpPr>
          <p:grpSpPr>
            <a:xfrm>
              <a:off x="6696769" y="25758"/>
              <a:ext cx="2423714" cy="1857614"/>
              <a:chOff x="7170642" y="0"/>
              <a:chExt cx="1989565" cy="1524868"/>
            </a:xfrm>
          </p:grpSpPr>
          <p:pic>
            <p:nvPicPr>
              <p:cNvPr id="16" name="Picture 15">
                <a:extLst>
                  <a:ext uri="{FF2B5EF4-FFF2-40B4-BE49-F238E27FC236}">
                    <a16:creationId xmlns:a16="http://schemas.microsoft.com/office/drawing/2014/main" id="{7E658FAA-258F-3246-A3BA-D2297E639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0642" y="0"/>
                <a:ext cx="1973358" cy="1524868"/>
              </a:xfrm>
              <a:prstGeom prst="rect">
                <a:avLst/>
              </a:prstGeom>
            </p:spPr>
          </p:pic>
          <p:sp>
            <p:nvSpPr>
              <p:cNvPr id="17" name="Oval 16">
                <a:extLst>
                  <a:ext uri="{FF2B5EF4-FFF2-40B4-BE49-F238E27FC236}">
                    <a16:creationId xmlns:a16="http://schemas.microsoft.com/office/drawing/2014/main" id="{B278110F-6E36-314E-A34C-1BD8AF570C06}"/>
                  </a:ext>
                </a:extLst>
              </p:cNvPr>
              <p:cNvSpPr/>
              <p:nvPr/>
            </p:nvSpPr>
            <p:spPr>
              <a:xfrm rot="17024986">
                <a:off x="8443174" y="683901"/>
                <a:ext cx="343572" cy="1090494"/>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4280092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FC8215F3-1684-AA49-A170-C3C8CA92F468}"/>
              </a:ext>
            </a:extLst>
          </p:cNvPr>
          <p:cNvGrpSpPr/>
          <p:nvPr/>
        </p:nvGrpSpPr>
        <p:grpSpPr>
          <a:xfrm>
            <a:off x="0" y="6275454"/>
            <a:ext cx="9144000" cy="588895"/>
            <a:chOff x="0" y="6275454"/>
            <a:chExt cx="9144000" cy="588895"/>
          </a:xfrm>
        </p:grpSpPr>
        <p:grpSp>
          <p:nvGrpSpPr>
            <p:cNvPr id="70" name="Group 69">
              <a:extLst>
                <a:ext uri="{FF2B5EF4-FFF2-40B4-BE49-F238E27FC236}">
                  <a16:creationId xmlns:a16="http://schemas.microsoft.com/office/drawing/2014/main" id="{D5E3B1E6-2F4A-3C4E-830E-394268F00CEB}"/>
                </a:ext>
              </a:extLst>
            </p:cNvPr>
            <p:cNvGrpSpPr/>
            <p:nvPr/>
          </p:nvGrpSpPr>
          <p:grpSpPr>
            <a:xfrm>
              <a:off x="0" y="6275454"/>
              <a:ext cx="9144000" cy="588895"/>
              <a:chOff x="0" y="6275454"/>
              <a:chExt cx="9144000" cy="588895"/>
            </a:xfrm>
          </p:grpSpPr>
          <p:sp>
            <p:nvSpPr>
              <p:cNvPr id="72" name="Rectangle 71">
                <a:extLst>
                  <a:ext uri="{FF2B5EF4-FFF2-40B4-BE49-F238E27FC236}">
                    <a16:creationId xmlns:a16="http://schemas.microsoft.com/office/drawing/2014/main" id="{8089F427-BD8F-0B42-A639-F8765C957757}"/>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3" name="Rectangle 72">
                <a:extLst>
                  <a:ext uri="{FF2B5EF4-FFF2-40B4-BE49-F238E27FC236}">
                    <a16:creationId xmlns:a16="http://schemas.microsoft.com/office/drawing/2014/main" id="{CD355646-6683-5945-8918-2DEF1DCC5A6D}"/>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4" name="Footer Placeholder 2">
                <a:extLst>
                  <a:ext uri="{FF2B5EF4-FFF2-40B4-BE49-F238E27FC236}">
                    <a16:creationId xmlns:a16="http://schemas.microsoft.com/office/drawing/2014/main" id="{C57B77C1-39E6-5A47-A243-6ECEC8657A98}"/>
                  </a:ext>
                </a:extLst>
              </p:cNvPr>
              <p:cNvSpPr txBox="1">
                <a:spLocks/>
              </p:cNvSpPr>
              <p:nvPr/>
            </p:nvSpPr>
            <p:spPr>
              <a:xfrm>
                <a:off x="1600525" y="6321238"/>
                <a:ext cx="6775655"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71" name="Picture 70">
              <a:extLst>
                <a:ext uri="{FF2B5EF4-FFF2-40B4-BE49-F238E27FC236}">
                  <a16:creationId xmlns:a16="http://schemas.microsoft.com/office/drawing/2014/main" id="{6B8738F5-0AD2-8B45-B579-10196695F8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5454"/>
              <a:ext cx="1553457" cy="582546"/>
            </a:xfrm>
            <a:prstGeom prst="rect">
              <a:avLst/>
            </a:prstGeom>
          </p:spPr>
        </p:pic>
      </p:grpSp>
      <p:sp>
        <p:nvSpPr>
          <p:cNvPr id="50" name="Title 1">
            <a:extLst>
              <a:ext uri="{FF2B5EF4-FFF2-40B4-BE49-F238E27FC236}">
                <a16:creationId xmlns:a16="http://schemas.microsoft.com/office/drawing/2014/main" id="{3EE9B792-0B09-BD46-9180-7871A61EFFB7}"/>
              </a:ext>
            </a:extLst>
          </p:cNvPr>
          <p:cNvSpPr>
            <a:spLocks noGrp="1"/>
          </p:cNvSpPr>
          <p:nvPr>
            <p:ph type="title"/>
          </p:nvPr>
        </p:nvSpPr>
        <p:spPr>
          <a:xfrm>
            <a:off x="457200" y="274638"/>
            <a:ext cx="8255000" cy="1143000"/>
          </a:xfrm>
        </p:spPr>
        <p:txBody>
          <a:bodyPr/>
          <a:lstStyle/>
          <a:p>
            <a:r>
              <a:rPr lang="en-US" dirty="0">
                <a:latin typeface="Times New Roman" panose="02020603050405020304" pitchFamily="18" charset="0"/>
                <a:cs typeface="Times New Roman" panose="02020603050405020304" pitchFamily="18" charset="0"/>
              </a:rPr>
              <a:t>Brecciated Basal Contact</a:t>
            </a:r>
          </a:p>
        </p:txBody>
      </p:sp>
      <p:sp>
        <p:nvSpPr>
          <p:cNvPr id="3" name="Slide Number Placeholder 2">
            <a:extLst>
              <a:ext uri="{FF2B5EF4-FFF2-40B4-BE49-F238E27FC236}">
                <a16:creationId xmlns:a16="http://schemas.microsoft.com/office/drawing/2014/main" id="{4B002FF9-2140-2149-B70F-F4E690048001}"/>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13</a:t>
            </a:fld>
            <a:endParaRPr lang="en-US"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AC8E2893-AFD4-C245-B83B-B76DC651E0D9}"/>
              </a:ext>
            </a:extLst>
          </p:cNvPr>
          <p:cNvGrpSpPr/>
          <p:nvPr/>
        </p:nvGrpSpPr>
        <p:grpSpPr>
          <a:xfrm>
            <a:off x="181055" y="1683658"/>
            <a:ext cx="8742342" cy="4363360"/>
            <a:chOff x="181055" y="1683658"/>
            <a:chExt cx="8742342" cy="4363360"/>
          </a:xfrm>
        </p:grpSpPr>
        <p:pic>
          <p:nvPicPr>
            <p:cNvPr id="9" name="Picture 8">
              <a:extLst>
                <a:ext uri="{FF2B5EF4-FFF2-40B4-BE49-F238E27FC236}">
                  <a16:creationId xmlns:a16="http://schemas.microsoft.com/office/drawing/2014/main" id="{6EE352F9-8807-0A42-B7ED-F3E395EE97B8}"/>
                </a:ext>
              </a:extLst>
            </p:cNvPr>
            <p:cNvPicPr>
              <a:picLocks noChangeAspect="1"/>
            </p:cNvPicPr>
            <p:nvPr/>
          </p:nvPicPr>
          <p:blipFill rotWithShape="1">
            <a:blip r:embed="rId4">
              <a:extLst>
                <a:ext uri="{28A0092B-C50C-407E-A947-70E740481C1C}">
                  <a14:useLocalDpi xmlns:a14="http://schemas.microsoft.com/office/drawing/2010/main" val="0"/>
                </a:ext>
              </a:extLst>
            </a:blip>
            <a:srcRect r="50389"/>
            <a:stretch/>
          </p:blipFill>
          <p:spPr>
            <a:xfrm rot="16200000">
              <a:off x="3763944" y="-1834283"/>
              <a:ext cx="1641511" cy="8677394"/>
            </a:xfrm>
            <a:prstGeom prst="rect">
              <a:avLst/>
            </a:prstGeom>
          </p:spPr>
        </p:pic>
        <p:sp>
          <p:nvSpPr>
            <p:cNvPr id="12" name="Rectangle 11">
              <a:extLst>
                <a:ext uri="{FF2B5EF4-FFF2-40B4-BE49-F238E27FC236}">
                  <a16:creationId xmlns:a16="http://schemas.microsoft.com/office/drawing/2014/main" id="{445E5B94-5E19-0945-A153-5E54F27893B1}"/>
                </a:ext>
              </a:extLst>
            </p:cNvPr>
            <p:cNvSpPr/>
            <p:nvPr/>
          </p:nvSpPr>
          <p:spPr>
            <a:xfrm>
              <a:off x="181055" y="3405167"/>
              <a:ext cx="156391" cy="192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16F2D73D-1505-B942-B128-4A49B4502C0D}"/>
                </a:ext>
              </a:extLst>
            </p:cNvPr>
            <p:cNvPicPr>
              <a:picLocks noChangeAspect="1"/>
            </p:cNvPicPr>
            <p:nvPr/>
          </p:nvPicPr>
          <p:blipFill rotWithShape="1">
            <a:blip r:embed="rId5">
              <a:extLst>
                <a:ext uri="{28A0092B-C50C-407E-A947-70E740481C1C}">
                  <a14:useLocalDpi xmlns:a14="http://schemas.microsoft.com/office/drawing/2010/main" val="0"/>
                </a:ext>
              </a:extLst>
            </a:blip>
            <a:srcRect l="1" t="-244" r="50765" b="67427"/>
            <a:stretch/>
          </p:blipFill>
          <p:spPr>
            <a:xfrm>
              <a:off x="228265" y="3325170"/>
              <a:ext cx="2827168" cy="2609227"/>
            </a:xfrm>
            <a:prstGeom prst="rect">
              <a:avLst/>
            </a:prstGeom>
          </p:spPr>
        </p:pic>
        <p:grpSp>
          <p:nvGrpSpPr>
            <p:cNvPr id="34" name="Group 33">
              <a:extLst>
                <a:ext uri="{FF2B5EF4-FFF2-40B4-BE49-F238E27FC236}">
                  <a16:creationId xmlns:a16="http://schemas.microsoft.com/office/drawing/2014/main" id="{0103391A-807A-2746-A689-807CE1B16CCA}"/>
                </a:ext>
              </a:extLst>
            </p:cNvPr>
            <p:cNvGrpSpPr/>
            <p:nvPr/>
          </p:nvGrpSpPr>
          <p:grpSpPr>
            <a:xfrm>
              <a:off x="3657600" y="3353755"/>
              <a:ext cx="4336203" cy="2693263"/>
              <a:chOff x="1476330" y="802690"/>
              <a:chExt cx="3962028" cy="2379422"/>
            </a:xfrm>
          </p:grpSpPr>
          <p:pic>
            <p:nvPicPr>
              <p:cNvPr id="35" name="Picture 34">
                <a:extLst>
                  <a:ext uri="{FF2B5EF4-FFF2-40B4-BE49-F238E27FC236}">
                    <a16:creationId xmlns:a16="http://schemas.microsoft.com/office/drawing/2014/main" id="{CECD8B92-0F5C-204F-AE49-FFA83EEF24FF}"/>
                  </a:ext>
                </a:extLst>
              </p:cNvPr>
              <p:cNvPicPr>
                <a:picLocks noChangeAspect="1"/>
              </p:cNvPicPr>
              <p:nvPr/>
            </p:nvPicPr>
            <p:blipFill rotWithShape="1">
              <a:blip r:embed="rId6">
                <a:extLst>
                  <a:ext uri="{28A0092B-C50C-407E-A947-70E740481C1C}">
                    <a14:useLocalDpi xmlns:a14="http://schemas.microsoft.com/office/drawing/2010/main" val="0"/>
                  </a:ext>
                </a:extLst>
              </a:blip>
              <a:srcRect t="524" b="56102"/>
              <a:stretch/>
            </p:blipFill>
            <p:spPr>
              <a:xfrm>
                <a:off x="1476330" y="802690"/>
                <a:ext cx="3962028" cy="2379422"/>
              </a:xfrm>
              <a:prstGeom prst="rect">
                <a:avLst/>
              </a:prstGeom>
            </p:spPr>
          </p:pic>
          <p:cxnSp>
            <p:nvCxnSpPr>
              <p:cNvPr id="36" name="Straight Connector 35">
                <a:extLst>
                  <a:ext uri="{FF2B5EF4-FFF2-40B4-BE49-F238E27FC236}">
                    <a16:creationId xmlns:a16="http://schemas.microsoft.com/office/drawing/2014/main" id="{C568B522-FAB1-8240-9C97-59AA3F1070CA}"/>
                  </a:ext>
                </a:extLst>
              </p:cNvPr>
              <p:cNvCxnSpPr>
                <a:cxnSpLocks/>
              </p:cNvCxnSpPr>
              <p:nvPr/>
            </p:nvCxnSpPr>
            <p:spPr>
              <a:xfrm flipH="1">
                <a:off x="4615113" y="910021"/>
                <a:ext cx="89655" cy="211831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9094CAB-07BF-5D49-B377-738503A83541}"/>
                  </a:ext>
                </a:extLst>
              </p:cNvPr>
              <p:cNvCxnSpPr>
                <a:cxnSpLocks/>
              </p:cNvCxnSpPr>
              <p:nvPr/>
            </p:nvCxnSpPr>
            <p:spPr>
              <a:xfrm flipH="1">
                <a:off x="3895587" y="871381"/>
                <a:ext cx="367700" cy="220337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4" name="Down Arrow 43">
                <a:extLst>
                  <a:ext uri="{FF2B5EF4-FFF2-40B4-BE49-F238E27FC236}">
                    <a16:creationId xmlns:a16="http://schemas.microsoft.com/office/drawing/2014/main" id="{06E09458-0EC5-5D49-AE69-0524BD7155EB}"/>
                  </a:ext>
                </a:extLst>
              </p:cNvPr>
              <p:cNvSpPr/>
              <p:nvPr/>
            </p:nvSpPr>
            <p:spPr>
              <a:xfrm>
                <a:off x="1669406" y="884802"/>
                <a:ext cx="294566" cy="43577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5" name="Oval 44">
              <a:extLst>
                <a:ext uri="{FF2B5EF4-FFF2-40B4-BE49-F238E27FC236}">
                  <a16:creationId xmlns:a16="http://schemas.microsoft.com/office/drawing/2014/main" id="{499C6B12-AD32-3C42-96C8-D8508D711C03}"/>
                </a:ext>
              </a:extLst>
            </p:cNvPr>
            <p:cNvSpPr/>
            <p:nvPr/>
          </p:nvSpPr>
          <p:spPr>
            <a:xfrm>
              <a:off x="228265" y="2976048"/>
              <a:ext cx="349122" cy="3491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04DC01B5-CE40-7E4B-BFFE-0FF8AB036B3B}"/>
                </a:ext>
              </a:extLst>
            </p:cNvPr>
            <p:cNvSpPr/>
            <p:nvPr/>
          </p:nvSpPr>
          <p:spPr>
            <a:xfrm>
              <a:off x="5725019" y="2801487"/>
              <a:ext cx="349122" cy="3491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47" name="Straight Arrow Connector 46">
              <a:extLst>
                <a:ext uri="{FF2B5EF4-FFF2-40B4-BE49-F238E27FC236}">
                  <a16:creationId xmlns:a16="http://schemas.microsoft.com/office/drawing/2014/main" id="{11BC8F8B-D342-7044-900E-652E2409206D}"/>
                </a:ext>
              </a:extLst>
            </p:cNvPr>
            <p:cNvCxnSpPr/>
            <p:nvPr/>
          </p:nvCxnSpPr>
          <p:spPr>
            <a:xfrm>
              <a:off x="595124" y="3190608"/>
              <a:ext cx="383284" cy="4031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B2C94D7-1355-C64F-8F9C-CA6529806BAF}"/>
                </a:ext>
              </a:extLst>
            </p:cNvPr>
            <p:cNvCxnSpPr>
              <a:cxnSpLocks/>
            </p:cNvCxnSpPr>
            <p:nvPr/>
          </p:nvCxnSpPr>
          <p:spPr>
            <a:xfrm>
              <a:off x="6011037" y="3140816"/>
              <a:ext cx="332451" cy="4431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Freeform 3">
            <a:extLst>
              <a:ext uri="{FF2B5EF4-FFF2-40B4-BE49-F238E27FC236}">
                <a16:creationId xmlns:a16="http://schemas.microsoft.com/office/drawing/2014/main" id="{7808C66B-F6DD-544A-83DB-A4DE97E5CE08}"/>
              </a:ext>
            </a:extLst>
          </p:cNvPr>
          <p:cNvSpPr/>
          <p:nvPr/>
        </p:nvSpPr>
        <p:spPr>
          <a:xfrm>
            <a:off x="396713" y="3361386"/>
            <a:ext cx="479050" cy="2537138"/>
          </a:xfrm>
          <a:custGeom>
            <a:avLst/>
            <a:gdLst>
              <a:gd name="connsiteX0" fmla="*/ 479050 w 479050"/>
              <a:gd name="connsiteY0" fmla="*/ 0 h 2537138"/>
              <a:gd name="connsiteX1" fmla="*/ 337383 w 479050"/>
              <a:gd name="connsiteY1" fmla="*/ 528034 h 2537138"/>
              <a:gd name="connsiteX2" fmla="*/ 54048 w 479050"/>
              <a:gd name="connsiteY2" fmla="*/ 1300766 h 2537138"/>
              <a:gd name="connsiteX3" fmla="*/ 2532 w 479050"/>
              <a:gd name="connsiteY3" fmla="*/ 1918952 h 2537138"/>
              <a:gd name="connsiteX4" fmla="*/ 92684 w 479050"/>
              <a:gd name="connsiteY4" fmla="*/ 2537138 h 2537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050" h="2537138">
                <a:moveTo>
                  <a:pt x="479050" y="0"/>
                </a:moveTo>
                <a:cubicBezTo>
                  <a:pt x="443633" y="155620"/>
                  <a:pt x="408217" y="311240"/>
                  <a:pt x="337383" y="528034"/>
                </a:cubicBezTo>
                <a:cubicBezTo>
                  <a:pt x="266549" y="744828"/>
                  <a:pt x="109856" y="1068946"/>
                  <a:pt x="54048" y="1300766"/>
                </a:cubicBezTo>
                <a:cubicBezTo>
                  <a:pt x="-1760" y="1532586"/>
                  <a:pt x="-3907" y="1712890"/>
                  <a:pt x="2532" y="1918952"/>
                </a:cubicBezTo>
                <a:cubicBezTo>
                  <a:pt x="8971" y="2125014"/>
                  <a:pt x="50827" y="2331076"/>
                  <a:pt x="92684" y="2537138"/>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C99CF5E9-FB62-DE4A-A6DF-FB51ECD6AD35}"/>
              </a:ext>
            </a:extLst>
          </p:cNvPr>
          <p:cNvSpPr/>
          <p:nvPr/>
        </p:nvSpPr>
        <p:spPr>
          <a:xfrm>
            <a:off x="1493949" y="3374265"/>
            <a:ext cx="168664" cy="1957589"/>
          </a:xfrm>
          <a:custGeom>
            <a:avLst/>
            <a:gdLst>
              <a:gd name="connsiteX0" fmla="*/ 0 w 168664"/>
              <a:gd name="connsiteY0" fmla="*/ 0 h 1957589"/>
              <a:gd name="connsiteX1" fmla="*/ 115910 w 168664"/>
              <a:gd name="connsiteY1" fmla="*/ 566670 h 1957589"/>
              <a:gd name="connsiteX2" fmla="*/ 154547 w 168664"/>
              <a:gd name="connsiteY2" fmla="*/ 1249250 h 1957589"/>
              <a:gd name="connsiteX3" fmla="*/ 167426 w 168664"/>
              <a:gd name="connsiteY3" fmla="*/ 1815921 h 1957589"/>
              <a:gd name="connsiteX4" fmla="*/ 167426 w 168664"/>
              <a:gd name="connsiteY4" fmla="*/ 1957589 h 1957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64" h="1957589">
                <a:moveTo>
                  <a:pt x="0" y="0"/>
                </a:moveTo>
                <a:cubicBezTo>
                  <a:pt x="45076" y="179231"/>
                  <a:pt x="90152" y="358462"/>
                  <a:pt x="115910" y="566670"/>
                </a:cubicBezTo>
                <a:cubicBezTo>
                  <a:pt x="141668" y="774878"/>
                  <a:pt x="145961" y="1041042"/>
                  <a:pt x="154547" y="1249250"/>
                </a:cubicBezTo>
                <a:cubicBezTo>
                  <a:pt x="163133" y="1457458"/>
                  <a:pt x="165280" y="1697865"/>
                  <a:pt x="167426" y="1815921"/>
                </a:cubicBezTo>
                <a:cubicBezTo>
                  <a:pt x="169572" y="1933977"/>
                  <a:pt x="168499" y="1945783"/>
                  <a:pt x="167426" y="1957589"/>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234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3EE9B792-0B09-BD46-9180-7871A61EFFB7}"/>
              </a:ext>
            </a:extLst>
          </p:cNvPr>
          <p:cNvSpPr>
            <a:spLocks noGrp="1"/>
          </p:cNvSpPr>
          <p:nvPr>
            <p:ph type="title"/>
          </p:nvPr>
        </p:nvSpPr>
        <p:spPr>
          <a:xfrm>
            <a:off x="457200" y="274638"/>
            <a:ext cx="8255000" cy="1143000"/>
          </a:xfrm>
        </p:spPr>
        <p:txBody>
          <a:bodyPr/>
          <a:lstStyle/>
          <a:p>
            <a:r>
              <a:rPr lang="en-US" dirty="0">
                <a:latin typeface="Times New Roman" panose="02020603050405020304" pitchFamily="18" charset="0"/>
                <a:cs typeface="Times New Roman" panose="02020603050405020304" pitchFamily="18" charset="0"/>
              </a:rPr>
              <a:t>Breccia Slab Fabrics</a:t>
            </a:r>
          </a:p>
        </p:txBody>
      </p:sp>
      <p:sp>
        <p:nvSpPr>
          <p:cNvPr id="12" name="Rectangle 11">
            <a:extLst>
              <a:ext uri="{FF2B5EF4-FFF2-40B4-BE49-F238E27FC236}">
                <a16:creationId xmlns:a16="http://schemas.microsoft.com/office/drawing/2014/main" id="{445E5B94-5E19-0945-A153-5E54F27893B1}"/>
              </a:ext>
            </a:extLst>
          </p:cNvPr>
          <p:cNvSpPr/>
          <p:nvPr/>
        </p:nvSpPr>
        <p:spPr>
          <a:xfrm>
            <a:off x="181055" y="3611231"/>
            <a:ext cx="156391" cy="192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4B002FF9-2140-2149-B70F-F4E690048001}"/>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14</a:t>
            </a:fld>
            <a:endParaRPr lang="en-US" dirty="0">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098565D3-F8F6-2A4E-ABA7-030D8515C9CD}"/>
              </a:ext>
            </a:extLst>
          </p:cNvPr>
          <p:cNvGrpSpPr/>
          <p:nvPr/>
        </p:nvGrpSpPr>
        <p:grpSpPr>
          <a:xfrm>
            <a:off x="6869723" y="3877661"/>
            <a:ext cx="2115075" cy="2495059"/>
            <a:chOff x="7492541" y="2625711"/>
            <a:chExt cx="2639992" cy="3114280"/>
          </a:xfrm>
        </p:grpSpPr>
        <p:pic>
          <p:nvPicPr>
            <p:cNvPr id="83" name="Picture 82">
              <a:extLst>
                <a:ext uri="{FF2B5EF4-FFF2-40B4-BE49-F238E27FC236}">
                  <a16:creationId xmlns:a16="http://schemas.microsoft.com/office/drawing/2014/main" id="{73B72F1F-DB72-374A-8F4A-B2817F4D2B14}"/>
                </a:ext>
              </a:extLst>
            </p:cNvPr>
            <p:cNvPicPr>
              <a:picLocks noChangeAspect="1"/>
            </p:cNvPicPr>
            <p:nvPr/>
          </p:nvPicPr>
          <p:blipFill rotWithShape="1">
            <a:blip r:embed="rId3">
              <a:extLst>
                <a:ext uri="{28A0092B-C50C-407E-A947-70E740481C1C}">
                  <a14:useLocalDpi xmlns:a14="http://schemas.microsoft.com/office/drawing/2010/main" val="0"/>
                </a:ext>
              </a:extLst>
            </a:blip>
            <a:srcRect b="14803"/>
            <a:stretch/>
          </p:blipFill>
          <p:spPr>
            <a:xfrm>
              <a:off x="7492541" y="2625711"/>
              <a:ext cx="2639992" cy="3114280"/>
            </a:xfrm>
            <a:prstGeom prst="rect">
              <a:avLst/>
            </a:prstGeom>
          </p:spPr>
        </p:pic>
        <p:sp>
          <p:nvSpPr>
            <p:cNvPr id="8" name="Rectangle 7">
              <a:extLst>
                <a:ext uri="{FF2B5EF4-FFF2-40B4-BE49-F238E27FC236}">
                  <a16:creationId xmlns:a16="http://schemas.microsoft.com/office/drawing/2014/main" id="{90E913E4-9E98-6241-84DA-E31CC67F6C80}"/>
                </a:ext>
              </a:extLst>
            </p:cNvPr>
            <p:cNvSpPr/>
            <p:nvPr/>
          </p:nvSpPr>
          <p:spPr>
            <a:xfrm>
              <a:off x="7492541" y="2639501"/>
              <a:ext cx="2637691" cy="161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36E74829-CBD1-6D42-994F-C8C72B347E6F}"/>
              </a:ext>
            </a:extLst>
          </p:cNvPr>
          <p:cNvGrpSpPr/>
          <p:nvPr/>
        </p:nvGrpSpPr>
        <p:grpSpPr>
          <a:xfrm>
            <a:off x="6506309" y="6376232"/>
            <a:ext cx="2639992" cy="481765"/>
            <a:chOff x="6506309" y="6376232"/>
            <a:chExt cx="2639992" cy="481765"/>
          </a:xfrm>
        </p:grpSpPr>
        <p:pic>
          <p:nvPicPr>
            <p:cNvPr id="42" name="Picture 41">
              <a:extLst>
                <a:ext uri="{FF2B5EF4-FFF2-40B4-BE49-F238E27FC236}">
                  <a16:creationId xmlns:a16="http://schemas.microsoft.com/office/drawing/2014/main" id="{87A4364D-A5C5-A244-A689-E249A8BB3F89}"/>
                </a:ext>
              </a:extLst>
            </p:cNvPr>
            <p:cNvPicPr>
              <a:picLocks noChangeAspect="1"/>
            </p:cNvPicPr>
            <p:nvPr/>
          </p:nvPicPr>
          <p:blipFill rotWithShape="1">
            <a:blip r:embed="rId3">
              <a:extLst>
                <a:ext uri="{28A0092B-C50C-407E-A947-70E740481C1C}">
                  <a14:useLocalDpi xmlns:a14="http://schemas.microsoft.com/office/drawing/2010/main" val="0"/>
                </a:ext>
              </a:extLst>
            </a:blip>
            <a:srcRect t="86820"/>
            <a:stretch/>
          </p:blipFill>
          <p:spPr>
            <a:xfrm>
              <a:off x="6506309" y="6376232"/>
              <a:ext cx="2639992" cy="481765"/>
            </a:xfrm>
            <a:prstGeom prst="rect">
              <a:avLst/>
            </a:prstGeom>
          </p:spPr>
        </p:pic>
        <p:sp>
          <p:nvSpPr>
            <p:cNvPr id="10" name="Freeform 9">
              <a:extLst>
                <a:ext uri="{FF2B5EF4-FFF2-40B4-BE49-F238E27FC236}">
                  <a16:creationId xmlns:a16="http://schemas.microsoft.com/office/drawing/2014/main" id="{A1BF5E13-EA5B-B948-8253-1D1FA8AD46E3}"/>
                </a:ext>
              </a:extLst>
            </p:cNvPr>
            <p:cNvSpPr/>
            <p:nvPr/>
          </p:nvSpPr>
          <p:spPr>
            <a:xfrm>
              <a:off x="6528972" y="6376233"/>
              <a:ext cx="97560" cy="93073"/>
            </a:xfrm>
            <a:custGeom>
              <a:avLst/>
              <a:gdLst>
                <a:gd name="connsiteX0" fmla="*/ 13633 w 97560"/>
                <a:gd name="connsiteY0" fmla="*/ 93025 h 93073"/>
                <a:gd name="connsiteX1" fmla="*/ 96761 w 97560"/>
                <a:gd name="connsiteY1" fmla="*/ 39237 h 93073"/>
                <a:gd name="connsiteX2" fmla="*/ 52752 w 97560"/>
                <a:gd name="connsiteY2" fmla="*/ 118 h 93073"/>
                <a:gd name="connsiteX3" fmla="*/ 3854 w 97560"/>
                <a:gd name="connsiteY3" fmla="*/ 29457 h 93073"/>
                <a:gd name="connsiteX4" fmla="*/ 13633 w 97560"/>
                <a:gd name="connsiteY4" fmla="*/ 93025 h 9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60" h="93073">
                  <a:moveTo>
                    <a:pt x="13633" y="93025"/>
                  </a:moveTo>
                  <a:cubicBezTo>
                    <a:pt x="29118" y="94655"/>
                    <a:pt x="90241" y="54721"/>
                    <a:pt x="96761" y="39237"/>
                  </a:cubicBezTo>
                  <a:cubicBezTo>
                    <a:pt x="103281" y="23753"/>
                    <a:pt x="68237" y="1748"/>
                    <a:pt x="52752" y="118"/>
                  </a:cubicBezTo>
                  <a:cubicBezTo>
                    <a:pt x="37268" y="-1512"/>
                    <a:pt x="10374" y="13973"/>
                    <a:pt x="3854" y="29457"/>
                  </a:cubicBezTo>
                  <a:cubicBezTo>
                    <a:pt x="-2666" y="44941"/>
                    <a:pt x="-1852" y="91395"/>
                    <a:pt x="13633" y="9302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11041F71-06AB-4245-AEE7-5AF015816D08}"/>
              </a:ext>
            </a:extLst>
          </p:cNvPr>
          <p:cNvGrpSpPr/>
          <p:nvPr/>
        </p:nvGrpSpPr>
        <p:grpSpPr>
          <a:xfrm>
            <a:off x="3067935" y="4113484"/>
            <a:ext cx="3390359" cy="2732791"/>
            <a:chOff x="2936758" y="3962771"/>
            <a:chExt cx="3591882" cy="2895228"/>
          </a:xfrm>
        </p:grpSpPr>
        <p:pic>
          <p:nvPicPr>
            <p:cNvPr id="41" name="Picture 40">
              <a:extLst>
                <a:ext uri="{FF2B5EF4-FFF2-40B4-BE49-F238E27FC236}">
                  <a16:creationId xmlns:a16="http://schemas.microsoft.com/office/drawing/2014/main" id="{E2888ACA-AF9A-F84F-9039-2A41F14525C2}"/>
                </a:ext>
              </a:extLst>
            </p:cNvPr>
            <p:cNvPicPr>
              <a:picLocks noChangeAspect="1"/>
            </p:cNvPicPr>
            <p:nvPr/>
          </p:nvPicPr>
          <p:blipFill rotWithShape="1">
            <a:blip r:embed="rId4">
              <a:extLst>
                <a:ext uri="{28A0092B-C50C-407E-A947-70E740481C1C}">
                  <a14:useLocalDpi xmlns:a14="http://schemas.microsoft.com/office/drawing/2010/main" val="0"/>
                </a:ext>
              </a:extLst>
            </a:blip>
            <a:srcRect t="43881"/>
            <a:stretch/>
          </p:blipFill>
          <p:spPr>
            <a:xfrm>
              <a:off x="2941763" y="4070901"/>
              <a:ext cx="3586877" cy="2787098"/>
            </a:xfrm>
            <a:prstGeom prst="rect">
              <a:avLst/>
            </a:prstGeom>
          </p:spPr>
        </p:pic>
        <p:sp>
          <p:nvSpPr>
            <p:cNvPr id="75" name="Freeform 74">
              <a:extLst>
                <a:ext uri="{FF2B5EF4-FFF2-40B4-BE49-F238E27FC236}">
                  <a16:creationId xmlns:a16="http://schemas.microsoft.com/office/drawing/2014/main" id="{888FCE3D-85A9-1648-947D-3278AEDD6141}"/>
                </a:ext>
              </a:extLst>
            </p:cNvPr>
            <p:cNvSpPr/>
            <p:nvPr/>
          </p:nvSpPr>
          <p:spPr>
            <a:xfrm rot="19148462">
              <a:off x="2955315" y="6323260"/>
              <a:ext cx="97560" cy="93073"/>
            </a:xfrm>
            <a:custGeom>
              <a:avLst/>
              <a:gdLst>
                <a:gd name="connsiteX0" fmla="*/ 13633 w 97560"/>
                <a:gd name="connsiteY0" fmla="*/ 93025 h 93073"/>
                <a:gd name="connsiteX1" fmla="*/ 96761 w 97560"/>
                <a:gd name="connsiteY1" fmla="*/ 39237 h 93073"/>
                <a:gd name="connsiteX2" fmla="*/ 52752 w 97560"/>
                <a:gd name="connsiteY2" fmla="*/ 118 h 93073"/>
                <a:gd name="connsiteX3" fmla="*/ 3854 w 97560"/>
                <a:gd name="connsiteY3" fmla="*/ 29457 h 93073"/>
                <a:gd name="connsiteX4" fmla="*/ 13633 w 97560"/>
                <a:gd name="connsiteY4" fmla="*/ 93025 h 9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60" h="93073">
                  <a:moveTo>
                    <a:pt x="13633" y="93025"/>
                  </a:moveTo>
                  <a:cubicBezTo>
                    <a:pt x="29118" y="94655"/>
                    <a:pt x="90241" y="54721"/>
                    <a:pt x="96761" y="39237"/>
                  </a:cubicBezTo>
                  <a:cubicBezTo>
                    <a:pt x="103281" y="23753"/>
                    <a:pt x="68237" y="1748"/>
                    <a:pt x="52752" y="118"/>
                  </a:cubicBezTo>
                  <a:cubicBezTo>
                    <a:pt x="37268" y="-1512"/>
                    <a:pt x="10374" y="13973"/>
                    <a:pt x="3854" y="29457"/>
                  </a:cubicBezTo>
                  <a:cubicBezTo>
                    <a:pt x="-2666" y="44941"/>
                    <a:pt x="-1852" y="91395"/>
                    <a:pt x="13633" y="9302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4074C9EE-5F0E-A647-B6AD-554DC1679516}"/>
                </a:ext>
              </a:extLst>
            </p:cNvPr>
            <p:cNvSpPr/>
            <p:nvPr/>
          </p:nvSpPr>
          <p:spPr>
            <a:xfrm>
              <a:off x="2936758" y="3962771"/>
              <a:ext cx="3569552" cy="270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52224EB0-3399-0E4B-AFF7-E95A24492351}"/>
              </a:ext>
            </a:extLst>
          </p:cNvPr>
          <p:cNvGrpSpPr/>
          <p:nvPr/>
        </p:nvGrpSpPr>
        <p:grpSpPr>
          <a:xfrm>
            <a:off x="5206" y="4005110"/>
            <a:ext cx="3009251" cy="2852889"/>
            <a:chOff x="-173664" y="3835534"/>
            <a:chExt cx="3188121" cy="3022465"/>
          </a:xfrm>
        </p:grpSpPr>
        <p:pic>
          <p:nvPicPr>
            <p:cNvPr id="38" name="Picture 37">
              <a:extLst>
                <a:ext uri="{FF2B5EF4-FFF2-40B4-BE49-F238E27FC236}">
                  <a16:creationId xmlns:a16="http://schemas.microsoft.com/office/drawing/2014/main" id="{AB85300F-7337-3044-AAAE-9B4F734F3074}"/>
                </a:ext>
              </a:extLst>
            </p:cNvPr>
            <p:cNvPicPr>
              <a:picLocks noChangeAspect="1"/>
            </p:cNvPicPr>
            <p:nvPr/>
          </p:nvPicPr>
          <p:blipFill rotWithShape="1">
            <a:blip r:embed="rId5">
              <a:extLst>
                <a:ext uri="{28A0092B-C50C-407E-A947-70E740481C1C}">
                  <a14:useLocalDpi xmlns:a14="http://schemas.microsoft.com/office/drawing/2010/main" val="0"/>
                </a:ext>
              </a:extLst>
            </a:blip>
            <a:srcRect t="33143"/>
            <a:stretch/>
          </p:blipFill>
          <p:spPr>
            <a:xfrm>
              <a:off x="-170499" y="3909667"/>
              <a:ext cx="3184956" cy="2948332"/>
            </a:xfrm>
            <a:prstGeom prst="rect">
              <a:avLst/>
            </a:prstGeom>
          </p:spPr>
        </p:pic>
        <p:sp>
          <p:nvSpPr>
            <p:cNvPr id="77" name="Freeform 76">
              <a:extLst>
                <a:ext uri="{FF2B5EF4-FFF2-40B4-BE49-F238E27FC236}">
                  <a16:creationId xmlns:a16="http://schemas.microsoft.com/office/drawing/2014/main" id="{41083115-FE22-9A48-9A7C-E34EAE25964F}"/>
                </a:ext>
              </a:extLst>
            </p:cNvPr>
            <p:cNvSpPr/>
            <p:nvPr/>
          </p:nvSpPr>
          <p:spPr>
            <a:xfrm rot="19148462">
              <a:off x="-155106" y="6293055"/>
              <a:ext cx="97560" cy="93073"/>
            </a:xfrm>
            <a:custGeom>
              <a:avLst/>
              <a:gdLst>
                <a:gd name="connsiteX0" fmla="*/ 13633 w 97560"/>
                <a:gd name="connsiteY0" fmla="*/ 93025 h 93073"/>
                <a:gd name="connsiteX1" fmla="*/ 96761 w 97560"/>
                <a:gd name="connsiteY1" fmla="*/ 39237 h 93073"/>
                <a:gd name="connsiteX2" fmla="*/ 52752 w 97560"/>
                <a:gd name="connsiteY2" fmla="*/ 118 h 93073"/>
                <a:gd name="connsiteX3" fmla="*/ 3854 w 97560"/>
                <a:gd name="connsiteY3" fmla="*/ 29457 h 93073"/>
                <a:gd name="connsiteX4" fmla="*/ 13633 w 97560"/>
                <a:gd name="connsiteY4" fmla="*/ 93025 h 9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60" h="93073">
                  <a:moveTo>
                    <a:pt x="13633" y="93025"/>
                  </a:moveTo>
                  <a:cubicBezTo>
                    <a:pt x="29118" y="94655"/>
                    <a:pt x="90241" y="54721"/>
                    <a:pt x="96761" y="39237"/>
                  </a:cubicBezTo>
                  <a:cubicBezTo>
                    <a:pt x="103281" y="23753"/>
                    <a:pt x="68237" y="1748"/>
                    <a:pt x="52752" y="118"/>
                  </a:cubicBezTo>
                  <a:cubicBezTo>
                    <a:pt x="37268" y="-1512"/>
                    <a:pt x="10374" y="13973"/>
                    <a:pt x="3854" y="29457"/>
                  </a:cubicBezTo>
                  <a:cubicBezTo>
                    <a:pt x="-2666" y="44941"/>
                    <a:pt x="-1852" y="91395"/>
                    <a:pt x="13633" y="9302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a16="http://schemas.microsoft.com/office/drawing/2014/main" id="{15F49DA1-3F22-E64A-AEA6-A97DCDAF6C36}"/>
                </a:ext>
              </a:extLst>
            </p:cNvPr>
            <p:cNvSpPr/>
            <p:nvPr/>
          </p:nvSpPr>
          <p:spPr>
            <a:xfrm>
              <a:off x="-173664" y="3835534"/>
              <a:ext cx="3188121" cy="235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35AEB6EB-D57B-9B42-982B-0DAF6869C7D5}"/>
              </a:ext>
            </a:extLst>
          </p:cNvPr>
          <p:cNvGrpSpPr/>
          <p:nvPr/>
        </p:nvGrpSpPr>
        <p:grpSpPr>
          <a:xfrm>
            <a:off x="68766" y="1087400"/>
            <a:ext cx="3643591" cy="2797100"/>
            <a:chOff x="318346" y="611934"/>
            <a:chExt cx="3801965" cy="2918680"/>
          </a:xfrm>
        </p:grpSpPr>
        <p:pic>
          <p:nvPicPr>
            <p:cNvPr id="40" name="Picture 39">
              <a:extLst>
                <a:ext uri="{FF2B5EF4-FFF2-40B4-BE49-F238E27FC236}">
                  <a16:creationId xmlns:a16="http://schemas.microsoft.com/office/drawing/2014/main" id="{04713403-8830-504E-A271-72E82D4E7E87}"/>
                </a:ext>
              </a:extLst>
            </p:cNvPr>
            <p:cNvPicPr>
              <a:picLocks noChangeAspect="1"/>
            </p:cNvPicPr>
            <p:nvPr/>
          </p:nvPicPr>
          <p:blipFill rotWithShape="1">
            <a:blip r:embed="rId6">
              <a:extLst>
                <a:ext uri="{28A0092B-C50C-407E-A947-70E740481C1C}">
                  <a14:useLocalDpi xmlns:a14="http://schemas.microsoft.com/office/drawing/2010/main" val="0"/>
                </a:ext>
              </a:extLst>
            </a:blip>
            <a:srcRect t="46359"/>
            <a:stretch/>
          </p:blipFill>
          <p:spPr>
            <a:xfrm>
              <a:off x="318346" y="706795"/>
              <a:ext cx="3801965" cy="2823819"/>
            </a:xfrm>
            <a:prstGeom prst="rect">
              <a:avLst/>
            </a:prstGeom>
          </p:spPr>
        </p:pic>
        <p:sp>
          <p:nvSpPr>
            <p:cNvPr id="79" name="Freeform 78">
              <a:extLst>
                <a:ext uri="{FF2B5EF4-FFF2-40B4-BE49-F238E27FC236}">
                  <a16:creationId xmlns:a16="http://schemas.microsoft.com/office/drawing/2014/main" id="{7A36407F-AEAB-6D4F-B745-CC1E8C051B5E}"/>
                </a:ext>
              </a:extLst>
            </p:cNvPr>
            <p:cNvSpPr/>
            <p:nvPr/>
          </p:nvSpPr>
          <p:spPr>
            <a:xfrm rot="19148462">
              <a:off x="329360" y="2939790"/>
              <a:ext cx="97560" cy="93073"/>
            </a:xfrm>
            <a:custGeom>
              <a:avLst/>
              <a:gdLst>
                <a:gd name="connsiteX0" fmla="*/ 13633 w 97560"/>
                <a:gd name="connsiteY0" fmla="*/ 93025 h 93073"/>
                <a:gd name="connsiteX1" fmla="*/ 96761 w 97560"/>
                <a:gd name="connsiteY1" fmla="*/ 39237 h 93073"/>
                <a:gd name="connsiteX2" fmla="*/ 52752 w 97560"/>
                <a:gd name="connsiteY2" fmla="*/ 118 h 93073"/>
                <a:gd name="connsiteX3" fmla="*/ 3854 w 97560"/>
                <a:gd name="connsiteY3" fmla="*/ 29457 h 93073"/>
                <a:gd name="connsiteX4" fmla="*/ 13633 w 97560"/>
                <a:gd name="connsiteY4" fmla="*/ 93025 h 9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60" h="93073">
                  <a:moveTo>
                    <a:pt x="13633" y="93025"/>
                  </a:moveTo>
                  <a:cubicBezTo>
                    <a:pt x="29118" y="94655"/>
                    <a:pt x="90241" y="54721"/>
                    <a:pt x="96761" y="39237"/>
                  </a:cubicBezTo>
                  <a:cubicBezTo>
                    <a:pt x="103281" y="23753"/>
                    <a:pt x="68237" y="1748"/>
                    <a:pt x="52752" y="118"/>
                  </a:cubicBezTo>
                  <a:cubicBezTo>
                    <a:pt x="37268" y="-1512"/>
                    <a:pt x="10374" y="13973"/>
                    <a:pt x="3854" y="29457"/>
                  </a:cubicBezTo>
                  <a:cubicBezTo>
                    <a:pt x="-2666" y="44941"/>
                    <a:pt x="-1852" y="91395"/>
                    <a:pt x="13633" y="9302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0" name="Rectangle 79">
              <a:extLst>
                <a:ext uri="{FF2B5EF4-FFF2-40B4-BE49-F238E27FC236}">
                  <a16:creationId xmlns:a16="http://schemas.microsoft.com/office/drawing/2014/main" id="{6AB065D9-1B0C-B842-B586-E98E620D0766}"/>
                </a:ext>
              </a:extLst>
            </p:cNvPr>
            <p:cNvSpPr/>
            <p:nvPr/>
          </p:nvSpPr>
          <p:spPr>
            <a:xfrm>
              <a:off x="318346" y="611934"/>
              <a:ext cx="3780841" cy="270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5B5C384B-9F1B-FD4C-8919-373B57FA26AE}"/>
              </a:ext>
            </a:extLst>
          </p:cNvPr>
          <p:cNvGrpSpPr/>
          <p:nvPr/>
        </p:nvGrpSpPr>
        <p:grpSpPr>
          <a:xfrm>
            <a:off x="3954930" y="1087400"/>
            <a:ext cx="3453026" cy="2581986"/>
            <a:chOff x="3942041" y="190916"/>
            <a:chExt cx="3453026" cy="2581986"/>
          </a:xfrm>
        </p:grpSpPr>
        <p:grpSp>
          <p:nvGrpSpPr>
            <p:cNvPr id="17" name="Group 16">
              <a:extLst>
                <a:ext uri="{FF2B5EF4-FFF2-40B4-BE49-F238E27FC236}">
                  <a16:creationId xmlns:a16="http://schemas.microsoft.com/office/drawing/2014/main" id="{AE7A2C96-7AC3-024F-B498-BA58172F2539}"/>
                </a:ext>
              </a:extLst>
            </p:cNvPr>
            <p:cNvGrpSpPr/>
            <p:nvPr/>
          </p:nvGrpSpPr>
          <p:grpSpPr>
            <a:xfrm>
              <a:off x="4387149" y="2198999"/>
              <a:ext cx="2562809" cy="573903"/>
              <a:chOff x="4353806" y="2496248"/>
              <a:chExt cx="3138735" cy="702873"/>
            </a:xfrm>
          </p:grpSpPr>
          <p:pic>
            <p:nvPicPr>
              <p:cNvPr id="67" name="Picture 66">
                <a:extLst>
                  <a:ext uri="{FF2B5EF4-FFF2-40B4-BE49-F238E27FC236}">
                    <a16:creationId xmlns:a16="http://schemas.microsoft.com/office/drawing/2014/main" id="{5B8E3089-AF5E-FA41-BE66-B166B2CF3CA8}"/>
                  </a:ext>
                </a:extLst>
              </p:cNvPr>
              <p:cNvPicPr>
                <a:picLocks noChangeAspect="1"/>
              </p:cNvPicPr>
              <p:nvPr/>
            </p:nvPicPr>
            <p:blipFill rotWithShape="1">
              <a:blip r:embed="rId7">
                <a:extLst>
                  <a:ext uri="{28A0092B-C50C-407E-A947-70E740481C1C}">
                    <a14:useLocalDpi xmlns:a14="http://schemas.microsoft.com/office/drawing/2010/main" val="0"/>
                  </a:ext>
                </a:extLst>
              </a:blip>
              <a:srcRect t="83826" b="1"/>
              <a:stretch/>
            </p:blipFill>
            <p:spPr>
              <a:xfrm>
                <a:off x="4353806" y="2496248"/>
                <a:ext cx="3138735" cy="702873"/>
              </a:xfrm>
              <a:prstGeom prst="rect">
                <a:avLst/>
              </a:prstGeom>
            </p:spPr>
          </p:pic>
          <p:sp>
            <p:nvSpPr>
              <p:cNvPr id="81" name="Freeform 80">
                <a:extLst>
                  <a:ext uri="{FF2B5EF4-FFF2-40B4-BE49-F238E27FC236}">
                    <a16:creationId xmlns:a16="http://schemas.microsoft.com/office/drawing/2014/main" id="{9726FA7A-C389-0041-8AEB-34AA1C98ED2C}"/>
                  </a:ext>
                </a:extLst>
              </p:cNvPr>
              <p:cNvSpPr/>
              <p:nvPr/>
            </p:nvSpPr>
            <p:spPr>
              <a:xfrm rot="19148462">
                <a:off x="4399346" y="2514174"/>
                <a:ext cx="97560" cy="93073"/>
              </a:xfrm>
              <a:custGeom>
                <a:avLst/>
                <a:gdLst>
                  <a:gd name="connsiteX0" fmla="*/ 13633 w 97560"/>
                  <a:gd name="connsiteY0" fmla="*/ 93025 h 93073"/>
                  <a:gd name="connsiteX1" fmla="*/ 96761 w 97560"/>
                  <a:gd name="connsiteY1" fmla="*/ 39237 h 93073"/>
                  <a:gd name="connsiteX2" fmla="*/ 52752 w 97560"/>
                  <a:gd name="connsiteY2" fmla="*/ 118 h 93073"/>
                  <a:gd name="connsiteX3" fmla="*/ 3854 w 97560"/>
                  <a:gd name="connsiteY3" fmla="*/ 29457 h 93073"/>
                  <a:gd name="connsiteX4" fmla="*/ 13633 w 97560"/>
                  <a:gd name="connsiteY4" fmla="*/ 93025 h 9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60" h="93073">
                    <a:moveTo>
                      <a:pt x="13633" y="93025"/>
                    </a:moveTo>
                    <a:cubicBezTo>
                      <a:pt x="29118" y="94655"/>
                      <a:pt x="90241" y="54721"/>
                      <a:pt x="96761" y="39237"/>
                    </a:cubicBezTo>
                    <a:cubicBezTo>
                      <a:pt x="103281" y="23753"/>
                      <a:pt x="68237" y="1748"/>
                      <a:pt x="52752" y="118"/>
                    </a:cubicBezTo>
                    <a:cubicBezTo>
                      <a:pt x="37268" y="-1512"/>
                      <a:pt x="10374" y="13973"/>
                      <a:pt x="3854" y="29457"/>
                    </a:cubicBezTo>
                    <a:cubicBezTo>
                      <a:pt x="-2666" y="44941"/>
                      <a:pt x="-1852" y="91395"/>
                      <a:pt x="13633" y="9302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B7B973D4-C7E3-F442-A680-7BAEF0398BAB}"/>
                </a:ext>
              </a:extLst>
            </p:cNvPr>
            <p:cNvGrpSpPr/>
            <p:nvPr/>
          </p:nvGrpSpPr>
          <p:grpSpPr>
            <a:xfrm>
              <a:off x="3942041" y="190916"/>
              <a:ext cx="3453026" cy="1970623"/>
              <a:chOff x="4448126" y="481959"/>
              <a:chExt cx="3453026" cy="1970623"/>
            </a:xfrm>
          </p:grpSpPr>
          <p:pic>
            <p:nvPicPr>
              <p:cNvPr id="39" name="Picture 38">
                <a:extLst>
                  <a:ext uri="{FF2B5EF4-FFF2-40B4-BE49-F238E27FC236}">
                    <a16:creationId xmlns:a16="http://schemas.microsoft.com/office/drawing/2014/main" id="{32A25C7E-2E85-EC4D-A188-90EA4186AE51}"/>
                  </a:ext>
                </a:extLst>
              </p:cNvPr>
              <p:cNvPicPr>
                <a:picLocks noChangeAspect="1"/>
              </p:cNvPicPr>
              <p:nvPr/>
            </p:nvPicPr>
            <p:blipFill rotWithShape="1">
              <a:blip r:embed="rId7">
                <a:extLst>
                  <a:ext uri="{28A0092B-C50C-407E-A947-70E740481C1C}">
                    <a14:useLocalDpi xmlns:a14="http://schemas.microsoft.com/office/drawing/2010/main" val="0"/>
                  </a:ext>
                </a:extLst>
              </a:blip>
              <a:srcRect t="42605" b="16211"/>
              <a:stretch/>
            </p:blipFill>
            <p:spPr>
              <a:xfrm>
                <a:off x="4448126" y="483541"/>
                <a:ext cx="3453026" cy="1969041"/>
              </a:xfrm>
              <a:prstGeom prst="rect">
                <a:avLst/>
              </a:prstGeom>
            </p:spPr>
          </p:pic>
          <p:sp>
            <p:nvSpPr>
              <p:cNvPr id="82" name="Rectangle 81">
                <a:extLst>
                  <a:ext uri="{FF2B5EF4-FFF2-40B4-BE49-F238E27FC236}">
                    <a16:creationId xmlns:a16="http://schemas.microsoft.com/office/drawing/2014/main" id="{2ED309A0-8B8D-9B4A-82D8-5359114D9CAF}"/>
                  </a:ext>
                </a:extLst>
              </p:cNvPr>
              <p:cNvSpPr/>
              <p:nvPr/>
            </p:nvSpPr>
            <p:spPr>
              <a:xfrm>
                <a:off x="4448126" y="481959"/>
                <a:ext cx="3453026" cy="252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86" name="Group 85">
            <a:extLst>
              <a:ext uri="{FF2B5EF4-FFF2-40B4-BE49-F238E27FC236}">
                <a16:creationId xmlns:a16="http://schemas.microsoft.com/office/drawing/2014/main" id="{EC5FBF9C-E158-1E40-85F4-CE9488A0B480}"/>
              </a:ext>
            </a:extLst>
          </p:cNvPr>
          <p:cNvGrpSpPr/>
          <p:nvPr/>
        </p:nvGrpSpPr>
        <p:grpSpPr>
          <a:xfrm>
            <a:off x="61536" y="1339520"/>
            <a:ext cx="8981323" cy="2606975"/>
            <a:chOff x="61536" y="1339520"/>
            <a:chExt cx="8981323" cy="2606975"/>
          </a:xfrm>
        </p:grpSpPr>
        <p:cxnSp>
          <p:nvCxnSpPr>
            <p:cNvPr id="31" name="Straight Connector 30">
              <a:extLst>
                <a:ext uri="{FF2B5EF4-FFF2-40B4-BE49-F238E27FC236}">
                  <a16:creationId xmlns:a16="http://schemas.microsoft.com/office/drawing/2014/main" id="{E386E7C7-97FE-5943-8550-C60F58B1BA73}"/>
                </a:ext>
              </a:extLst>
            </p:cNvPr>
            <p:cNvCxnSpPr/>
            <p:nvPr/>
          </p:nvCxnSpPr>
          <p:spPr>
            <a:xfrm>
              <a:off x="61536" y="3946495"/>
              <a:ext cx="898132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453F324-C3C2-5D45-BABB-A61DE09BFF88}"/>
                </a:ext>
              </a:extLst>
            </p:cNvPr>
            <p:cNvCxnSpPr>
              <a:cxnSpLocks/>
            </p:cNvCxnSpPr>
            <p:nvPr/>
          </p:nvCxnSpPr>
          <p:spPr>
            <a:xfrm flipV="1">
              <a:off x="3868615" y="1339520"/>
              <a:ext cx="0" cy="260697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0DA5202E-F78E-7144-AE45-47555EB9DAE0}"/>
              </a:ext>
            </a:extLst>
          </p:cNvPr>
          <p:cNvSpPr txBox="1"/>
          <p:nvPr/>
        </p:nvSpPr>
        <p:spPr>
          <a:xfrm>
            <a:off x="5037607" y="1074361"/>
            <a:ext cx="1410087"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Upper Contact</a:t>
            </a:r>
          </a:p>
        </p:txBody>
      </p:sp>
      <p:sp>
        <p:nvSpPr>
          <p:cNvPr id="88" name="TextBox 87">
            <a:extLst>
              <a:ext uri="{FF2B5EF4-FFF2-40B4-BE49-F238E27FC236}">
                <a16:creationId xmlns:a16="http://schemas.microsoft.com/office/drawing/2014/main" id="{FD3CAFF8-CD7D-C343-B9EB-6462B58B1C12}"/>
              </a:ext>
            </a:extLst>
          </p:cNvPr>
          <p:cNvSpPr txBox="1"/>
          <p:nvPr/>
        </p:nvSpPr>
        <p:spPr>
          <a:xfrm>
            <a:off x="3660972" y="4049140"/>
            <a:ext cx="1410087"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Basal Contact</a:t>
            </a:r>
          </a:p>
        </p:txBody>
      </p:sp>
      <p:sp>
        <p:nvSpPr>
          <p:cNvPr id="89" name="TextBox 88">
            <a:extLst>
              <a:ext uri="{FF2B5EF4-FFF2-40B4-BE49-F238E27FC236}">
                <a16:creationId xmlns:a16="http://schemas.microsoft.com/office/drawing/2014/main" id="{F2F1895C-5F2E-9A46-894B-1782A77B4948}"/>
              </a:ext>
            </a:extLst>
          </p:cNvPr>
          <p:cNvSpPr txBox="1"/>
          <p:nvPr/>
        </p:nvSpPr>
        <p:spPr>
          <a:xfrm>
            <a:off x="1182562" y="1074361"/>
            <a:ext cx="1410087"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Main Body</a:t>
            </a:r>
          </a:p>
        </p:txBody>
      </p:sp>
      <p:grpSp>
        <p:nvGrpSpPr>
          <p:cNvPr id="2" name="Group 1">
            <a:extLst>
              <a:ext uri="{FF2B5EF4-FFF2-40B4-BE49-F238E27FC236}">
                <a16:creationId xmlns:a16="http://schemas.microsoft.com/office/drawing/2014/main" id="{ECD8A1BD-452A-0843-A860-07C872C3B339}"/>
              </a:ext>
            </a:extLst>
          </p:cNvPr>
          <p:cNvGrpSpPr/>
          <p:nvPr/>
        </p:nvGrpSpPr>
        <p:grpSpPr>
          <a:xfrm>
            <a:off x="7457372" y="138731"/>
            <a:ext cx="1585487" cy="1502750"/>
            <a:chOff x="7457372" y="138731"/>
            <a:chExt cx="1585487" cy="1502750"/>
          </a:xfrm>
        </p:grpSpPr>
        <p:grpSp>
          <p:nvGrpSpPr>
            <p:cNvPr id="51" name="Group 50">
              <a:extLst>
                <a:ext uri="{FF2B5EF4-FFF2-40B4-BE49-F238E27FC236}">
                  <a16:creationId xmlns:a16="http://schemas.microsoft.com/office/drawing/2014/main" id="{123E5750-9340-114B-8E90-761684D8D203}"/>
                </a:ext>
              </a:extLst>
            </p:cNvPr>
            <p:cNvGrpSpPr/>
            <p:nvPr/>
          </p:nvGrpSpPr>
          <p:grpSpPr>
            <a:xfrm>
              <a:off x="7492541" y="138731"/>
              <a:ext cx="1550318" cy="1491027"/>
              <a:chOff x="5222104" y="151887"/>
              <a:chExt cx="1550318" cy="1491027"/>
            </a:xfrm>
          </p:grpSpPr>
          <p:grpSp>
            <p:nvGrpSpPr>
              <p:cNvPr id="52" name="Group 51">
                <a:extLst>
                  <a:ext uri="{FF2B5EF4-FFF2-40B4-BE49-F238E27FC236}">
                    <a16:creationId xmlns:a16="http://schemas.microsoft.com/office/drawing/2014/main" id="{3450F22A-92E7-D445-9493-99D80B42B027}"/>
                  </a:ext>
                </a:extLst>
              </p:cNvPr>
              <p:cNvGrpSpPr/>
              <p:nvPr/>
            </p:nvGrpSpPr>
            <p:grpSpPr>
              <a:xfrm>
                <a:off x="5222104" y="525785"/>
                <a:ext cx="1358513" cy="369332"/>
                <a:chOff x="1798624" y="1556615"/>
                <a:chExt cx="1358513" cy="369332"/>
              </a:xfrm>
            </p:grpSpPr>
            <p:sp>
              <p:nvSpPr>
                <p:cNvPr id="62" name="Rectangle 61">
                  <a:extLst>
                    <a:ext uri="{FF2B5EF4-FFF2-40B4-BE49-F238E27FC236}">
                      <a16:creationId xmlns:a16="http://schemas.microsoft.com/office/drawing/2014/main" id="{0E40C05B-1DCA-AA41-95D4-A7E50C657650}"/>
                    </a:ext>
                  </a:extLst>
                </p:cNvPr>
                <p:cNvSpPr/>
                <p:nvPr/>
              </p:nvSpPr>
              <p:spPr>
                <a:xfrm>
                  <a:off x="1798624" y="1601569"/>
                  <a:ext cx="283140" cy="283140"/>
                </a:xfrm>
                <a:prstGeom prst="rect">
                  <a:avLst/>
                </a:prstGeom>
                <a:solidFill>
                  <a:srgbClr val="00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C9DE61C2-60F4-514C-8F17-A2625F9D9B9F}"/>
                    </a:ext>
                  </a:extLst>
                </p:cNvPr>
                <p:cNvSpPr txBox="1"/>
                <p:nvPr/>
              </p:nvSpPr>
              <p:spPr>
                <a:xfrm>
                  <a:off x="2019766" y="1556615"/>
                  <a:ext cx="113737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Quartz</a:t>
                  </a:r>
                </a:p>
              </p:txBody>
            </p:sp>
          </p:grpSp>
          <p:grpSp>
            <p:nvGrpSpPr>
              <p:cNvPr id="53" name="Group 52">
                <a:extLst>
                  <a:ext uri="{FF2B5EF4-FFF2-40B4-BE49-F238E27FC236}">
                    <a16:creationId xmlns:a16="http://schemas.microsoft.com/office/drawing/2014/main" id="{7F0F9251-3A61-A943-A342-F32C02A29351}"/>
                  </a:ext>
                </a:extLst>
              </p:cNvPr>
              <p:cNvGrpSpPr/>
              <p:nvPr/>
            </p:nvGrpSpPr>
            <p:grpSpPr>
              <a:xfrm>
                <a:off x="5222104" y="151887"/>
                <a:ext cx="1358513" cy="369332"/>
                <a:chOff x="282129" y="1556615"/>
                <a:chExt cx="1358513" cy="369332"/>
              </a:xfrm>
            </p:grpSpPr>
            <p:sp>
              <p:nvSpPr>
                <p:cNvPr id="60" name="Rectangle 59">
                  <a:extLst>
                    <a:ext uri="{FF2B5EF4-FFF2-40B4-BE49-F238E27FC236}">
                      <a16:creationId xmlns:a16="http://schemas.microsoft.com/office/drawing/2014/main" id="{650991D7-F277-8E4D-9586-1BCD56D4C7C2}"/>
                    </a:ext>
                  </a:extLst>
                </p:cNvPr>
                <p:cNvSpPr/>
                <p:nvPr/>
              </p:nvSpPr>
              <p:spPr>
                <a:xfrm>
                  <a:off x="282129" y="1599754"/>
                  <a:ext cx="283140" cy="283140"/>
                </a:xfrm>
                <a:prstGeom prst="rect">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1C4A59E6-FA59-3542-8339-253B4C849975}"/>
                    </a:ext>
                  </a:extLst>
                </p:cNvPr>
                <p:cNvSpPr txBox="1"/>
                <p:nvPr/>
              </p:nvSpPr>
              <p:spPr>
                <a:xfrm>
                  <a:off x="503271" y="1556615"/>
                  <a:ext cx="113737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Dolomite</a:t>
                  </a:r>
                </a:p>
              </p:txBody>
            </p:sp>
          </p:grpSp>
          <p:grpSp>
            <p:nvGrpSpPr>
              <p:cNvPr id="54" name="Group 53">
                <a:extLst>
                  <a:ext uri="{FF2B5EF4-FFF2-40B4-BE49-F238E27FC236}">
                    <a16:creationId xmlns:a16="http://schemas.microsoft.com/office/drawing/2014/main" id="{2D1D670F-454E-4347-AD60-2A221705D199}"/>
                  </a:ext>
                </a:extLst>
              </p:cNvPr>
              <p:cNvGrpSpPr/>
              <p:nvPr/>
            </p:nvGrpSpPr>
            <p:grpSpPr>
              <a:xfrm>
                <a:off x="5222104" y="899683"/>
                <a:ext cx="1370556" cy="369332"/>
                <a:chOff x="3048836" y="1554800"/>
                <a:chExt cx="1370556" cy="369332"/>
              </a:xfrm>
            </p:grpSpPr>
            <p:sp>
              <p:nvSpPr>
                <p:cNvPr id="58" name="Rectangle 57">
                  <a:extLst>
                    <a:ext uri="{FF2B5EF4-FFF2-40B4-BE49-F238E27FC236}">
                      <a16:creationId xmlns:a16="http://schemas.microsoft.com/office/drawing/2014/main" id="{F75F58D2-8F49-2744-A568-B18357A66106}"/>
                    </a:ext>
                  </a:extLst>
                </p:cNvPr>
                <p:cNvSpPr/>
                <p:nvPr/>
              </p:nvSpPr>
              <p:spPr>
                <a:xfrm>
                  <a:off x="3048836" y="1599754"/>
                  <a:ext cx="283140" cy="283140"/>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A5D34129-2DF8-B44D-B789-E31099FBFAB2}"/>
                    </a:ext>
                  </a:extLst>
                </p:cNvPr>
                <p:cNvSpPr txBox="1"/>
                <p:nvPr/>
              </p:nvSpPr>
              <p:spPr>
                <a:xfrm>
                  <a:off x="3282021" y="1554800"/>
                  <a:ext cx="113737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Albite</a:t>
                  </a:r>
                </a:p>
              </p:txBody>
            </p:sp>
          </p:grpSp>
          <p:grpSp>
            <p:nvGrpSpPr>
              <p:cNvPr id="55" name="Group 54">
                <a:extLst>
                  <a:ext uri="{FF2B5EF4-FFF2-40B4-BE49-F238E27FC236}">
                    <a16:creationId xmlns:a16="http://schemas.microsoft.com/office/drawing/2014/main" id="{41F14909-C61A-5442-B6E7-0B9C75209B37}"/>
                  </a:ext>
                </a:extLst>
              </p:cNvPr>
              <p:cNvGrpSpPr/>
              <p:nvPr/>
            </p:nvGrpSpPr>
            <p:grpSpPr>
              <a:xfrm>
                <a:off x="5222104" y="1273582"/>
                <a:ext cx="1550318" cy="369332"/>
                <a:chOff x="4217616" y="1551917"/>
                <a:chExt cx="1550318" cy="369332"/>
              </a:xfrm>
            </p:grpSpPr>
            <p:sp>
              <p:nvSpPr>
                <p:cNvPr id="56" name="Rectangle 55">
                  <a:extLst>
                    <a:ext uri="{FF2B5EF4-FFF2-40B4-BE49-F238E27FC236}">
                      <a16:creationId xmlns:a16="http://schemas.microsoft.com/office/drawing/2014/main" id="{A6217353-7FC9-104B-BAD6-91D7361BBC6A}"/>
                    </a:ext>
                  </a:extLst>
                </p:cNvPr>
                <p:cNvSpPr/>
                <p:nvPr/>
              </p:nvSpPr>
              <p:spPr>
                <a:xfrm>
                  <a:off x="4217616" y="1596871"/>
                  <a:ext cx="283140" cy="283140"/>
                </a:xfrm>
                <a:prstGeom prst="rect">
                  <a:avLst/>
                </a:prstGeom>
                <a:solidFill>
                  <a:srgbClr val="6E067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07313C4C-869C-DD4A-A094-00AC327C23C8}"/>
                    </a:ext>
                  </a:extLst>
                </p:cNvPr>
                <p:cNvSpPr txBox="1"/>
                <p:nvPr/>
              </p:nvSpPr>
              <p:spPr>
                <a:xfrm>
                  <a:off x="4450801" y="1551917"/>
                  <a:ext cx="1317133"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Fluorapatite</a:t>
                  </a:r>
                  <a:endParaRPr lang="en-US" dirty="0">
                    <a:latin typeface="Times New Roman" panose="02020603050405020304" pitchFamily="18" charset="0"/>
                    <a:cs typeface="Times New Roman" panose="02020603050405020304" pitchFamily="18" charset="0"/>
                  </a:endParaRPr>
                </a:p>
              </p:txBody>
            </p:sp>
          </p:grpSp>
        </p:grpSp>
        <p:sp>
          <p:nvSpPr>
            <p:cNvPr id="90" name="Rectangle 89">
              <a:extLst>
                <a:ext uri="{FF2B5EF4-FFF2-40B4-BE49-F238E27FC236}">
                  <a16:creationId xmlns:a16="http://schemas.microsoft.com/office/drawing/2014/main" id="{2DC8E215-18AB-724D-BB02-56629003675B}"/>
                </a:ext>
              </a:extLst>
            </p:cNvPr>
            <p:cNvSpPr/>
            <p:nvPr/>
          </p:nvSpPr>
          <p:spPr>
            <a:xfrm>
              <a:off x="7457372" y="150454"/>
              <a:ext cx="1550318" cy="14910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93" name="Group 92">
            <a:extLst>
              <a:ext uri="{FF2B5EF4-FFF2-40B4-BE49-F238E27FC236}">
                <a16:creationId xmlns:a16="http://schemas.microsoft.com/office/drawing/2014/main" id="{AD7F5E20-CFBC-9441-B6CC-9A688AC84E08}"/>
              </a:ext>
            </a:extLst>
          </p:cNvPr>
          <p:cNvGrpSpPr/>
          <p:nvPr/>
        </p:nvGrpSpPr>
        <p:grpSpPr>
          <a:xfrm>
            <a:off x="61536" y="2898969"/>
            <a:ext cx="778433" cy="389216"/>
            <a:chOff x="7802859" y="2368062"/>
            <a:chExt cx="778433" cy="389216"/>
          </a:xfrm>
        </p:grpSpPr>
        <p:sp>
          <p:nvSpPr>
            <p:cNvPr id="92" name="Oval 91">
              <a:extLst>
                <a:ext uri="{FF2B5EF4-FFF2-40B4-BE49-F238E27FC236}">
                  <a16:creationId xmlns:a16="http://schemas.microsoft.com/office/drawing/2014/main" id="{5F8FB519-CC6D-EA46-9788-E942BF0090A8}"/>
                </a:ext>
              </a:extLst>
            </p:cNvPr>
            <p:cNvSpPr/>
            <p:nvPr/>
          </p:nvSpPr>
          <p:spPr>
            <a:xfrm>
              <a:off x="7826305" y="2368062"/>
              <a:ext cx="389216" cy="389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1" name="TextBox 90">
              <a:extLst>
                <a:ext uri="{FF2B5EF4-FFF2-40B4-BE49-F238E27FC236}">
                  <a16:creationId xmlns:a16="http://schemas.microsoft.com/office/drawing/2014/main" id="{BA5255C8-585E-6E4F-833F-E553D3F079FB}"/>
                </a:ext>
              </a:extLst>
            </p:cNvPr>
            <p:cNvSpPr txBox="1"/>
            <p:nvPr/>
          </p:nvSpPr>
          <p:spPr>
            <a:xfrm>
              <a:off x="7802859" y="2379785"/>
              <a:ext cx="7784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13</a:t>
              </a:r>
            </a:p>
          </p:txBody>
        </p:sp>
      </p:grpSp>
      <p:grpSp>
        <p:nvGrpSpPr>
          <p:cNvPr id="94" name="Group 93">
            <a:extLst>
              <a:ext uri="{FF2B5EF4-FFF2-40B4-BE49-F238E27FC236}">
                <a16:creationId xmlns:a16="http://schemas.microsoft.com/office/drawing/2014/main" id="{4453E122-619B-C54A-9F9A-69B6BC0545DD}"/>
              </a:ext>
            </a:extLst>
          </p:cNvPr>
          <p:cNvGrpSpPr/>
          <p:nvPr/>
        </p:nvGrpSpPr>
        <p:grpSpPr>
          <a:xfrm>
            <a:off x="27936" y="5897940"/>
            <a:ext cx="825325" cy="389216"/>
            <a:chOff x="7826305" y="2368062"/>
            <a:chExt cx="825325" cy="389216"/>
          </a:xfrm>
        </p:grpSpPr>
        <p:sp>
          <p:nvSpPr>
            <p:cNvPr id="95" name="Oval 94">
              <a:extLst>
                <a:ext uri="{FF2B5EF4-FFF2-40B4-BE49-F238E27FC236}">
                  <a16:creationId xmlns:a16="http://schemas.microsoft.com/office/drawing/2014/main" id="{CDB8DC7C-D395-2545-B5E3-78E1F385EB08}"/>
                </a:ext>
              </a:extLst>
            </p:cNvPr>
            <p:cNvSpPr/>
            <p:nvPr/>
          </p:nvSpPr>
          <p:spPr>
            <a:xfrm>
              <a:off x="7826305" y="2368062"/>
              <a:ext cx="389216" cy="389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6" name="TextBox 95">
              <a:extLst>
                <a:ext uri="{FF2B5EF4-FFF2-40B4-BE49-F238E27FC236}">
                  <a16:creationId xmlns:a16="http://schemas.microsoft.com/office/drawing/2014/main" id="{52044E22-4C4D-EE4B-85DA-280D0F361491}"/>
                </a:ext>
              </a:extLst>
            </p:cNvPr>
            <p:cNvSpPr txBox="1"/>
            <p:nvPr/>
          </p:nvSpPr>
          <p:spPr>
            <a:xfrm>
              <a:off x="7873197" y="2379785"/>
              <a:ext cx="7784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9</a:t>
              </a:r>
            </a:p>
          </p:txBody>
        </p:sp>
      </p:grpSp>
      <p:grpSp>
        <p:nvGrpSpPr>
          <p:cNvPr id="97" name="Group 96">
            <a:extLst>
              <a:ext uri="{FF2B5EF4-FFF2-40B4-BE49-F238E27FC236}">
                <a16:creationId xmlns:a16="http://schemas.microsoft.com/office/drawing/2014/main" id="{E2847E05-8F2F-C443-9C5B-35A859209BBE}"/>
              </a:ext>
            </a:extLst>
          </p:cNvPr>
          <p:cNvGrpSpPr/>
          <p:nvPr/>
        </p:nvGrpSpPr>
        <p:grpSpPr>
          <a:xfrm>
            <a:off x="3057746" y="5916117"/>
            <a:ext cx="778433" cy="389216"/>
            <a:chOff x="7802859" y="2368062"/>
            <a:chExt cx="778433" cy="389216"/>
          </a:xfrm>
        </p:grpSpPr>
        <p:sp>
          <p:nvSpPr>
            <p:cNvPr id="98" name="Oval 97">
              <a:extLst>
                <a:ext uri="{FF2B5EF4-FFF2-40B4-BE49-F238E27FC236}">
                  <a16:creationId xmlns:a16="http://schemas.microsoft.com/office/drawing/2014/main" id="{3A197815-E288-FA43-BD85-015863FBEFA6}"/>
                </a:ext>
              </a:extLst>
            </p:cNvPr>
            <p:cNvSpPr/>
            <p:nvPr/>
          </p:nvSpPr>
          <p:spPr>
            <a:xfrm>
              <a:off x="7826305" y="2368062"/>
              <a:ext cx="389216" cy="389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9" name="TextBox 98">
              <a:extLst>
                <a:ext uri="{FF2B5EF4-FFF2-40B4-BE49-F238E27FC236}">
                  <a16:creationId xmlns:a16="http://schemas.microsoft.com/office/drawing/2014/main" id="{DD6E1FBC-2E04-D44D-821D-BC04F57B7B64}"/>
                </a:ext>
              </a:extLst>
            </p:cNvPr>
            <p:cNvSpPr txBox="1"/>
            <p:nvPr/>
          </p:nvSpPr>
          <p:spPr>
            <a:xfrm>
              <a:off x="7802859" y="2379785"/>
              <a:ext cx="7784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10</a:t>
              </a:r>
            </a:p>
          </p:txBody>
        </p:sp>
      </p:grpSp>
      <p:grpSp>
        <p:nvGrpSpPr>
          <p:cNvPr id="100" name="Group 99">
            <a:extLst>
              <a:ext uri="{FF2B5EF4-FFF2-40B4-BE49-F238E27FC236}">
                <a16:creationId xmlns:a16="http://schemas.microsoft.com/office/drawing/2014/main" id="{51FFDF42-3AC7-504F-942B-C171825AB812}"/>
              </a:ext>
            </a:extLst>
          </p:cNvPr>
          <p:cNvGrpSpPr/>
          <p:nvPr/>
        </p:nvGrpSpPr>
        <p:grpSpPr>
          <a:xfrm>
            <a:off x="6869723" y="5969504"/>
            <a:ext cx="778433" cy="389216"/>
            <a:chOff x="7802859" y="2368062"/>
            <a:chExt cx="778433" cy="389216"/>
          </a:xfrm>
        </p:grpSpPr>
        <p:sp>
          <p:nvSpPr>
            <p:cNvPr id="101" name="Oval 100">
              <a:extLst>
                <a:ext uri="{FF2B5EF4-FFF2-40B4-BE49-F238E27FC236}">
                  <a16:creationId xmlns:a16="http://schemas.microsoft.com/office/drawing/2014/main" id="{086CA71D-913F-3446-B871-533712BF995E}"/>
                </a:ext>
              </a:extLst>
            </p:cNvPr>
            <p:cNvSpPr/>
            <p:nvPr/>
          </p:nvSpPr>
          <p:spPr>
            <a:xfrm>
              <a:off x="7826305" y="2368062"/>
              <a:ext cx="389216" cy="389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2" name="TextBox 101">
              <a:extLst>
                <a:ext uri="{FF2B5EF4-FFF2-40B4-BE49-F238E27FC236}">
                  <a16:creationId xmlns:a16="http://schemas.microsoft.com/office/drawing/2014/main" id="{127C887A-7F1C-0244-967A-3525589D83BC}"/>
                </a:ext>
              </a:extLst>
            </p:cNvPr>
            <p:cNvSpPr txBox="1"/>
            <p:nvPr/>
          </p:nvSpPr>
          <p:spPr>
            <a:xfrm>
              <a:off x="7802859" y="2379785"/>
              <a:ext cx="7784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10</a:t>
              </a:r>
            </a:p>
          </p:txBody>
        </p:sp>
      </p:grpSp>
      <p:grpSp>
        <p:nvGrpSpPr>
          <p:cNvPr id="103" name="Group 102">
            <a:extLst>
              <a:ext uri="{FF2B5EF4-FFF2-40B4-BE49-F238E27FC236}">
                <a16:creationId xmlns:a16="http://schemas.microsoft.com/office/drawing/2014/main" id="{2714AAD4-B2FE-5C46-AAAE-4E03EB7CA9BD}"/>
              </a:ext>
            </a:extLst>
          </p:cNvPr>
          <p:cNvGrpSpPr/>
          <p:nvPr/>
        </p:nvGrpSpPr>
        <p:grpSpPr>
          <a:xfrm>
            <a:off x="3943207" y="2629663"/>
            <a:ext cx="778433" cy="389216"/>
            <a:chOff x="7802859" y="2368062"/>
            <a:chExt cx="778433" cy="389216"/>
          </a:xfrm>
        </p:grpSpPr>
        <p:sp>
          <p:nvSpPr>
            <p:cNvPr id="104" name="Oval 103">
              <a:extLst>
                <a:ext uri="{FF2B5EF4-FFF2-40B4-BE49-F238E27FC236}">
                  <a16:creationId xmlns:a16="http://schemas.microsoft.com/office/drawing/2014/main" id="{075E8129-5F01-6A4D-B297-657ADEEFF44A}"/>
                </a:ext>
              </a:extLst>
            </p:cNvPr>
            <p:cNvSpPr/>
            <p:nvPr/>
          </p:nvSpPr>
          <p:spPr>
            <a:xfrm>
              <a:off x="7826305" y="2368062"/>
              <a:ext cx="389216" cy="389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5" name="TextBox 104">
              <a:extLst>
                <a:ext uri="{FF2B5EF4-FFF2-40B4-BE49-F238E27FC236}">
                  <a16:creationId xmlns:a16="http://schemas.microsoft.com/office/drawing/2014/main" id="{80F3483A-F533-FE41-BEE6-FFC58FA640EE}"/>
                </a:ext>
              </a:extLst>
            </p:cNvPr>
            <p:cNvSpPr txBox="1"/>
            <p:nvPr/>
          </p:nvSpPr>
          <p:spPr>
            <a:xfrm>
              <a:off x="7802859" y="2379785"/>
              <a:ext cx="7784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17</a:t>
              </a:r>
            </a:p>
          </p:txBody>
        </p:sp>
      </p:grpSp>
    </p:spTree>
    <p:extLst>
      <p:ext uri="{BB962C8B-B14F-4D97-AF65-F5344CB8AC3E}">
        <p14:creationId xmlns:p14="http://schemas.microsoft.com/office/powerpoint/2010/main" val="259320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C9A001B7-8E01-4A48-96E8-6D5391455F62}"/>
              </a:ext>
            </a:extLst>
          </p:cNvPr>
          <p:cNvGrpSpPr/>
          <p:nvPr/>
        </p:nvGrpSpPr>
        <p:grpSpPr>
          <a:xfrm>
            <a:off x="0" y="6275454"/>
            <a:ext cx="9144000" cy="588895"/>
            <a:chOff x="0" y="6275454"/>
            <a:chExt cx="9144000" cy="588895"/>
          </a:xfrm>
        </p:grpSpPr>
        <p:grpSp>
          <p:nvGrpSpPr>
            <p:cNvPr id="44" name="Group 43">
              <a:extLst>
                <a:ext uri="{FF2B5EF4-FFF2-40B4-BE49-F238E27FC236}">
                  <a16:creationId xmlns:a16="http://schemas.microsoft.com/office/drawing/2014/main" id="{AF354AA3-A0D8-BE46-A810-2959C0BCA4A5}"/>
                </a:ext>
              </a:extLst>
            </p:cNvPr>
            <p:cNvGrpSpPr/>
            <p:nvPr/>
          </p:nvGrpSpPr>
          <p:grpSpPr>
            <a:xfrm>
              <a:off x="0" y="6275454"/>
              <a:ext cx="9144000" cy="588895"/>
              <a:chOff x="0" y="6275454"/>
              <a:chExt cx="9144000" cy="588895"/>
            </a:xfrm>
          </p:grpSpPr>
          <p:sp>
            <p:nvSpPr>
              <p:cNvPr id="47" name="Rectangle 46">
                <a:extLst>
                  <a:ext uri="{FF2B5EF4-FFF2-40B4-BE49-F238E27FC236}">
                    <a16:creationId xmlns:a16="http://schemas.microsoft.com/office/drawing/2014/main" id="{80E438E5-E9F2-C248-A7D6-0F3969C4FAC3}"/>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0" name="Rectangle 49">
                <a:extLst>
                  <a:ext uri="{FF2B5EF4-FFF2-40B4-BE49-F238E27FC236}">
                    <a16:creationId xmlns:a16="http://schemas.microsoft.com/office/drawing/2014/main" id="{20482048-AD55-EE48-923C-587B2551216B}"/>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9" name="Footer Placeholder 2">
                <a:extLst>
                  <a:ext uri="{FF2B5EF4-FFF2-40B4-BE49-F238E27FC236}">
                    <a16:creationId xmlns:a16="http://schemas.microsoft.com/office/drawing/2014/main" id="{E94637BD-3248-5C4D-936C-FDD92E1BFF39}"/>
                  </a:ext>
                </a:extLst>
              </p:cNvPr>
              <p:cNvSpPr txBox="1">
                <a:spLocks/>
              </p:cNvSpPr>
              <p:nvPr/>
            </p:nvSpPr>
            <p:spPr>
              <a:xfrm>
                <a:off x="1600525" y="6321238"/>
                <a:ext cx="6847467"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45" name="Picture 44">
              <a:extLst>
                <a:ext uri="{FF2B5EF4-FFF2-40B4-BE49-F238E27FC236}">
                  <a16:creationId xmlns:a16="http://schemas.microsoft.com/office/drawing/2014/main" id="{97C99345-60F4-2F4F-9910-185F3C18D0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5454"/>
              <a:ext cx="1553457" cy="582546"/>
            </a:xfrm>
            <a:prstGeom prst="rect">
              <a:avLst/>
            </a:prstGeom>
          </p:spPr>
        </p:pic>
      </p:grpSp>
      <p:sp>
        <p:nvSpPr>
          <p:cNvPr id="3" name="Slide Number Placeholder 2">
            <a:extLst>
              <a:ext uri="{FF2B5EF4-FFF2-40B4-BE49-F238E27FC236}">
                <a16:creationId xmlns:a16="http://schemas.microsoft.com/office/drawing/2014/main" id="{4B002FF9-2140-2149-B70F-F4E690048001}"/>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15</a:t>
            </a:fld>
            <a:endParaRPr lang="en-US" dirty="0">
              <a:latin typeface="Times New Roman" panose="02020603050405020304" pitchFamily="18" charset="0"/>
              <a:cs typeface="Times New Roman" panose="02020603050405020304" pitchFamily="18" charset="0"/>
            </a:endParaRPr>
          </a:p>
        </p:txBody>
      </p:sp>
      <p:sp>
        <p:nvSpPr>
          <p:cNvPr id="40" name="Title 1">
            <a:extLst>
              <a:ext uri="{FF2B5EF4-FFF2-40B4-BE49-F238E27FC236}">
                <a16:creationId xmlns:a16="http://schemas.microsoft.com/office/drawing/2014/main" id="{24D7A211-2F58-AC4C-A512-0CDA3F53F0D1}"/>
              </a:ext>
            </a:extLst>
          </p:cNvPr>
          <p:cNvSpPr>
            <a:spLocks noGrp="1"/>
          </p:cNvSpPr>
          <p:nvPr>
            <p:ph type="title"/>
          </p:nvPr>
        </p:nvSpPr>
        <p:spPr>
          <a:xfrm>
            <a:off x="463733" y="269223"/>
            <a:ext cx="8255000" cy="1143000"/>
          </a:xfrm>
        </p:spPr>
        <p:txBody>
          <a:bodyPr/>
          <a:lstStyle/>
          <a:p>
            <a:r>
              <a:rPr lang="en-US" dirty="0">
                <a:latin typeface="Times New Roman" panose="02020603050405020304" pitchFamily="18" charset="0"/>
                <a:cs typeface="Times New Roman" panose="02020603050405020304" pitchFamily="18" charset="0"/>
              </a:rPr>
              <a:t>Breccia Mineralogy</a:t>
            </a:r>
          </a:p>
        </p:txBody>
      </p:sp>
      <p:grpSp>
        <p:nvGrpSpPr>
          <p:cNvPr id="5" name="Group 4">
            <a:extLst>
              <a:ext uri="{FF2B5EF4-FFF2-40B4-BE49-F238E27FC236}">
                <a16:creationId xmlns:a16="http://schemas.microsoft.com/office/drawing/2014/main" id="{C879422F-D17F-BF4B-8875-4530E8B0F0A9}"/>
              </a:ext>
            </a:extLst>
          </p:cNvPr>
          <p:cNvGrpSpPr/>
          <p:nvPr/>
        </p:nvGrpSpPr>
        <p:grpSpPr>
          <a:xfrm>
            <a:off x="40053" y="138731"/>
            <a:ext cx="9140797" cy="6102822"/>
            <a:chOff x="40053" y="138731"/>
            <a:chExt cx="9140797" cy="6102822"/>
          </a:xfrm>
        </p:grpSpPr>
        <p:grpSp>
          <p:nvGrpSpPr>
            <p:cNvPr id="4" name="Group 3">
              <a:extLst>
                <a:ext uri="{FF2B5EF4-FFF2-40B4-BE49-F238E27FC236}">
                  <a16:creationId xmlns:a16="http://schemas.microsoft.com/office/drawing/2014/main" id="{B43F3217-1982-A641-B0F0-E5A205A4F5F2}"/>
                </a:ext>
              </a:extLst>
            </p:cNvPr>
            <p:cNvGrpSpPr/>
            <p:nvPr/>
          </p:nvGrpSpPr>
          <p:grpSpPr>
            <a:xfrm>
              <a:off x="40053" y="3671634"/>
              <a:ext cx="9140797" cy="2569919"/>
              <a:chOff x="40053" y="3671634"/>
              <a:chExt cx="9140797" cy="2569919"/>
            </a:xfrm>
          </p:grpSpPr>
          <p:sp>
            <p:nvSpPr>
              <p:cNvPr id="2" name="Rectangle 1">
                <a:extLst>
                  <a:ext uri="{FF2B5EF4-FFF2-40B4-BE49-F238E27FC236}">
                    <a16:creationId xmlns:a16="http://schemas.microsoft.com/office/drawing/2014/main" id="{2EC212E6-F34C-A940-94FC-2C48AB0E0AA4}"/>
                  </a:ext>
                </a:extLst>
              </p:cNvPr>
              <p:cNvSpPr/>
              <p:nvPr/>
            </p:nvSpPr>
            <p:spPr>
              <a:xfrm>
                <a:off x="1254368" y="3671634"/>
                <a:ext cx="7742263" cy="2213351"/>
              </a:xfrm>
              <a:prstGeom prst="rect">
                <a:avLst/>
              </a:prstGeom>
              <a:solidFill>
                <a:srgbClr val="071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4332983A-84CA-204D-81E9-8E3FE17B1D84}"/>
                  </a:ext>
                </a:extLst>
              </p:cNvPr>
              <p:cNvGrpSpPr/>
              <p:nvPr/>
            </p:nvGrpSpPr>
            <p:grpSpPr>
              <a:xfrm>
                <a:off x="40053" y="3671634"/>
                <a:ext cx="9140797" cy="2569919"/>
                <a:chOff x="72027" y="4039313"/>
                <a:chExt cx="9140797" cy="2569919"/>
              </a:xfrm>
            </p:grpSpPr>
            <p:grpSp>
              <p:nvGrpSpPr>
                <p:cNvPr id="46" name="Group 45">
                  <a:extLst>
                    <a:ext uri="{FF2B5EF4-FFF2-40B4-BE49-F238E27FC236}">
                      <a16:creationId xmlns:a16="http://schemas.microsoft.com/office/drawing/2014/main" id="{E41F4611-8B6B-8C45-A546-BD15D11228FD}"/>
                    </a:ext>
                  </a:extLst>
                </p:cNvPr>
                <p:cNvGrpSpPr/>
                <p:nvPr/>
              </p:nvGrpSpPr>
              <p:grpSpPr>
                <a:xfrm>
                  <a:off x="72027" y="4039313"/>
                  <a:ext cx="9140797" cy="2569919"/>
                  <a:chOff x="72027" y="4176473"/>
                  <a:chExt cx="9140797" cy="2569919"/>
                </a:xfrm>
              </p:grpSpPr>
              <p:grpSp>
                <p:nvGrpSpPr>
                  <p:cNvPr id="48" name="Group 47">
                    <a:extLst>
                      <a:ext uri="{FF2B5EF4-FFF2-40B4-BE49-F238E27FC236}">
                        <a16:creationId xmlns:a16="http://schemas.microsoft.com/office/drawing/2014/main" id="{2D14AA82-B4FE-DF4E-80DD-C567CAC6D1A7}"/>
                      </a:ext>
                    </a:extLst>
                  </p:cNvPr>
                  <p:cNvGrpSpPr/>
                  <p:nvPr/>
                </p:nvGrpSpPr>
                <p:grpSpPr>
                  <a:xfrm>
                    <a:off x="72027" y="4176473"/>
                    <a:ext cx="8942985" cy="2205284"/>
                    <a:chOff x="72027" y="4261284"/>
                    <a:chExt cx="8942985" cy="2205284"/>
                  </a:xfrm>
                </p:grpSpPr>
                <p:grpSp>
                  <p:nvGrpSpPr>
                    <p:cNvPr id="52" name="Group 51">
                      <a:extLst>
                        <a:ext uri="{FF2B5EF4-FFF2-40B4-BE49-F238E27FC236}">
                          <a16:creationId xmlns:a16="http://schemas.microsoft.com/office/drawing/2014/main" id="{5EFBD039-37E2-EF45-A621-8B082BDD3EC1}"/>
                        </a:ext>
                      </a:extLst>
                    </p:cNvPr>
                    <p:cNvGrpSpPr/>
                    <p:nvPr/>
                  </p:nvGrpSpPr>
                  <p:grpSpPr>
                    <a:xfrm>
                      <a:off x="1279434" y="4261284"/>
                      <a:ext cx="7735578" cy="2205284"/>
                      <a:chOff x="619749" y="4283542"/>
                      <a:chExt cx="7735578" cy="2205284"/>
                    </a:xfrm>
                  </p:grpSpPr>
                  <p:sp>
                    <p:nvSpPr>
                      <p:cNvPr id="57" name="Freeform 56">
                        <a:extLst>
                          <a:ext uri="{FF2B5EF4-FFF2-40B4-BE49-F238E27FC236}">
                            <a16:creationId xmlns:a16="http://schemas.microsoft.com/office/drawing/2014/main" id="{3DD44C3F-86B2-FB44-BC0A-305DD5027F18}"/>
                          </a:ext>
                        </a:extLst>
                      </p:cNvPr>
                      <p:cNvSpPr/>
                      <p:nvPr/>
                    </p:nvSpPr>
                    <p:spPr>
                      <a:xfrm>
                        <a:off x="636372" y="5848946"/>
                        <a:ext cx="5956917" cy="488272"/>
                      </a:xfrm>
                      <a:custGeom>
                        <a:avLst/>
                        <a:gdLst>
                          <a:gd name="connsiteX0" fmla="*/ 0 w 5956917"/>
                          <a:gd name="connsiteY0" fmla="*/ 0 h 488272"/>
                          <a:gd name="connsiteX1" fmla="*/ 0 w 5956917"/>
                          <a:gd name="connsiteY1" fmla="*/ 488272 h 488272"/>
                          <a:gd name="connsiteX2" fmla="*/ 5956917 w 5956917"/>
                          <a:gd name="connsiteY2" fmla="*/ 239698 h 488272"/>
                          <a:gd name="connsiteX3" fmla="*/ 0 w 5956917"/>
                          <a:gd name="connsiteY3" fmla="*/ 0 h 488272"/>
                        </a:gdLst>
                        <a:ahLst/>
                        <a:cxnLst>
                          <a:cxn ang="0">
                            <a:pos x="connsiteX0" y="connsiteY0"/>
                          </a:cxn>
                          <a:cxn ang="0">
                            <a:pos x="connsiteX1" y="connsiteY1"/>
                          </a:cxn>
                          <a:cxn ang="0">
                            <a:pos x="connsiteX2" y="connsiteY2"/>
                          </a:cxn>
                          <a:cxn ang="0">
                            <a:pos x="connsiteX3" y="connsiteY3"/>
                          </a:cxn>
                        </a:cxnLst>
                        <a:rect l="l" t="t" r="r" b="b"/>
                        <a:pathLst>
                          <a:path w="5956917" h="488272">
                            <a:moveTo>
                              <a:pt x="0" y="0"/>
                            </a:moveTo>
                            <a:lnTo>
                              <a:pt x="0" y="488272"/>
                            </a:lnTo>
                            <a:lnTo>
                              <a:pt x="5956917" y="239698"/>
                            </a:lnTo>
                            <a:lnTo>
                              <a:pt x="0" y="0"/>
                            </a:lnTo>
                            <a:close/>
                          </a:path>
                        </a:pathLst>
                      </a:cu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8" name="Freeform 57">
                        <a:extLst>
                          <a:ext uri="{FF2B5EF4-FFF2-40B4-BE49-F238E27FC236}">
                            <a16:creationId xmlns:a16="http://schemas.microsoft.com/office/drawing/2014/main" id="{AC0E442B-7837-F641-A5BB-204EC9BF32B7}"/>
                          </a:ext>
                        </a:extLst>
                      </p:cNvPr>
                      <p:cNvSpPr/>
                      <p:nvPr/>
                    </p:nvSpPr>
                    <p:spPr>
                      <a:xfrm>
                        <a:off x="636372" y="5306693"/>
                        <a:ext cx="5956917" cy="156974"/>
                      </a:xfrm>
                      <a:custGeom>
                        <a:avLst/>
                        <a:gdLst>
                          <a:gd name="connsiteX0" fmla="*/ 0 w 5956917"/>
                          <a:gd name="connsiteY0" fmla="*/ 0 h 488272"/>
                          <a:gd name="connsiteX1" fmla="*/ 0 w 5956917"/>
                          <a:gd name="connsiteY1" fmla="*/ 488272 h 488272"/>
                          <a:gd name="connsiteX2" fmla="*/ 5956917 w 5956917"/>
                          <a:gd name="connsiteY2" fmla="*/ 239698 h 488272"/>
                          <a:gd name="connsiteX3" fmla="*/ 0 w 5956917"/>
                          <a:gd name="connsiteY3" fmla="*/ 0 h 488272"/>
                        </a:gdLst>
                        <a:ahLst/>
                        <a:cxnLst>
                          <a:cxn ang="0">
                            <a:pos x="connsiteX0" y="connsiteY0"/>
                          </a:cxn>
                          <a:cxn ang="0">
                            <a:pos x="connsiteX1" y="connsiteY1"/>
                          </a:cxn>
                          <a:cxn ang="0">
                            <a:pos x="connsiteX2" y="connsiteY2"/>
                          </a:cxn>
                          <a:cxn ang="0">
                            <a:pos x="connsiteX3" y="connsiteY3"/>
                          </a:cxn>
                        </a:cxnLst>
                        <a:rect l="l" t="t" r="r" b="b"/>
                        <a:pathLst>
                          <a:path w="5956917" h="488272">
                            <a:moveTo>
                              <a:pt x="0" y="0"/>
                            </a:moveTo>
                            <a:lnTo>
                              <a:pt x="0" y="488272"/>
                            </a:lnTo>
                            <a:lnTo>
                              <a:pt x="5956917" y="239698"/>
                            </a:lnTo>
                            <a:lnTo>
                              <a:pt x="0" y="0"/>
                            </a:lnTo>
                            <a:close/>
                          </a:path>
                        </a:pathLst>
                      </a:cu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0" name="Freeform 59">
                        <a:extLst>
                          <a:ext uri="{FF2B5EF4-FFF2-40B4-BE49-F238E27FC236}">
                            <a16:creationId xmlns:a16="http://schemas.microsoft.com/office/drawing/2014/main" id="{9C22A5D8-AD62-1E4E-BA48-D0181254C9DF}"/>
                          </a:ext>
                        </a:extLst>
                      </p:cNvPr>
                      <p:cNvSpPr/>
                      <p:nvPr/>
                    </p:nvSpPr>
                    <p:spPr>
                      <a:xfrm>
                        <a:off x="619749" y="4283542"/>
                        <a:ext cx="7735578" cy="2205284"/>
                      </a:xfrm>
                      <a:custGeom>
                        <a:avLst/>
                        <a:gdLst>
                          <a:gd name="connsiteX0" fmla="*/ 0 w 7599285"/>
                          <a:gd name="connsiteY0" fmla="*/ 0 h 2121763"/>
                          <a:gd name="connsiteX1" fmla="*/ 0 w 7599285"/>
                          <a:gd name="connsiteY1" fmla="*/ 2121763 h 2121763"/>
                          <a:gd name="connsiteX2" fmla="*/ 7599285 w 7599285"/>
                          <a:gd name="connsiteY2" fmla="*/ 2121763 h 2121763"/>
                        </a:gdLst>
                        <a:ahLst/>
                        <a:cxnLst>
                          <a:cxn ang="0">
                            <a:pos x="connsiteX0" y="connsiteY0"/>
                          </a:cxn>
                          <a:cxn ang="0">
                            <a:pos x="connsiteX1" y="connsiteY1"/>
                          </a:cxn>
                          <a:cxn ang="0">
                            <a:pos x="connsiteX2" y="connsiteY2"/>
                          </a:cxn>
                        </a:cxnLst>
                        <a:rect l="l" t="t" r="r" b="b"/>
                        <a:pathLst>
                          <a:path w="7599285" h="2121763">
                            <a:moveTo>
                              <a:pt x="0" y="0"/>
                            </a:moveTo>
                            <a:lnTo>
                              <a:pt x="0" y="2121763"/>
                            </a:lnTo>
                            <a:lnTo>
                              <a:pt x="7599285" y="2121763"/>
                            </a:ln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53" name="TextBox 52">
                      <a:extLst>
                        <a:ext uri="{FF2B5EF4-FFF2-40B4-BE49-F238E27FC236}">
                          <a16:creationId xmlns:a16="http://schemas.microsoft.com/office/drawing/2014/main" id="{CD8D2944-8EFF-1848-95E9-CC3E6394F6F2}"/>
                        </a:ext>
                      </a:extLst>
                    </p:cNvPr>
                    <p:cNvSpPr txBox="1"/>
                    <p:nvPr/>
                  </p:nvSpPr>
                  <p:spPr>
                    <a:xfrm>
                      <a:off x="72027" y="4454156"/>
                      <a:ext cx="14100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Upper Contact</a:t>
                      </a:r>
                    </a:p>
                  </p:txBody>
                </p:sp>
                <p:sp>
                  <p:nvSpPr>
                    <p:cNvPr id="54" name="TextBox 53">
                      <a:extLst>
                        <a:ext uri="{FF2B5EF4-FFF2-40B4-BE49-F238E27FC236}">
                          <a16:creationId xmlns:a16="http://schemas.microsoft.com/office/drawing/2014/main" id="{003F9DDA-A5DB-AC48-969A-52E268224261}"/>
                        </a:ext>
                      </a:extLst>
                    </p:cNvPr>
                    <p:cNvSpPr txBox="1"/>
                    <p:nvPr/>
                  </p:nvSpPr>
                  <p:spPr>
                    <a:xfrm>
                      <a:off x="72027" y="5917586"/>
                      <a:ext cx="14100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Basal Contact</a:t>
                      </a:r>
                    </a:p>
                  </p:txBody>
                </p:sp>
                <p:sp>
                  <p:nvSpPr>
                    <p:cNvPr id="55" name="TextBox 54">
                      <a:extLst>
                        <a:ext uri="{FF2B5EF4-FFF2-40B4-BE49-F238E27FC236}">
                          <a16:creationId xmlns:a16="http://schemas.microsoft.com/office/drawing/2014/main" id="{AF7BD9AF-40E5-B64D-8B20-CEA66C9AA325}"/>
                        </a:ext>
                      </a:extLst>
                    </p:cNvPr>
                    <p:cNvSpPr txBox="1"/>
                    <p:nvPr/>
                  </p:nvSpPr>
                  <p:spPr>
                    <a:xfrm>
                      <a:off x="72027" y="5199252"/>
                      <a:ext cx="14100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Main Body</a:t>
                      </a:r>
                    </a:p>
                  </p:txBody>
                </p:sp>
              </p:grpSp>
              <p:sp>
                <p:nvSpPr>
                  <p:cNvPr id="49" name="TextBox 48">
                    <a:extLst>
                      <a:ext uri="{FF2B5EF4-FFF2-40B4-BE49-F238E27FC236}">
                        <a16:creationId xmlns:a16="http://schemas.microsoft.com/office/drawing/2014/main" id="{388C480A-1BEB-564B-8731-2BAF2404C3FF}"/>
                      </a:ext>
                    </a:extLst>
                  </p:cNvPr>
                  <p:cNvSpPr txBox="1"/>
                  <p:nvPr/>
                </p:nvSpPr>
                <p:spPr>
                  <a:xfrm>
                    <a:off x="1132627" y="6407838"/>
                    <a:ext cx="38388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B</a:t>
                    </a:r>
                  </a:p>
                </p:txBody>
              </p:sp>
              <p:sp>
                <p:nvSpPr>
                  <p:cNvPr id="51" name="TextBox 50">
                    <a:extLst>
                      <a:ext uri="{FF2B5EF4-FFF2-40B4-BE49-F238E27FC236}">
                        <a16:creationId xmlns:a16="http://schemas.microsoft.com/office/drawing/2014/main" id="{7379FC1D-A212-0141-A7E0-4FE98F8EAFF8}"/>
                      </a:ext>
                    </a:extLst>
                  </p:cNvPr>
                  <p:cNvSpPr txBox="1"/>
                  <p:nvPr/>
                </p:nvSpPr>
                <p:spPr>
                  <a:xfrm>
                    <a:off x="8750707" y="6407838"/>
                    <a:ext cx="462117"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B’</a:t>
                    </a:r>
                  </a:p>
                </p:txBody>
              </p:sp>
            </p:grpSp>
            <p:sp>
              <p:nvSpPr>
                <p:cNvPr id="67" name="Freeform 66">
                  <a:extLst>
                    <a:ext uri="{FF2B5EF4-FFF2-40B4-BE49-F238E27FC236}">
                      <a16:creationId xmlns:a16="http://schemas.microsoft.com/office/drawing/2014/main" id="{8AB583DE-A0EC-A146-B50C-EBECB4830543}"/>
                    </a:ext>
                  </a:extLst>
                </p:cNvPr>
                <p:cNvSpPr/>
                <p:nvPr/>
              </p:nvSpPr>
              <p:spPr>
                <a:xfrm flipV="1">
                  <a:off x="291273" y="4736591"/>
                  <a:ext cx="8614983" cy="45719"/>
                </a:xfrm>
                <a:custGeom>
                  <a:avLst/>
                  <a:gdLst>
                    <a:gd name="connsiteX0" fmla="*/ 7626096 w 7626096"/>
                    <a:gd name="connsiteY0" fmla="*/ 0 h 0"/>
                    <a:gd name="connsiteX1" fmla="*/ 0 w 7626096"/>
                    <a:gd name="connsiteY1" fmla="*/ 0 h 0"/>
                  </a:gdLst>
                  <a:ahLst/>
                  <a:cxnLst>
                    <a:cxn ang="0">
                      <a:pos x="connsiteX0" y="connsiteY0"/>
                    </a:cxn>
                    <a:cxn ang="0">
                      <a:pos x="connsiteX1" y="connsiteY1"/>
                    </a:cxn>
                  </a:cxnLst>
                  <a:rect l="l" t="t" r="r" b="b"/>
                  <a:pathLst>
                    <a:path w="7626096">
                      <a:moveTo>
                        <a:pt x="7626096" y="0"/>
                      </a:moveTo>
                      <a:lnTo>
                        <a:pt x="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8" name="Freeform 67">
                  <a:extLst>
                    <a:ext uri="{FF2B5EF4-FFF2-40B4-BE49-F238E27FC236}">
                      <a16:creationId xmlns:a16="http://schemas.microsoft.com/office/drawing/2014/main" id="{3F2A3268-CE5C-5A4D-BAD2-D0EFF6F6933C}"/>
                    </a:ext>
                  </a:extLst>
                </p:cNvPr>
                <p:cNvSpPr/>
                <p:nvPr/>
              </p:nvSpPr>
              <p:spPr>
                <a:xfrm>
                  <a:off x="291273" y="5492902"/>
                  <a:ext cx="8614983" cy="45719"/>
                </a:xfrm>
                <a:custGeom>
                  <a:avLst/>
                  <a:gdLst>
                    <a:gd name="connsiteX0" fmla="*/ 7626096 w 7626096"/>
                    <a:gd name="connsiteY0" fmla="*/ 0 h 0"/>
                    <a:gd name="connsiteX1" fmla="*/ 0 w 7626096"/>
                    <a:gd name="connsiteY1" fmla="*/ 0 h 0"/>
                  </a:gdLst>
                  <a:ahLst/>
                  <a:cxnLst>
                    <a:cxn ang="0">
                      <a:pos x="connsiteX0" y="connsiteY0"/>
                    </a:cxn>
                    <a:cxn ang="0">
                      <a:pos x="connsiteX1" y="connsiteY1"/>
                    </a:cxn>
                  </a:cxnLst>
                  <a:rect l="l" t="t" r="r" b="b"/>
                  <a:pathLst>
                    <a:path w="7626096">
                      <a:moveTo>
                        <a:pt x="7626096" y="0"/>
                      </a:moveTo>
                      <a:lnTo>
                        <a:pt x="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pic>
          <p:nvPicPr>
            <p:cNvPr id="83" name="Picture 82">
              <a:extLst>
                <a:ext uri="{FF2B5EF4-FFF2-40B4-BE49-F238E27FC236}">
                  <a16:creationId xmlns:a16="http://schemas.microsoft.com/office/drawing/2014/main" id="{AE03EE4F-FB50-DE41-9C53-937408659BEB}"/>
                </a:ext>
              </a:extLst>
            </p:cNvPr>
            <p:cNvPicPr>
              <a:picLocks noChangeAspect="1"/>
            </p:cNvPicPr>
            <p:nvPr/>
          </p:nvPicPr>
          <p:blipFill rotWithShape="1">
            <a:blip r:embed="rId4">
              <a:extLst>
                <a:ext uri="{28A0092B-C50C-407E-A947-70E740481C1C}">
                  <a14:useLocalDpi xmlns:a14="http://schemas.microsoft.com/office/drawing/2010/main" val="0"/>
                </a:ext>
              </a:extLst>
            </a:blip>
            <a:srcRect r="50389"/>
            <a:stretch/>
          </p:blipFill>
          <p:spPr>
            <a:xfrm rot="16200000">
              <a:off x="3763944" y="-1834283"/>
              <a:ext cx="1641511" cy="8677394"/>
            </a:xfrm>
            <a:prstGeom prst="rect">
              <a:avLst/>
            </a:prstGeom>
          </p:spPr>
        </p:pic>
        <p:grpSp>
          <p:nvGrpSpPr>
            <p:cNvPr id="65" name="Group 64">
              <a:extLst>
                <a:ext uri="{FF2B5EF4-FFF2-40B4-BE49-F238E27FC236}">
                  <a16:creationId xmlns:a16="http://schemas.microsoft.com/office/drawing/2014/main" id="{DB80C530-6859-D645-8D7A-8A32FDFE52CD}"/>
                </a:ext>
              </a:extLst>
            </p:cNvPr>
            <p:cNvGrpSpPr/>
            <p:nvPr/>
          </p:nvGrpSpPr>
          <p:grpSpPr>
            <a:xfrm>
              <a:off x="7457372" y="138731"/>
              <a:ext cx="1550318" cy="759802"/>
              <a:chOff x="7457372" y="138731"/>
              <a:chExt cx="1550318" cy="759802"/>
            </a:xfrm>
          </p:grpSpPr>
          <p:grpSp>
            <p:nvGrpSpPr>
              <p:cNvPr id="66" name="Group 65">
                <a:extLst>
                  <a:ext uri="{FF2B5EF4-FFF2-40B4-BE49-F238E27FC236}">
                    <a16:creationId xmlns:a16="http://schemas.microsoft.com/office/drawing/2014/main" id="{BC7B5C82-8567-5C4A-9424-1C91A2520A16}"/>
                  </a:ext>
                </a:extLst>
              </p:cNvPr>
              <p:cNvGrpSpPr/>
              <p:nvPr/>
            </p:nvGrpSpPr>
            <p:grpSpPr>
              <a:xfrm>
                <a:off x="7492541" y="138731"/>
                <a:ext cx="1358513" cy="743230"/>
                <a:chOff x="5222104" y="151887"/>
                <a:chExt cx="1358513" cy="743230"/>
              </a:xfrm>
            </p:grpSpPr>
            <p:grpSp>
              <p:nvGrpSpPr>
                <p:cNvPr id="71" name="Group 70">
                  <a:extLst>
                    <a:ext uri="{FF2B5EF4-FFF2-40B4-BE49-F238E27FC236}">
                      <a16:creationId xmlns:a16="http://schemas.microsoft.com/office/drawing/2014/main" id="{4737A8C6-21B2-7F46-9AA9-EB494C5128F0}"/>
                    </a:ext>
                  </a:extLst>
                </p:cNvPr>
                <p:cNvGrpSpPr/>
                <p:nvPr/>
              </p:nvGrpSpPr>
              <p:grpSpPr>
                <a:xfrm>
                  <a:off x="5222104" y="525785"/>
                  <a:ext cx="1358513" cy="369332"/>
                  <a:chOff x="1798624" y="1556615"/>
                  <a:chExt cx="1358513" cy="369332"/>
                </a:xfrm>
              </p:grpSpPr>
              <p:sp>
                <p:nvSpPr>
                  <p:cNvPr id="81" name="Rectangle 80">
                    <a:extLst>
                      <a:ext uri="{FF2B5EF4-FFF2-40B4-BE49-F238E27FC236}">
                        <a16:creationId xmlns:a16="http://schemas.microsoft.com/office/drawing/2014/main" id="{AC71A01B-9217-7046-9537-8EEAD7C7215B}"/>
                      </a:ext>
                    </a:extLst>
                  </p:cNvPr>
                  <p:cNvSpPr/>
                  <p:nvPr/>
                </p:nvSpPr>
                <p:spPr>
                  <a:xfrm>
                    <a:off x="1798624" y="1601569"/>
                    <a:ext cx="283140" cy="283140"/>
                  </a:xfrm>
                  <a:prstGeom prst="rect">
                    <a:avLst/>
                  </a:prstGeom>
                  <a:solidFill>
                    <a:srgbClr val="00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389BAC91-8029-994E-8AD8-FE8EEBDD0FE5}"/>
                      </a:ext>
                    </a:extLst>
                  </p:cNvPr>
                  <p:cNvSpPr txBox="1"/>
                  <p:nvPr/>
                </p:nvSpPr>
                <p:spPr>
                  <a:xfrm>
                    <a:off x="2019766" y="1556615"/>
                    <a:ext cx="113737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Quartz</a:t>
                    </a:r>
                  </a:p>
                </p:txBody>
              </p:sp>
            </p:grpSp>
            <p:grpSp>
              <p:nvGrpSpPr>
                <p:cNvPr id="72" name="Group 71">
                  <a:extLst>
                    <a:ext uri="{FF2B5EF4-FFF2-40B4-BE49-F238E27FC236}">
                      <a16:creationId xmlns:a16="http://schemas.microsoft.com/office/drawing/2014/main" id="{68E1E998-BEB5-8F4D-8EDC-2FC87021AD97}"/>
                    </a:ext>
                  </a:extLst>
                </p:cNvPr>
                <p:cNvGrpSpPr/>
                <p:nvPr/>
              </p:nvGrpSpPr>
              <p:grpSpPr>
                <a:xfrm>
                  <a:off x="5222104" y="151887"/>
                  <a:ext cx="1358513" cy="369332"/>
                  <a:chOff x="282129" y="1556615"/>
                  <a:chExt cx="1358513" cy="369332"/>
                </a:xfrm>
              </p:grpSpPr>
              <p:sp>
                <p:nvSpPr>
                  <p:cNvPr id="79" name="Rectangle 78">
                    <a:extLst>
                      <a:ext uri="{FF2B5EF4-FFF2-40B4-BE49-F238E27FC236}">
                        <a16:creationId xmlns:a16="http://schemas.microsoft.com/office/drawing/2014/main" id="{E337E511-1416-5A48-9985-F3B32A2F49BB}"/>
                      </a:ext>
                    </a:extLst>
                  </p:cNvPr>
                  <p:cNvSpPr/>
                  <p:nvPr/>
                </p:nvSpPr>
                <p:spPr>
                  <a:xfrm>
                    <a:off x="282129" y="1599754"/>
                    <a:ext cx="283140" cy="283140"/>
                  </a:xfrm>
                  <a:prstGeom prst="rect">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D4A4E111-B3A2-814B-8E62-D742F78192BD}"/>
                      </a:ext>
                    </a:extLst>
                  </p:cNvPr>
                  <p:cNvSpPr txBox="1"/>
                  <p:nvPr/>
                </p:nvSpPr>
                <p:spPr>
                  <a:xfrm>
                    <a:off x="503271" y="1556615"/>
                    <a:ext cx="113737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Dolomite</a:t>
                    </a:r>
                  </a:p>
                </p:txBody>
              </p:sp>
            </p:grpSp>
          </p:grpSp>
          <p:sp>
            <p:nvSpPr>
              <p:cNvPr id="70" name="Rectangle 69">
                <a:extLst>
                  <a:ext uri="{FF2B5EF4-FFF2-40B4-BE49-F238E27FC236}">
                    <a16:creationId xmlns:a16="http://schemas.microsoft.com/office/drawing/2014/main" id="{F718D1B9-18D8-B545-9696-CECE27F71F47}"/>
                  </a:ext>
                </a:extLst>
              </p:cNvPr>
              <p:cNvSpPr/>
              <p:nvPr/>
            </p:nvSpPr>
            <p:spPr>
              <a:xfrm>
                <a:off x="7457372" y="150455"/>
                <a:ext cx="1550318" cy="7480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211351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1">
            <a:extLst>
              <a:ext uri="{FF2B5EF4-FFF2-40B4-BE49-F238E27FC236}">
                <a16:creationId xmlns:a16="http://schemas.microsoft.com/office/drawing/2014/main" id="{2C4F3AAD-9377-834F-9F2D-74C38638DE20}"/>
              </a:ext>
            </a:extLst>
          </p:cNvPr>
          <p:cNvSpPr>
            <a:spLocks noGrp="1"/>
          </p:cNvSpPr>
          <p:nvPr>
            <p:ph type="title"/>
          </p:nvPr>
        </p:nvSpPr>
        <p:spPr>
          <a:xfrm>
            <a:off x="457200" y="274638"/>
            <a:ext cx="8255000" cy="1143000"/>
          </a:xfrm>
        </p:spPr>
        <p:txBody>
          <a:bodyPr/>
          <a:lstStyle/>
          <a:p>
            <a:r>
              <a:rPr lang="en-US" dirty="0">
                <a:latin typeface="Times New Roman" panose="02020603050405020304" pitchFamily="18" charset="0"/>
                <a:cs typeface="Times New Roman" panose="02020603050405020304" pitchFamily="18" charset="0"/>
              </a:rPr>
              <a:t>Breccia </a:t>
            </a:r>
            <a:r>
              <a:rPr lang="en-US" dirty="0" err="1">
                <a:latin typeface="Times New Roman" panose="02020603050405020304" pitchFamily="18" charset="0"/>
                <a:cs typeface="Times New Roman" panose="02020603050405020304" pitchFamily="18" charset="0"/>
              </a:rPr>
              <a:t>Microfabrics</a:t>
            </a: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4B002FF9-2140-2149-B70F-F4E690048001}"/>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16</a:t>
            </a:fld>
            <a:endParaRPr lang="en-US" dirty="0">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9DE088A3-6864-BF46-94FA-69C9AD675F0B}"/>
              </a:ext>
            </a:extLst>
          </p:cNvPr>
          <p:cNvGrpSpPr/>
          <p:nvPr/>
        </p:nvGrpSpPr>
        <p:grpSpPr>
          <a:xfrm>
            <a:off x="6071344" y="358263"/>
            <a:ext cx="3067849" cy="4257147"/>
            <a:chOff x="6071344" y="358263"/>
            <a:chExt cx="3067849" cy="4257147"/>
          </a:xfrm>
        </p:grpSpPr>
        <p:grpSp>
          <p:nvGrpSpPr>
            <p:cNvPr id="13" name="Group 12">
              <a:extLst>
                <a:ext uri="{FF2B5EF4-FFF2-40B4-BE49-F238E27FC236}">
                  <a16:creationId xmlns:a16="http://schemas.microsoft.com/office/drawing/2014/main" id="{19E836FF-3269-F844-A626-9E847EF1D8B6}"/>
                </a:ext>
              </a:extLst>
            </p:cNvPr>
            <p:cNvGrpSpPr/>
            <p:nvPr/>
          </p:nvGrpSpPr>
          <p:grpSpPr>
            <a:xfrm>
              <a:off x="6071344" y="499075"/>
              <a:ext cx="3067849" cy="4116335"/>
              <a:chOff x="6071344" y="499075"/>
              <a:chExt cx="3067849" cy="4116335"/>
            </a:xfrm>
          </p:grpSpPr>
          <p:grpSp>
            <p:nvGrpSpPr>
              <p:cNvPr id="11" name="Group 10">
                <a:extLst>
                  <a:ext uri="{FF2B5EF4-FFF2-40B4-BE49-F238E27FC236}">
                    <a16:creationId xmlns:a16="http://schemas.microsoft.com/office/drawing/2014/main" id="{FF356F1A-2209-F84C-A014-0668D92B8F3E}"/>
                  </a:ext>
                </a:extLst>
              </p:cNvPr>
              <p:cNvGrpSpPr/>
              <p:nvPr/>
            </p:nvGrpSpPr>
            <p:grpSpPr>
              <a:xfrm>
                <a:off x="6108392" y="499075"/>
                <a:ext cx="3030801" cy="4116335"/>
                <a:chOff x="6108392" y="499075"/>
                <a:chExt cx="3030801" cy="4116335"/>
              </a:xfrm>
            </p:grpSpPr>
            <p:grpSp>
              <p:nvGrpSpPr>
                <p:cNvPr id="10" name="Group 9">
                  <a:extLst>
                    <a:ext uri="{FF2B5EF4-FFF2-40B4-BE49-F238E27FC236}">
                      <a16:creationId xmlns:a16="http://schemas.microsoft.com/office/drawing/2014/main" id="{8F88D18E-0D54-3D4F-8FB6-1436AFC933FB}"/>
                    </a:ext>
                  </a:extLst>
                </p:cNvPr>
                <p:cNvGrpSpPr/>
                <p:nvPr/>
              </p:nvGrpSpPr>
              <p:grpSpPr>
                <a:xfrm>
                  <a:off x="6140236" y="509522"/>
                  <a:ext cx="2966883" cy="4105888"/>
                  <a:chOff x="1822132" y="-376555"/>
                  <a:chExt cx="5499735" cy="7611118"/>
                </a:xfrm>
              </p:grpSpPr>
              <p:pic>
                <p:nvPicPr>
                  <p:cNvPr id="57" name="Picture 56">
                    <a:extLst>
                      <a:ext uri="{FF2B5EF4-FFF2-40B4-BE49-F238E27FC236}">
                        <a16:creationId xmlns:a16="http://schemas.microsoft.com/office/drawing/2014/main" id="{FF91B3B6-0796-2E40-8B56-3613CAFE7D72}"/>
                      </a:ext>
                    </a:extLst>
                  </p:cNvPr>
                  <p:cNvPicPr/>
                  <p:nvPr/>
                </p:nvPicPr>
                <p:blipFill>
                  <a:blip r:embed="rId3">
                    <a:extLst>
                      <a:ext uri="{28A0092B-C50C-407E-A947-70E740481C1C}">
                        <a14:useLocalDpi xmlns:a14="http://schemas.microsoft.com/office/drawing/2010/main" val="0"/>
                      </a:ext>
                    </a:extLst>
                  </a:blip>
                  <a:stretch>
                    <a:fillRect/>
                  </a:stretch>
                </p:blipFill>
                <p:spPr>
                  <a:xfrm>
                    <a:off x="1822132" y="-376555"/>
                    <a:ext cx="5485765" cy="7596505"/>
                  </a:xfrm>
                  <a:prstGeom prst="rect">
                    <a:avLst/>
                  </a:prstGeom>
                </p:spPr>
              </p:pic>
              <p:grpSp>
                <p:nvGrpSpPr>
                  <p:cNvPr id="58" name="Group 57">
                    <a:extLst>
                      <a:ext uri="{FF2B5EF4-FFF2-40B4-BE49-F238E27FC236}">
                        <a16:creationId xmlns:a16="http://schemas.microsoft.com/office/drawing/2014/main" id="{37758DA8-52F7-664A-960D-0901792DCB29}"/>
                      </a:ext>
                    </a:extLst>
                  </p:cNvPr>
                  <p:cNvGrpSpPr/>
                  <p:nvPr/>
                </p:nvGrpSpPr>
                <p:grpSpPr>
                  <a:xfrm>
                    <a:off x="3651527" y="1846856"/>
                    <a:ext cx="3670340" cy="5387707"/>
                    <a:chOff x="-464128" y="-4169"/>
                    <a:chExt cx="3670969" cy="5388182"/>
                  </a:xfrm>
                </p:grpSpPr>
                <p:sp>
                  <p:nvSpPr>
                    <p:cNvPr id="59" name="Text Box 59">
                      <a:extLst>
                        <a:ext uri="{FF2B5EF4-FFF2-40B4-BE49-F238E27FC236}">
                          <a16:creationId xmlns:a16="http://schemas.microsoft.com/office/drawing/2014/main" id="{ED40815D-D52E-6544-B582-50AD7EBA5E44}"/>
                        </a:ext>
                      </a:extLst>
                    </p:cNvPr>
                    <p:cNvSpPr txBox="1"/>
                    <p:nvPr/>
                  </p:nvSpPr>
                  <p:spPr>
                    <a:xfrm>
                      <a:off x="-337268" y="-4169"/>
                      <a:ext cx="788028" cy="311384"/>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4x</a:t>
                      </a:r>
                    </a:p>
                  </p:txBody>
                </p:sp>
                <p:sp>
                  <p:nvSpPr>
                    <p:cNvPr id="60" name="Text Box 60">
                      <a:extLst>
                        <a:ext uri="{FF2B5EF4-FFF2-40B4-BE49-F238E27FC236}">
                          <a16:creationId xmlns:a16="http://schemas.microsoft.com/office/drawing/2014/main" id="{1E1A3D06-3CE6-8E46-B475-01C28C56ACEC}"/>
                        </a:ext>
                      </a:extLst>
                    </p:cNvPr>
                    <p:cNvSpPr txBox="1"/>
                    <p:nvPr/>
                  </p:nvSpPr>
                  <p:spPr>
                    <a:xfrm>
                      <a:off x="2516157" y="-4169"/>
                      <a:ext cx="690684" cy="311384"/>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4x</a:t>
                      </a:r>
                    </a:p>
                  </p:txBody>
                </p:sp>
                <p:sp>
                  <p:nvSpPr>
                    <p:cNvPr id="61" name="Text Box 61">
                      <a:extLst>
                        <a:ext uri="{FF2B5EF4-FFF2-40B4-BE49-F238E27FC236}">
                          <a16:creationId xmlns:a16="http://schemas.microsoft.com/office/drawing/2014/main" id="{FA665082-8B3D-4C4E-8C65-4EE8B97C86A7}"/>
                        </a:ext>
                      </a:extLst>
                    </p:cNvPr>
                    <p:cNvSpPr txBox="1"/>
                    <p:nvPr/>
                  </p:nvSpPr>
                  <p:spPr>
                    <a:xfrm>
                      <a:off x="-336901" y="2550018"/>
                      <a:ext cx="787662" cy="283337"/>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4x</a:t>
                      </a:r>
                    </a:p>
                  </p:txBody>
                </p:sp>
                <p:sp>
                  <p:nvSpPr>
                    <p:cNvPr id="62" name="Text Box 62">
                      <a:extLst>
                        <a:ext uri="{FF2B5EF4-FFF2-40B4-BE49-F238E27FC236}">
                          <a16:creationId xmlns:a16="http://schemas.microsoft.com/office/drawing/2014/main" id="{C07EEB90-E1EC-AB44-9242-D791F12511B5}"/>
                        </a:ext>
                      </a:extLst>
                    </p:cNvPr>
                    <p:cNvSpPr txBox="1"/>
                    <p:nvPr/>
                  </p:nvSpPr>
                  <p:spPr>
                    <a:xfrm>
                      <a:off x="2516157" y="2550018"/>
                      <a:ext cx="690317" cy="28321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4x</a:t>
                      </a:r>
                    </a:p>
                  </p:txBody>
                </p:sp>
                <p:sp>
                  <p:nvSpPr>
                    <p:cNvPr id="63" name="Text Box 65">
                      <a:extLst>
                        <a:ext uri="{FF2B5EF4-FFF2-40B4-BE49-F238E27FC236}">
                          <a16:creationId xmlns:a16="http://schemas.microsoft.com/office/drawing/2014/main" id="{EF44254D-CF90-E441-ACB7-D88559234480}"/>
                        </a:ext>
                      </a:extLst>
                    </p:cNvPr>
                    <p:cNvSpPr txBox="1"/>
                    <p:nvPr/>
                  </p:nvSpPr>
                  <p:spPr>
                    <a:xfrm>
                      <a:off x="-464128" y="5100803"/>
                      <a:ext cx="914524" cy="28321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4x</a:t>
                      </a:r>
                    </a:p>
                  </p:txBody>
                </p:sp>
                <p:sp>
                  <p:nvSpPr>
                    <p:cNvPr id="64" name="Text Box 67">
                      <a:extLst>
                        <a:ext uri="{FF2B5EF4-FFF2-40B4-BE49-F238E27FC236}">
                          <a16:creationId xmlns:a16="http://schemas.microsoft.com/office/drawing/2014/main" id="{CB917FC9-10E1-0042-BAF0-5A7E8017C71C}"/>
                        </a:ext>
                      </a:extLst>
                    </p:cNvPr>
                    <p:cNvSpPr txBox="1"/>
                    <p:nvPr/>
                  </p:nvSpPr>
                  <p:spPr>
                    <a:xfrm>
                      <a:off x="2516157" y="5072757"/>
                      <a:ext cx="690317" cy="311256"/>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4x</a:t>
                      </a:r>
                    </a:p>
                  </p:txBody>
                </p:sp>
              </p:grpSp>
            </p:grpSp>
            <p:sp>
              <p:nvSpPr>
                <p:cNvPr id="97" name="Rectangle 96">
                  <a:extLst>
                    <a:ext uri="{FF2B5EF4-FFF2-40B4-BE49-F238E27FC236}">
                      <a16:creationId xmlns:a16="http://schemas.microsoft.com/office/drawing/2014/main" id="{A7A69573-5046-4B4A-A817-AD4A8869F563}"/>
                    </a:ext>
                  </a:extLst>
                </p:cNvPr>
                <p:cNvSpPr/>
                <p:nvPr/>
              </p:nvSpPr>
              <p:spPr>
                <a:xfrm>
                  <a:off x="6129942" y="499075"/>
                  <a:ext cx="3009251" cy="22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8" name="Rectangle 97">
                  <a:extLst>
                    <a:ext uri="{FF2B5EF4-FFF2-40B4-BE49-F238E27FC236}">
                      <a16:creationId xmlns:a16="http://schemas.microsoft.com/office/drawing/2014/main" id="{035D872D-8ACF-D843-9014-363C738F9532}"/>
                    </a:ext>
                  </a:extLst>
                </p:cNvPr>
                <p:cNvSpPr/>
                <p:nvPr/>
              </p:nvSpPr>
              <p:spPr>
                <a:xfrm>
                  <a:off x="6108392" y="1880246"/>
                  <a:ext cx="3009251" cy="22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9" name="Rectangle 98">
                  <a:extLst>
                    <a:ext uri="{FF2B5EF4-FFF2-40B4-BE49-F238E27FC236}">
                      <a16:creationId xmlns:a16="http://schemas.microsoft.com/office/drawing/2014/main" id="{D0CB634E-E5AF-2742-B00D-0A92F3716F3B}"/>
                    </a:ext>
                  </a:extLst>
                </p:cNvPr>
                <p:cNvSpPr/>
                <p:nvPr/>
              </p:nvSpPr>
              <p:spPr>
                <a:xfrm>
                  <a:off x="6108392" y="3244186"/>
                  <a:ext cx="3009251" cy="22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00" name="Group 99">
                <a:extLst>
                  <a:ext uri="{FF2B5EF4-FFF2-40B4-BE49-F238E27FC236}">
                    <a16:creationId xmlns:a16="http://schemas.microsoft.com/office/drawing/2014/main" id="{10D11A2E-A982-D146-A449-715CF53D21B0}"/>
                  </a:ext>
                </a:extLst>
              </p:cNvPr>
              <p:cNvGrpSpPr/>
              <p:nvPr/>
            </p:nvGrpSpPr>
            <p:grpSpPr>
              <a:xfrm>
                <a:off x="6092916" y="528226"/>
                <a:ext cx="778433" cy="389216"/>
                <a:chOff x="7802859" y="2368062"/>
                <a:chExt cx="778433" cy="389216"/>
              </a:xfrm>
            </p:grpSpPr>
            <p:sp>
              <p:nvSpPr>
                <p:cNvPr id="101" name="Oval 100">
                  <a:extLst>
                    <a:ext uri="{FF2B5EF4-FFF2-40B4-BE49-F238E27FC236}">
                      <a16:creationId xmlns:a16="http://schemas.microsoft.com/office/drawing/2014/main" id="{D62EC5D5-C206-DF4E-8BFC-C35AADAF039F}"/>
                    </a:ext>
                  </a:extLst>
                </p:cNvPr>
                <p:cNvSpPr/>
                <p:nvPr/>
              </p:nvSpPr>
              <p:spPr>
                <a:xfrm>
                  <a:off x="7826305" y="2368062"/>
                  <a:ext cx="389216" cy="389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2" name="TextBox 101">
                  <a:extLst>
                    <a:ext uri="{FF2B5EF4-FFF2-40B4-BE49-F238E27FC236}">
                      <a16:creationId xmlns:a16="http://schemas.microsoft.com/office/drawing/2014/main" id="{21AC808F-4D7D-3542-AF5E-370AE317504E}"/>
                    </a:ext>
                  </a:extLst>
                </p:cNvPr>
                <p:cNvSpPr txBox="1"/>
                <p:nvPr/>
              </p:nvSpPr>
              <p:spPr>
                <a:xfrm>
                  <a:off x="7802859" y="2379785"/>
                  <a:ext cx="7784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17</a:t>
                  </a:r>
                </a:p>
              </p:txBody>
            </p:sp>
          </p:grpSp>
          <p:grpSp>
            <p:nvGrpSpPr>
              <p:cNvPr id="103" name="Group 102">
                <a:extLst>
                  <a:ext uri="{FF2B5EF4-FFF2-40B4-BE49-F238E27FC236}">
                    <a16:creationId xmlns:a16="http://schemas.microsoft.com/office/drawing/2014/main" id="{BA1EFFE7-B943-3549-98BF-DB1AACC4B8C2}"/>
                  </a:ext>
                </a:extLst>
              </p:cNvPr>
              <p:cNvGrpSpPr/>
              <p:nvPr/>
            </p:nvGrpSpPr>
            <p:grpSpPr>
              <a:xfrm>
                <a:off x="6071344" y="1879152"/>
                <a:ext cx="778433" cy="389216"/>
                <a:chOff x="7802859" y="2368062"/>
                <a:chExt cx="778433" cy="389216"/>
              </a:xfrm>
            </p:grpSpPr>
            <p:sp>
              <p:nvSpPr>
                <p:cNvPr id="104" name="Oval 103">
                  <a:extLst>
                    <a:ext uri="{FF2B5EF4-FFF2-40B4-BE49-F238E27FC236}">
                      <a16:creationId xmlns:a16="http://schemas.microsoft.com/office/drawing/2014/main" id="{F2C3BE25-4588-6A4B-83E0-84B233B84B81}"/>
                    </a:ext>
                  </a:extLst>
                </p:cNvPr>
                <p:cNvSpPr/>
                <p:nvPr/>
              </p:nvSpPr>
              <p:spPr>
                <a:xfrm>
                  <a:off x="7826305" y="2368062"/>
                  <a:ext cx="389216" cy="389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5" name="TextBox 104">
                  <a:extLst>
                    <a:ext uri="{FF2B5EF4-FFF2-40B4-BE49-F238E27FC236}">
                      <a16:creationId xmlns:a16="http://schemas.microsoft.com/office/drawing/2014/main" id="{DE3A9D7E-F93B-734E-B082-20D577D0734E}"/>
                    </a:ext>
                  </a:extLst>
                </p:cNvPr>
                <p:cNvSpPr txBox="1"/>
                <p:nvPr/>
              </p:nvSpPr>
              <p:spPr>
                <a:xfrm>
                  <a:off x="7802859" y="2379785"/>
                  <a:ext cx="7784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17</a:t>
                  </a:r>
                </a:p>
              </p:txBody>
            </p:sp>
          </p:grpSp>
          <p:grpSp>
            <p:nvGrpSpPr>
              <p:cNvPr id="106" name="Group 105">
                <a:extLst>
                  <a:ext uri="{FF2B5EF4-FFF2-40B4-BE49-F238E27FC236}">
                    <a16:creationId xmlns:a16="http://schemas.microsoft.com/office/drawing/2014/main" id="{CA3D5E66-38EE-0941-BA24-9BDE59439DFE}"/>
                  </a:ext>
                </a:extLst>
              </p:cNvPr>
              <p:cNvGrpSpPr/>
              <p:nvPr/>
            </p:nvGrpSpPr>
            <p:grpSpPr>
              <a:xfrm>
                <a:off x="6103911" y="3248156"/>
                <a:ext cx="778433" cy="389216"/>
                <a:chOff x="7802859" y="2368062"/>
                <a:chExt cx="778433" cy="389216"/>
              </a:xfrm>
            </p:grpSpPr>
            <p:sp>
              <p:nvSpPr>
                <p:cNvPr id="107" name="Oval 106">
                  <a:extLst>
                    <a:ext uri="{FF2B5EF4-FFF2-40B4-BE49-F238E27FC236}">
                      <a16:creationId xmlns:a16="http://schemas.microsoft.com/office/drawing/2014/main" id="{056DACC3-8FCA-234A-BB64-20D3F45D8D98}"/>
                    </a:ext>
                  </a:extLst>
                </p:cNvPr>
                <p:cNvSpPr/>
                <p:nvPr/>
              </p:nvSpPr>
              <p:spPr>
                <a:xfrm>
                  <a:off x="7826305" y="2368062"/>
                  <a:ext cx="389216" cy="389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34F44069-FA9B-834E-80AA-5A093AD3A58D}"/>
                    </a:ext>
                  </a:extLst>
                </p:cNvPr>
                <p:cNvSpPr txBox="1"/>
                <p:nvPr/>
              </p:nvSpPr>
              <p:spPr>
                <a:xfrm>
                  <a:off x="7802859" y="2379785"/>
                  <a:ext cx="7784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17</a:t>
                  </a:r>
                </a:p>
              </p:txBody>
            </p:sp>
          </p:grpSp>
        </p:grpSp>
        <p:sp>
          <p:nvSpPr>
            <p:cNvPr id="90" name="TextBox 89">
              <a:extLst>
                <a:ext uri="{FF2B5EF4-FFF2-40B4-BE49-F238E27FC236}">
                  <a16:creationId xmlns:a16="http://schemas.microsoft.com/office/drawing/2014/main" id="{6D9A3C23-E3A7-9A46-AC61-D3A44F106872}"/>
                </a:ext>
              </a:extLst>
            </p:cNvPr>
            <p:cNvSpPr txBox="1"/>
            <p:nvPr/>
          </p:nvSpPr>
          <p:spPr>
            <a:xfrm>
              <a:off x="6916795" y="358263"/>
              <a:ext cx="158301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Upper Contact</a:t>
              </a:r>
            </a:p>
          </p:txBody>
        </p:sp>
      </p:grpSp>
      <p:grpSp>
        <p:nvGrpSpPr>
          <p:cNvPr id="18" name="Group 17">
            <a:extLst>
              <a:ext uri="{FF2B5EF4-FFF2-40B4-BE49-F238E27FC236}">
                <a16:creationId xmlns:a16="http://schemas.microsoft.com/office/drawing/2014/main" id="{458B01F9-0E42-264E-BA41-4AF3544DC9DA}"/>
              </a:ext>
            </a:extLst>
          </p:cNvPr>
          <p:cNvGrpSpPr/>
          <p:nvPr/>
        </p:nvGrpSpPr>
        <p:grpSpPr>
          <a:xfrm>
            <a:off x="3070786" y="1448646"/>
            <a:ext cx="3059156" cy="4244822"/>
            <a:chOff x="3070786" y="1448646"/>
            <a:chExt cx="3059156" cy="4244822"/>
          </a:xfrm>
        </p:grpSpPr>
        <p:grpSp>
          <p:nvGrpSpPr>
            <p:cNvPr id="14" name="Group 13">
              <a:extLst>
                <a:ext uri="{FF2B5EF4-FFF2-40B4-BE49-F238E27FC236}">
                  <a16:creationId xmlns:a16="http://schemas.microsoft.com/office/drawing/2014/main" id="{E5EE0AF3-E4CD-804F-9736-80B29BEF2016}"/>
                </a:ext>
              </a:extLst>
            </p:cNvPr>
            <p:cNvGrpSpPr/>
            <p:nvPr/>
          </p:nvGrpSpPr>
          <p:grpSpPr>
            <a:xfrm>
              <a:off x="3070786" y="1584196"/>
              <a:ext cx="3059156" cy="4109272"/>
              <a:chOff x="3070786" y="1584196"/>
              <a:chExt cx="3059156" cy="4109272"/>
            </a:xfrm>
          </p:grpSpPr>
          <p:grpSp>
            <p:nvGrpSpPr>
              <p:cNvPr id="5" name="Group 4">
                <a:extLst>
                  <a:ext uri="{FF2B5EF4-FFF2-40B4-BE49-F238E27FC236}">
                    <a16:creationId xmlns:a16="http://schemas.microsoft.com/office/drawing/2014/main" id="{797C02E1-64B7-7F45-AFED-C790F88A1698}"/>
                  </a:ext>
                </a:extLst>
              </p:cNvPr>
              <p:cNvGrpSpPr/>
              <p:nvPr/>
            </p:nvGrpSpPr>
            <p:grpSpPr>
              <a:xfrm>
                <a:off x="3070786" y="1584196"/>
                <a:ext cx="3059156" cy="4109272"/>
                <a:chOff x="3070786" y="1584196"/>
                <a:chExt cx="3059156" cy="4109272"/>
              </a:xfrm>
            </p:grpSpPr>
            <p:grpSp>
              <p:nvGrpSpPr>
                <p:cNvPr id="8" name="Group 7">
                  <a:extLst>
                    <a:ext uri="{FF2B5EF4-FFF2-40B4-BE49-F238E27FC236}">
                      <a16:creationId xmlns:a16="http://schemas.microsoft.com/office/drawing/2014/main" id="{9491534F-8208-C846-A5B7-C6C49BD1274E}"/>
                    </a:ext>
                  </a:extLst>
                </p:cNvPr>
                <p:cNvGrpSpPr/>
                <p:nvPr/>
              </p:nvGrpSpPr>
              <p:grpSpPr>
                <a:xfrm>
                  <a:off x="3120691" y="1587580"/>
                  <a:ext cx="2970991" cy="4105888"/>
                  <a:chOff x="1818322" y="-376555"/>
                  <a:chExt cx="5507352" cy="7611119"/>
                </a:xfrm>
              </p:grpSpPr>
              <p:pic>
                <p:nvPicPr>
                  <p:cNvPr id="49" name="Picture 48">
                    <a:extLst>
                      <a:ext uri="{FF2B5EF4-FFF2-40B4-BE49-F238E27FC236}">
                        <a16:creationId xmlns:a16="http://schemas.microsoft.com/office/drawing/2014/main" id="{80D5A053-E5F8-5C4A-A6C6-E01E6544A0FC}"/>
                      </a:ext>
                    </a:extLst>
                  </p:cNvPr>
                  <p:cNvPicPr/>
                  <p:nvPr/>
                </p:nvPicPr>
                <p:blipFill>
                  <a:blip r:embed="rId4">
                    <a:extLst>
                      <a:ext uri="{28A0092B-C50C-407E-A947-70E740481C1C}">
                        <a14:useLocalDpi xmlns:a14="http://schemas.microsoft.com/office/drawing/2010/main" val="0"/>
                      </a:ext>
                    </a:extLst>
                  </a:blip>
                  <a:stretch>
                    <a:fillRect/>
                  </a:stretch>
                </p:blipFill>
                <p:spPr>
                  <a:xfrm>
                    <a:off x="1818322" y="-376555"/>
                    <a:ext cx="5485765" cy="7595870"/>
                  </a:xfrm>
                  <a:prstGeom prst="rect">
                    <a:avLst/>
                  </a:prstGeom>
                </p:spPr>
              </p:pic>
              <p:grpSp>
                <p:nvGrpSpPr>
                  <p:cNvPr id="50" name="Group 49">
                    <a:extLst>
                      <a:ext uri="{FF2B5EF4-FFF2-40B4-BE49-F238E27FC236}">
                        <a16:creationId xmlns:a16="http://schemas.microsoft.com/office/drawing/2014/main" id="{2FFCFB58-8BDC-D64B-9BF2-4328DCE047F6}"/>
                      </a:ext>
                    </a:extLst>
                  </p:cNvPr>
                  <p:cNvGrpSpPr/>
                  <p:nvPr/>
                </p:nvGrpSpPr>
                <p:grpSpPr>
                  <a:xfrm>
                    <a:off x="3744732" y="1832496"/>
                    <a:ext cx="3580942" cy="5402068"/>
                    <a:chOff x="-374673" y="-5652"/>
                    <a:chExt cx="3581146" cy="5402545"/>
                  </a:xfrm>
                </p:grpSpPr>
                <p:sp>
                  <p:nvSpPr>
                    <p:cNvPr id="51" name="Text Box 23">
                      <a:extLst>
                        <a:ext uri="{FF2B5EF4-FFF2-40B4-BE49-F238E27FC236}">
                          <a16:creationId xmlns:a16="http://schemas.microsoft.com/office/drawing/2014/main" id="{32CFEDC7-31CB-9D45-ADF4-B28D690B7FFB}"/>
                        </a:ext>
                      </a:extLst>
                    </p:cNvPr>
                    <p:cNvSpPr txBox="1"/>
                    <p:nvPr/>
                  </p:nvSpPr>
                  <p:spPr>
                    <a:xfrm>
                      <a:off x="-374673" y="5080255"/>
                      <a:ext cx="825068" cy="316638"/>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4x</a:t>
                      </a:r>
                    </a:p>
                  </p:txBody>
                </p:sp>
                <p:sp>
                  <p:nvSpPr>
                    <p:cNvPr id="52" name="Text Box 24">
                      <a:extLst>
                        <a:ext uri="{FF2B5EF4-FFF2-40B4-BE49-F238E27FC236}">
                          <a16:creationId xmlns:a16="http://schemas.microsoft.com/office/drawing/2014/main" id="{5394DC8E-2B67-B84B-BE13-5EEE1D376167}"/>
                        </a:ext>
                      </a:extLst>
                    </p:cNvPr>
                    <p:cNvSpPr txBox="1"/>
                    <p:nvPr/>
                  </p:nvSpPr>
                  <p:spPr>
                    <a:xfrm>
                      <a:off x="2376913" y="5080255"/>
                      <a:ext cx="829560" cy="316638"/>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4x</a:t>
                      </a:r>
                    </a:p>
                  </p:txBody>
                </p:sp>
                <p:sp>
                  <p:nvSpPr>
                    <p:cNvPr id="53" name="Text Box 25">
                      <a:extLst>
                        <a:ext uri="{FF2B5EF4-FFF2-40B4-BE49-F238E27FC236}">
                          <a16:creationId xmlns:a16="http://schemas.microsoft.com/office/drawing/2014/main" id="{6143E650-8748-314A-A356-B3CB4EB0CFB7}"/>
                        </a:ext>
                      </a:extLst>
                    </p:cNvPr>
                    <p:cNvSpPr txBox="1"/>
                    <p:nvPr/>
                  </p:nvSpPr>
                  <p:spPr>
                    <a:xfrm>
                      <a:off x="-374671" y="2553087"/>
                      <a:ext cx="825433" cy="307763"/>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20x</a:t>
                      </a:r>
                    </a:p>
                  </p:txBody>
                </p:sp>
                <p:sp>
                  <p:nvSpPr>
                    <p:cNvPr id="54" name="Text Box 26">
                      <a:extLst>
                        <a:ext uri="{FF2B5EF4-FFF2-40B4-BE49-F238E27FC236}">
                          <a16:creationId xmlns:a16="http://schemas.microsoft.com/office/drawing/2014/main" id="{F846499C-DC7A-6346-983B-289F0FA95F7B}"/>
                        </a:ext>
                      </a:extLst>
                    </p:cNvPr>
                    <p:cNvSpPr txBox="1"/>
                    <p:nvPr/>
                  </p:nvSpPr>
                  <p:spPr>
                    <a:xfrm>
                      <a:off x="2376913" y="2529468"/>
                      <a:ext cx="829560" cy="331382"/>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20x</a:t>
                      </a:r>
                    </a:p>
                  </p:txBody>
                </p:sp>
                <p:sp>
                  <p:nvSpPr>
                    <p:cNvPr id="55" name="Text Box 39">
                      <a:extLst>
                        <a:ext uri="{FF2B5EF4-FFF2-40B4-BE49-F238E27FC236}">
                          <a16:creationId xmlns:a16="http://schemas.microsoft.com/office/drawing/2014/main" id="{30F87D7E-2B81-9E4E-B0E1-67A048AAF33F}"/>
                        </a:ext>
                      </a:extLst>
                    </p:cNvPr>
                    <p:cNvSpPr txBox="1"/>
                    <p:nvPr/>
                  </p:nvSpPr>
                  <p:spPr>
                    <a:xfrm>
                      <a:off x="-374673" y="-5652"/>
                      <a:ext cx="825068" cy="311389"/>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4x</a:t>
                      </a:r>
                    </a:p>
                  </p:txBody>
                </p:sp>
                <p:sp>
                  <p:nvSpPr>
                    <p:cNvPr id="56" name="Text Box 40">
                      <a:extLst>
                        <a:ext uri="{FF2B5EF4-FFF2-40B4-BE49-F238E27FC236}">
                          <a16:creationId xmlns:a16="http://schemas.microsoft.com/office/drawing/2014/main" id="{2DF65F39-5FDC-D34C-9C96-9ADCCC57CE10}"/>
                        </a:ext>
                      </a:extLst>
                    </p:cNvPr>
                    <p:cNvSpPr txBox="1"/>
                    <p:nvPr/>
                  </p:nvSpPr>
                  <p:spPr>
                    <a:xfrm>
                      <a:off x="2376913" y="3330"/>
                      <a:ext cx="829560" cy="316638"/>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4x</a:t>
                      </a:r>
                    </a:p>
                  </p:txBody>
                </p:sp>
              </p:grpSp>
            </p:grpSp>
            <p:sp>
              <p:nvSpPr>
                <p:cNvPr id="94" name="Rectangle 93">
                  <a:extLst>
                    <a:ext uri="{FF2B5EF4-FFF2-40B4-BE49-F238E27FC236}">
                      <a16:creationId xmlns:a16="http://schemas.microsoft.com/office/drawing/2014/main" id="{838273B7-43BE-4E4B-95C4-1F21A8436A2C}"/>
                    </a:ext>
                  </a:extLst>
                </p:cNvPr>
                <p:cNvSpPr/>
                <p:nvPr/>
              </p:nvSpPr>
              <p:spPr>
                <a:xfrm>
                  <a:off x="3070786" y="1584196"/>
                  <a:ext cx="3009251" cy="22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5" name="Rectangle 94">
                  <a:extLst>
                    <a:ext uri="{FF2B5EF4-FFF2-40B4-BE49-F238E27FC236}">
                      <a16:creationId xmlns:a16="http://schemas.microsoft.com/office/drawing/2014/main" id="{6883AF30-6CA8-4743-AB63-581F4C0B4DA9}"/>
                    </a:ext>
                  </a:extLst>
                </p:cNvPr>
                <p:cNvSpPr/>
                <p:nvPr/>
              </p:nvSpPr>
              <p:spPr>
                <a:xfrm>
                  <a:off x="3120691" y="2949573"/>
                  <a:ext cx="3009251" cy="22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6" name="Rectangle 95">
                  <a:extLst>
                    <a:ext uri="{FF2B5EF4-FFF2-40B4-BE49-F238E27FC236}">
                      <a16:creationId xmlns:a16="http://schemas.microsoft.com/office/drawing/2014/main" id="{F72F98D5-FB67-1243-A8B0-90AA19E14AE9}"/>
                    </a:ext>
                  </a:extLst>
                </p:cNvPr>
                <p:cNvSpPr/>
                <p:nvPr/>
              </p:nvSpPr>
              <p:spPr>
                <a:xfrm>
                  <a:off x="3109863" y="4325497"/>
                  <a:ext cx="3009251" cy="22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18" name="Group 117">
                <a:extLst>
                  <a:ext uri="{FF2B5EF4-FFF2-40B4-BE49-F238E27FC236}">
                    <a16:creationId xmlns:a16="http://schemas.microsoft.com/office/drawing/2014/main" id="{71C596E3-0AB2-7F47-9A19-9E3F190107A3}"/>
                  </a:ext>
                </a:extLst>
              </p:cNvPr>
              <p:cNvGrpSpPr/>
              <p:nvPr/>
            </p:nvGrpSpPr>
            <p:grpSpPr>
              <a:xfrm>
                <a:off x="3075661" y="4360546"/>
                <a:ext cx="778433" cy="389216"/>
                <a:chOff x="7802859" y="2368062"/>
                <a:chExt cx="778433" cy="389216"/>
              </a:xfrm>
            </p:grpSpPr>
            <p:sp>
              <p:nvSpPr>
                <p:cNvPr id="119" name="Oval 118">
                  <a:extLst>
                    <a:ext uri="{FF2B5EF4-FFF2-40B4-BE49-F238E27FC236}">
                      <a16:creationId xmlns:a16="http://schemas.microsoft.com/office/drawing/2014/main" id="{58C4008B-DA94-E24C-AD56-69D6083B111E}"/>
                    </a:ext>
                  </a:extLst>
                </p:cNvPr>
                <p:cNvSpPr/>
                <p:nvPr/>
              </p:nvSpPr>
              <p:spPr>
                <a:xfrm>
                  <a:off x="7826305" y="2368062"/>
                  <a:ext cx="389216" cy="389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EE666FE6-D04C-BD47-849F-12A21E2E735A}"/>
                    </a:ext>
                  </a:extLst>
                </p:cNvPr>
                <p:cNvSpPr txBox="1"/>
                <p:nvPr/>
              </p:nvSpPr>
              <p:spPr>
                <a:xfrm>
                  <a:off x="7802859" y="2379785"/>
                  <a:ext cx="7784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16</a:t>
                  </a:r>
                </a:p>
              </p:txBody>
            </p:sp>
          </p:grpSp>
          <p:grpSp>
            <p:nvGrpSpPr>
              <p:cNvPr id="121" name="Group 120">
                <a:extLst>
                  <a:ext uri="{FF2B5EF4-FFF2-40B4-BE49-F238E27FC236}">
                    <a16:creationId xmlns:a16="http://schemas.microsoft.com/office/drawing/2014/main" id="{1D83F1E2-A8B6-D042-ACD2-4BB8A7D31404}"/>
                  </a:ext>
                </a:extLst>
              </p:cNvPr>
              <p:cNvGrpSpPr/>
              <p:nvPr/>
            </p:nvGrpSpPr>
            <p:grpSpPr>
              <a:xfrm>
                <a:off x="3077941" y="2977127"/>
                <a:ext cx="778433" cy="389216"/>
                <a:chOff x="7802859" y="2368062"/>
                <a:chExt cx="778433" cy="389216"/>
              </a:xfrm>
            </p:grpSpPr>
            <p:sp>
              <p:nvSpPr>
                <p:cNvPr id="122" name="Oval 121">
                  <a:extLst>
                    <a:ext uri="{FF2B5EF4-FFF2-40B4-BE49-F238E27FC236}">
                      <a16:creationId xmlns:a16="http://schemas.microsoft.com/office/drawing/2014/main" id="{B6E41E81-B5C1-6641-9AF3-7F1A113F2D97}"/>
                    </a:ext>
                  </a:extLst>
                </p:cNvPr>
                <p:cNvSpPr/>
                <p:nvPr/>
              </p:nvSpPr>
              <p:spPr>
                <a:xfrm>
                  <a:off x="7826305" y="2368062"/>
                  <a:ext cx="389216" cy="389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3" name="TextBox 122">
                  <a:extLst>
                    <a:ext uri="{FF2B5EF4-FFF2-40B4-BE49-F238E27FC236}">
                      <a16:creationId xmlns:a16="http://schemas.microsoft.com/office/drawing/2014/main" id="{269CC698-034D-E94A-A00B-628DB46177CB}"/>
                    </a:ext>
                  </a:extLst>
                </p:cNvPr>
                <p:cNvSpPr txBox="1"/>
                <p:nvPr/>
              </p:nvSpPr>
              <p:spPr>
                <a:xfrm>
                  <a:off x="7802859" y="2379785"/>
                  <a:ext cx="7784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15</a:t>
                  </a:r>
                </a:p>
              </p:txBody>
            </p:sp>
          </p:grpSp>
          <p:grpSp>
            <p:nvGrpSpPr>
              <p:cNvPr id="124" name="Group 123">
                <a:extLst>
                  <a:ext uri="{FF2B5EF4-FFF2-40B4-BE49-F238E27FC236}">
                    <a16:creationId xmlns:a16="http://schemas.microsoft.com/office/drawing/2014/main" id="{18B8E457-1F2D-C947-A6EA-6135CA168FDD}"/>
                  </a:ext>
                </a:extLst>
              </p:cNvPr>
              <p:cNvGrpSpPr/>
              <p:nvPr/>
            </p:nvGrpSpPr>
            <p:grpSpPr>
              <a:xfrm>
                <a:off x="3077941" y="1623370"/>
                <a:ext cx="778433" cy="389216"/>
                <a:chOff x="7802859" y="2368062"/>
                <a:chExt cx="778433" cy="389216"/>
              </a:xfrm>
            </p:grpSpPr>
            <p:sp>
              <p:nvSpPr>
                <p:cNvPr id="125" name="Oval 124">
                  <a:extLst>
                    <a:ext uri="{FF2B5EF4-FFF2-40B4-BE49-F238E27FC236}">
                      <a16:creationId xmlns:a16="http://schemas.microsoft.com/office/drawing/2014/main" id="{58EDE1A8-A0C8-7F4E-AF1E-FCA75DE05748}"/>
                    </a:ext>
                  </a:extLst>
                </p:cNvPr>
                <p:cNvSpPr/>
                <p:nvPr/>
              </p:nvSpPr>
              <p:spPr>
                <a:xfrm>
                  <a:off x="7826305" y="2368062"/>
                  <a:ext cx="389216" cy="389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6" name="TextBox 125">
                  <a:extLst>
                    <a:ext uri="{FF2B5EF4-FFF2-40B4-BE49-F238E27FC236}">
                      <a16:creationId xmlns:a16="http://schemas.microsoft.com/office/drawing/2014/main" id="{06152932-C75A-4543-802F-E79438DE1447}"/>
                    </a:ext>
                  </a:extLst>
                </p:cNvPr>
                <p:cNvSpPr txBox="1"/>
                <p:nvPr/>
              </p:nvSpPr>
              <p:spPr>
                <a:xfrm>
                  <a:off x="7802859" y="2379785"/>
                  <a:ext cx="7784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13</a:t>
                  </a:r>
                </a:p>
              </p:txBody>
            </p:sp>
          </p:grpSp>
        </p:grpSp>
        <p:sp>
          <p:nvSpPr>
            <p:cNvPr id="89" name="TextBox 88">
              <a:extLst>
                <a:ext uri="{FF2B5EF4-FFF2-40B4-BE49-F238E27FC236}">
                  <a16:creationId xmlns:a16="http://schemas.microsoft.com/office/drawing/2014/main" id="{F1DF741C-4BB0-674F-8CEC-1EE3EAEE85DF}"/>
                </a:ext>
              </a:extLst>
            </p:cNvPr>
            <p:cNvSpPr txBox="1"/>
            <p:nvPr/>
          </p:nvSpPr>
          <p:spPr>
            <a:xfrm>
              <a:off x="3833808" y="1448646"/>
              <a:ext cx="158301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Main Body</a:t>
              </a:r>
            </a:p>
          </p:txBody>
        </p:sp>
      </p:grpSp>
      <p:grpSp>
        <p:nvGrpSpPr>
          <p:cNvPr id="17" name="Group 16">
            <a:extLst>
              <a:ext uri="{FF2B5EF4-FFF2-40B4-BE49-F238E27FC236}">
                <a16:creationId xmlns:a16="http://schemas.microsoft.com/office/drawing/2014/main" id="{A11D91E4-77F7-7649-8EE7-CA65DEE1AAA8}"/>
              </a:ext>
            </a:extLst>
          </p:cNvPr>
          <p:cNvGrpSpPr/>
          <p:nvPr/>
        </p:nvGrpSpPr>
        <p:grpSpPr>
          <a:xfrm>
            <a:off x="23446" y="2534513"/>
            <a:ext cx="3068890" cy="4245504"/>
            <a:chOff x="23446" y="2534513"/>
            <a:chExt cx="3068890" cy="4245504"/>
          </a:xfrm>
        </p:grpSpPr>
        <p:grpSp>
          <p:nvGrpSpPr>
            <p:cNvPr id="15" name="Group 14">
              <a:extLst>
                <a:ext uri="{FF2B5EF4-FFF2-40B4-BE49-F238E27FC236}">
                  <a16:creationId xmlns:a16="http://schemas.microsoft.com/office/drawing/2014/main" id="{42E0C72D-5878-4A47-83AF-E754136A7E42}"/>
                </a:ext>
              </a:extLst>
            </p:cNvPr>
            <p:cNvGrpSpPr/>
            <p:nvPr/>
          </p:nvGrpSpPr>
          <p:grpSpPr>
            <a:xfrm>
              <a:off x="23446" y="2665638"/>
              <a:ext cx="3068890" cy="4114379"/>
              <a:chOff x="23446" y="2665638"/>
              <a:chExt cx="3068890" cy="4114379"/>
            </a:xfrm>
          </p:grpSpPr>
          <p:sp>
            <p:nvSpPr>
              <p:cNvPr id="12" name="Rectangle 11">
                <a:extLst>
                  <a:ext uri="{FF2B5EF4-FFF2-40B4-BE49-F238E27FC236}">
                    <a16:creationId xmlns:a16="http://schemas.microsoft.com/office/drawing/2014/main" id="{445E5B94-5E19-0945-A153-5E54F27893B1}"/>
                  </a:ext>
                </a:extLst>
              </p:cNvPr>
              <p:cNvSpPr/>
              <p:nvPr/>
            </p:nvSpPr>
            <p:spPr>
              <a:xfrm>
                <a:off x="181055" y="3611231"/>
                <a:ext cx="156391" cy="192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25A1162-C5D6-BE40-8D34-894250DA93E1}"/>
                  </a:ext>
                </a:extLst>
              </p:cNvPr>
              <p:cNvGrpSpPr/>
              <p:nvPr/>
            </p:nvGrpSpPr>
            <p:grpSpPr>
              <a:xfrm>
                <a:off x="29691" y="2665638"/>
                <a:ext cx="3062645" cy="4114379"/>
                <a:chOff x="29691" y="2665638"/>
                <a:chExt cx="3062645" cy="4114379"/>
              </a:xfrm>
            </p:grpSpPr>
            <p:grpSp>
              <p:nvGrpSpPr>
                <p:cNvPr id="7" name="Group 6">
                  <a:extLst>
                    <a:ext uri="{FF2B5EF4-FFF2-40B4-BE49-F238E27FC236}">
                      <a16:creationId xmlns:a16="http://schemas.microsoft.com/office/drawing/2014/main" id="{D971EE9B-84DD-584B-8F9A-E16719A52203}"/>
                    </a:ext>
                  </a:extLst>
                </p:cNvPr>
                <p:cNvGrpSpPr/>
                <p:nvPr/>
              </p:nvGrpSpPr>
              <p:grpSpPr>
                <a:xfrm>
                  <a:off x="79595" y="2665638"/>
                  <a:ext cx="2992541" cy="4114379"/>
                  <a:chOff x="1773619" y="-392610"/>
                  <a:chExt cx="5547296" cy="7626856"/>
                </a:xfrm>
              </p:grpSpPr>
              <p:pic>
                <p:nvPicPr>
                  <p:cNvPr id="35" name="Picture 34">
                    <a:extLst>
                      <a:ext uri="{FF2B5EF4-FFF2-40B4-BE49-F238E27FC236}">
                        <a16:creationId xmlns:a16="http://schemas.microsoft.com/office/drawing/2014/main" id="{476C71D8-C18A-374B-877B-93669B9FB37C}"/>
                      </a:ext>
                    </a:extLst>
                  </p:cNvPr>
                  <p:cNvPicPr/>
                  <p:nvPr/>
                </p:nvPicPr>
                <p:blipFill>
                  <a:blip r:embed="rId5">
                    <a:extLst>
                      <a:ext uri="{28A0092B-C50C-407E-A947-70E740481C1C}">
                        <a14:useLocalDpi xmlns:a14="http://schemas.microsoft.com/office/drawing/2010/main" val="0"/>
                      </a:ext>
                    </a:extLst>
                  </a:blip>
                  <a:stretch>
                    <a:fillRect/>
                  </a:stretch>
                </p:blipFill>
                <p:spPr>
                  <a:xfrm>
                    <a:off x="1773619" y="-392610"/>
                    <a:ext cx="5485764" cy="7595869"/>
                  </a:xfrm>
                  <a:prstGeom prst="rect">
                    <a:avLst/>
                  </a:prstGeom>
                </p:spPr>
              </p:pic>
              <p:grpSp>
                <p:nvGrpSpPr>
                  <p:cNvPr id="36" name="Group 35">
                    <a:extLst>
                      <a:ext uri="{FF2B5EF4-FFF2-40B4-BE49-F238E27FC236}">
                        <a16:creationId xmlns:a16="http://schemas.microsoft.com/office/drawing/2014/main" id="{2E0FFAC1-FC93-074F-A347-F247657643AE}"/>
                      </a:ext>
                    </a:extLst>
                  </p:cNvPr>
                  <p:cNvGrpSpPr/>
                  <p:nvPr/>
                </p:nvGrpSpPr>
                <p:grpSpPr>
                  <a:xfrm>
                    <a:off x="3734506" y="1850708"/>
                    <a:ext cx="3586409" cy="5383538"/>
                    <a:chOff x="-380337" y="12879"/>
                    <a:chExt cx="3586811" cy="5384013"/>
                  </a:xfrm>
                </p:grpSpPr>
                <p:sp>
                  <p:nvSpPr>
                    <p:cNvPr id="37" name="Text Box 45">
                      <a:extLst>
                        <a:ext uri="{FF2B5EF4-FFF2-40B4-BE49-F238E27FC236}">
                          <a16:creationId xmlns:a16="http://schemas.microsoft.com/office/drawing/2014/main" id="{6965863C-759D-084A-A9E8-28BDCF3C3088}"/>
                        </a:ext>
                      </a:extLst>
                    </p:cNvPr>
                    <p:cNvSpPr txBox="1"/>
                    <p:nvPr/>
                  </p:nvSpPr>
                  <p:spPr>
                    <a:xfrm>
                      <a:off x="-356460" y="12879"/>
                      <a:ext cx="793974" cy="28321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4x</a:t>
                      </a:r>
                    </a:p>
                  </p:txBody>
                </p:sp>
                <p:sp>
                  <p:nvSpPr>
                    <p:cNvPr id="44" name="Text Box 46">
                      <a:extLst>
                        <a:ext uri="{FF2B5EF4-FFF2-40B4-BE49-F238E27FC236}">
                          <a16:creationId xmlns:a16="http://schemas.microsoft.com/office/drawing/2014/main" id="{6EABAC1E-1E75-9F48-8B48-ACF3624861C6}"/>
                        </a:ext>
                      </a:extLst>
                    </p:cNvPr>
                    <p:cNvSpPr txBox="1"/>
                    <p:nvPr/>
                  </p:nvSpPr>
                  <p:spPr>
                    <a:xfrm>
                      <a:off x="2460948" y="40926"/>
                      <a:ext cx="745524" cy="255163"/>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4x</a:t>
                      </a:r>
                    </a:p>
                  </p:txBody>
                </p:sp>
                <p:sp>
                  <p:nvSpPr>
                    <p:cNvPr id="45" name="Text Box 47">
                      <a:extLst>
                        <a:ext uri="{FF2B5EF4-FFF2-40B4-BE49-F238E27FC236}">
                          <a16:creationId xmlns:a16="http://schemas.microsoft.com/office/drawing/2014/main" id="{D86AA8E2-7290-7642-8C53-5D40D07ED390}"/>
                        </a:ext>
                      </a:extLst>
                    </p:cNvPr>
                    <p:cNvSpPr txBox="1"/>
                    <p:nvPr/>
                  </p:nvSpPr>
                  <p:spPr>
                    <a:xfrm>
                      <a:off x="-356460" y="2523230"/>
                      <a:ext cx="793974" cy="322876"/>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4x</a:t>
                      </a:r>
                    </a:p>
                  </p:txBody>
                </p:sp>
                <p:sp>
                  <p:nvSpPr>
                    <p:cNvPr id="46" name="Text Box 48">
                      <a:extLst>
                        <a:ext uri="{FF2B5EF4-FFF2-40B4-BE49-F238E27FC236}">
                          <a16:creationId xmlns:a16="http://schemas.microsoft.com/office/drawing/2014/main" id="{06B7CFE8-FF3F-9D4A-9BCB-6F25D7FBC14E}"/>
                        </a:ext>
                      </a:extLst>
                    </p:cNvPr>
                    <p:cNvSpPr txBox="1"/>
                    <p:nvPr/>
                  </p:nvSpPr>
                  <p:spPr>
                    <a:xfrm>
                      <a:off x="2460948" y="2551279"/>
                      <a:ext cx="745524" cy="294829"/>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4x</a:t>
                      </a:r>
                    </a:p>
                  </p:txBody>
                </p:sp>
                <p:sp>
                  <p:nvSpPr>
                    <p:cNvPr id="47" name="Text Box 49">
                      <a:extLst>
                        <a:ext uri="{FF2B5EF4-FFF2-40B4-BE49-F238E27FC236}">
                          <a16:creationId xmlns:a16="http://schemas.microsoft.com/office/drawing/2014/main" id="{7F57AF25-336E-0E40-9176-84A8C0398D40}"/>
                        </a:ext>
                      </a:extLst>
                    </p:cNvPr>
                    <p:cNvSpPr txBox="1"/>
                    <p:nvPr/>
                  </p:nvSpPr>
                  <p:spPr>
                    <a:xfrm>
                      <a:off x="-380337" y="5113682"/>
                      <a:ext cx="793974" cy="268596"/>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10x</a:t>
                      </a:r>
                    </a:p>
                  </p:txBody>
                </p:sp>
                <p:sp>
                  <p:nvSpPr>
                    <p:cNvPr id="48" name="Text Box 50">
                      <a:extLst>
                        <a:ext uri="{FF2B5EF4-FFF2-40B4-BE49-F238E27FC236}">
                          <a16:creationId xmlns:a16="http://schemas.microsoft.com/office/drawing/2014/main" id="{9B74C00C-491D-4946-A6D9-7FEC57ED38A5}"/>
                        </a:ext>
                      </a:extLst>
                    </p:cNvPr>
                    <p:cNvSpPr txBox="1"/>
                    <p:nvPr/>
                  </p:nvSpPr>
                  <p:spPr>
                    <a:xfrm>
                      <a:off x="2373026" y="5113682"/>
                      <a:ext cx="833448" cy="28321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10x</a:t>
                      </a:r>
                    </a:p>
                  </p:txBody>
                </p:sp>
              </p:grpSp>
            </p:grpSp>
            <p:sp>
              <p:nvSpPr>
                <p:cNvPr id="91" name="Rectangle 90">
                  <a:extLst>
                    <a:ext uri="{FF2B5EF4-FFF2-40B4-BE49-F238E27FC236}">
                      <a16:creationId xmlns:a16="http://schemas.microsoft.com/office/drawing/2014/main" id="{2E0E72B3-EAA5-044C-BC18-25840286A3EA}"/>
                    </a:ext>
                  </a:extLst>
                </p:cNvPr>
                <p:cNvSpPr/>
                <p:nvPr/>
              </p:nvSpPr>
              <p:spPr>
                <a:xfrm>
                  <a:off x="29691" y="2665638"/>
                  <a:ext cx="3009251" cy="22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2" name="Rectangle 91">
                  <a:extLst>
                    <a:ext uri="{FF2B5EF4-FFF2-40B4-BE49-F238E27FC236}">
                      <a16:creationId xmlns:a16="http://schemas.microsoft.com/office/drawing/2014/main" id="{78677187-16CF-7545-A9E0-AC7C5E2EE522}"/>
                    </a:ext>
                  </a:extLst>
                </p:cNvPr>
                <p:cNvSpPr/>
                <p:nvPr/>
              </p:nvSpPr>
              <p:spPr>
                <a:xfrm>
                  <a:off x="81340" y="4032789"/>
                  <a:ext cx="3009251" cy="22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3" name="Rectangle 92">
                  <a:extLst>
                    <a:ext uri="{FF2B5EF4-FFF2-40B4-BE49-F238E27FC236}">
                      <a16:creationId xmlns:a16="http://schemas.microsoft.com/office/drawing/2014/main" id="{800EBE87-5DFB-294A-8CD4-6D305FBCED4F}"/>
                    </a:ext>
                  </a:extLst>
                </p:cNvPr>
                <p:cNvSpPr/>
                <p:nvPr/>
              </p:nvSpPr>
              <p:spPr>
                <a:xfrm>
                  <a:off x="83085" y="5411589"/>
                  <a:ext cx="3009251" cy="22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09" name="Group 108">
                <a:extLst>
                  <a:ext uri="{FF2B5EF4-FFF2-40B4-BE49-F238E27FC236}">
                    <a16:creationId xmlns:a16="http://schemas.microsoft.com/office/drawing/2014/main" id="{4C43D222-3E46-9B47-A2AF-ECCD47E9FEF0}"/>
                  </a:ext>
                </a:extLst>
              </p:cNvPr>
              <p:cNvGrpSpPr/>
              <p:nvPr/>
            </p:nvGrpSpPr>
            <p:grpSpPr>
              <a:xfrm>
                <a:off x="23446" y="2681543"/>
                <a:ext cx="832261" cy="389216"/>
                <a:chOff x="7826305" y="2368062"/>
                <a:chExt cx="832261" cy="389216"/>
              </a:xfrm>
            </p:grpSpPr>
            <p:sp>
              <p:nvSpPr>
                <p:cNvPr id="110" name="Oval 109">
                  <a:extLst>
                    <a:ext uri="{FF2B5EF4-FFF2-40B4-BE49-F238E27FC236}">
                      <a16:creationId xmlns:a16="http://schemas.microsoft.com/office/drawing/2014/main" id="{92F287A7-8227-BF47-9AB1-98569E36C181}"/>
                    </a:ext>
                  </a:extLst>
                </p:cNvPr>
                <p:cNvSpPr/>
                <p:nvPr/>
              </p:nvSpPr>
              <p:spPr>
                <a:xfrm>
                  <a:off x="7826305" y="2368062"/>
                  <a:ext cx="389216" cy="389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1" name="TextBox 110">
                  <a:extLst>
                    <a:ext uri="{FF2B5EF4-FFF2-40B4-BE49-F238E27FC236}">
                      <a16:creationId xmlns:a16="http://schemas.microsoft.com/office/drawing/2014/main" id="{AF12896F-714A-B34F-94E6-3FCDAAB6B66C}"/>
                    </a:ext>
                  </a:extLst>
                </p:cNvPr>
                <p:cNvSpPr txBox="1"/>
                <p:nvPr/>
              </p:nvSpPr>
              <p:spPr>
                <a:xfrm>
                  <a:off x="7880133" y="2379785"/>
                  <a:ext cx="7784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9</a:t>
                  </a:r>
                </a:p>
              </p:txBody>
            </p:sp>
          </p:grpSp>
          <p:grpSp>
            <p:nvGrpSpPr>
              <p:cNvPr id="112" name="Group 111">
                <a:extLst>
                  <a:ext uri="{FF2B5EF4-FFF2-40B4-BE49-F238E27FC236}">
                    <a16:creationId xmlns:a16="http://schemas.microsoft.com/office/drawing/2014/main" id="{2EACBD7B-D603-5249-B9BA-910B41568C21}"/>
                  </a:ext>
                </a:extLst>
              </p:cNvPr>
              <p:cNvGrpSpPr/>
              <p:nvPr/>
            </p:nvGrpSpPr>
            <p:grpSpPr>
              <a:xfrm>
                <a:off x="28363" y="4045962"/>
                <a:ext cx="778433" cy="389216"/>
                <a:chOff x="7802859" y="2368062"/>
                <a:chExt cx="778433" cy="389216"/>
              </a:xfrm>
            </p:grpSpPr>
            <p:sp>
              <p:nvSpPr>
                <p:cNvPr id="113" name="Oval 112">
                  <a:extLst>
                    <a:ext uri="{FF2B5EF4-FFF2-40B4-BE49-F238E27FC236}">
                      <a16:creationId xmlns:a16="http://schemas.microsoft.com/office/drawing/2014/main" id="{02B41D6D-9317-CC4F-97CB-E9FEAE9C7083}"/>
                    </a:ext>
                  </a:extLst>
                </p:cNvPr>
                <p:cNvSpPr/>
                <p:nvPr/>
              </p:nvSpPr>
              <p:spPr>
                <a:xfrm>
                  <a:off x="7826305" y="2368062"/>
                  <a:ext cx="389216" cy="389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4" name="TextBox 113">
                  <a:extLst>
                    <a:ext uri="{FF2B5EF4-FFF2-40B4-BE49-F238E27FC236}">
                      <a16:creationId xmlns:a16="http://schemas.microsoft.com/office/drawing/2014/main" id="{07D16D96-7562-7C4C-ADB0-95DC9C499B03}"/>
                    </a:ext>
                  </a:extLst>
                </p:cNvPr>
                <p:cNvSpPr txBox="1"/>
                <p:nvPr/>
              </p:nvSpPr>
              <p:spPr>
                <a:xfrm>
                  <a:off x="7802859" y="2379785"/>
                  <a:ext cx="7784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10</a:t>
                  </a:r>
                </a:p>
              </p:txBody>
            </p:sp>
          </p:grpSp>
          <p:grpSp>
            <p:nvGrpSpPr>
              <p:cNvPr id="115" name="Group 114">
                <a:extLst>
                  <a:ext uri="{FF2B5EF4-FFF2-40B4-BE49-F238E27FC236}">
                    <a16:creationId xmlns:a16="http://schemas.microsoft.com/office/drawing/2014/main" id="{ABC29063-23D5-0C48-ADB8-28053FE3A846}"/>
                  </a:ext>
                </a:extLst>
              </p:cNvPr>
              <p:cNvGrpSpPr/>
              <p:nvPr/>
            </p:nvGrpSpPr>
            <p:grpSpPr>
              <a:xfrm>
                <a:off x="26201" y="5419750"/>
                <a:ext cx="778433" cy="389216"/>
                <a:chOff x="7802859" y="2368062"/>
                <a:chExt cx="778433" cy="389216"/>
              </a:xfrm>
            </p:grpSpPr>
            <p:sp>
              <p:nvSpPr>
                <p:cNvPr id="116" name="Oval 115">
                  <a:extLst>
                    <a:ext uri="{FF2B5EF4-FFF2-40B4-BE49-F238E27FC236}">
                      <a16:creationId xmlns:a16="http://schemas.microsoft.com/office/drawing/2014/main" id="{9A2279A3-B8DD-4E47-BB6B-EF43EBE88F56}"/>
                    </a:ext>
                  </a:extLst>
                </p:cNvPr>
                <p:cNvSpPr/>
                <p:nvPr/>
              </p:nvSpPr>
              <p:spPr>
                <a:xfrm>
                  <a:off x="7826305" y="2368062"/>
                  <a:ext cx="389216" cy="389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id="{50F9E0B7-5B04-0646-867D-BFF75FA801EE}"/>
                    </a:ext>
                  </a:extLst>
                </p:cNvPr>
                <p:cNvSpPr txBox="1"/>
                <p:nvPr/>
              </p:nvSpPr>
              <p:spPr>
                <a:xfrm>
                  <a:off x="7802859" y="2379785"/>
                  <a:ext cx="7784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10</a:t>
                  </a:r>
                </a:p>
              </p:txBody>
            </p:sp>
          </p:grpSp>
        </p:grpSp>
        <p:sp>
          <p:nvSpPr>
            <p:cNvPr id="2" name="TextBox 1">
              <a:extLst>
                <a:ext uri="{FF2B5EF4-FFF2-40B4-BE49-F238E27FC236}">
                  <a16:creationId xmlns:a16="http://schemas.microsoft.com/office/drawing/2014/main" id="{1AF35F73-872C-DC4B-A7B2-0246FAF09821}"/>
                </a:ext>
              </a:extLst>
            </p:cNvPr>
            <p:cNvSpPr txBox="1"/>
            <p:nvPr/>
          </p:nvSpPr>
          <p:spPr>
            <a:xfrm>
              <a:off x="883602" y="2534513"/>
              <a:ext cx="158301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Basal Contact</a:t>
              </a:r>
            </a:p>
          </p:txBody>
        </p:sp>
      </p:grpSp>
    </p:spTree>
    <p:extLst>
      <p:ext uri="{BB962C8B-B14F-4D97-AF65-F5344CB8AC3E}">
        <p14:creationId xmlns:p14="http://schemas.microsoft.com/office/powerpoint/2010/main" val="636569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953A71-96D7-DC43-8AFA-20A1BF84B6BC}"/>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17</a:t>
            </a:fld>
            <a:endParaRPr lang="en-US"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30A0735-3CDF-4C49-A711-93F8F690142F}"/>
              </a:ext>
            </a:extLst>
          </p:cNvPr>
          <p:cNvSpPr/>
          <p:nvPr/>
        </p:nvSpPr>
        <p:spPr>
          <a:xfrm>
            <a:off x="2730321" y="1648496"/>
            <a:ext cx="3799268" cy="28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FBCAA14-AB8E-DF4B-AD65-70999B106882}"/>
              </a:ext>
            </a:extLst>
          </p:cNvPr>
          <p:cNvSpPr txBox="1">
            <a:spLocks/>
          </p:cNvSpPr>
          <p:nvPr/>
        </p:nvSpPr>
        <p:spPr>
          <a:xfrm>
            <a:off x="457200" y="274638"/>
            <a:ext cx="8255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dirty="0">
                <a:latin typeface="Times New Roman" panose="02020603050405020304" pitchFamily="18" charset="0"/>
                <a:cs typeface="Times New Roman" panose="02020603050405020304" pitchFamily="18" charset="0"/>
              </a:rPr>
              <a:t>Carbon and Oxygen Isotopes </a:t>
            </a:r>
          </a:p>
          <a:p>
            <a:r>
              <a:rPr lang="en-US" sz="4800" dirty="0">
                <a:latin typeface="Times New Roman" panose="02020603050405020304" pitchFamily="18" charset="0"/>
                <a:cs typeface="Times New Roman" panose="02020603050405020304" pitchFamily="18" charset="0"/>
              </a:rPr>
              <a:t>(δ</a:t>
            </a:r>
            <a:r>
              <a:rPr lang="en-US" sz="4800" baseline="30000" dirty="0">
                <a:latin typeface="Times New Roman" panose="02020603050405020304" pitchFamily="18" charset="0"/>
                <a:cs typeface="Times New Roman" panose="02020603050405020304" pitchFamily="18" charset="0"/>
              </a:rPr>
              <a:t>13</a:t>
            </a:r>
            <a:r>
              <a:rPr lang="en-US" sz="4800" dirty="0">
                <a:latin typeface="Times New Roman" panose="02020603050405020304" pitchFamily="18" charset="0"/>
                <a:cs typeface="Times New Roman" panose="02020603050405020304" pitchFamily="18" charset="0"/>
              </a:rPr>
              <a:t>C and δ</a:t>
            </a:r>
            <a:r>
              <a:rPr lang="en-US" sz="4800" baseline="30000" dirty="0">
                <a:latin typeface="Times New Roman" panose="02020603050405020304" pitchFamily="18" charset="0"/>
                <a:cs typeface="Times New Roman" panose="02020603050405020304" pitchFamily="18" charset="0"/>
              </a:rPr>
              <a:t>18</a:t>
            </a:r>
            <a:r>
              <a:rPr lang="en-US" sz="4800" dirty="0">
                <a:latin typeface="Times New Roman" panose="02020603050405020304" pitchFamily="18" charset="0"/>
                <a:cs typeface="Times New Roman" panose="02020603050405020304" pitchFamily="18" charset="0"/>
              </a:rPr>
              <a:t>O )</a:t>
            </a:r>
            <a:endParaRPr lang="en-US"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87BE2FF-EEE1-C041-9DCA-36BE9DC30435}"/>
              </a:ext>
            </a:extLst>
          </p:cNvPr>
          <p:cNvGrpSpPr/>
          <p:nvPr/>
        </p:nvGrpSpPr>
        <p:grpSpPr>
          <a:xfrm>
            <a:off x="474785" y="1554595"/>
            <a:ext cx="8358552" cy="5303405"/>
            <a:chOff x="474785" y="1554595"/>
            <a:chExt cx="8358552" cy="5303405"/>
          </a:xfrm>
        </p:grpSpPr>
        <p:pic>
          <p:nvPicPr>
            <p:cNvPr id="17" name="Picture 16">
              <a:extLst>
                <a:ext uri="{FF2B5EF4-FFF2-40B4-BE49-F238E27FC236}">
                  <a16:creationId xmlns:a16="http://schemas.microsoft.com/office/drawing/2014/main" id="{BBAB11EB-2DE5-B245-9D74-0C4CADBEE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85" y="1554595"/>
              <a:ext cx="8358552" cy="5303405"/>
            </a:xfrm>
            <a:prstGeom prst="rect">
              <a:avLst/>
            </a:prstGeom>
          </p:spPr>
        </p:pic>
        <p:sp>
          <p:nvSpPr>
            <p:cNvPr id="21" name="Rectangle 20">
              <a:extLst>
                <a:ext uri="{FF2B5EF4-FFF2-40B4-BE49-F238E27FC236}">
                  <a16:creationId xmlns:a16="http://schemas.microsoft.com/office/drawing/2014/main" id="{18DE5282-D79E-6A4D-8F1A-AFE9BE13B754}"/>
                </a:ext>
              </a:extLst>
            </p:cNvPr>
            <p:cNvSpPr/>
            <p:nvPr/>
          </p:nvSpPr>
          <p:spPr>
            <a:xfrm>
              <a:off x="2562272" y="1633800"/>
              <a:ext cx="4315230" cy="321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D9C0F2F2-D093-284A-961E-03C78CC50FB7}"/>
                </a:ext>
              </a:extLst>
            </p:cNvPr>
            <p:cNvSpPr/>
            <p:nvPr/>
          </p:nvSpPr>
          <p:spPr>
            <a:xfrm>
              <a:off x="6134611" y="1796624"/>
              <a:ext cx="2636202" cy="256915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518C3177-6662-0748-BB30-64D3CFEF0C1A}"/>
                </a:ext>
              </a:extLst>
            </p:cNvPr>
            <p:cNvSpPr/>
            <p:nvPr/>
          </p:nvSpPr>
          <p:spPr>
            <a:xfrm>
              <a:off x="6348345" y="1880396"/>
              <a:ext cx="117023" cy="1170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8C000699-780C-4F49-B8EF-79C581C00BE8}"/>
                </a:ext>
              </a:extLst>
            </p:cNvPr>
            <p:cNvSpPr/>
            <p:nvPr/>
          </p:nvSpPr>
          <p:spPr>
            <a:xfrm>
              <a:off x="6348345" y="2099823"/>
              <a:ext cx="117023" cy="1170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0BA6AAF7-0FB8-B04C-9A7E-46BA37C3AB7E}"/>
                </a:ext>
              </a:extLst>
            </p:cNvPr>
            <p:cNvSpPr txBox="1"/>
            <p:nvPr/>
          </p:nvSpPr>
          <p:spPr>
            <a:xfrm>
              <a:off x="6539892" y="1794707"/>
              <a:ext cx="1560919" cy="253916"/>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Davis (2018) – Breccia</a:t>
              </a:r>
            </a:p>
          </p:txBody>
        </p:sp>
        <p:sp>
          <p:nvSpPr>
            <p:cNvPr id="36" name="TextBox 35">
              <a:extLst>
                <a:ext uri="{FF2B5EF4-FFF2-40B4-BE49-F238E27FC236}">
                  <a16:creationId xmlns:a16="http://schemas.microsoft.com/office/drawing/2014/main" id="{E9693E71-5610-BC41-BB39-35FB20B87121}"/>
                </a:ext>
              </a:extLst>
            </p:cNvPr>
            <p:cNvSpPr txBox="1"/>
            <p:nvPr/>
          </p:nvSpPr>
          <p:spPr>
            <a:xfrm>
              <a:off x="6539893" y="2023813"/>
              <a:ext cx="1702586" cy="253916"/>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Davis (2018) – Concretions </a:t>
              </a:r>
            </a:p>
          </p:txBody>
        </p:sp>
      </p:grpSp>
    </p:spTree>
    <p:extLst>
      <p:ext uri="{BB962C8B-B14F-4D97-AF65-F5344CB8AC3E}">
        <p14:creationId xmlns:p14="http://schemas.microsoft.com/office/powerpoint/2010/main" val="588668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FB313B-1FA5-0A4F-9C5F-0A5A76AEE4B3}"/>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18</a:t>
            </a:fld>
            <a:endParaRPr lang="en-US" dirty="0">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93D430C-5181-F747-B24A-3797094A9468}"/>
              </a:ext>
            </a:extLst>
          </p:cNvPr>
          <p:cNvSpPr txBox="1">
            <a:spLocks/>
          </p:cNvSpPr>
          <p:nvPr/>
        </p:nvSpPr>
        <p:spPr>
          <a:xfrm>
            <a:off x="457200" y="274638"/>
            <a:ext cx="8255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dirty="0">
                <a:latin typeface="Times New Roman" panose="02020603050405020304" pitchFamily="18" charset="0"/>
                <a:cs typeface="Times New Roman" panose="02020603050405020304" pitchFamily="18" charset="0"/>
              </a:rPr>
              <a:t>Carbon and Oxygen Isotopes </a:t>
            </a:r>
          </a:p>
          <a:p>
            <a:r>
              <a:rPr lang="en-US" sz="4800" dirty="0">
                <a:latin typeface="Times New Roman" panose="02020603050405020304" pitchFamily="18" charset="0"/>
                <a:cs typeface="Times New Roman" panose="02020603050405020304" pitchFamily="18" charset="0"/>
              </a:rPr>
              <a:t>(δ</a:t>
            </a:r>
            <a:r>
              <a:rPr lang="en-US" sz="4800" baseline="30000" dirty="0">
                <a:latin typeface="Times New Roman" panose="02020603050405020304" pitchFamily="18" charset="0"/>
                <a:cs typeface="Times New Roman" panose="02020603050405020304" pitchFamily="18" charset="0"/>
              </a:rPr>
              <a:t>13</a:t>
            </a:r>
            <a:r>
              <a:rPr lang="en-US" sz="4800" dirty="0">
                <a:latin typeface="Times New Roman" panose="02020603050405020304" pitchFamily="18" charset="0"/>
                <a:cs typeface="Times New Roman" panose="02020603050405020304" pitchFamily="18" charset="0"/>
              </a:rPr>
              <a:t>C and δ</a:t>
            </a:r>
            <a:r>
              <a:rPr lang="en-US" sz="4800" baseline="30000" dirty="0">
                <a:latin typeface="Times New Roman" panose="02020603050405020304" pitchFamily="18" charset="0"/>
                <a:cs typeface="Times New Roman" panose="02020603050405020304" pitchFamily="18" charset="0"/>
              </a:rPr>
              <a:t>18</a:t>
            </a:r>
            <a:r>
              <a:rPr lang="en-US" sz="4800" dirty="0">
                <a:latin typeface="Times New Roman" panose="02020603050405020304" pitchFamily="18" charset="0"/>
                <a:cs typeface="Times New Roman" panose="02020603050405020304" pitchFamily="18" charset="0"/>
              </a:rPr>
              <a:t>O ) Comparison</a:t>
            </a:r>
            <a:endParaRPr lang="en-US" dirty="0">
              <a:latin typeface="Times New Roman" panose="02020603050405020304" pitchFamily="18" charset="0"/>
              <a:cs typeface="Times New Roman" panose="02020603050405020304" pitchFamily="18" charset="0"/>
            </a:endParaRPr>
          </a:p>
        </p:txBody>
      </p:sp>
      <p:grpSp>
        <p:nvGrpSpPr>
          <p:cNvPr id="53" name="Group 52">
            <a:extLst>
              <a:ext uri="{FF2B5EF4-FFF2-40B4-BE49-F238E27FC236}">
                <a16:creationId xmlns:a16="http://schemas.microsoft.com/office/drawing/2014/main" id="{147AB431-CC7D-204C-8D6C-AC3261A5B7CA}"/>
              </a:ext>
            </a:extLst>
          </p:cNvPr>
          <p:cNvGrpSpPr/>
          <p:nvPr/>
        </p:nvGrpSpPr>
        <p:grpSpPr>
          <a:xfrm>
            <a:off x="474784" y="1554595"/>
            <a:ext cx="8358554" cy="5303405"/>
            <a:chOff x="892429" y="1578761"/>
            <a:chExt cx="7359142" cy="4669290"/>
          </a:xfrm>
        </p:grpSpPr>
        <p:pic>
          <p:nvPicPr>
            <p:cNvPr id="7" name="Picture 6">
              <a:extLst>
                <a:ext uri="{FF2B5EF4-FFF2-40B4-BE49-F238E27FC236}">
                  <a16:creationId xmlns:a16="http://schemas.microsoft.com/office/drawing/2014/main" id="{7FD3991B-EDD7-4F44-B857-EA0D0A79A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29" y="1578761"/>
              <a:ext cx="7359142" cy="4669290"/>
            </a:xfrm>
            <a:prstGeom prst="rect">
              <a:avLst/>
            </a:prstGeom>
          </p:spPr>
        </p:pic>
        <p:sp>
          <p:nvSpPr>
            <p:cNvPr id="36" name="Rectangle 35">
              <a:extLst>
                <a:ext uri="{FF2B5EF4-FFF2-40B4-BE49-F238E27FC236}">
                  <a16:creationId xmlns:a16="http://schemas.microsoft.com/office/drawing/2014/main" id="{C1631A9C-A2FD-1C4E-8539-E9AA6460CF0E}"/>
                </a:ext>
              </a:extLst>
            </p:cNvPr>
            <p:cNvSpPr/>
            <p:nvPr/>
          </p:nvSpPr>
          <p:spPr>
            <a:xfrm>
              <a:off x="2730321" y="1648496"/>
              <a:ext cx="3799268" cy="28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51" name="Group 50">
              <a:extLst>
                <a:ext uri="{FF2B5EF4-FFF2-40B4-BE49-F238E27FC236}">
                  <a16:creationId xmlns:a16="http://schemas.microsoft.com/office/drawing/2014/main" id="{352FDDAC-4740-A646-BFB5-302FF1F5C284}"/>
                </a:ext>
              </a:extLst>
            </p:cNvPr>
            <p:cNvGrpSpPr/>
            <p:nvPr/>
          </p:nvGrpSpPr>
          <p:grpSpPr>
            <a:xfrm>
              <a:off x="5824758" y="1790163"/>
              <a:ext cx="2409612" cy="2263654"/>
              <a:chOff x="5754420" y="3695039"/>
              <a:chExt cx="2409612" cy="2263654"/>
            </a:xfrm>
          </p:grpSpPr>
          <p:sp>
            <p:nvSpPr>
              <p:cNvPr id="20" name="Rectangle 19">
                <a:extLst>
                  <a:ext uri="{FF2B5EF4-FFF2-40B4-BE49-F238E27FC236}">
                    <a16:creationId xmlns:a16="http://schemas.microsoft.com/office/drawing/2014/main" id="{5DCD01F2-B235-724E-B624-9EC0055F93F2}"/>
                  </a:ext>
                </a:extLst>
              </p:cNvPr>
              <p:cNvSpPr/>
              <p:nvPr/>
            </p:nvSpPr>
            <p:spPr>
              <a:xfrm>
                <a:off x="5754420" y="3696727"/>
                <a:ext cx="2409612" cy="2261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31B90D6C-3EAA-1E40-9745-0DE52A5DB67B}"/>
                  </a:ext>
                </a:extLst>
              </p:cNvPr>
              <p:cNvSpPr/>
              <p:nvPr/>
            </p:nvSpPr>
            <p:spPr>
              <a:xfrm>
                <a:off x="5993365" y="3770482"/>
                <a:ext cx="103031" cy="1030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671608AD-497C-7849-A5DF-CF94F805ADDC}"/>
                  </a:ext>
                </a:extLst>
              </p:cNvPr>
              <p:cNvSpPr/>
              <p:nvPr/>
            </p:nvSpPr>
            <p:spPr>
              <a:xfrm>
                <a:off x="5993365" y="3963673"/>
                <a:ext cx="103031" cy="10303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26F1CA9-C40B-5349-9F57-A0152E8626F8}"/>
                  </a:ext>
                </a:extLst>
              </p:cNvPr>
              <p:cNvSpPr/>
              <p:nvPr/>
            </p:nvSpPr>
            <p:spPr>
              <a:xfrm>
                <a:off x="5985692" y="5150305"/>
                <a:ext cx="118376" cy="118376"/>
              </a:xfrm>
              <a:prstGeom prst="rect">
                <a:avLst/>
              </a:prstGeom>
              <a:solidFill>
                <a:srgbClr val="A84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0C72E3A0-82C9-CF4D-A3A7-60520F4C021D}"/>
                  </a:ext>
                </a:extLst>
              </p:cNvPr>
              <p:cNvGrpSpPr/>
              <p:nvPr/>
            </p:nvGrpSpPr>
            <p:grpSpPr>
              <a:xfrm>
                <a:off x="5986925" y="4944235"/>
                <a:ext cx="115910" cy="115910"/>
                <a:chOff x="7597462" y="3347433"/>
                <a:chExt cx="115910" cy="115910"/>
              </a:xfrm>
            </p:grpSpPr>
            <p:cxnSp>
              <p:nvCxnSpPr>
                <p:cNvPr id="10" name="Straight Connector 9">
                  <a:extLst>
                    <a:ext uri="{FF2B5EF4-FFF2-40B4-BE49-F238E27FC236}">
                      <a16:creationId xmlns:a16="http://schemas.microsoft.com/office/drawing/2014/main" id="{26822DEA-6350-3C4C-85FA-9D824A8A0EF2}"/>
                    </a:ext>
                  </a:extLst>
                </p:cNvPr>
                <p:cNvCxnSpPr/>
                <p:nvPr/>
              </p:nvCxnSpPr>
              <p:spPr>
                <a:xfrm>
                  <a:off x="7597462" y="3347433"/>
                  <a:ext cx="115910" cy="115910"/>
                </a:xfrm>
                <a:prstGeom prst="line">
                  <a:avLst/>
                </a:prstGeom>
                <a:ln w="25400">
                  <a:solidFill>
                    <a:srgbClr val="1EAF5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10199E-900F-2648-808E-9C52C45DE100}"/>
                    </a:ext>
                  </a:extLst>
                </p:cNvPr>
                <p:cNvCxnSpPr>
                  <a:cxnSpLocks/>
                </p:cNvCxnSpPr>
                <p:nvPr/>
              </p:nvCxnSpPr>
              <p:spPr>
                <a:xfrm rot="5400000">
                  <a:off x="7597462" y="3347433"/>
                  <a:ext cx="115910" cy="115910"/>
                </a:xfrm>
                <a:prstGeom prst="line">
                  <a:avLst/>
                </a:prstGeom>
                <a:ln w="25400">
                  <a:solidFill>
                    <a:srgbClr val="1EAF57"/>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D549716-65C0-184D-80DF-9E993269FD16}"/>
                  </a:ext>
                </a:extLst>
              </p:cNvPr>
              <p:cNvGrpSpPr/>
              <p:nvPr/>
            </p:nvGrpSpPr>
            <p:grpSpPr>
              <a:xfrm>
                <a:off x="5986925" y="5358841"/>
                <a:ext cx="115910" cy="115910"/>
                <a:chOff x="7067281" y="4151651"/>
                <a:chExt cx="115910" cy="115910"/>
              </a:xfrm>
            </p:grpSpPr>
            <p:grpSp>
              <p:nvGrpSpPr>
                <p:cNvPr id="24" name="Group 23">
                  <a:extLst>
                    <a:ext uri="{FF2B5EF4-FFF2-40B4-BE49-F238E27FC236}">
                      <a16:creationId xmlns:a16="http://schemas.microsoft.com/office/drawing/2014/main" id="{B6EAD31F-C584-7D4D-A9A3-A6CEC9A879F8}"/>
                    </a:ext>
                  </a:extLst>
                </p:cNvPr>
                <p:cNvGrpSpPr/>
                <p:nvPr/>
              </p:nvGrpSpPr>
              <p:grpSpPr>
                <a:xfrm>
                  <a:off x="7067281" y="4151651"/>
                  <a:ext cx="115910" cy="115910"/>
                  <a:chOff x="7597462" y="3347433"/>
                  <a:chExt cx="115910" cy="115910"/>
                </a:xfrm>
              </p:grpSpPr>
              <p:cxnSp>
                <p:nvCxnSpPr>
                  <p:cNvPr id="25" name="Straight Connector 24">
                    <a:extLst>
                      <a:ext uri="{FF2B5EF4-FFF2-40B4-BE49-F238E27FC236}">
                        <a16:creationId xmlns:a16="http://schemas.microsoft.com/office/drawing/2014/main" id="{A5EBF1B1-02F5-9C4A-8FB3-ED0BC466E88A}"/>
                      </a:ext>
                    </a:extLst>
                  </p:cNvPr>
                  <p:cNvCxnSpPr/>
                  <p:nvPr/>
                </p:nvCxnSpPr>
                <p:spPr>
                  <a:xfrm>
                    <a:off x="7597462" y="3347433"/>
                    <a:ext cx="115910" cy="115910"/>
                  </a:xfrm>
                  <a:prstGeom prst="line">
                    <a:avLst/>
                  </a:prstGeom>
                  <a:ln w="25400">
                    <a:solidFill>
                      <a:srgbClr val="A84CE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7E691C-1A7E-724A-98DD-482D0B96C4F2}"/>
                      </a:ext>
                    </a:extLst>
                  </p:cNvPr>
                  <p:cNvCxnSpPr>
                    <a:cxnSpLocks/>
                  </p:cNvCxnSpPr>
                  <p:nvPr/>
                </p:nvCxnSpPr>
                <p:spPr>
                  <a:xfrm rot="5400000">
                    <a:off x="7597462" y="3347433"/>
                    <a:ext cx="115910" cy="115910"/>
                  </a:xfrm>
                  <a:prstGeom prst="line">
                    <a:avLst/>
                  </a:prstGeom>
                  <a:ln w="25400">
                    <a:solidFill>
                      <a:srgbClr val="A84CE5"/>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E6695652-6F53-3747-9E0A-439BF8D6FE2E}"/>
                    </a:ext>
                  </a:extLst>
                </p:cNvPr>
                <p:cNvCxnSpPr>
                  <a:cxnSpLocks/>
                </p:cNvCxnSpPr>
                <p:nvPr/>
              </p:nvCxnSpPr>
              <p:spPr>
                <a:xfrm rot="2700000">
                  <a:off x="7067281" y="4151651"/>
                  <a:ext cx="115910" cy="115910"/>
                </a:xfrm>
                <a:prstGeom prst="line">
                  <a:avLst/>
                </a:prstGeom>
                <a:ln w="25400">
                  <a:solidFill>
                    <a:srgbClr val="A84CE5"/>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5A70435F-EB6E-F142-BDA4-161FEB7A1C22}"/>
                  </a:ext>
                </a:extLst>
              </p:cNvPr>
              <p:cNvCxnSpPr>
                <a:cxnSpLocks/>
              </p:cNvCxnSpPr>
              <p:nvPr/>
            </p:nvCxnSpPr>
            <p:spPr>
              <a:xfrm rot="-2700000">
                <a:off x="5986925" y="5564911"/>
                <a:ext cx="115910" cy="115910"/>
              </a:xfrm>
              <a:prstGeom prst="line">
                <a:avLst/>
              </a:prstGeom>
              <a:ln w="25400">
                <a:solidFill>
                  <a:srgbClr val="A84CE5"/>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E0C5962-96C1-FA48-BB83-E2CCF1CFCF75}"/>
                  </a:ext>
                </a:extLst>
              </p:cNvPr>
              <p:cNvGrpSpPr/>
              <p:nvPr/>
            </p:nvGrpSpPr>
            <p:grpSpPr>
              <a:xfrm rot="2700000">
                <a:off x="5986925" y="4328985"/>
                <a:ext cx="115910" cy="115910"/>
                <a:chOff x="7597462" y="3347433"/>
                <a:chExt cx="115910" cy="115910"/>
              </a:xfrm>
            </p:grpSpPr>
            <p:cxnSp>
              <p:nvCxnSpPr>
                <p:cNvPr id="31" name="Straight Connector 30">
                  <a:extLst>
                    <a:ext uri="{FF2B5EF4-FFF2-40B4-BE49-F238E27FC236}">
                      <a16:creationId xmlns:a16="http://schemas.microsoft.com/office/drawing/2014/main" id="{29F21758-E495-2749-A2A0-79909C6D5FA0}"/>
                    </a:ext>
                  </a:extLst>
                </p:cNvPr>
                <p:cNvCxnSpPr/>
                <p:nvPr/>
              </p:nvCxnSpPr>
              <p:spPr>
                <a:xfrm>
                  <a:off x="7597462" y="3347433"/>
                  <a:ext cx="115910" cy="115910"/>
                </a:xfrm>
                <a:prstGeom prst="line">
                  <a:avLst/>
                </a:prstGeom>
                <a:ln w="25400">
                  <a:solidFill>
                    <a:srgbClr val="1356F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D200850-0110-2940-A8AF-631942E441E4}"/>
                    </a:ext>
                  </a:extLst>
                </p:cNvPr>
                <p:cNvCxnSpPr>
                  <a:cxnSpLocks/>
                </p:cNvCxnSpPr>
                <p:nvPr/>
              </p:nvCxnSpPr>
              <p:spPr>
                <a:xfrm rot="5400000">
                  <a:off x="7597462" y="3347433"/>
                  <a:ext cx="115910" cy="115910"/>
                </a:xfrm>
                <a:prstGeom prst="line">
                  <a:avLst/>
                </a:prstGeom>
                <a:ln w="25400">
                  <a:solidFill>
                    <a:srgbClr val="1356FB"/>
                  </a:solidFill>
                </a:ln>
              </p:spPr>
              <p:style>
                <a:lnRef idx="1">
                  <a:schemeClr val="accent1"/>
                </a:lnRef>
                <a:fillRef idx="0">
                  <a:schemeClr val="accent1"/>
                </a:fillRef>
                <a:effectRef idx="0">
                  <a:schemeClr val="accent1"/>
                </a:effectRef>
                <a:fontRef idx="minor">
                  <a:schemeClr val="tx1"/>
                </a:fontRef>
              </p:style>
            </p:cxnSp>
          </p:grpSp>
          <p:sp>
            <p:nvSpPr>
              <p:cNvPr id="33" name="Triangle 32">
                <a:extLst>
                  <a:ext uri="{FF2B5EF4-FFF2-40B4-BE49-F238E27FC236}">
                    <a16:creationId xmlns:a16="http://schemas.microsoft.com/office/drawing/2014/main" id="{2D6FE6C7-A0CC-7344-89AD-DC9932D5BD39}"/>
                  </a:ext>
                </a:extLst>
              </p:cNvPr>
              <p:cNvSpPr/>
              <p:nvPr/>
            </p:nvSpPr>
            <p:spPr>
              <a:xfrm>
                <a:off x="5997343" y="4156864"/>
                <a:ext cx="95075" cy="81961"/>
              </a:xfrm>
              <a:prstGeom prst="triangle">
                <a:avLst/>
              </a:prstGeom>
              <a:solidFill>
                <a:srgbClr val="1356FB"/>
              </a:solidFill>
              <a:ln>
                <a:solidFill>
                  <a:srgbClr val="1356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 name="Decision 33">
                <a:extLst>
                  <a:ext uri="{FF2B5EF4-FFF2-40B4-BE49-F238E27FC236}">
                    <a16:creationId xmlns:a16="http://schemas.microsoft.com/office/drawing/2014/main" id="{235DF239-2F49-AE48-A986-98EFB20504A7}"/>
                  </a:ext>
                </a:extLst>
              </p:cNvPr>
              <p:cNvSpPr/>
              <p:nvPr/>
            </p:nvSpPr>
            <p:spPr>
              <a:xfrm rot="5400000">
                <a:off x="5971431" y="4731414"/>
                <a:ext cx="146899" cy="98423"/>
              </a:xfrm>
              <a:prstGeom prst="flowChartDecision">
                <a:avLst/>
              </a:prstGeom>
              <a:solidFill>
                <a:srgbClr val="1EAF5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Triangle 34">
                <a:extLst>
                  <a:ext uri="{FF2B5EF4-FFF2-40B4-BE49-F238E27FC236}">
                    <a16:creationId xmlns:a16="http://schemas.microsoft.com/office/drawing/2014/main" id="{962845E5-94B4-7E42-9D53-BDC4D6115E05}"/>
                  </a:ext>
                </a:extLst>
              </p:cNvPr>
              <p:cNvSpPr/>
              <p:nvPr/>
            </p:nvSpPr>
            <p:spPr>
              <a:xfrm>
                <a:off x="5997343" y="4535055"/>
                <a:ext cx="95075" cy="81961"/>
              </a:xfrm>
              <a:prstGeom prst="triangle">
                <a:avLst/>
              </a:prstGeom>
              <a:solidFill>
                <a:srgbClr val="1EAF57"/>
              </a:solidFill>
              <a:ln>
                <a:solidFill>
                  <a:srgbClr val="1EA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7" name="Group 36">
                <a:extLst>
                  <a:ext uri="{FF2B5EF4-FFF2-40B4-BE49-F238E27FC236}">
                    <a16:creationId xmlns:a16="http://schemas.microsoft.com/office/drawing/2014/main" id="{C51E14F2-D3BF-7546-AE98-C636C3EF1454}"/>
                  </a:ext>
                </a:extLst>
              </p:cNvPr>
              <p:cNvGrpSpPr/>
              <p:nvPr/>
            </p:nvGrpSpPr>
            <p:grpSpPr>
              <a:xfrm rot="2700000">
                <a:off x="5986925" y="5770980"/>
                <a:ext cx="115910" cy="115910"/>
                <a:chOff x="7597462" y="3347433"/>
                <a:chExt cx="115910" cy="115910"/>
              </a:xfrm>
            </p:grpSpPr>
            <p:cxnSp>
              <p:nvCxnSpPr>
                <p:cNvPr id="38" name="Straight Connector 37">
                  <a:extLst>
                    <a:ext uri="{FF2B5EF4-FFF2-40B4-BE49-F238E27FC236}">
                      <a16:creationId xmlns:a16="http://schemas.microsoft.com/office/drawing/2014/main" id="{38E402A8-3FA8-C24A-90DB-7466E20E967B}"/>
                    </a:ext>
                  </a:extLst>
                </p:cNvPr>
                <p:cNvCxnSpPr/>
                <p:nvPr/>
              </p:nvCxnSpPr>
              <p:spPr>
                <a:xfrm>
                  <a:off x="7597462" y="3347433"/>
                  <a:ext cx="115910" cy="115910"/>
                </a:xfrm>
                <a:prstGeom prst="line">
                  <a:avLst/>
                </a:prstGeom>
                <a:ln w="25400">
                  <a:solidFill>
                    <a:srgbClr val="A84CE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E72C105-A3F5-6E42-A4C2-72836639D7E9}"/>
                    </a:ext>
                  </a:extLst>
                </p:cNvPr>
                <p:cNvCxnSpPr>
                  <a:cxnSpLocks/>
                </p:cNvCxnSpPr>
                <p:nvPr/>
              </p:nvCxnSpPr>
              <p:spPr>
                <a:xfrm rot="5400000">
                  <a:off x="7597462" y="3347433"/>
                  <a:ext cx="115910" cy="115910"/>
                </a:xfrm>
                <a:prstGeom prst="line">
                  <a:avLst/>
                </a:prstGeom>
                <a:ln w="25400">
                  <a:solidFill>
                    <a:srgbClr val="A84CE5"/>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1671D3BF-FB78-184A-AE6B-9A7BDE123A4D}"/>
                  </a:ext>
                </a:extLst>
              </p:cNvPr>
              <p:cNvSpPr txBox="1"/>
              <p:nvPr/>
            </p:nvSpPr>
            <p:spPr>
              <a:xfrm>
                <a:off x="6162010" y="3695039"/>
                <a:ext cx="1419639" cy="223556"/>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Davis (2018) – Breccia </a:t>
                </a:r>
              </a:p>
            </p:txBody>
          </p:sp>
          <p:sp>
            <p:nvSpPr>
              <p:cNvPr id="41" name="TextBox 40">
                <a:extLst>
                  <a:ext uri="{FF2B5EF4-FFF2-40B4-BE49-F238E27FC236}">
                    <a16:creationId xmlns:a16="http://schemas.microsoft.com/office/drawing/2014/main" id="{C64ECB50-B895-1E48-B073-A99C152CAC82}"/>
                  </a:ext>
                </a:extLst>
              </p:cNvPr>
              <p:cNvSpPr txBox="1"/>
              <p:nvPr/>
            </p:nvSpPr>
            <p:spPr>
              <a:xfrm>
                <a:off x="6162010" y="3896751"/>
                <a:ext cx="1521690" cy="223556"/>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Davis (2018) – Concretions </a:t>
                </a:r>
              </a:p>
            </p:txBody>
          </p:sp>
          <p:sp>
            <p:nvSpPr>
              <p:cNvPr id="42" name="TextBox 41">
                <a:extLst>
                  <a:ext uri="{FF2B5EF4-FFF2-40B4-BE49-F238E27FC236}">
                    <a16:creationId xmlns:a16="http://schemas.microsoft.com/office/drawing/2014/main" id="{8FDE57F4-DF7C-8547-AEF0-DDDB1C5CE6C1}"/>
                  </a:ext>
                </a:extLst>
              </p:cNvPr>
              <p:cNvSpPr txBox="1"/>
              <p:nvPr/>
            </p:nvSpPr>
            <p:spPr>
              <a:xfrm>
                <a:off x="6162010" y="4063294"/>
                <a:ext cx="1666760" cy="223556"/>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Martin &amp; </a:t>
                </a:r>
                <a:r>
                  <a:rPr lang="en-US" sz="1050" dirty="0" err="1">
                    <a:latin typeface="Times New Roman" panose="02020603050405020304" pitchFamily="18" charset="0"/>
                    <a:cs typeface="Times New Roman" panose="02020603050405020304" pitchFamily="18" charset="0"/>
                  </a:rPr>
                  <a:t>Rymerson</a:t>
                </a:r>
                <a:r>
                  <a:rPr lang="en-US" sz="1050" dirty="0">
                    <a:latin typeface="Times New Roman" panose="02020603050405020304" pitchFamily="18" charset="0"/>
                    <a:cs typeface="Times New Roman" panose="02020603050405020304" pitchFamily="18" charset="0"/>
                  </a:rPr>
                  <a:t> (2002)</a:t>
                </a:r>
              </a:p>
            </p:txBody>
          </p:sp>
          <p:sp>
            <p:nvSpPr>
              <p:cNvPr id="43" name="TextBox 42">
                <a:extLst>
                  <a:ext uri="{FF2B5EF4-FFF2-40B4-BE49-F238E27FC236}">
                    <a16:creationId xmlns:a16="http://schemas.microsoft.com/office/drawing/2014/main" id="{CEEECFEA-203C-7148-85C3-492C616FB834}"/>
                  </a:ext>
                </a:extLst>
              </p:cNvPr>
              <p:cNvSpPr txBox="1"/>
              <p:nvPr/>
            </p:nvSpPr>
            <p:spPr>
              <a:xfrm>
                <a:off x="6162010" y="4265006"/>
                <a:ext cx="1666760" cy="223556"/>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Malone et al. (1996)</a:t>
                </a:r>
              </a:p>
            </p:txBody>
          </p:sp>
          <p:sp>
            <p:nvSpPr>
              <p:cNvPr id="44" name="TextBox 43">
                <a:extLst>
                  <a:ext uri="{FF2B5EF4-FFF2-40B4-BE49-F238E27FC236}">
                    <a16:creationId xmlns:a16="http://schemas.microsoft.com/office/drawing/2014/main" id="{0C97C48F-9B27-C844-9D52-F1A4BCFAD192}"/>
                  </a:ext>
                </a:extLst>
              </p:cNvPr>
              <p:cNvSpPr txBox="1"/>
              <p:nvPr/>
            </p:nvSpPr>
            <p:spPr>
              <a:xfrm>
                <a:off x="6162010" y="4466718"/>
                <a:ext cx="1666760" cy="223556"/>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Martin &amp; </a:t>
                </a:r>
                <a:r>
                  <a:rPr lang="en-US" sz="1050" dirty="0" err="1">
                    <a:latin typeface="Times New Roman" panose="02020603050405020304" pitchFamily="18" charset="0"/>
                    <a:cs typeface="Times New Roman" panose="02020603050405020304" pitchFamily="18" charset="0"/>
                  </a:rPr>
                  <a:t>Rymerson</a:t>
                </a:r>
                <a:r>
                  <a:rPr lang="en-US" sz="1050" dirty="0">
                    <a:latin typeface="Times New Roman" panose="02020603050405020304" pitchFamily="18" charset="0"/>
                    <a:cs typeface="Times New Roman" panose="02020603050405020304" pitchFamily="18" charset="0"/>
                  </a:rPr>
                  <a:t> (2002)</a:t>
                </a:r>
              </a:p>
            </p:txBody>
          </p:sp>
          <p:sp>
            <p:nvSpPr>
              <p:cNvPr id="45" name="TextBox 44">
                <a:extLst>
                  <a:ext uri="{FF2B5EF4-FFF2-40B4-BE49-F238E27FC236}">
                    <a16:creationId xmlns:a16="http://schemas.microsoft.com/office/drawing/2014/main" id="{8148272B-48B4-D74B-98D6-528962A8136E}"/>
                  </a:ext>
                </a:extLst>
              </p:cNvPr>
              <p:cNvSpPr txBox="1"/>
              <p:nvPr/>
            </p:nvSpPr>
            <p:spPr>
              <a:xfrm>
                <a:off x="6162010" y="4668430"/>
                <a:ext cx="1666760" cy="223556"/>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Eichhubl &amp; Boles (2000)</a:t>
                </a:r>
              </a:p>
            </p:txBody>
          </p:sp>
          <p:sp>
            <p:nvSpPr>
              <p:cNvPr id="46" name="TextBox 45">
                <a:extLst>
                  <a:ext uri="{FF2B5EF4-FFF2-40B4-BE49-F238E27FC236}">
                    <a16:creationId xmlns:a16="http://schemas.microsoft.com/office/drawing/2014/main" id="{4B34B056-3272-E14B-AD81-9EAC8DC970D8}"/>
                  </a:ext>
                </a:extLst>
              </p:cNvPr>
              <p:cNvSpPr txBox="1"/>
              <p:nvPr/>
            </p:nvSpPr>
            <p:spPr>
              <a:xfrm>
                <a:off x="6162010" y="4870142"/>
                <a:ext cx="1666760" cy="223556"/>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Winter &amp; </a:t>
                </a:r>
                <a:r>
                  <a:rPr lang="en-US" sz="1050" dirty="0" err="1">
                    <a:latin typeface="Times New Roman" panose="02020603050405020304" pitchFamily="18" charset="0"/>
                    <a:cs typeface="Times New Roman" panose="02020603050405020304" pitchFamily="18" charset="0"/>
                  </a:rPr>
                  <a:t>Knauth</a:t>
                </a:r>
                <a:r>
                  <a:rPr lang="en-US" sz="1050" dirty="0">
                    <a:latin typeface="Times New Roman" panose="02020603050405020304" pitchFamily="18" charset="0"/>
                    <a:cs typeface="Times New Roman" panose="02020603050405020304" pitchFamily="18" charset="0"/>
                  </a:rPr>
                  <a:t>, 1992)</a:t>
                </a:r>
              </a:p>
            </p:txBody>
          </p:sp>
          <p:sp>
            <p:nvSpPr>
              <p:cNvPr id="47" name="TextBox 46">
                <a:extLst>
                  <a:ext uri="{FF2B5EF4-FFF2-40B4-BE49-F238E27FC236}">
                    <a16:creationId xmlns:a16="http://schemas.microsoft.com/office/drawing/2014/main" id="{F7FDE519-B0F4-7F46-8AD4-CA72C128E0D1}"/>
                  </a:ext>
                </a:extLst>
              </p:cNvPr>
              <p:cNvSpPr txBox="1"/>
              <p:nvPr/>
            </p:nvSpPr>
            <p:spPr>
              <a:xfrm>
                <a:off x="6162010" y="5071854"/>
                <a:ext cx="1666760" cy="223556"/>
              </a:xfrm>
              <a:prstGeom prst="rect">
                <a:avLst/>
              </a:prstGeom>
              <a:noFill/>
            </p:spPr>
            <p:txBody>
              <a:bodyPr wrap="square" rtlCol="0">
                <a:spAutoFit/>
              </a:bodyPr>
              <a:lstStyle/>
              <a:p>
                <a:r>
                  <a:rPr lang="en-US" sz="1050" dirty="0" err="1">
                    <a:latin typeface="Times New Roman" panose="02020603050405020304" pitchFamily="18" charset="0"/>
                    <a:cs typeface="Times New Roman" panose="02020603050405020304" pitchFamily="18" charset="0"/>
                  </a:rPr>
                  <a:t>Loyd</a:t>
                </a:r>
                <a:r>
                  <a:rPr lang="en-US" sz="1050" dirty="0">
                    <a:latin typeface="Times New Roman" panose="02020603050405020304" pitchFamily="18" charset="0"/>
                    <a:cs typeface="Times New Roman" panose="02020603050405020304" pitchFamily="18" charset="0"/>
                  </a:rPr>
                  <a:t> et al. (2012)</a:t>
                </a:r>
              </a:p>
            </p:txBody>
          </p:sp>
          <p:sp>
            <p:nvSpPr>
              <p:cNvPr id="48" name="TextBox 47">
                <a:extLst>
                  <a:ext uri="{FF2B5EF4-FFF2-40B4-BE49-F238E27FC236}">
                    <a16:creationId xmlns:a16="http://schemas.microsoft.com/office/drawing/2014/main" id="{9CB97705-7081-0447-9F64-445C82839D67}"/>
                  </a:ext>
                </a:extLst>
              </p:cNvPr>
              <p:cNvSpPr txBox="1"/>
              <p:nvPr/>
            </p:nvSpPr>
            <p:spPr>
              <a:xfrm>
                <a:off x="6162010" y="5273566"/>
                <a:ext cx="1666760" cy="223556"/>
              </a:xfrm>
              <a:prstGeom prst="rect">
                <a:avLst/>
              </a:prstGeom>
              <a:noFill/>
            </p:spPr>
            <p:txBody>
              <a:bodyPr wrap="square" rtlCol="0">
                <a:spAutoFit/>
              </a:bodyPr>
              <a:lstStyle/>
              <a:p>
                <a:r>
                  <a:rPr lang="en-US" sz="1050" dirty="0" err="1">
                    <a:latin typeface="Times New Roman" panose="02020603050405020304" pitchFamily="18" charset="0"/>
                    <a:cs typeface="Times New Roman" panose="02020603050405020304" pitchFamily="18" charset="0"/>
                  </a:rPr>
                  <a:t>Kushnir</a:t>
                </a:r>
                <a:r>
                  <a:rPr lang="en-US" sz="1050" dirty="0">
                    <a:latin typeface="Times New Roman" panose="02020603050405020304" pitchFamily="18" charset="0"/>
                    <a:cs typeface="Times New Roman" panose="02020603050405020304" pitchFamily="18" charset="0"/>
                  </a:rPr>
                  <a:t> &amp; </a:t>
                </a:r>
                <a:r>
                  <a:rPr lang="en-US" sz="1050" dirty="0" err="1">
                    <a:latin typeface="Times New Roman" panose="02020603050405020304" pitchFamily="18" charset="0"/>
                    <a:cs typeface="Times New Roman" panose="02020603050405020304" pitchFamily="18" charset="0"/>
                  </a:rPr>
                  <a:t>Kastner</a:t>
                </a:r>
                <a:r>
                  <a:rPr lang="en-US" sz="1050" dirty="0">
                    <a:latin typeface="Times New Roman" panose="02020603050405020304" pitchFamily="18" charset="0"/>
                    <a:cs typeface="Times New Roman" panose="02020603050405020304" pitchFamily="18" charset="0"/>
                  </a:rPr>
                  <a:t> (1984)</a:t>
                </a:r>
              </a:p>
            </p:txBody>
          </p:sp>
          <p:sp>
            <p:nvSpPr>
              <p:cNvPr id="49" name="TextBox 48">
                <a:extLst>
                  <a:ext uri="{FF2B5EF4-FFF2-40B4-BE49-F238E27FC236}">
                    <a16:creationId xmlns:a16="http://schemas.microsoft.com/office/drawing/2014/main" id="{B4DFC3FE-83B4-594F-9302-B53D1E24BCAB}"/>
                  </a:ext>
                </a:extLst>
              </p:cNvPr>
              <p:cNvSpPr txBox="1"/>
              <p:nvPr/>
            </p:nvSpPr>
            <p:spPr>
              <a:xfrm>
                <a:off x="6162010" y="5497957"/>
                <a:ext cx="1666760" cy="223556"/>
              </a:xfrm>
              <a:prstGeom prst="rect">
                <a:avLst/>
              </a:prstGeom>
              <a:noFill/>
            </p:spPr>
            <p:txBody>
              <a:bodyPr wrap="square" rtlCol="0">
                <a:spAutoFit/>
              </a:bodyPr>
              <a:lstStyle/>
              <a:p>
                <a:r>
                  <a:rPr lang="en-US" sz="1050" dirty="0" err="1">
                    <a:latin typeface="Times New Roman" panose="02020603050405020304" pitchFamily="18" charset="0"/>
                    <a:cs typeface="Times New Roman" panose="02020603050405020304" pitchFamily="18" charset="0"/>
                  </a:rPr>
                  <a:t>Pisciotto</a:t>
                </a:r>
                <a:r>
                  <a:rPr lang="en-US" sz="1050" dirty="0">
                    <a:latin typeface="Times New Roman" panose="02020603050405020304" pitchFamily="18" charset="0"/>
                    <a:cs typeface="Times New Roman" panose="02020603050405020304" pitchFamily="18" charset="0"/>
                  </a:rPr>
                  <a:t> (1981)</a:t>
                </a:r>
              </a:p>
            </p:txBody>
          </p:sp>
          <p:sp>
            <p:nvSpPr>
              <p:cNvPr id="50" name="TextBox 49">
                <a:extLst>
                  <a:ext uri="{FF2B5EF4-FFF2-40B4-BE49-F238E27FC236}">
                    <a16:creationId xmlns:a16="http://schemas.microsoft.com/office/drawing/2014/main" id="{DFB85D96-D825-3443-B382-66AA90EE1C83}"/>
                  </a:ext>
                </a:extLst>
              </p:cNvPr>
              <p:cNvSpPr txBox="1"/>
              <p:nvPr/>
            </p:nvSpPr>
            <p:spPr>
              <a:xfrm>
                <a:off x="6162010" y="5712163"/>
                <a:ext cx="1666760" cy="223556"/>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Murata et al. (1969)</a:t>
                </a:r>
              </a:p>
            </p:txBody>
          </p:sp>
        </p:grpSp>
      </p:grpSp>
    </p:spTree>
    <p:extLst>
      <p:ext uri="{BB962C8B-B14F-4D97-AF65-F5344CB8AC3E}">
        <p14:creationId xmlns:p14="http://schemas.microsoft.com/office/powerpoint/2010/main" val="2173130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a:extLst>
              <a:ext uri="{FF2B5EF4-FFF2-40B4-BE49-F238E27FC236}">
                <a16:creationId xmlns:a16="http://schemas.microsoft.com/office/drawing/2014/main" id="{06E43BB0-8B08-FD46-B4AD-0210CE641151}"/>
              </a:ext>
            </a:extLst>
          </p:cNvPr>
          <p:cNvGrpSpPr/>
          <p:nvPr/>
        </p:nvGrpSpPr>
        <p:grpSpPr>
          <a:xfrm>
            <a:off x="0" y="6275454"/>
            <a:ext cx="9144000" cy="588895"/>
            <a:chOff x="0" y="6275454"/>
            <a:chExt cx="9144000" cy="588895"/>
          </a:xfrm>
        </p:grpSpPr>
        <p:grpSp>
          <p:nvGrpSpPr>
            <p:cNvPr id="142" name="Group 141">
              <a:extLst>
                <a:ext uri="{FF2B5EF4-FFF2-40B4-BE49-F238E27FC236}">
                  <a16:creationId xmlns:a16="http://schemas.microsoft.com/office/drawing/2014/main" id="{D567D376-1068-BF41-BEFC-414143CCD4A6}"/>
                </a:ext>
              </a:extLst>
            </p:cNvPr>
            <p:cNvGrpSpPr/>
            <p:nvPr/>
          </p:nvGrpSpPr>
          <p:grpSpPr>
            <a:xfrm>
              <a:off x="0" y="6275454"/>
              <a:ext cx="9144000" cy="588895"/>
              <a:chOff x="0" y="6275454"/>
              <a:chExt cx="9144000" cy="588895"/>
            </a:xfrm>
          </p:grpSpPr>
          <p:sp>
            <p:nvSpPr>
              <p:cNvPr id="144" name="Rectangle 143">
                <a:extLst>
                  <a:ext uri="{FF2B5EF4-FFF2-40B4-BE49-F238E27FC236}">
                    <a16:creationId xmlns:a16="http://schemas.microsoft.com/office/drawing/2014/main" id="{D7317AF0-C3FF-EA43-91E8-B99D112534A7}"/>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5" name="Rectangle 144">
                <a:extLst>
                  <a:ext uri="{FF2B5EF4-FFF2-40B4-BE49-F238E27FC236}">
                    <a16:creationId xmlns:a16="http://schemas.microsoft.com/office/drawing/2014/main" id="{6ECF9EED-DFD0-3A4A-BAD9-C478177C2527}"/>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6" name="Footer Placeholder 2">
                <a:extLst>
                  <a:ext uri="{FF2B5EF4-FFF2-40B4-BE49-F238E27FC236}">
                    <a16:creationId xmlns:a16="http://schemas.microsoft.com/office/drawing/2014/main" id="{BE852E1D-67C8-9B40-AF1E-484A291D6CE3}"/>
                  </a:ext>
                </a:extLst>
              </p:cNvPr>
              <p:cNvSpPr txBox="1">
                <a:spLocks/>
              </p:cNvSpPr>
              <p:nvPr/>
            </p:nvSpPr>
            <p:spPr>
              <a:xfrm>
                <a:off x="1600525" y="6321238"/>
                <a:ext cx="6847467"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143" name="Picture 142">
              <a:extLst>
                <a:ext uri="{FF2B5EF4-FFF2-40B4-BE49-F238E27FC236}">
                  <a16:creationId xmlns:a16="http://schemas.microsoft.com/office/drawing/2014/main" id="{7A06AF55-BF99-1D44-B18C-49CFA9096B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5454"/>
              <a:ext cx="1553457" cy="582546"/>
            </a:xfrm>
            <a:prstGeom prst="rect">
              <a:avLst/>
            </a:prstGeom>
          </p:spPr>
        </p:pic>
      </p:grpSp>
      <p:sp>
        <p:nvSpPr>
          <p:cNvPr id="2" name="Title 1">
            <a:extLst>
              <a:ext uri="{FF2B5EF4-FFF2-40B4-BE49-F238E27FC236}">
                <a16:creationId xmlns:a16="http://schemas.microsoft.com/office/drawing/2014/main" id="{8CAFE769-ACB7-E24C-AC2A-C5AC20C5D6B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Fluid Temperature Derivation</a:t>
            </a:r>
          </a:p>
        </p:txBody>
      </p:sp>
      <p:graphicFrame>
        <p:nvGraphicFramePr>
          <p:cNvPr id="13" name="Table 12">
            <a:extLst>
              <a:ext uri="{FF2B5EF4-FFF2-40B4-BE49-F238E27FC236}">
                <a16:creationId xmlns:a16="http://schemas.microsoft.com/office/drawing/2014/main" id="{E0F94E8F-C29E-9A41-A203-934CA63988A7}"/>
              </a:ext>
            </a:extLst>
          </p:cNvPr>
          <p:cNvGraphicFramePr>
            <a:graphicFrameLocks noGrp="1"/>
          </p:cNvGraphicFramePr>
          <p:nvPr>
            <p:extLst>
              <p:ext uri="{D42A27DB-BD31-4B8C-83A1-F6EECF244321}">
                <p14:modId xmlns:p14="http://schemas.microsoft.com/office/powerpoint/2010/main" val="3320119591"/>
              </p:ext>
            </p:extLst>
          </p:nvPr>
        </p:nvGraphicFramePr>
        <p:xfrm>
          <a:off x="5606803" y="2746689"/>
          <a:ext cx="2841189" cy="1121223"/>
        </p:xfrm>
        <a:graphic>
          <a:graphicData uri="http://schemas.openxmlformats.org/drawingml/2006/table">
            <a:tbl>
              <a:tblPr firstRow="1" bandRow="1">
                <a:tableStyleId>{5940675A-B579-460E-94D1-54222C63F5DA}</a:tableStyleId>
              </a:tblPr>
              <a:tblGrid>
                <a:gridCol w="2841189">
                  <a:extLst>
                    <a:ext uri="{9D8B030D-6E8A-4147-A177-3AD203B41FA5}">
                      <a16:colId xmlns:a16="http://schemas.microsoft.com/office/drawing/2014/main" val="2738933712"/>
                    </a:ext>
                  </a:extLst>
                </a:gridCol>
              </a:tblGrid>
              <a:tr h="0">
                <a:tc>
                  <a:txBody>
                    <a:bodyPr/>
                    <a:lstStyle/>
                    <a:p>
                      <a:pPr algn="ctr"/>
                      <a:r>
                        <a:rPr lang="en-US" dirty="0">
                          <a:latin typeface="Times New Roman" panose="02020603050405020304" pitchFamily="18" charset="0"/>
                          <a:cs typeface="Times New Roman" panose="02020603050405020304" pitchFamily="18" charset="0"/>
                        </a:rPr>
                        <a:t>Temperature</a:t>
                      </a:r>
                    </a:p>
                    <a:p>
                      <a:pPr algn="ctr"/>
                      <a:r>
                        <a:rPr lang="el-GR" sz="1800" kern="1200" dirty="0">
                          <a:solidFill>
                            <a:schemeClr val="tx1"/>
                          </a:solidFill>
                          <a:effectLst/>
                          <a:latin typeface="Times New Roman" panose="02020603050405020304" pitchFamily="18" charset="0"/>
                          <a:ea typeface="+mn-ea"/>
                          <a:cs typeface="Times New Roman" panose="02020603050405020304" pitchFamily="18" charset="0"/>
                        </a:rPr>
                        <a:t>(δ</a:t>
                      </a:r>
                      <a:r>
                        <a:rPr lang="el-GR" sz="1800" kern="1200" baseline="30000" dirty="0">
                          <a:solidFill>
                            <a:schemeClr val="tx1"/>
                          </a:solidFill>
                          <a:effectLst/>
                          <a:latin typeface="Times New Roman" panose="02020603050405020304" pitchFamily="18" charset="0"/>
                          <a:ea typeface="+mn-ea"/>
                          <a:cs typeface="Times New Roman" panose="02020603050405020304" pitchFamily="18" charset="0"/>
                        </a:rPr>
                        <a:t>18</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O</a:t>
                      </a:r>
                      <a:r>
                        <a:rPr lang="en-US" sz="1800" kern="1200" baseline="-25000" dirty="0" err="1">
                          <a:solidFill>
                            <a:schemeClr val="tx1"/>
                          </a:solidFill>
                          <a:effectLst/>
                          <a:latin typeface="Times New Roman" panose="02020603050405020304" pitchFamily="18" charset="0"/>
                          <a:ea typeface="+mn-ea"/>
                          <a:cs typeface="Times New Roman" panose="02020603050405020304" pitchFamily="18" charset="0"/>
                        </a:rPr>
                        <a:t>water</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  3.5‰ SMOW) </a:t>
                      </a:r>
                      <a:endParaRPr lang="en-US"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17977429"/>
                  </a:ext>
                </a:extLst>
              </a:tr>
              <a:tr h="4811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37-96 </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C</a:t>
                      </a:r>
                    </a:p>
                  </a:txBody>
                  <a:tcPr anchor="ctr"/>
                </a:tc>
                <a:extLst>
                  <a:ext uri="{0D108BD9-81ED-4DB2-BD59-A6C34878D82A}">
                    <a16:rowId xmlns:a16="http://schemas.microsoft.com/office/drawing/2014/main" val="2396820588"/>
                  </a:ext>
                </a:extLst>
              </a:tr>
            </a:tbl>
          </a:graphicData>
        </a:graphic>
      </p:graphicFrame>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34CB43-162F-D545-966D-56808FFCBB2C}"/>
                  </a:ext>
                </a:extLst>
              </p:cNvPr>
              <p:cNvSpPr txBox="1"/>
              <p:nvPr/>
            </p:nvSpPr>
            <p:spPr>
              <a:xfrm>
                <a:off x="4901391" y="1558276"/>
                <a:ext cx="4094859" cy="230832"/>
              </a:xfrm>
              <a:prstGeom prst="rect">
                <a:avLst/>
              </a:prstGeom>
              <a:noFill/>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d>
                        <m:dPr>
                          <m:ctrlPr>
                            <a:rPr lang="en-US" sz="1500" b="0" i="1" smtClean="0">
                              <a:latin typeface="Cambria Math" panose="02040503050406030204" pitchFamily="18" charset="0"/>
                            </a:rPr>
                          </m:ctrlPr>
                        </m:dPr>
                        <m:e>
                          <m:r>
                            <a:rPr lang="en-US" sz="1500" b="0" i="1" smtClean="0">
                              <a:latin typeface="Cambria Math" panose="02040503050406030204" pitchFamily="18" charset="0"/>
                            </a:rPr>
                            <m:t>1000</m:t>
                          </m:r>
                          <m:func>
                            <m:funcPr>
                              <m:ctrlPr>
                                <a:rPr lang="en-US" sz="1500" b="0" i="1" smtClean="0">
                                  <a:latin typeface="Cambria Math" panose="02040503050406030204" pitchFamily="18" charset="0"/>
                                </a:rPr>
                              </m:ctrlPr>
                            </m:funcPr>
                            <m:fName>
                              <m:r>
                                <m:rPr>
                                  <m:sty m:val="p"/>
                                </m:rPr>
                                <a:rPr lang="en-US" sz="1500" b="0" i="0" smtClean="0">
                                  <a:latin typeface="Cambria Math" panose="02040503050406030204" pitchFamily="18" charset="0"/>
                                </a:rPr>
                                <m:t>ln</m:t>
                              </m:r>
                            </m:fName>
                            <m:e>
                              <m:r>
                                <a:rPr lang="en-US" sz="1500" i="1">
                                  <a:latin typeface="Cambria Math" panose="02040503050406030204" pitchFamily="18" charset="0"/>
                                  <a:ea typeface="Cambria Math" panose="02040503050406030204" pitchFamily="18" charset="0"/>
                                </a:rPr>
                                <m:t>𝛼</m:t>
                              </m:r>
                              <m:r>
                                <a:rPr lang="en-US" sz="1500" b="0" i="1" baseline="-25000" smtClean="0">
                                  <a:latin typeface="Cambria Math" panose="02040503050406030204" pitchFamily="18" charset="0"/>
                                  <a:ea typeface="Cambria Math" panose="02040503050406030204" pitchFamily="18" charset="0"/>
                                </a:rPr>
                                <m:t>𝑑𝑜𝑙𝑜𝑚𝑖𝑡𝑒</m:t>
                              </m:r>
                              <m:r>
                                <m:rPr>
                                  <m:nor/>
                                </m:rPr>
                                <a:rPr lang="en-US" sz="1500" baseline="-25000">
                                  <a:latin typeface="Times New Roman" panose="02020603050405020304" pitchFamily="18" charset="0"/>
                                  <a:cs typeface="Times New Roman" panose="02020603050405020304" pitchFamily="18" charset="0"/>
                                </a:rPr>
                                <m:t>−</m:t>
                              </m:r>
                              <m:r>
                                <a:rPr lang="en-US" sz="1500" b="0" i="1" baseline="-25000" smtClean="0">
                                  <a:latin typeface="Cambria Math" panose="02040503050406030204" pitchFamily="18" charset="0"/>
                                  <a:ea typeface="Cambria Math" panose="02040503050406030204" pitchFamily="18" charset="0"/>
                                </a:rPr>
                                <m:t>𝑤𝑎𝑡𝑒𝑟</m:t>
                              </m:r>
                            </m:e>
                          </m:func>
                          <m:r>
                            <a:rPr lang="en-US" sz="1500" b="0" i="1" smtClean="0">
                              <a:latin typeface="Cambria Math" panose="02040503050406030204" pitchFamily="18" charset="0"/>
                            </a:rPr>
                            <m:t>=3.14 ∗10</m:t>
                          </m:r>
                          <m:r>
                            <a:rPr lang="en-US" sz="1500" b="0" i="1" baseline="30000" smtClean="0">
                              <a:latin typeface="Cambria Math" panose="02040503050406030204" pitchFamily="18" charset="0"/>
                            </a:rPr>
                            <m:t>6</m:t>
                          </m:r>
                          <m:r>
                            <a:rPr lang="en-US" sz="1500" b="0" i="1" smtClean="0">
                              <a:latin typeface="Cambria Math" panose="02040503050406030204" pitchFamily="18" charset="0"/>
                            </a:rPr>
                            <m:t>𝑇</m:t>
                          </m:r>
                          <m:r>
                            <m:rPr>
                              <m:nor/>
                            </m:rPr>
                            <a:rPr lang="en-US" sz="1500" baseline="30000">
                              <a:latin typeface="Times New Roman" panose="02020603050405020304" pitchFamily="18" charset="0"/>
                              <a:cs typeface="Times New Roman" panose="02020603050405020304" pitchFamily="18" charset="0"/>
                            </a:rPr>
                            <m:t>–</m:t>
                          </m:r>
                          <m:r>
                            <m:rPr>
                              <m:nor/>
                            </m:rPr>
                            <a:rPr lang="en-US" sz="1500" baseline="30000">
                              <a:latin typeface="Times New Roman" panose="02020603050405020304" pitchFamily="18" charset="0"/>
                              <a:ea typeface="Cambria Math" panose="02040503050406030204" pitchFamily="18" charset="0"/>
                              <a:cs typeface="Times New Roman" panose="02020603050405020304" pitchFamily="18" charset="0"/>
                            </a:rPr>
                            <m:t>2</m:t>
                          </m:r>
                          <m:r>
                            <m:rPr>
                              <m:nor/>
                            </m:rPr>
                            <a:rPr lang="en-US" sz="1500" baseline="30000">
                              <a:latin typeface="Times New Roman" panose="02020603050405020304" pitchFamily="18" charset="0"/>
                              <a:cs typeface="Times New Roman" panose="02020603050405020304" pitchFamily="18" charset="0"/>
                            </a:rPr>
                            <m:t>  </m:t>
                          </m:r>
                          <m:r>
                            <a:rPr lang="en-US" sz="1500" b="0" i="1" smtClean="0">
                              <a:latin typeface="Cambria Math" panose="02040503050406030204" pitchFamily="18" charset="0"/>
                            </a:rPr>
                            <m:t>−3.14</m:t>
                          </m:r>
                        </m:e>
                      </m:d>
                    </m:oMath>
                  </m:oMathPara>
                </a14:m>
                <a:endParaRPr lang="en-US" sz="1500" dirty="0">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7234CB43-162F-D545-966D-56808FFCBB2C}"/>
                  </a:ext>
                </a:extLst>
              </p:cNvPr>
              <p:cNvSpPr txBox="1">
                <a:spLocks noRot="1" noChangeAspect="1" noMove="1" noResize="1" noEditPoints="1" noAdjustHandles="1" noChangeArrowheads="1" noChangeShapeType="1" noTextEdit="1"/>
              </p:cNvSpPr>
              <p:nvPr/>
            </p:nvSpPr>
            <p:spPr>
              <a:xfrm>
                <a:off x="4901391" y="1558276"/>
                <a:ext cx="4094859" cy="230832"/>
              </a:xfrm>
              <a:prstGeom prst="rect">
                <a:avLst/>
              </a:prstGeom>
              <a:blipFill>
                <a:blip r:embed="rId4"/>
                <a:stretch>
                  <a:fillRect t="-26316" b="-31579"/>
                </a:stretch>
              </a:blipFill>
            </p:spPr>
            <p:txBody>
              <a:bodyPr/>
              <a:lstStyle/>
              <a:p>
                <a:r>
                  <a:rPr lang="en-US">
                    <a:noFill/>
                  </a:rPr>
                  <a:t> </a:t>
                </a:r>
              </a:p>
            </p:txBody>
          </p:sp>
        </mc:Fallback>
      </mc:AlternateContent>
      <p:sp>
        <p:nvSpPr>
          <p:cNvPr id="17" name="Slide Number Placeholder 16">
            <a:extLst>
              <a:ext uri="{FF2B5EF4-FFF2-40B4-BE49-F238E27FC236}">
                <a16:creationId xmlns:a16="http://schemas.microsoft.com/office/drawing/2014/main" id="{C648BDB2-E797-A045-87D1-3BC161E4D225}"/>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19</a:t>
            </a:fld>
            <a:endParaRPr lang="en-US"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A332A151-15F2-0144-94C1-095E87AFAD57}"/>
              </a:ext>
            </a:extLst>
          </p:cNvPr>
          <p:cNvSpPr txBox="1"/>
          <p:nvPr/>
        </p:nvSpPr>
        <p:spPr>
          <a:xfrm>
            <a:off x="7713859" y="1779878"/>
            <a:ext cx="1485900" cy="246221"/>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a:t>
            </a:r>
            <a:r>
              <a:rPr lang="en-US" sz="1000" dirty="0" err="1">
                <a:latin typeface="Times New Roman" panose="02020603050405020304" pitchFamily="18" charset="0"/>
                <a:cs typeface="Times New Roman" panose="02020603050405020304" pitchFamily="18" charset="0"/>
              </a:rPr>
              <a:t>Horita</a:t>
            </a:r>
            <a:r>
              <a:rPr lang="en-US" sz="1000" dirty="0">
                <a:latin typeface="Times New Roman" panose="02020603050405020304" pitchFamily="18" charset="0"/>
                <a:cs typeface="Times New Roman" panose="02020603050405020304" pitchFamily="18" charset="0"/>
              </a:rPr>
              <a:t>, 2014)</a:t>
            </a:r>
          </a:p>
        </p:txBody>
      </p:sp>
      <p:grpSp>
        <p:nvGrpSpPr>
          <p:cNvPr id="3" name="Group 2">
            <a:extLst>
              <a:ext uri="{FF2B5EF4-FFF2-40B4-BE49-F238E27FC236}">
                <a16:creationId xmlns:a16="http://schemas.microsoft.com/office/drawing/2014/main" id="{73152F5C-A6FE-D14E-B745-C96698D41234}"/>
              </a:ext>
            </a:extLst>
          </p:cNvPr>
          <p:cNvGrpSpPr/>
          <p:nvPr/>
        </p:nvGrpSpPr>
        <p:grpSpPr>
          <a:xfrm>
            <a:off x="-43984" y="1123052"/>
            <a:ext cx="4945375" cy="5067700"/>
            <a:chOff x="-43984" y="1123052"/>
            <a:chExt cx="4945375" cy="5067700"/>
          </a:xfrm>
        </p:grpSpPr>
        <p:sp>
          <p:nvSpPr>
            <p:cNvPr id="137" name="TextBox 136">
              <a:extLst>
                <a:ext uri="{FF2B5EF4-FFF2-40B4-BE49-F238E27FC236}">
                  <a16:creationId xmlns:a16="http://schemas.microsoft.com/office/drawing/2014/main" id="{47B18023-C1B4-E046-BC51-34D10DC78014}"/>
                </a:ext>
              </a:extLst>
            </p:cNvPr>
            <p:cNvSpPr txBox="1"/>
            <p:nvPr/>
          </p:nvSpPr>
          <p:spPr>
            <a:xfrm>
              <a:off x="-43984" y="5826156"/>
              <a:ext cx="1663975" cy="246221"/>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a:t>
              </a:r>
              <a:r>
                <a:rPr lang="en-US" sz="1000" dirty="0" err="1">
                  <a:latin typeface="Times New Roman" panose="02020603050405020304" pitchFamily="18" charset="0"/>
                  <a:cs typeface="Times New Roman" panose="02020603050405020304" pitchFamily="18" charset="0"/>
                </a:rPr>
                <a:t>Behl</a:t>
              </a:r>
              <a:r>
                <a:rPr lang="en-US" sz="1000" dirty="0">
                  <a:latin typeface="Times New Roman" panose="02020603050405020304" pitchFamily="18" charset="0"/>
                  <a:cs typeface="Times New Roman" panose="02020603050405020304" pitchFamily="18" charset="0"/>
                </a:rPr>
                <a:t>, 1992)</a:t>
              </a:r>
            </a:p>
          </p:txBody>
        </p:sp>
        <p:grpSp>
          <p:nvGrpSpPr>
            <p:cNvPr id="148" name="Group 147">
              <a:extLst>
                <a:ext uri="{FF2B5EF4-FFF2-40B4-BE49-F238E27FC236}">
                  <a16:creationId xmlns:a16="http://schemas.microsoft.com/office/drawing/2014/main" id="{3061078A-086E-3743-8222-1AD2AE4FCF5D}"/>
                </a:ext>
              </a:extLst>
            </p:cNvPr>
            <p:cNvGrpSpPr/>
            <p:nvPr/>
          </p:nvGrpSpPr>
          <p:grpSpPr>
            <a:xfrm>
              <a:off x="253918" y="1123052"/>
              <a:ext cx="4647473" cy="5067700"/>
              <a:chOff x="253918" y="1174568"/>
              <a:chExt cx="4647473" cy="5067700"/>
            </a:xfrm>
          </p:grpSpPr>
          <p:grpSp>
            <p:nvGrpSpPr>
              <p:cNvPr id="136" name="Group 135">
                <a:extLst>
                  <a:ext uri="{FF2B5EF4-FFF2-40B4-BE49-F238E27FC236}">
                    <a16:creationId xmlns:a16="http://schemas.microsoft.com/office/drawing/2014/main" id="{C67BAD2A-7706-4F41-BFEA-EF78BC02D935}"/>
                  </a:ext>
                </a:extLst>
              </p:cNvPr>
              <p:cNvGrpSpPr/>
              <p:nvPr/>
            </p:nvGrpSpPr>
            <p:grpSpPr>
              <a:xfrm>
                <a:off x="253918" y="1174568"/>
                <a:ext cx="4647473" cy="5067700"/>
                <a:chOff x="160924" y="1572558"/>
                <a:chExt cx="4647473" cy="5067700"/>
              </a:xfrm>
            </p:grpSpPr>
            <p:grpSp>
              <p:nvGrpSpPr>
                <p:cNvPr id="128" name="Group 127">
                  <a:extLst>
                    <a:ext uri="{FF2B5EF4-FFF2-40B4-BE49-F238E27FC236}">
                      <a16:creationId xmlns:a16="http://schemas.microsoft.com/office/drawing/2014/main" id="{B8F978B9-C6B5-E741-80D6-00AF54681105}"/>
                    </a:ext>
                  </a:extLst>
                </p:cNvPr>
                <p:cNvGrpSpPr/>
                <p:nvPr/>
              </p:nvGrpSpPr>
              <p:grpSpPr>
                <a:xfrm>
                  <a:off x="160924" y="1572558"/>
                  <a:ext cx="4647473" cy="5067700"/>
                  <a:chOff x="160924" y="1572558"/>
                  <a:chExt cx="4647473" cy="5067700"/>
                </a:xfrm>
              </p:grpSpPr>
              <p:grpSp>
                <p:nvGrpSpPr>
                  <p:cNvPr id="123" name="Group 122">
                    <a:extLst>
                      <a:ext uri="{FF2B5EF4-FFF2-40B4-BE49-F238E27FC236}">
                        <a16:creationId xmlns:a16="http://schemas.microsoft.com/office/drawing/2014/main" id="{1CAADBBE-0B9E-9E42-8E95-8624EA49815C}"/>
                      </a:ext>
                    </a:extLst>
                  </p:cNvPr>
                  <p:cNvGrpSpPr/>
                  <p:nvPr/>
                </p:nvGrpSpPr>
                <p:grpSpPr>
                  <a:xfrm>
                    <a:off x="576785" y="1572558"/>
                    <a:ext cx="4007915" cy="4674637"/>
                    <a:chOff x="368246" y="2075706"/>
                    <a:chExt cx="4007915" cy="4674637"/>
                  </a:xfrm>
                </p:grpSpPr>
                <p:grpSp>
                  <p:nvGrpSpPr>
                    <p:cNvPr id="20" name="Group 19">
                      <a:extLst>
                        <a:ext uri="{FF2B5EF4-FFF2-40B4-BE49-F238E27FC236}">
                          <a16:creationId xmlns:a16="http://schemas.microsoft.com/office/drawing/2014/main" id="{544CF7D0-CE9A-2149-92AC-B2569F2AD9FA}"/>
                        </a:ext>
                      </a:extLst>
                    </p:cNvPr>
                    <p:cNvGrpSpPr/>
                    <p:nvPr/>
                  </p:nvGrpSpPr>
                  <p:grpSpPr>
                    <a:xfrm>
                      <a:off x="838395" y="2220038"/>
                      <a:ext cx="2743200" cy="4097637"/>
                      <a:chOff x="434898" y="2135895"/>
                      <a:chExt cx="2743200" cy="4097637"/>
                    </a:xfrm>
                  </p:grpSpPr>
                  <p:sp>
                    <p:nvSpPr>
                      <p:cNvPr id="19" name="Rectangle 18">
                        <a:extLst>
                          <a:ext uri="{FF2B5EF4-FFF2-40B4-BE49-F238E27FC236}">
                            <a16:creationId xmlns:a16="http://schemas.microsoft.com/office/drawing/2014/main" id="{1F28A421-F9D7-C740-9DEB-915D75E334FE}"/>
                          </a:ext>
                        </a:extLst>
                      </p:cNvPr>
                      <p:cNvSpPr/>
                      <p:nvPr/>
                    </p:nvSpPr>
                    <p:spPr>
                      <a:xfrm>
                        <a:off x="434898" y="2135895"/>
                        <a:ext cx="2743200" cy="1509106"/>
                      </a:xfrm>
                      <a:prstGeom prst="rect">
                        <a:avLst/>
                      </a:prstGeom>
                      <a:pattFill prst="pct20">
                        <a:fgClr>
                          <a:schemeClr val="tx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6" name="Rectangle 65">
                        <a:extLst>
                          <a:ext uri="{FF2B5EF4-FFF2-40B4-BE49-F238E27FC236}">
                            <a16:creationId xmlns:a16="http://schemas.microsoft.com/office/drawing/2014/main" id="{9CAE2A9E-A854-ED40-A624-7EFA2D93644F}"/>
                          </a:ext>
                        </a:extLst>
                      </p:cNvPr>
                      <p:cNvSpPr/>
                      <p:nvPr/>
                    </p:nvSpPr>
                    <p:spPr>
                      <a:xfrm>
                        <a:off x="434898" y="3645001"/>
                        <a:ext cx="2743200" cy="184364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7" name="Rectangle 66">
                        <a:extLst>
                          <a:ext uri="{FF2B5EF4-FFF2-40B4-BE49-F238E27FC236}">
                            <a16:creationId xmlns:a16="http://schemas.microsoft.com/office/drawing/2014/main" id="{04DECC72-B87E-5546-BD4C-6EB46C3D68F1}"/>
                          </a:ext>
                        </a:extLst>
                      </p:cNvPr>
                      <p:cNvSpPr/>
                      <p:nvPr/>
                    </p:nvSpPr>
                    <p:spPr>
                      <a:xfrm>
                        <a:off x="434898" y="5347756"/>
                        <a:ext cx="2743200" cy="885776"/>
                      </a:xfrm>
                      <a:prstGeom prst="rect">
                        <a:avLst/>
                      </a:prstGeom>
                      <a:pattFill prst="pct50">
                        <a:fgClr>
                          <a:schemeClr val="bg1">
                            <a:lumMod val="50000"/>
                          </a:schemeClr>
                        </a:fgClr>
                        <a:bgClr>
                          <a:schemeClr val="bg1">
                            <a:lumMod val="85000"/>
                          </a:schemeClr>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8" name="Freeform 17">
                      <a:extLst>
                        <a:ext uri="{FF2B5EF4-FFF2-40B4-BE49-F238E27FC236}">
                          <a16:creationId xmlns:a16="http://schemas.microsoft.com/office/drawing/2014/main" id="{F2B7F37D-9042-F845-8FE2-3B83F9127B1F}"/>
                        </a:ext>
                      </a:extLst>
                    </p:cNvPr>
                    <p:cNvSpPr/>
                    <p:nvPr/>
                  </p:nvSpPr>
                  <p:spPr>
                    <a:xfrm>
                      <a:off x="847493" y="2220037"/>
                      <a:ext cx="2743200" cy="4097638"/>
                    </a:xfrm>
                    <a:custGeom>
                      <a:avLst/>
                      <a:gdLst>
                        <a:gd name="connsiteX0" fmla="*/ 0 w 2743200"/>
                        <a:gd name="connsiteY0" fmla="*/ 0 h 4293220"/>
                        <a:gd name="connsiteX1" fmla="*/ 0 w 2743200"/>
                        <a:gd name="connsiteY1" fmla="*/ 4293220 h 4293220"/>
                        <a:gd name="connsiteX2" fmla="*/ 111512 w 2743200"/>
                        <a:gd name="connsiteY2" fmla="*/ 4293220 h 4293220"/>
                        <a:gd name="connsiteX3" fmla="*/ 2743200 w 2743200"/>
                        <a:gd name="connsiteY3" fmla="*/ 4293220 h 4293220"/>
                      </a:gdLst>
                      <a:ahLst/>
                      <a:cxnLst>
                        <a:cxn ang="0">
                          <a:pos x="connsiteX0" y="connsiteY0"/>
                        </a:cxn>
                        <a:cxn ang="0">
                          <a:pos x="connsiteX1" y="connsiteY1"/>
                        </a:cxn>
                        <a:cxn ang="0">
                          <a:pos x="connsiteX2" y="connsiteY2"/>
                        </a:cxn>
                        <a:cxn ang="0">
                          <a:pos x="connsiteX3" y="connsiteY3"/>
                        </a:cxn>
                      </a:cxnLst>
                      <a:rect l="l" t="t" r="r" b="b"/>
                      <a:pathLst>
                        <a:path w="2743200" h="4293220">
                          <a:moveTo>
                            <a:pt x="0" y="0"/>
                          </a:moveTo>
                          <a:lnTo>
                            <a:pt x="0" y="4293220"/>
                          </a:lnTo>
                          <a:lnTo>
                            <a:pt x="111512" y="4293220"/>
                          </a:lnTo>
                          <a:lnTo>
                            <a:pt x="2743200" y="429322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EF29810E-9352-E34C-953E-58AFA05FF223}"/>
                        </a:ext>
                      </a:extLst>
                    </p:cNvPr>
                    <p:cNvGrpSpPr/>
                    <p:nvPr/>
                  </p:nvGrpSpPr>
                  <p:grpSpPr>
                    <a:xfrm>
                      <a:off x="745334" y="2233696"/>
                      <a:ext cx="111512" cy="3717990"/>
                      <a:chOff x="332739" y="2167749"/>
                      <a:chExt cx="111512" cy="3717990"/>
                    </a:xfrm>
                  </p:grpSpPr>
                  <p:cxnSp>
                    <p:nvCxnSpPr>
                      <p:cNvPr id="68" name="Straight Connector 67">
                        <a:extLst>
                          <a:ext uri="{FF2B5EF4-FFF2-40B4-BE49-F238E27FC236}">
                            <a16:creationId xmlns:a16="http://schemas.microsoft.com/office/drawing/2014/main" id="{A38C39FC-FEFD-D44D-8545-A29AAFF70F49}"/>
                          </a:ext>
                        </a:extLst>
                      </p:cNvPr>
                      <p:cNvCxnSpPr/>
                      <p:nvPr/>
                    </p:nvCxnSpPr>
                    <p:spPr>
                      <a:xfrm>
                        <a:off x="332739" y="2167749"/>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53E0524-16FC-3D4F-97DC-46136778AAA1}"/>
                          </a:ext>
                        </a:extLst>
                      </p:cNvPr>
                      <p:cNvCxnSpPr/>
                      <p:nvPr/>
                    </p:nvCxnSpPr>
                    <p:spPr>
                      <a:xfrm>
                        <a:off x="332739" y="2461915"/>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1CBA441-0F4B-C74C-BFAE-E22F5E9D94C1}"/>
                          </a:ext>
                        </a:extLst>
                      </p:cNvPr>
                      <p:cNvCxnSpPr/>
                      <p:nvPr/>
                    </p:nvCxnSpPr>
                    <p:spPr>
                      <a:xfrm>
                        <a:off x="332739" y="2889893"/>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E32B51-F04C-D047-8464-D669D8B9FE8B}"/>
                          </a:ext>
                        </a:extLst>
                      </p:cNvPr>
                      <p:cNvCxnSpPr/>
                      <p:nvPr/>
                    </p:nvCxnSpPr>
                    <p:spPr>
                      <a:xfrm>
                        <a:off x="332739" y="3317871"/>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FBB3BED-69F6-E64F-BEFD-C53F8D49E539}"/>
                          </a:ext>
                        </a:extLst>
                      </p:cNvPr>
                      <p:cNvCxnSpPr/>
                      <p:nvPr/>
                    </p:nvCxnSpPr>
                    <p:spPr>
                      <a:xfrm>
                        <a:off x="332739" y="3745849"/>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BBE4643-40ED-ED47-845B-E7EE3477ABF7}"/>
                          </a:ext>
                        </a:extLst>
                      </p:cNvPr>
                      <p:cNvCxnSpPr/>
                      <p:nvPr/>
                    </p:nvCxnSpPr>
                    <p:spPr>
                      <a:xfrm>
                        <a:off x="332739" y="4173827"/>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CAF34CD-2138-FC4A-84E5-24C4794FF6A9}"/>
                          </a:ext>
                        </a:extLst>
                      </p:cNvPr>
                      <p:cNvCxnSpPr/>
                      <p:nvPr/>
                    </p:nvCxnSpPr>
                    <p:spPr>
                      <a:xfrm>
                        <a:off x="332739" y="4601805"/>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22468C1-C13D-4547-849D-2EFA486E5406}"/>
                          </a:ext>
                        </a:extLst>
                      </p:cNvPr>
                      <p:cNvCxnSpPr/>
                      <p:nvPr/>
                    </p:nvCxnSpPr>
                    <p:spPr>
                      <a:xfrm>
                        <a:off x="332739" y="5029783"/>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7F03AC3-BD0A-2248-A18F-39CF92823AF2}"/>
                          </a:ext>
                        </a:extLst>
                      </p:cNvPr>
                      <p:cNvCxnSpPr/>
                      <p:nvPr/>
                    </p:nvCxnSpPr>
                    <p:spPr>
                      <a:xfrm>
                        <a:off x="332739" y="5457761"/>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0775F43-B56B-D445-9F84-5FA9B55724FB}"/>
                          </a:ext>
                        </a:extLst>
                      </p:cNvPr>
                      <p:cNvCxnSpPr/>
                      <p:nvPr/>
                    </p:nvCxnSpPr>
                    <p:spPr>
                      <a:xfrm>
                        <a:off x="332739" y="5885739"/>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661E57B4-98FD-9649-A8FC-4786F3BE03E9}"/>
                        </a:ext>
                      </a:extLst>
                    </p:cNvPr>
                    <p:cNvGrpSpPr/>
                    <p:nvPr/>
                  </p:nvGrpSpPr>
                  <p:grpSpPr>
                    <a:xfrm>
                      <a:off x="368246" y="2075706"/>
                      <a:ext cx="367990" cy="4022446"/>
                      <a:chOff x="368246" y="2075706"/>
                      <a:chExt cx="367990" cy="4022446"/>
                    </a:xfrm>
                  </p:grpSpPr>
                  <p:grpSp>
                    <p:nvGrpSpPr>
                      <p:cNvPr id="33" name="Group 32">
                        <a:extLst>
                          <a:ext uri="{FF2B5EF4-FFF2-40B4-BE49-F238E27FC236}">
                            <a16:creationId xmlns:a16="http://schemas.microsoft.com/office/drawing/2014/main" id="{0B6A978E-E661-BC43-8233-FB1C23C24FCE}"/>
                          </a:ext>
                        </a:extLst>
                      </p:cNvPr>
                      <p:cNvGrpSpPr/>
                      <p:nvPr/>
                    </p:nvGrpSpPr>
                    <p:grpSpPr>
                      <a:xfrm>
                        <a:off x="368246" y="2381395"/>
                        <a:ext cx="367990" cy="3716757"/>
                        <a:chOff x="424826" y="2518523"/>
                        <a:chExt cx="367990" cy="3716757"/>
                      </a:xfrm>
                    </p:grpSpPr>
                    <p:sp>
                      <p:nvSpPr>
                        <p:cNvPr id="88" name="TextBox 87">
                          <a:extLst>
                            <a:ext uri="{FF2B5EF4-FFF2-40B4-BE49-F238E27FC236}">
                              <a16:creationId xmlns:a16="http://schemas.microsoft.com/office/drawing/2014/main" id="{F8CC3A0E-2499-E44C-9B68-AB947C5E3002}"/>
                            </a:ext>
                          </a:extLst>
                        </p:cNvPr>
                        <p:cNvSpPr txBox="1"/>
                        <p:nvPr/>
                      </p:nvSpPr>
                      <p:spPr>
                        <a:xfrm>
                          <a:off x="424826" y="5927503"/>
                          <a:ext cx="36799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95</a:t>
                          </a:r>
                        </a:p>
                      </p:txBody>
                    </p:sp>
                    <p:sp>
                      <p:nvSpPr>
                        <p:cNvPr id="89" name="TextBox 88">
                          <a:extLst>
                            <a:ext uri="{FF2B5EF4-FFF2-40B4-BE49-F238E27FC236}">
                              <a16:creationId xmlns:a16="http://schemas.microsoft.com/office/drawing/2014/main" id="{EEC7A375-5E90-FC4A-BDD9-FFBF5241EF91}"/>
                            </a:ext>
                          </a:extLst>
                        </p:cNvPr>
                        <p:cNvSpPr txBox="1"/>
                        <p:nvPr/>
                      </p:nvSpPr>
                      <p:spPr>
                        <a:xfrm>
                          <a:off x="424826" y="5501379"/>
                          <a:ext cx="36799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85</a:t>
                          </a:r>
                        </a:p>
                      </p:txBody>
                    </p:sp>
                    <p:sp>
                      <p:nvSpPr>
                        <p:cNvPr id="90" name="TextBox 89">
                          <a:extLst>
                            <a:ext uri="{FF2B5EF4-FFF2-40B4-BE49-F238E27FC236}">
                              <a16:creationId xmlns:a16="http://schemas.microsoft.com/office/drawing/2014/main" id="{134BFB50-B497-CA4D-B0F2-DE6D165A803A}"/>
                            </a:ext>
                          </a:extLst>
                        </p:cNvPr>
                        <p:cNvSpPr txBox="1"/>
                        <p:nvPr/>
                      </p:nvSpPr>
                      <p:spPr>
                        <a:xfrm>
                          <a:off x="424826" y="5075256"/>
                          <a:ext cx="36799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75</a:t>
                          </a:r>
                        </a:p>
                      </p:txBody>
                    </p:sp>
                    <p:sp>
                      <p:nvSpPr>
                        <p:cNvPr id="91" name="TextBox 90">
                          <a:extLst>
                            <a:ext uri="{FF2B5EF4-FFF2-40B4-BE49-F238E27FC236}">
                              <a16:creationId xmlns:a16="http://schemas.microsoft.com/office/drawing/2014/main" id="{2C6D32F8-FFBE-0843-A5F9-A5B57FFC74CE}"/>
                            </a:ext>
                          </a:extLst>
                        </p:cNvPr>
                        <p:cNvSpPr txBox="1"/>
                        <p:nvPr/>
                      </p:nvSpPr>
                      <p:spPr>
                        <a:xfrm>
                          <a:off x="424826" y="4649133"/>
                          <a:ext cx="36799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65</a:t>
                          </a:r>
                        </a:p>
                      </p:txBody>
                    </p:sp>
                    <p:sp>
                      <p:nvSpPr>
                        <p:cNvPr id="92" name="TextBox 91">
                          <a:extLst>
                            <a:ext uri="{FF2B5EF4-FFF2-40B4-BE49-F238E27FC236}">
                              <a16:creationId xmlns:a16="http://schemas.microsoft.com/office/drawing/2014/main" id="{B39AFEBD-5B7F-DC45-BF93-67AE8AF7830B}"/>
                            </a:ext>
                          </a:extLst>
                        </p:cNvPr>
                        <p:cNvSpPr txBox="1"/>
                        <p:nvPr/>
                      </p:nvSpPr>
                      <p:spPr>
                        <a:xfrm>
                          <a:off x="424826" y="4223011"/>
                          <a:ext cx="36799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55</a:t>
                          </a:r>
                        </a:p>
                      </p:txBody>
                    </p:sp>
                    <p:sp>
                      <p:nvSpPr>
                        <p:cNvPr id="93" name="TextBox 92">
                          <a:extLst>
                            <a:ext uri="{FF2B5EF4-FFF2-40B4-BE49-F238E27FC236}">
                              <a16:creationId xmlns:a16="http://schemas.microsoft.com/office/drawing/2014/main" id="{FD87D9BA-91EA-104D-B36E-9C6F0761404B}"/>
                            </a:ext>
                          </a:extLst>
                        </p:cNvPr>
                        <p:cNvSpPr txBox="1"/>
                        <p:nvPr/>
                      </p:nvSpPr>
                      <p:spPr>
                        <a:xfrm>
                          <a:off x="424826" y="3796889"/>
                          <a:ext cx="36799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45</a:t>
                          </a:r>
                        </a:p>
                      </p:txBody>
                    </p:sp>
                    <p:sp>
                      <p:nvSpPr>
                        <p:cNvPr id="94" name="TextBox 93">
                          <a:extLst>
                            <a:ext uri="{FF2B5EF4-FFF2-40B4-BE49-F238E27FC236}">
                              <a16:creationId xmlns:a16="http://schemas.microsoft.com/office/drawing/2014/main" id="{D619A41E-9D76-9742-9E54-F2B6E74C15F3}"/>
                            </a:ext>
                          </a:extLst>
                        </p:cNvPr>
                        <p:cNvSpPr txBox="1"/>
                        <p:nvPr/>
                      </p:nvSpPr>
                      <p:spPr>
                        <a:xfrm>
                          <a:off x="424826" y="3370767"/>
                          <a:ext cx="36799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35</a:t>
                          </a:r>
                        </a:p>
                      </p:txBody>
                    </p:sp>
                    <p:sp>
                      <p:nvSpPr>
                        <p:cNvPr id="95" name="TextBox 94">
                          <a:extLst>
                            <a:ext uri="{FF2B5EF4-FFF2-40B4-BE49-F238E27FC236}">
                              <a16:creationId xmlns:a16="http://schemas.microsoft.com/office/drawing/2014/main" id="{31F2B2EA-99A0-904C-8364-4D4FD1B47B4B}"/>
                            </a:ext>
                          </a:extLst>
                        </p:cNvPr>
                        <p:cNvSpPr txBox="1"/>
                        <p:nvPr/>
                      </p:nvSpPr>
                      <p:spPr>
                        <a:xfrm>
                          <a:off x="424826" y="2944645"/>
                          <a:ext cx="36799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25</a:t>
                          </a:r>
                        </a:p>
                      </p:txBody>
                    </p:sp>
                    <p:sp>
                      <p:nvSpPr>
                        <p:cNvPr id="96" name="TextBox 95">
                          <a:extLst>
                            <a:ext uri="{FF2B5EF4-FFF2-40B4-BE49-F238E27FC236}">
                              <a16:creationId xmlns:a16="http://schemas.microsoft.com/office/drawing/2014/main" id="{836779F1-4946-A246-8FED-21FB3049F2AA}"/>
                            </a:ext>
                          </a:extLst>
                        </p:cNvPr>
                        <p:cNvSpPr txBox="1"/>
                        <p:nvPr/>
                      </p:nvSpPr>
                      <p:spPr>
                        <a:xfrm>
                          <a:off x="424826" y="2518523"/>
                          <a:ext cx="36799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15</a:t>
                          </a:r>
                        </a:p>
                      </p:txBody>
                    </p:sp>
                  </p:grpSp>
                  <p:sp>
                    <p:nvSpPr>
                      <p:cNvPr id="97" name="TextBox 96">
                        <a:extLst>
                          <a:ext uri="{FF2B5EF4-FFF2-40B4-BE49-F238E27FC236}">
                            <a16:creationId xmlns:a16="http://schemas.microsoft.com/office/drawing/2014/main" id="{79E72AE9-797D-2E41-90BA-49FA33212C75}"/>
                          </a:ext>
                        </a:extLst>
                      </p:cNvPr>
                      <p:cNvSpPr txBox="1"/>
                      <p:nvPr/>
                    </p:nvSpPr>
                    <p:spPr>
                      <a:xfrm>
                        <a:off x="368246" y="2075706"/>
                        <a:ext cx="36799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7</a:t>
                        </a:r>
                      </a:p>
                    </p:txBody>
                  </p:sp>
                </p:grpSp>
                <p:cxnSp>
                  <p:nvCxnSpPr>
                    <p:cNvPr id="98" name="Straight Connector 97">
                      <a:extLst>
                        <a:ext uri="{FF2B5EF4-FFF2-40B4-BE49-F238E27FC236}">
                          <a16:creationId xmlns:a16="http://schemas.microsoft.com/office/drawing/2014/main" id="{8E4B641D-B361-0648-A918-9F981E175DF3}"/>
                        </a:ext>
                      </a:extLst>
                    </p:cNvPr>
                    <p:cNvCxnSpPr/>
                    <p:nvPr/>
                  </p:nvCxnSpPr>
                  <p:spPr>
                    <a:xfrm>
                      <a:off x="3577620" y="2233696"/>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71B2105-934B-3F45-AD09-93FEDC57E0CE}"/>
                        </a:ext>
                      </a:extLst>
                    </p:cNvPr>
                    <p:cNvCxnSpPr/>
                    <p:nvPr/>
                  </p:nvCxnSpPr>
                  <p:spPr>
                    <a:xfrm>
                      <a:off x="3577620" y="3753368"/>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4F23739-C185-4342-8B10-613ED057E9B5}"/>
                        </a:ext>
                      </a:extLst>
                    </p:cNvPr>
                    <p:cNvCxnSpPr/>
                    <p:nvPr/>
                  </p:nvCxnSpPr>
                  <p:spPr>
                    <a:xfrm>
                      <a:off x="3577620" y="4748802"/>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96F840A-F669-8A45-89FF-DCEEADA76EA2}"/>
                        </a:ext>
                      </a:extLst>
                    </p:cNvPr>
                    <p:cNvCxnSpPr/>
                    <p:nvPr/>
                  </p:nvCxnSpPr>
                  <p:spPr>
                    <a:xfrm>
                      <a:off x="3577620" y="5609129"/>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A635290-2C1B-D941-A6FE-5381C9BD1CBB}"/>
                        </a:ext>
                      </a:extLst>
                    </p:cNvPr>
                    <p:cNvCxnSpPr>
                      <a:cxnSpLocks/>
                    </p:cNvCxnSpPr>
                    <p:nvPr/>
                  </p:nvCxnSpPr>
                  <p:spPr>
                    <a:xfrm flipV="1">
                      <a:off x="3584637" y="2245808"/>
                      <a:ext cx="0" cy="40839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C8900882-3D60-1143-8DCB-630BE2D20C02}"/>
                        </a:ext>
                      </a:extLst>
                    </p:cNvPr>
                    <p:cNvSpPr txBox="1"/>
                    <p:nvPr/>
                  </p:nvSpPr>
                  <p:spPr>
                    <a:xfrm>
                      <a:off x="3675663" y="5455240"/>
                      <a:ext cx="62176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1500</a:t>
                      </a:r>
                    </a:p>
                  </p:txBody>
                </p:sp>
                <p:sp>
                  <p:nvSpPr>
                    <p:cNvPr id="108" name="TextBox 107">
                      <a:extLst>
                        <a:ext uri="{FF2B5EF4-FFF2-40B4-BE49-F238E27FC236}">
                          <a16:creationId xmlns:a16="http://schemas.microsoft.com/office/drawing/2014/main" id="{C25C3672-85B2-104D-8D72-951644450586}"/>
                        </a:ext>
                      </a:extLst>
                    </p:cNvPr>
                    <p:cNvSpPr txBox="1"/>
                    <p:nvPr/>
                  </p:nvSpPr>
                  <p:spPr>
                    <a:xfrm>
                      <a:off x="3675663" y="4594913"/>
                      <a:ext cx="62176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1000</a:t>
                      </a:r>
                    </a:p>
                  </p:txBody>
                </p:sp>
                <p:sp>
                  <p:nvSpPr>
                    <p:cNvPr id="109" name="TextBox 108">
                      <a:extLst>
                        <a:ext uri="{FF2B5EF4-FFF2-40B4-BE49-F238E27FC236}">
                          <a16:creationId xmlns:a16="http://schemas.microsoft.com/office/drawing/2014/main" id="{99A7128C-606C-4E44-AE6D-B0D3CA35EC4B}"/>
                        </a:ext>
                      </a:extLst>
                    </p:cNvPr>
                    <p:cNvSpPr txBox="1"/>
                    <p:nvPr/>
                  </p:nvSpPr>
                  <p:spPr>
                    <a:xfrm>
                      <a:off x="3675663" y="3600260"/>
                      <a:ext cx="62176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500</a:t>
                      </a:r>
                    </a:p>
                  </p:txBody>
                </p:sp>
                <p:sp>
                  <p:nvSpPr>
                    <p:cNvPr id="110" name="TextBox 109">
                      <a:extLst>
                        <a:ext uri="{FF2B5EF4-FFF2-40B4-BE49-F238E27FC236}">
                          <a16:creationId xmlns:a16="http://schemas.microsoft.com/office/drawing/2014/main" id="{5799047D-6973-F54C-8276-1F484345C286}"/>
                        </a:ext>
                      </a:extLst>
                    </p:cNvPr>
                    <p:cNvSpPr txBox="1"/>
                    <p:nvPr/>
                  </p:nvSpPr>
                  <p:spPr>
                    <a:xfrm>
                      <a:off x="3675663" y="2083377"/>
                      <a:ext cx="700498"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 </a:t>
                      </a:r>
                      <a:r>
                        <a:rPr lang="en-US" sz="1400" dirty="0" err="1">
                          <a:latin typeface="Times New Roman" panose="02020603050405020304" pitchFamily="18" charset="0"/>
                          <a:cs typeface="Times New Roman" panose="02020603050405020304" pitchFamily="18" charset="0"/>
                        </a:rPr>
                        <a:t>mbsf</a:t>
                      </a:r>
                      <a:endParaRPr lang="en-US" sz="1400" dirty="0">
                        <a:latin typeface="Times New Roman" panose="02020603050405020304" pitchFamily="18" charset="0"/>
                        <a:cs typeface="Times New Roman" panose="02020603050405020304" pitchFamily="18" charset="0"/>
                      </a:endParaRPr>
                    </a:p>
                  </p:txBody>
                </p:sp>
                <p:cxnSp>
                  <p:nvCxnSpPr>
                    <p:cNvPr id="111" name="Straight Connector 110">
                      <a:extLst>
                        <a:ext uri="{FF2B5EF4-FFF2-40B4-BE49-F238E27FC236}">
                          <a16:creationId xmlns:a16="http://schemas.microsoft.com/office/drawing/2014/main" id="{E4B247CC-A55F-434C-9B06-FE30B497FCDD}"/>
                        </a:ext>
                      </a:extLst>
                    </p:cNvPr>
                    <p:cNvCxnSpPr>
                      <a:cxnSpLocks/>
                    </p:cNvCxnSpPr>
                    <p:nvPr/>
                  </p:nvCxnSpPr>
                  <p:spPr>
                    <a:xfrm rot="5400000">
                      <a:off x="791737" y="6380001"/>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28A6333-A0DC-B949-8C92-DB7FB5041B54}"/>
                        </a:ext>
                      </a:extLst>
                    </p:cNvPr>
                    <p:cNvCxnSpPr>
                      <a:cxnSpLocks/>
                    </p:cNvCxnSpPr>
                    <p:nvPr/>
                  </p:nvCxnSpPr>
                  <p:spPr>
                    <a:xfrm rot="5400000">
                      <a:off x="3528881" y="6380001"/>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13F214C-4FC7-5748-90F2-4238C22D02CC}"/>
                        </a:ext>
                      </a:extLst>
                    </p:cNvPr>
                    <p:cNvCxnSpPr>
                      <a:cxnSpLocks/>
                    </p:cNvCxnSpPr>
                    <p:nvPr/>
                  </p:nvCxnSpPr>
                  <p:spPr>
                    <a:xfrm rot="5400000">
                      <a:off x="2981453" y="6380001"/>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FD4B09F-AF63-6740-85CA-DA158325D38A}"/>
                        </a:ext>
                      </a:extLst>
                    </p:cNvPr>
                    <p:cNvCxnSpPr>
                      <a:cxnSpLocks/>
                    </p:cNvCxnSpPr>
                    <p:nvPr/>
                  </p:nvCxnSpPr>
                  <p:spPr>
                    <a:xfrm rot="5400000">
                      <a:off x="1339166" y="6380001"/>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9EC5FBA-8C00-424F-A145-5B8DE02C7E82}"/>
                        </a:ext>
                      </a:extLst>
                    </p:cNvPr>
                    <p:cNvCxnSpPr>
                      <a:cxnSpLocks/>
                    </p:cNvCxnSpPr>
                    <p:nvPr/>
                  </p:nvCxnSpPr>
                  <p:spPr>
                    <a:xfrm rot="5400000">
                      <a:off x="1886595" y="6380001"/>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F875134-A13D-5D4D-8785-1F4823AF1801}"/>
                        </a:ext>
                      </a:extLst>
                    </p:cNvPr>
                    <p:cNvCxnSpPr>
                      <a:cxnSpLocks/>
                    </p:cNvCxnSpPr>
                    <p:nvPr/>
                  </p:nvCxnSpPr>
                  <p:spPr>
                    <a:xfrm rot="5400000">
                      <a:off x="2434024" y="6380001"/>
                      <a:ext cx="111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D39EF71E-33DF-104C-859C-F275823C3E15}"/>
                        </a:ext>
                      </a:extLst>
                    </p:cNvPr>
                    <p:cNvSpPr txBox="1"/>
                    <p:nvPr/>
                  </p:nvSpPr>
                  <p:spPr>
                    <a:xfrm>
                      <a:off x="631317" y="6442566"/>
                      <a:ext cx="43179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-5</a:t>
                      </a:r>
                    </a:p>
                  </p:txBody>
                </p:sp>
                <p:sp>
                  <p:nvSpPr>
                    <p:cNvPr id="118" name="TextBox 117">
                      <a:extLst>
                        <a:ext uri="{FF2B5EF4-FFF2-40B4-BE49-F238E27FC236}">
                          <a16:creationId xmlns:a16="http://schemas.microsoft.com/office/drawing/2014/main" id="{02299D10-BF3A-3241-AC3C-DF85A86CA51A}"/>
                        </a:ext>
                      </a:extLst>
                    </p:cNvPr>
                    <p:cNvSpPr txBox="1"/>
                    <p:nvPr/>
                  </p:nvSpPr>
                  <p:spPr>
                    <a:xfrm>
                      <a:off x="1210827" y="6442566"/>
                      <a:ext cx="43179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a:t>
                      </a:r>
                    </a:p>
                  </p:txBody>
                </p:sp>
                <p:sp>
                  <p:nvSpPr>
                    <p:cNvPr id="119" name="TextBox 118">
                      <a:extLst>
                        <a:ext uri="{FF2B5EF4-FFF2-40B4-BE49-F238E27FC236}">
                          <a16:creationId xmlns:a16="http://schemas.microsoft.com/office/drawing/2014/main" id="{FDC3DD40-2138-6349-9FF9-00F83D9F9132}"/>
                        </a:ext>
                      </a:extLst>
                    </p:cNvPr>
                    <p:cNvSpPr txBox="1"/>
                    <p:nvPr/>
                  </p:nvSpPr>
                  <p:spPr>
                    <a:xfrm>
                      <a:off x="1803727" y="6442566"/>
                      <a:ext cx="43179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5</a:t>
                      </a:r>
                    </a:p>
                  </p:txBody>
                </p:sp>
                <p:sp>
                  <p:nvSpPr>
                    <p:cNvPr id="120" name="TextBox 119">
                      <a:extLst>
                        <a:ext uri="{FF2B5EF4-FFF2-40B4-BE49-F238E27FC236}">
                          <a16:creationId xmlns:a16="http://schemas.microsoft.com/office/drawing/2014/main" id="{733CBD64-2778-DE49-AFF6-FB0F816928B6}"/>
                        </a:ext>
                      </a:extLst>
                    </p:cNvPr>
                    <p:cNvSpPr txBox="1"/>
                    <p:nvPr/>
                  </p:nvSpPr>
                  <p:spPr>
                    <a:xfrm>
                      <a:off x="2320178" y="6442566"/>
                      <a:ext cx="43179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a:t>
                      </a:r>
                    </a:p>
                  </p:txBody>
                </p:sp>
                <p:sp>
                  <p:nvSpPr>
                    <p:cNvPr id="121" name="TextBox 120">
                      <a:extLst>
                        <a:ext uri="{FF2B5EF4-FFF2-40B4-BE49-F238E27FC236}">
                          <a16:creationId xmlns:a16="http://schemas.microsoft.com/office/drawing/2014/main" id="{2A51FCC9-4B5A-BB43-96AF-0F23AD51DFE0}"/>
                        </a:ext>
                      </a:extLst>
                    </p:cNvPr>
                    <p:cNvSpPr txBox="1"/>
                    <p:nvPr/>
                  </p:nvSpPr>
                  <p:spPr>
                    <a:xfrm>
                      <a:off x="2872827" y="6442566"/>
                      <a:ext cx="43179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15</a:t>
                      </a:r>
                    </a:p>
                  </p:txBody>
                </p:sp>
                <p:sp>
                  <p:nvSpPr>
                    <p:cNvPr id="122" name="TextBox 121">
                      <a:extLst>
                        <a:ext uri="{FF2B5EF4-FFF2-40B4-BE49-F238E27FC236}">
                          <a16:creationId xmlns:a16="http://schemas.microsoft.com/office/drawing/2014/main" id="{A0381C45-B4D0-7B47-BCA3-B474F5237FC1}"/>
                        </a:ext>
                      </a:extLst>
                    </p:cNvPr>
                    <p:cNvSpPr txBox="1"/>
                    <p:nvPr/>
                  </p:nvSpPr>
                  <p:spPr>
                    <a:xfrm>
                      <a:off x="3402225" y="6442566"/>
                      <a:ext cx="62441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20</a:t>
                      </a:r>
                    </a:p>
                  </p:txBody>
                </p:sp>
              </p:grpSp>
              <p:sp>
                <p:nvSpPr>
                  <p:cNvPr id="124" name="TextBox 123">
                    <a:extLst>
                      <a:ext uri="{FF2B5EF4-FFF2-40B4-BE49-F238E27FC236}">
                        <a16:creationId xmlns:a16="http://schemas.microsoft.com/office/drawing/2014/main" id="{6AC0BF43-5BB5-7F4C-B815-B1E4BE16271B}"/>
                      </a:ext>
                    </a:extLst>
                  </p:cNvPr>
                  <p:cNvSpPr txBox="1"/>
                  <p:nvPr/>
                </p:nvSpPr>
                <p:spPr>
                  <a:xfrm rot="5400000">
                    <a:off x="3710211" y="3572715"/>
                    <a:ext cx="182704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Depth (m)</a:t>
                    </a:r>
                  </a:p>
                </p:txBody>
              </p:sp>
              <p:sp>
                <p:nvSpPr>
                  <p:cNvPr id="125" name="TextBox 124">
                    <a:extLst>
                      <a:ext uri="{FF2B5EF4-FFF2-40B4-BE49-F238E27FC236}">
                        <a16:creationId xmlns:a16="http://schemas.microsoft.com/office/drawing/2014/main" id="{F2935620-A79E-F14B-8C60-69EF51A3789F}"/>
                      </a:ext>
                    </a:extLst>
                  </p:cNvPr>
                  <p:cNvSpPr txBox="1"/>
                  <p:nvPr/>
                </p:nvSpPr>
                <p:spPr>
                  <a:xfrm>
                    <a:off x="1457770" y="6270926"/>
                    <a:ext cx="2152994" cy="369332"/>
                  </a:xfrm>
                  <a:prstGeom prst="rect">
                    <a:avLst/>
                  </a:prstGeom>
                  <a:noFill/>
                </p:spPr>
                <p:txBody>
                  <a:bodyPr wrap="square" rtlCol="0">
                    <a:spAutoFit/>
                  </a:bodyPr>
                  <a:lstStyle/>
                  <a:p>
                    <a:pPr algn="ctr"/>
                    <a:r>
                      <a:rPr lang="el-GR" dirty="0">
                        <a:latin typeface="Times New Roman" panose="02020603050405020304" pitchFamily="18" charset="0"/>
                        <a:cs typeface="Times New Roman" panose="02020603050405020304" pitchFamily="18" charset="0"/>
                      </a:rPr>
                      <a:t>δ</a:t>
                    </a:r>
                    <a:r>
                      <a:rPr lang="el-GR" baseline="30000" dirty="0">
                        <a:latin typeface="Times New Roman" panose="02020603050405020304" pitchFamily="18" charset="0"/>
                        <a:cs typeface="Times New Roman" panose="02020603050405020304" pitchFamily="18" charset="0"/>
                      </a:rPr>
                      <a:t>18</a:t>
                    </a:r>
                    <a:r>
                      <a:rPr lang="en-US" dirty="0" err="1">
                        <a:latin typeface="Times New Roman" panose="02020603050405020304" pitchFamily="18" charset="0"/>
                        <a:cs typeface="Times New Roman" panose="02020603050405020304" pitchFamily="18" charset="0"/>
                      </a:rPr>
                      <a:t>O</a:t>
                    </a:r>
                    <a:r>
                      <a:rPr lang="en-US" baseline="-25000" dirty="0" err="1">
                        <a:latin typeface="Times New Roman" panose="02020603050405020304" pitchFamily="18" charset="0"/>
                        <a:cs typeface="Times New Roman" panose="02020603050405020304" pitchFamily="18" charset="0"/>
                      </a:rPr>
                      <a:t>water</a:t>
                    </a:r>
                    <a:r>
                      <a:rPr lang="en-US" dirty="0">
                        <a:latin typeface="Times New Roman" panose="02020603050405020304" pitchFamily="18" charset="0"/>
                        <a:cs typeface="Times New Roman" panose="02020603050405020304" pitchFamily="18" charset="0"/>
                      </a:rPr>
                      <a:t> (‰SMOW)</a:t>
                    </a:r>
                  </a:p>
                </p:txBody>
              </p:sp>
              <p:sp>
                <p:nvSpPr>
                  <p:cNvPr id="126" name="TextBox 125">
                    <a:extLst>
                      <a:ext uri="{FF2B5EF4-FFF2-40B4-BE49-F238E27FC236}">
                        <a16:creationId xmlns:a16="http://schemas.microsoft.com/office/drawing/2014/main" id="{B9B0198E-2AD7-6A42-A6E6-85BB731A94E7}"/>
                      </a:ext>
                    </a:extLst>
                  </p:cNvPr>
                  <p:cNvSpPr txBox="1"/>
                  <p:nvPr/>
                </p:nvSpPr>
                <p:spPr>
                  <a:xfrm rot="16200000">
                    <a:off x="-681301" y="3572715"/>
                    <a:ext cx="2053781"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Temperature (</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C)</a:t>
                    </a:r>
                  </a:p>
                </p:txBody>
              </p:sp>
            </p:grpSp>
            <p:cxnSp>
              <p:nvCxnSpPr>
                <p:cNvPr id="130" name="Straight Connector 129">
                  <a:extLst>
                    <a:ext uri="{FF2B5EF4-FFF2-40B4-BE49-F238E27FC236}">
                      <a16:creationId xmlns:a16="http://schemas.microsoft.com/office/drawing/2014/main" id="{271F1830-8F16-4A48-B1F6-05EA526AA51A}"/>
                    </a:ext>
                  </a:extLst>
                </p:cNvPr>
                <p:cNvCxnSpPr/>
                <p:nvPr/>
              </p:nvCxnSpPr>
              <p:spPr>
                <a:xfrm>
                  <a:off x="1546978" y="1716889"/>
                  <a:ext cx="0" cy="4097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Freeform 131">
                  <a:extLst>
                    <a:ext uri="{FF2B5EF4-FFF2-40B4-BE49-F238E27FC236}">
                      <a16:creationId xmlns:a16="http://schemas.microsoft.com/office/drawing/2014/main" id="{0A657F16-1F03-5D4D-84D4-98C4D143AE84}"/>
                    </a:ext>
                  </a:extLst>
                </p:cNvPr>
                <p:cNvSpPr/>
                <p:nvPr/>
              </p:nvSpPr>
              <p:spPr>
                <a:xfrm>
                  <a:off x="1552353" y="1715386"/>
                  <a:ext cx="396949" cy="4097079"/>
                </a:xfrm>
                <a:custGeom>
                  <a:avLst/>
                  <a:gdLst>
                    <a:gd name="connsiteX0" fmla="*/ 0 w 396949"/>
                    <a:gd name="connsiteY0" fmla="*/ 0 h 4097079"/>
                    <a:gd name="connsiteX1" fmla="*/ 0 w 396949"/>
                    <a:gd name="connsiteY1" fmla="*/ 1509823 h 4097079"/>
                    <a:gd name="connsiteX2" fmla="*/ 120502 w 396949"/>
                    <a:gd name="connsiteY2" fmla="*/ 1651591 h 4097079"/>
                    <a:gd name="connsiteX3" fmla="*/ 205563 w 396949"/>
                    <a:gd name="connsiteY3" fmla="*/ 3218121 h 4097079"/>
                    <a:gd name="connsiteX4" fmla="*/ 340242 w 396949"/>
                    <a:gd name="connsiteY4" fmla="*/ 3338623 h 4097079"/>
                    <a:gd name="connsiteX5" fmla="*/ 396949 w 396949"/>
                    <a:gd name="connsiteY5" fmla="*/ 4097079 h 40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949" h="4097079">
                      <a:moveTo>
                        <a:pt x="0" y="0"/>
                      </a:moveTo>
                      <a:lnTo>
                        <a:pt x="0" y="1509823"/>
                      </a:lnTo>
                      <a:lnTo>
                        <a:pt x="120502" y="1651591"/>
                      </a:lnTo>
                      <a:lnTo>
                        <a:pt x="205563" y="3218121"/>
                      </a:lnTo>
                      <a:lnTo>
                        <a:pt x="340242" y="3338623"/>
                      </a:lnTo>
                      <a:lnTo>
                        <a:pt x="396949" y="409707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3" name="TextBox 132">
                  <a:extLst>
                    <a:ext uri="{FF2B5EF4-FFF2-40B4-BE49-F238E27FC236}">
                      <a16:creationId xmlns:a16="http://schemas.microsoft.com/office/drawing/2014/main" id="{DC4A2D69-D555-354F-BF72-6E0D69B020C3}"/>
                    </a:ext>
                  </a:extLst>
                </p:cNvPr>
                <p:cNvSpPr txBox="1"/>
                <p:nvPr/>
              </p:nvSpPr>
              <p:spPr>
                <a:xfrm>
                  <a:off x="2836810" y="2075073"/>
                  <a:ext cx="869984"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Opal-A</a:t>
                  </a:r>
                </a:p>
              </p:txBody>
            </p:sp>
            <p:sp>
              <p:nvSpPr>
                <p:cNvPr id="134" name="TextBox 133">
                  <a:extLst>
                    <a:ext uri="{FF2B5EF4-FFF2-40B4-BE49-F238E27FC236}">
                      <a16:creationId xmlns:a16="http://schemas.microsoft.com/office/drawing/2014/main" id="{338AEB3A-3157-9942-BA4A-AB4A3E0DC376}"/>
                    </a:ext>
                  </a:extLst>
                </p:cNvPr>
                <p:cNvSpPr txBox="1"/>
                <p:nvPr/>
              </p:nvSpPr>
              <p:spPr>
                <a:xfrm>
                  <a:off x="2698319" y="3639525"/>
                  <a:ext cx="109718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Opal-CT</a:t>
                  </a:r>
                </a:p>
              </p:txBody>
            </p:sp>
            <p:sp>
              <p:nvSpPr>
                <p:cNvPr id="135" name="TextBox 134">
                  <a:extLst>
                    <a:ext uri="{FF2B5EF4-FFF2-40B4-BE49-F238E27FC236}">
                      <a16:creationId xmlns:a16="http://schemas.microsoft.com/office/drawing/2014/main" id="{DE7B234E-E64C-8643-B630-A593D5A03ECD}"/>
                    </a:ext>
                  </a:extLst>
                </p:cNvPr>
                <p:cNvSpPr txBox="1"/>
                <p:nvPr/>
              </p:nvSpPr>
              <p:spPr>
                <a:xfrm>
                  <a:off x="2836810" y="5203977"/>
                  <a:ext cx="869984"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Quartz</a:t>
                  </a:r>
                </a:p>
              </p:txBody>
            </p:sp>
          </p:grpSp>
          <p:sp>
            <p:nvSpPr>
              <p:cNvPr id="138" name="TextBox 137">
                <a:extLst>
                  <a:ext uri="{FF2B5EF4-FFF2-40B4-BE49-F238E27FC236}">
                    <a16:creationId xmlns:a16="http://schemas.microsoft.com/office/drawing/2014/main" id="{943B1623-383D-194C-89EC-B4900C8338D0}"/>
                  </a:ext>
                </a:extLst>
              </p:cNvPr>
              <p:cNvSpPr txBox="1"/>
              <p:nvPr/>
            </p:nvSpPr>
            <p:spPr>
              <a:xfrm rot="16200000">
                <a:off x="672114" y="3586729"/>
                <a:ext cx="1776526" cy="261610"/>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Miocene seawater:  -0.6‰</a:t>
                </a:r>
              </a:p>
            </p:txBody>
          </p:sp>
          <p:sp>
            <p:nvSpPr>
              <p:cNvPr id="139" name="Rectangle 138">
                <a:extLst>
                  <a:ext uri="{FF2B5EF4-FFF2-40B4-BE49-F238E27FC236}">
                    <a16:creationId xmlns:a16="http://schemas.microsoft.com/office/drawing/2014/main" id="{898F2EE6-B1F1-ED4F-B49B-90C2337F177F}"/>
                  </a:ext>
                </a:extLst>
              </p:cNvPr>
              <p:cNvSpPr/>
              <p:nvPr/>
            </p:nvSpPr>
            <p:spPr>
              <a:xfrm>
                <a:off x="725409" y="2693674"/>
                <a:ext cx="3654040" cy="433112"/>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sp>
        <p:nvSpPr>
          <p:cNvPr id="140" name="TextBox 139">
            <a:extLst>
              <a:ext uri="{FF2B5EF4-FFF2-40B4-BE49-F238E27FC236}">
                <a16:creationId xmlns:a16="http://schemas.microsoft.com/office/drawing/2014/main" id="{C873E7F8-9B38-A545-94CD-7BE89AFD3A22}"/>
              </a:ext>
            </a:extLst>
          </p:cNvPr>
          <p:cNvSpPr txBox="1"/>
          <p:nvPr/>
        </p:nvSpPr>
        <p:spPr>
          <a:xfrm>
            <a:off x="5085521" y="4577180"/>
            <a:ext cx="3829879" cy="1077218"/>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Hydrothermal Dolomite (HDT):  dolomite emplaced at any temp </a:t>
            </a:r>
          </a:p>
          <a:p>
            <a:pPr algn="ctr"/>
            <a:r>
              <a:rPr lang="en-US" dirty="0">
                <a:latin typeface="Times New Roman" panose="02020603050405020304" pitchFamily="18" charset="0"/>
                <a:cs typeface="Times New Roman" panose="02020603050405020304" pitchFamily="18" charset="0"/>
              </a:rPr>
              <a:t>greater than ambient temp of host</a:t>
            </a:r>
          </a:p>
          <a:p>
            <a:pPr algn="ctr"/>
            <a:r>
              <a:rPr lang="en-US" sz="1000" dirty="0">
                <a:latin typeface="Times New Roman" panose="02020603050405020304" pitchFamily="18" charset="0"/>
                <a:cs typeface="Times New Roman" panose="02020603050405020304" pitchFamily="18" charset="0"/>
              </a:rPr>
              <a:t>(Davies and Smith, 2006)</a:t>
            </a:r>
          </a:p>
        </p:txBody>
      </p:sp>
    </p:spTree>
    <p:extLst>
      <p:ext uri="{BB962C8B-B14F-4D97-AF65-F5344CB8AC3E}">
        <p14:creationId xmlns:p14="http://schemas.microsoft.com/office/powerpoint/2010/main" val="2522957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AE34EE-EF4D-264C-AC60-FE1F5CB8DBCE}"/>
              </a:ext>
            </a:extLst>
          </p:cNvPr>
          <p:cNvGrpSpPr/>
          <p:nvPr/>
        </p:nvGrpSpPr>
        <p:grpSpPr>
          <a:xfrm>
            <a:off x="0" y="6275454"/>
            <a:ext cx="9144000" cy="588895"/>
            <a:chOff x="0" y="6275454"/>
            <a:chExt cx="9144000" cy="588895"/>
          </a:xfrm>
        </p:grpSpPr>
        <p:grpSp>
          <p:nvGrpSpPr>
            <p:cNvPr id="6" name="Group 5">
              <a:extLst>
                <a:ext uri="{FF2B5EF4-FFF2-40B4-BE49-F238E27FC236}">
                  <a16:creationId xmlns:a16="http://schemas.microsoft.com/office/drawing/2014/main" id="{31F2A283-9D2D-D940-A44D-CBC746856614}"/>
                </a:ext>
              </a:extLst>
            </p:cNvPr>
            <p:cNvGrpSpPr/>
            <p:nvPr/>
          </p:nvGrpSpPr>
          <p:grpSpPr>
            <a:xfrm>
              <a:off x="0" y="6275454"/>
              <a:ext cx="9144000" cy="588895"/>
              <a:chOff x="0" y="6275454"/>
              <a:chExt cx="9144000" cy="588895"/>
            </a:xfrm>
          </p:grpSpPr>
          <p:sp>
            <p:nvSpPr>
              <p:cNvPr id="8" name="Rectangle 7">
                <a:extLst>
                  <a:ext uri="{FF2B5EF4-FFF2-40B4-BE49-F238E27FC236}">
                    <a16:creationId xmlns:a16="http://schemas.microsoft.com/office/drawing/2014/main" id="{68C792AD-64B1-D24C-B81A-C894DAC04223}"/>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21F8747-89E4-5445-ACA6-5665E9FEB253}"/>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Footer Placeholder 2">
                <a:extLst>
                  <a:ext uri="{FF2B5EF4-FFF2-40B4-BE49-F238E27FC236}">
                    <a16:creationId xmlns:a16="http://schemas.microsoft.com/office/drawing/2014/main" id="{300AA8B5-1803-7E4C-A609-F43B700A4571}"/>
                  </a:ext>
                </a:extLst>
              </p:cNvPr>
              <p:cNvSpPr txBox="1">
                <a:spLocks/>
              </p:cNvSpPr>
              <p:nvPr/>
            </p:nvSpPr>
            <p:spPr>
              <a:xfrm>
                <a:off x="1600525" y="6321238"/>
                <a:ext cx="6775655"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7" name="Picture 6">
              <a:extLst>
                <a:ext uri="{FF2B5EF4-FFF2-40B4-BE49-F238E27FC236}">
                  <a16:creationId xmlns:a16="http://schemas.microsoft.com/office/drawing/2014/main" id="{41995572-219E-D647-9A41-0239A5846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5454"/>
              <a:ext cx="1553457" cy="582546"/>
            </a:xfrm>
            <a:prstGeom prst="rect">
              <a:avLst/>
            </a:prstGeom>
          </p:spPr>
        </p:pic>
      </p:grpSp>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Geologic Setting</a:t>
            </a:r>
          </a:p>
        </p:txBody>
      </p:sp>
      <p:sp>
        <p:nvSpPr>
          <p:cNvPr id="4" name="Slide Number Placeholder 3">
            <a:extLst>
              <a:ext uri="{FF2B5EF4-FFF2-40B4-BE49-F238E27FC236}">
                <a16:creationId xmlns:a16="http://schemas.microsoft.com/office/drawing/2014/main" id="{87EF11F1-FFB9-1146-B7E6-CF6BA5BA6F54}"/>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2</a:t>
            </a:fld>
            <a:endParaRPr lang="en-US" dirty="0">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EF59EBC7-2C72-584A-99CC-03C202CEE320}"/>
              </a:ext>
            </a:extLst>
          </p:cNvPr>
          <p:cNvGrpSpPr/>
          <p:nvPr/>
        </p:nvGrpSpPr>
        <p:grpSpPr>
          <a:xfrm>
            <a:off x="540910" y="329058"/>
            <a:ext cx="8215662" cy="5759529"/>
            <a:chOff x="540910" y="329058"/>
            <a:chExt cx="8215662" cy="5759529"/>
          </a:xfrm>
        </p:grpSpPr>
        <p:grpSp>
          <p:nvGrpSpPr>
            <p:cNvPr id="3" name="Group 2">
              <a:extLst>
                <a:ext uri="{FF2B5EF4-FFF2-40B4-BE49-F238E27FC236}">
                  <a16:creationId xmlns:a16="http://schemas.microsoft.com/office/drawing/2014/main" id="{5C6DEACE-FD8F-C547-88EF-ED1E011FD66F}"/>
                </a:ext>
              </a:extLst>
            </p:cNvPr>
            <p:cNvGrpSpPr/>
            <p:nvPr/>
          </p:nvGrpSpPr>
          <p:grpSpPr>
            <a:xfrm>
              <a:off x="540910" y="1606469"/>
              <a:ext cx="6665719" cy="4482118"/>
              <a:chOff x="252443" y="2588653"/>
              <a:chExt cx="4681669" cy="3148016"/>
            </a:xfrm>
          </p:grpSpPr>
          <p:grpSp>
            <p:nvGrpSpPr>
              <p:cNvPr id="12" name="Group 11">
                <a:extLst>
                  <a:ext uri="{FF2B5EF4-FFF2-40B4-BE49-F238E27FC236}">
                    <a16:creationId xmlns:a16="http://schemas.microsoft.com/office/drawing/2014/main" id="{15577E2A-573D-2C46-9C1D-7324B4E93520}"/>
                  </a:ext>
                </a:extLst>
              </p:cNvPr>
              <p:cNvGrpSpPr/>
              <p:nvPr/>
            </p:nvGrpSpPr>
            <p:grpSpPr>
              <a:xfrm>
                <a:off x="252443" y="2588653"/>
                <a:ext cx="4681669" cy="3148016"/>
                <a:chOff x="238935" y="1463422"/>
                <a:chExt cx="6380131" cy="4290084"/>
              </a:xfrm>
            </p:grpSpPr>
            <p:grpSp>
              <p:nvGrpSpPr>
                <p:cNvPr id="26" name="Group 25">
                  <a:extLst>
                    <a:ext uri="{FF2B5EF4-FFF2-40B4-BE49-F238E27FC236}">
                      <a16:creationId xmlns:a16="http://schemas.microsoft.com/office/drawing/2014/main" id="{D6C16EC9-F036-8445-9C49-EA02161A1D99}"/>
                    </a:ext>
                  </a:extLst>
                </p:cNvPr>
                <p:cNvGrpSpPr/>
                <p:nvPr/>
              </p:nvGrpSpPr>
              <p:grpSpPr>
                <a:xfrm>
                  <a:off x="238935" y="1463422"/>
                  <a:ext cx="6380131" cy="4222186"/>
                  <a:chOff x="238935" y="1463422"/>
                  <a:chExt cx="6380131" cy="4222186"/>
                </a:xfrm>
              </p:grpSpPr>
              <p:pic>
                <p:nvPicPr>
                  <p:cNvPr id="16" name="Picture 15" descr="Screen Shot 2015-08-18 at 1.56.58 PM.png">
                    <a:extLst>
                      <a:ext uri="{FF2B5EF4-FFF2-40B4-BE49-F238E27FC236}">
                        <a16:creationId xmlns:a16="http://schemas.microsoft.com/office/drawing/2014/main" id="{2997644C-FD33-4F41-863E-BED52D1BB099}"/>
                      </a:ext>
                    </a:extLst>
                  </p:cNvPr>
                  <p:cNvPicPr>
                    <a:picLocks noChangeAspect="1"/>
                  </p:cNvPicPr>
                  <p:nvPr/>
                </p:nvPicPr>
                <p:blipFill rotWithShape="1">
                  <a:blip r:embed="rId4">
                    <a:extLst>
                      <a:ext uri="{28A0092B-C50C-407E-A947-70E740481C1C}">
                        <a14:useLocalDpi xmlns:a14="http://schemas.microsoft.com/office/drawing/2010/main" val="0"/>
                      </a:ext>
                    </a:extLst>
                  </a:blip>
                  <a:srcRect t="2627" b="5052"/>
                  <a:stretch/>
                </p:blipFill>
                <p:spPr>
                  <a:xfrm>
                    <a:off x="238935" y="1463422"/>
                    <a:ext cx="6380131" cy="4222186"/>
                  </a:xfrm>
                  <a:prstGeom prst="rect">
                    <a:avLst/>
                  </a:prstGeom>
                </p:spPr>
              </p:pic>
              <p:sp>
                <p:nvSpPr>
                  <p:cNvPr id="25" name="Freeform 24">
                    <a:extLst>
                      <a:ext uri="{FF2B5EF4-FFF2-40B4-BE49-F238E27FC236}">
                        <a16:creationId xmlns:a16="http://schemas.microsoft.com/office/drawing/2014/main" id="{172D5A78-6966-4B48-977F-6ACF33290031}"/>
                      </a:ext>
                    </a:extLst>
                  </p:cNvPr>
                  <p:cNvSpPr/>
                  <p:nvPr/>
                </p:nvSpPr>
                <p:spPr>
                  <a:xfrm>
                    <a:off x="1108331" y="2294987"/>
                    <a:ext cx="1722629" cy="1097775"/>
                  </a:xfrm>
                  <a:custGeom>
                    <a:avLst/>
                    <a:gdLst>
                      <a:gd name="connsiteX0" fmla="*/ 1708021 w 1722629"/>
                      <a:gd name="connsiteY0" fmla="*/ 1088293 h 1097775"/>
                      <a:gd name="connsiteX1" fmla="*/ 1369693 w 1722629"/>
                      <a:gd name="connsiteY1" fmla="*/ 1097437 h 1097775"/>
                      <a:gd name="connsiteX2" fmla="*/ 967357 w 1722629"/>
                      <a:gd name="connsiteY2" fmla="*/ 1088293 h 1097775"/>
                      <a:gd name="connsiteX3" fmla="*/ 665605 w 1722629"/>
                      <a:gd name="connsiteY3" fmla="*/ 1024285 h 1097775"/>
                      <a:gd name="connsiteX4" fmla="*/ 546733 w 1722629"/>
                      <a:gd name="connsiteY4" fmla="*/ 1005997 h 1097775"/>
                      <a:gd name="connsiteX5" fmla="*/ 546733 w 1722629"/>
                      <a:gd name="connsiteY5" fmla="*/ 932845 h 1097775"/>
                      <a:gd name="connsiteX6" fmla="*/ 501013 w 1722629"/>
                      <a:gd name="connsiteY6" fmla="*/ 832261 h 1097775"/>
                      <a:gd name="connsiteX7" fmla="*/ 537589 w 1722629"/>
                      <a:gd name="connsiteY7" fmla="*/ 740821 h 1097775"/>
                      <a:gd name="connsiteX8" fmla="*/ 501013 w 1722629"/>
                      <a:gd name="connsiteY8" fmla="*/ 640237 h 1097775"/>
                      <a:gd name="connsiteX9" fmla="*/ 437005 w 1722629"/>
                      <a:gd name="connsiteY9" fmla="*/ 612805 h 1097775"/>
                      <a:gd name="connsiteX10" fmla="*/ 363853 w 1722629"/>
                      <a:gd name="connsiteY10" fmla="*/ 548797 h 1097775"/>
                      <a:gd name="connsiteX11" fmla="*/ 400429 w 1722629"/>
                      <a:gd name="connsiteY11" fmla="*/ 457357 h 1097775"/>
                      <a:gd name="connsiteX12" fmla="*/ 354709 w 1722629"/>
                      <a:gd name="connsiteY12" fmla="*/ 393349 h 1097775"/>
                      <a:gd name="connsiteX13" fmla="*/ 281557 w 1722629"/>
                      <a:gd name="connsiteY13" fmla="*/ 375061 h 1097775"/>
                      <a:gd name="connsiteX14" fmla="*/ 226693 w 1722629"/>
                      <a:gd name="connsiteY14" fmla="*/ 329341 h 1097775"/>
                      <a:gd name="connsiteX15" fmla="*/ 144397 w 1722629"/>
                      <a:gd name="connsiteY15" fmla="*/ 219613 h 1097775"/>
                      <a:gd name="connsiteX16" fmla="*/ 43813 w 1722629"/>
                      <a:gd name="connsiteY16" fmla="*/ 128173 h 1097775"/>
                      <a:gd name="connsiteX17" fmla="*/ 7237 w 1722629"/>
                      <a:gd name="connsiteY17" fmla="*/ 157 h 1097775"/>
                      <a:gd name="connsiteX18" fmla="*/ 180973 w 1722629"/>
                      <a:gd name="connsiteY18" fmla="*/ 155605 h 1097775"/>
                      <a:gd name="connsiteX19" fmla="*/ 565021 w 1722629"/>
                      <a:gd name="connsiteY19" fmla="*/ 439069 h 1097775"/>
                      <a:gd name="connsiteX20" fmla="*/ 866773 w 1722629"/>
                      <a:gd name="connsiteY20" fmla="*/ 621949 h 1097775"/>
                      <a:gd name="connsiteX21" fmla="*/ 1104517 w 1722629"/>
                      <a:gd name="connsiteY21" fmla="*/ 832261 h 1097775"/>
                      <a:gd name="connsiteX22" fmla="*/ 1305685 w 1722629"/>
                      <a:gd name="connsiteY22" fmla="*/ 969421 h 1097775"/>
                      <a:gd name="connsiteX23" fmla="*/ 1625725 w 1722629"/>
                      <a:gd name="connsiteY23" fmla="*/ 1033429 h 1097775"/>
                      <a:gd name="connsiteX24" fmla="*/ 1708021 w 1722629"/>
                      <a:gd name="connsiteY24" fmla="*/ 1088293 h 10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2629" h="1097775">
                        <a:moveTo>
                          <a:pt x="1708021" y="1088293"/>
                        </a:moveTo>
                        <a:cubicBezTo>
                          <a:pt x="1665349" y="1098961"/>
                          <a:pt x="1493137" y="1097437"/>
                          <a:pt x="1369693" y="1097437"/>
                        </a:cubicBezTo>
                        <a:cubicBezTo>
                          <a:pt x="1246249" y="1097437"/>
                          <a:pt x="1084705" y="1100485"/>
                          <a:pt x="967357" y="1088293"/>
                        </a:cubicBezTo>
                        <a:cubicBezTo>
                          <a:pt x="850009" y="1076101"/>
                          <a:pt x="735709" y="1038001"/>
                          <a:pt x="665605" y="1024285"/>
                        </a:cubicBezTo>
                        <a:cubicBezTo>
                          <a:pt x="595501" y="1010569"/>
                          <a:pt x="566545" y="1021237"/>
                          <a:pt x="546733" y="1005997"/>
                        </a:cubicBezTo>
                        <a:cubicBezTo>
                          <a:pt x="526921" y="990757"/>
                          <a:pt x="554353" y="961801"/>
                          <a:pt x="546733" y="932845"/>
                        </a:cubicBezTo>
                        <a:cubicBezTo>
                          <a:pt x="539113" y="903889"/>
                          <a:pt x="502537" y="864265"/>
                          <a:pt x="501013" y="832261"/>
                        </a:cubicBezTo>
                        <a:cubicBezTo>
                          <a:pt x="499489" y="800257"/>
                          <a:pt x="537589" y="772825"/>
                          <a:pt x="537589" y="740821"/>
                        </a:cubicBezTo>
                        <a:cubicBezTo>
                          <a:pt x="537589" y="708817"/>
                          <a:pt x="517777" y="661573"/>
                          <a:pt x="501013" y="640237"/>
                        </a:cubicBezTo>
                        <a:cubicBezTo>
                          <a:pt x="484249" y="618901"/>
                          <a:pt x="459865" y="628045"/>
                          <a:pt x="437005" y="612805"/>
                        </a:cubicBezTo>
                        <a:cubicBezTo>
                          <a:pt x="414145" y="597565"/>
                          <a:pt x="369949" y="574705"/>
                          <a:pt x="363853" y="548797"/>
                        </a:cubicBezTo>
                        <a:cubicBezTo>
                          <a:pt x="357757" y="522889"/>
                          <a:pt x="401953" y="483265"/>
                          <a:pt x="400429" y="457357"/>
                        </a:cubicBezTo>
                        <a:cubicBezTo>
                          <a:pt x="398905" y="431449"/>
                          <a:pt x="374521" y="407065"/>
                          <a:pt x="354709" y="393349"/>
                        </a:cubicBezTo>
                        <a:cubicBezTo>
                          <a:pt x="334897" y="379633"/>
                          <a:pt x="302893" y="385729"/>
                          <a:pt x="281557" y="375061"/>
                        </a:cubicBezTo>
                        <a:cubicBezTo>
                          <a:pt x="260221" y="364393"/>
                          <a:pt x="249553" y="355249"/>
                          <a:pt x="226693" y="329341"/>
                        </a:cubicBezTo>
                        <a:cubicBezTo>
                          <a:pt x="203833" y="303433"/>
                          <a:pt x="174877" y="253141"/>
                          <a:pt x="144397" y="219613"/>
                        </a:cubicBezTo>
                        <a:cubicBezTo>
                          <a:pt x="113917" y="186085"/>
                          <a:pt x="66673" y="164749"/>
                          <a:pt x="43813" y="128173"/>
                        </a:cubicBezTo>
                        <a:cubicBezTo>
                          <a:pt x="20953" y="91597"/>
                          <a:pt x="-15623" y="-4415"/>
                          <a:pt x="7237" y="157"/>
                        </a:cubicBezTo>
                        <a:cubicBezTo>
                          <a:pt x="30097" y="4729"/>
                          <a:pt x="88009" y="82453"/>
                          <a:pt x="180973" y="155605"/>
                        </a:cubicBezTo>
                        <a:cubicBezTo>
                          <a:pt x="273937" y="228757"/>
                          <a:pt x="450721" y="361345"/>
                          <a:pt x="565021" y="439069"/>
                        </a:cubicBezTo>
                        <a:cubicBezTo>
                          <a:pt x="679321" y="516793"/>
                          <a:pt x="776857" y="556417"/>
                          <a:pt x="866773" y="621949"/>
                        </a:cubicBezTo>
                        <a:cubicBezTo>
                          <a:pt x="956689" y="687481"/>
                          <a:pt x="1031365" y="774349"/>
                          <a:pt x="1104517" y="832261"/>
                        </a:cubicBezTo>
                        <a:cubicBezTo>
                          <a:pt x="1177669" y="890173"/>
                          <a:pt x="1218817" y="935893"/>
                          <a:pt x="1305685" y="969421"/>
                        </a:cubicBezTo>
                        <a:cubicBezTo>
                          <a:pt x="1392553" y="1002949"/>
                          <a:pt x="1558669" y="1015141"/>
                          <a:pt x="1625725" y="1033429"/>
                        </a:cubicBezTo>
                        <a:cubicBezTo>
                          <a:pt x="1692781" y="1051717"/>
                          <a:pt x="1750693" y="1077625"/>
                          <a:pt x="1708021" y="1088293"/>
                        </a:cubicBezTo>
                        <a:close/>
                      </a:path>
                    </a:pathLst>
                  </a:cu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C66799F9-00B0-E749-86FA-C5750539B694}"/>
                    </a:ext>
                  </a:extLst>
                </p:cNvPr>
                <p:cNvSpPr txBox="1"/>
                <p:nvPr/>
              </p:nvSpPr>
              <p:spPr>
                <a:xfrm>
                  <a:off x="4265404" y="5517834"/>
                  <a:ext cx="1878588" cy="235672"/>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a:t>
                  </a:r>
                  <a:r>
                    <a:rPr lang="en-US" sz="1000" dirty="0" err="1">
                      <a:latin typeface="Times New Roman" panose="02020603050405020304" pitchFamily="18" charset="0"/>
                      <a:cs typeface="Times New Roman" panose="02020603050405020304" pitchFamily="18" charset="0"/>
                    </a:rPr>
                    <a:t>Onderdonk</a:t>
                  </a:r>
                  <a:r>
                    <a:rPr lang="en-US" sz="1000" dirty="0">
                      <a:latin typeface="Times New Roman" panose="02020603050405020304" pitchFamily="18" charset="0"/>
                      <a:cs typeface="Times New Roman" panose="02020603050405020304" pitchFamily="18" charset="0"/>
                    </a:rPr>
                    <a:t>, 2005)</a:t>
                  </a:r>
                </a:p>
              </p:txBody>
            </p:sp>
          </p:grpSp>
          <p:sp>
            <p:nvSpPr>
              <p:cNvPr id="11" name="Freeform 10">
                <a:extLst>
                  <a:ext uri="{FF2B5EF4-FFF2-40B4-BE49-F238E27FC236}">
                    <a16:creationId xmlns:a16="http://schemas.microsoft.com/office/drawing/2014/main" id="{6E99B38F-9676-EB4B-A1F9-444D5D79431D}"/>
                  </a:ext>
                </a:extLst>
              </p:cNvPr>
              <p:cNvSpPr/>
              <p:nvPr/>
            </p:nvSpPr>
            <p:spPr>
              <a:xfrm>
                <a:off x="867671" y="3192252"/>
                <a:ext cx="401922" cy="754019"/>
              </a:xfrm>
              <a:custGeom>
                <a:avLst/>
                <a:gdLst>
                  <a:gd name="connsiteX0" fmla="*/ 547735 w 547735"/>
                  <a:gd name="connsiteY0" fmla="*/ 1027569 h 1027569"/>
                  <a:gd name="connsiteX1" fmla="*/ 457200 w 547735"/>
                  <a:gd name="connsiteY1" fmla="*/ 914400 h 1027569"/>
                  <a:gd name="connsiteX2" fmla="*/ 366665 w 547735"/>
                  <a:gd name="connsiteY2" fmla="*/ 642796 h 1027569"/>
                  <a:gd name="connsiteX3" fmla="*/ 244444 w 547735"/>
                  <a:gd name="connsiteY3" fmla="*/ 362139 h 1027569"/>
                  <a:gd name="connsiteX4" fmla="*/ 72428 w 547735"/>
                  <a:gd name="connsiteY4" fmla="*/ 199177 h 1027569"/>
                  <a:gd name="connsiteX5" fmla="*/ 0 w 547735"/>
                  <a:gd name="connsiteY5" fmla="*/ 0 h 102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735" h="1027569">
                    <a:moveTo>
                      <a:pt x="547735" y="1027569"/>
                    </a:moveTo>
                    <a:cubicBezTo>
                      <a:pt x="517556" y="1003049"/>
                      <a:pt x="487378" y="978529"/>
                      <a:pt x="457200" y="914400"/>
                    </a:cubicBezTo>
                    <a:cubicBezTo>
                      <a:pt x="427022" y="850271"/>
                      <a:pt x="402124" y="734839"/>
                      <a:pt x="366665" y="642796"/>
                    </a:cubicBezTo>
                    <a:cubicBezTo>
                      <a:pt x="331206" y="550753"/>
                      <a:pt x="293483" y="436075"/>
                      <a:pt x="244444" y="362139"/>
                    </a:cubicBezTo>
                    <a:cubicBezTo>
                      <a:pt x="195405" y="288203"/>
                      <a:pt x="113169" y="259533"/>
                      <a:pt x="72428" y="199177"/>
                    </a:cubicBezTo>
                    <a:cubicBezTo>
                      <a:pt x="31687" y="138821"/>
                      <a:pt x="15843" y="69410"/>
                      <a:pt x="0" y="0"/>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500F6F8D-AE70-D144-B864-D227F12EAB8D}"/>
                </a:ext>
              </a:extLst>
            </p:cNvPr>
            <p:cNvGrpSpPr/>
            <p:nvPr/>
          </p:nvGrpSpPr>
          <p:grpSpPr>
            <a:xfrm>
              <a:off x="6671256" y="329058"/>
              <a:ext cx="2085316" cy="2452770"/>
              <a:chOff x="6387113" y="164736"/>
              <a:chExt cx="2877027" cy="3383988"/>
            </a:xfrm>
          </p:grpSpPr>
          <p:pic>
            <p:nvPicPr>
              <p:cNvPr id="15" name="Picture 14">
                <a:extLst>
                  <a:ext uri="{FF2B5EF4-FFF2-40B4-BE49-F238E27FC236}">
                    <a16:creationId xmlns:a16="http://schemas.microsoft.com/office/drawing/2014/main" id="{E2670C67-10AB-7E4D-93AF-C97EB6C46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113" y="164736"/>
                <a:ext cx="2544291" cy="3228029"/>
              </a:xfrm>
              <a:prstGeom prst="rect">
                <a:avLst/>
              </a:prstGeom>
            </p:spPr>
          </p:pic>
          <p:sp>
            <p:nvSpPr>
              <p:cNvPr id="18" name="Rectangle 17">
                <a:extLst>
                  <a:ext uri="{FF2B5EF4-FFF2-40B4-BE49-F238E27FC236}">
                    <a16:creationId xmlns:a16="http://schemas.microsoft.com/office/drawing/2014/main" id="{3380A45E-1183-E04E-9135-662217F766B3}"/>
                  </a:ext>
                </a:extLst>
              </p:cNvPr>
              <p:cNvSpPr/>
              <p:nvPr/>
            </p:nvSpPr>
            <p:spPr>
              <a:xfrm>
                <a:off x="7004843" y="2213185"/>
                <a:ext cx="1992856" cy="13355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5-Point Star 18">
                <a:extLst>
                  <a:ext uri="{FF2B5EF4-FFF2-40B4-BE49-F238E27FC236}">
                    <a16:creationId xmlns:a16="http://schemas.microsoft.com/office/drawing/2014/main" id="{7270F1DB-297C-704E-94D9-45F078740B56}"/>
                  </a:ext>
                </a:extLst>
              </p:cNvPr>
              <p:cNvSpPr/>
              <p:nvPr/>
            </p:nvSpPr>
            <p:spPr>
              <a:xfrm>
                <a:off x="7246648" y="2412197"/>
                <a:ext cx="210312" cy="21031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B447A177-404C-BA44-B414-EEEF7A997CD9}"/>
                  </a:ext>
                </a:extLst>
              </p:cNvPr>
              <p:cNvSpPr txBox="1"/>
              <p:nvPr/>
            </p:nvSpPr>
            <p:spPr>
              <a:xfrm>
                <a:off x="7410615" y="2258308"/>
                <a:ext cx="1853525" cy="424628"/>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SMB</a:t>
                </a:r>
              </a:p>
            </p:txBody>
          </p:sp>
        </p:grpSp>
      </p:grpSp>
    </p:spTree>
    <p:extLst>
      <p:ext uri="{BB962C8B-B14F-4D97-AF65-F5344CB8AC3E}">
        <p14:creationId xmlns:p14="http://schemas.microsoft.com/office/powerpoint/2010/main" val="2643280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FE769-ACB7-E24C-AC2A-C5AC20C5D6B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Major Fluid Conduit</a:t>
            </a:r>
          </a:p>
        </p:txBody>
      </p:sp>
      <p:graphicFrame>
        <p:nvGraphicFramePr>
          <p:cNvPr id="13" name="Table 12">
            <a:extLst>
              <a:ext uri="{FF2B5EF4-FFF2-40B4-BE49-F238E27FC236}">
                <a16:creationId xmlns:a16="http://schemas.microsoft.com/office/drawing/2014/main" id="{E0F94E8F-C29E-9A41-A203-934CA63988A7}"/>
              </a:ext>
            </a:extLst>
          </p:cNvPr>
          <p:cNvGraphicFramePr>
            <a:graphicFrameLocks noGrp="1"/>
          </p:cNvGraphicFramePr>
          <p:nvPr>
            <p:extLst/>
          </p:nvPr>
        </p:nvGraphicFramePr>
        <p:xfrm>
          <a:off x="467312" y="1181716"/>
          <a:ext cx="8255000" cy="741680"/>
        </p:xfrm>
        <a:graphic>
          <a:graphicData uri="http://schemas.openxmlformats.org/drawingml/2006/table">
            <a:tbl>
              <a:tblPr firstRow="1" bandRow="1">
                <a:tableStyleId>{5940675A-B579-460E-94D1-54222C63F5DA}</a:tableStyleId>
              </a:tblPr>
              <a:tblGrid>
                <a:gridCol w="2063750">
                  <a:extLst>
                    <a:ext uri="{9D8B030D-6E8A-4147-A177-3AD203B41FA5}">
                      <a16:colId xmlns:a16="http://schemas.microsoft.com/office/drawing/2014/main" val="1255807484"/>
                    </a:ext>
                  </a:extLst>
                </a:gridCol>
                <a:gridCol w="2063750">
                  <a:extLst>
                    <a:ext uri="{9D8B030D-6E8A-4147-A177-3AD203B41FA5}">
                      <a16:colId xmlns:a16="http://schemas.microsoft.com/office/drawing/2014/main" val="2738933712"/>
                    </a:ext>
                  </a:extLst>
                </a:gridCol>
                <a:gridCol w="2063750">
                  <a:extLst>
                    <a:ext uri="{9D8B030D-6E8A-4147-A177-3AD203B41FA5}">
                      <a16:colId xmlns:a16="http://schemas.microsoft.com/office/drawing/2014/main" val="2974539873"/>
                    </a:ext>
                  </a:extLst>
                </a:gridCol>
                <a:gridCol w="2063750">
                  <a:extLst>
                    <a:ext uri="{9D8B030D-6E8A-4147-A177-3AD203B41FA5}">
                      <a16:colId xmlns:a16="http://schemas.microsoft.com/office/drawing/2014/main" val="3921220064"/>
                    </a:ext>
                  </a:extLst>
                </a:gridCol>
              </a:tblGrid>
              <a:tr h="370840">
                <a:tc>
                  <a:txBody>
                    <a:bodyPr/>
                    <a:lstStyle/>
                    <a:p>
                      <a:pPr algn="ctr"/>
                      <a:r>
                        <a:rPr lang="en-US" sz="1400" dirty="0"/>
                        <a:t>Density of dolomite</a:t>
                      </a:r>
                    </a:p>
                  </a:txBody>
                  <a:tcPr/>
                </a:tc>
                <a:tc>
                  <a:txBody>
                    <a:bodyPr/>
                    <a:lstStyle/>
                    <a:p>
                      <a:pPr algn="ctr"/>
                      <a:r>
                        <a:rPr lang="en-US" sz="1400" dirty="0"/>
                        <a:t>Temperature of formation</a:t>
                      </a:r>
                    </a:p>
                  </a:txBody>
                  <a:tcPr/>
                </a:tc>
                <a:tc>
                  <a:txBody>
                    <a:bodyPr/>
                    <a:lstStyle/>
                    <a:p>
                      <a:pPr algn="ctr"/>
                      <a:r>
                        <a:rPr lang="en-US" sz="1400" dirty="0"/>
                        <a:t>Solubility of dolomite</a:t>
                      </a:r>
                    </a:p>
                  </a:txBody>
                  <a:tcPr/>
                </a:tc>
                <a:tc>
                  <a:txBody>
                    <a:bodyPr/>
                    <a:lstStyle/>
                    <a:p>
                      <a:pPr algn="ctr"/>
                      <a:r>
                        <a:rPr lang="en-US" sz="1400" dirty="0"/>
                        <a:t>Percent cement in slab</a:t>
                      </a:r>
                    </a:p>
                  </a:txBody>
                  <a:tcPr/>
                </a:tc>
                <a:extLst>
                  <a:ext uri="{0D108BD9-81ED-4DB2-BD59-A6C34878D82A}">
                    <a16:rowId xmlns:a16="http://schemas.microsoft.com/office/drawing/2014/main" val="317977429"/>
                  </a:ext>
                </a:extLst>
              </a:tr>
              <a:tr h="370840">
                <a:tc>
                  <a:txBody>
                    <a:bodyPr/>
                    <a:lstStyle/>
                    <a:p>
                      <a:pPr algn="ctr"/>
                      <a:r>
                        <a:rPr lang="en-US" sz="1400" dirty="0"/>
                        <a:t>2.8 g/cm</a:t>
                      </a:r>
                      <a:r>
                        <a:rPr lang="en-US" sz="1400" baseline="30000" dirty="0"/>
                        <a:t>3</a:t>
                      </a:r>
                    </a:p>
                  </a:txBody>
                  <a:tcPr/>
                </a:tc>
                <a:tc>
                  <a:txBody>
                    <a:bodyPr/>
                    <a:lstStyle/>
                    <a:p>
                      <a:pPr algn="ctr"/>
                      <a:r>
                        <a:rPr lang="en-US" sz="1400" dirty="0"/>
                        <a:t>37-96</a:t>
                      </a:r>
                      <a:r>
                        <a:rPr lang="en-US" sz="1400" baseline="30000" dirty="0"/>
                        <a:t>°</a:t>
                      </a:r>
                      <a:r>
                        <a:rPr lang="en-US" sz="1400" dirty="0"/>
                        <a:t>C</a:t>
                      </a:r>
                    </a:p>
                  </a:txBody>
                  <a:tcPr/>
                </a:tc>
                <a:tc>
                  <a:txBody>
                    <a:bodyPr/>
                    <a:lstStyle/>
                    <a:p>
                      <a:pPr algn="ctr"/>
                      <a:r>
                        <a:rPr lang="en-US" sz="1400" dirty="0"/>
                        <a:t>4.25-7.65 mg/L</a:t>
                      </a:r>
                    </a:p>
                  </a:txBody>
                  <a:tcPr/>
                </a:tc>
                <a:tc>
                  <a:txBody>
                    <a:bodyPr/>
                    <a:lstStyle/>
                    <a:p>
                      <a:pPr algn="ctr"/>
                      <a:r>
                        <a:rPr lang="en-US" sz="1400" dirty="0"/>
                        <a:t>35%</a:t>
                      </a:r>
                    </a:p>
                  </a:txBody>
                  <a:tcPr/>
                </a:tc>
                <a:extLst>
                  <a:ext uri="{0D108BD9-81ED-4DB2-BD59-A6C34878D82A}">
                    <a16:rowId xmlns:a16="http://schemas.microsoft.com/office/drawing/2014/main" val="2396820588"/>
                  </a:ext>
                </a:extLst>
              </a:tr>
            </a:tbl>
          </a:graphicData>
        </a:graphic>
      </p:graphicFrame>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34CB43-162F-D545-966D-56808FFCBB2C}"/>
                  </a:ext>
                </a:extLst>
              </p:cNvPr>
              <p:cNvSpPr txBox="1"/>
              <p:nvPr/>
            </p:nvSpPr>
            <p:spPr>
              <a:xfrm>
                <a:off x="436991" y="2297650"/>
                <a:ext cx="7186108" cy="38991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US" sz="1200" b="0" i="1" smtClean="0">
                              <a:latin typeface="Cambria Math" panose="02040503050406030204" pitchFamily="18" charset="0"/>
                            </a:rPr>
                          </m:ctrlPr>
                        </m:fPr>
                        <m:num>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𝑑𝑒𝑛𝑠𝑖𝑡𝑦</m:t>
                              </m:r>
                              <m:r>
                                <a:rPr lang="en-US" sz="1200" b="0" i="1" smtClean="0">
                                  <a:latin typeface="Cambria Math" panose="02040503050406030204" pitchFamily="18" charset="0"/>
                                </a:rPr>
                                <m:t> ∗</m:t>
                              </m:r>
                              <m:r>
                                <a:rPr lang="en-US" sz="1200" b="0" i="1" smtClean="0">
                                  <a:latin typeface="Cambria Math" panose="02040503050406030204" pitchFamily="18" charset="0"/>
                                </a:rPr>
                                <m:t>𝑝𝑒𝑟𝑐𝑒𝑛𝑡</m:t>
                              </m:r>
                              <m:r>
                                <a:rPr lang="en-US" sz="1200" b="0" i="1" smtClean="0">
                                  <a:latin typeface="Cambria Math" panose="02040503050406030204" pitchFamily="18" charset="0"/>
                                </a:rPr>
                                <m:t> </m:t>
                              </m:r>
                              <m:r>
                                <a:rPr lang="en-US" sz="1200" b="0" i="1" smtClean="0">
                                  <a:latin typeface="Cambria Math" panose="02040503050406030204" pitchFamily="18" charset="0"/>
                                </a:rPr>
                                <m:t>𝑐𝑒𝑚𝑒𝑛𝑡</m:t>
                              </m:r>
                            </m:e>
                          </m:d>
                        </m:num>
                        <m:den>
                          <m:r>
                            <a:rPr lang="en-US" sz="1200" b="0" i="1" dirty="0" smtClean="0">
                              <a:latin typeface="Cambria Math" panose="02040503050406030204" pitchFamily="18" charset="0"/>
                              <a:ea typeface="Cambria Math" panose="02040503050406030204" pitchFamily="18" charset="0"/>
                            </a:rPr>
                            <m:t>𝑠𝑜𝑙𝑢𝑏𝑖𝑙𝑖𝑡𝑦</m:t>
                          </m:r>
                        </m:den>
                      </m:f>
                      <m:r>
                        <a:rPr lang="en-US" sz="1200" b="0" i="1" dirty="0" smtClean="0">
                          <a:latin typeface="Cambria Math" panose="02040503050406030204" pitchFamily="18" charset="0"/>
                          <a:ea typeface="Cambria Math" panose="02040503050406030204" pitchFamily="18" charset="0"/>
                        </a:rPr>
                        <m:t>=</m:t>
                      </m:r>
                      <m:r>
                        <a:rPr lang="en-US" sz="1200" b="0" i="1" dirty="0" smtClean="0">
                          <a:latin typeface="Cambria Math" panose="02040503050406030204" pitchFamily="18" charset="0"/>
                          <a:ea typeface="Cambria Math" panose="02040503050406030204" pitchFamily="18" charset="0"/>
                        </a:rPr>
                        <m:t>𝑓𝑙𝑢𝑖𝑑</m:t>
                      </m:r>
                      <m:r>
                        <a:rPr lang="en-US" sz="1200" b="0" i="1" dirty="0" smtClean="0">
                          <a:latin typeface="Cambria Math" panose="02040503050406030204" pitchFamily="18" charset="0"/>
                          <a:ea typeface="Cambria Math" panose="02040503050406030204" pitchFamily="18" charset="0"/>
                        </a:rPr>
                        <m:t> </m:t>
                      </m:r>
                      <m:r>
                        <a:rPr lang="en-US" sz="1200" b="0" i="1" dirty="0" smtClean="0">
                          <a:latin typeface="Cambria Math" panose="02040503050406030204" pitchFamily="18" charset="0"/>
                          <a:ea typeface="Cambria Math" panose="02040503050406030204" pitchFamily="18" charset="0"/>
                        </a:rPr>
                        <m:t>𝑣𝑜𝑙𝑢𝑚𝑒</m:t>
                      </m:r>
                      <m:r>
                        <a:rPr lang="en-US" sz="1200" b="0" i="1" dirty="0" smtClean="0">
                          <a:latin typeface="Cambria Math" panose="02040503050406030204" pitchFamily="18" charset="0"/>
                          <a:ea typeface="Cambria Math" panose="02040503050406030204" pitchFamily="18" charset="0"/>
                        </a:rPr>
                        <m:t> </m:t>
                      </m:r>
                      <m:r>
                        <a:rPr lang="en-US" sz="1200" b="0" i="1" dirty="0" smtClean="0">
                          <a:latin typeface="Cambria Math" panose="02040503050406030204" pitchFamily="18" charset="0"/>
                          <a:ea typeface="Cambria Math" panose="02040503050406030204" pitchFamily="18" charset="0"/>
                        </a:rPr>
                        <m:t>𝑟𝑒𝑞𝑢𝑖𝑟𝑒𝑑</m:t>
                      </m:r>
                      <m:r>
                        <a:rPr lang="en-US" sz="1200" b="0" i="1" dirty="0" smtClean="0">
                          <a:latin typeface="Cambria Math" panose="02040503050406030204" pitchFamily="18" charset="0"/>
                          <a:ea typeface="Cambria Math" panose="02040503050406030204" pitchFamily="18" charset="0"/>
                        </a:rPr>
                        <m:t>/</m:t>
                      </m:r>
                      <m:r>
                        <a:rPr lang="en-US" sz="1200" b="0" i="1" dirty="0" smtClean="0">
                          <a:latin typeface="Cambria Math" panose="02040503050406030204" pitchFamily="18" charset="0"/>
                          <a:ea typeface="Cambria Math" panose="02040503050406030204" pitchFamily="18" charset="0"/>
                        </a:rPr>
                        <m:t>𝑟𝑜𝑐𝑘</m:t>
                      </m:r>
                      <m:r>
                        <a:rPr lang="en-US" sz="1200" b="0" i="1" dirty="0" smtClean="0">
                          <a:latin typeface="Cambria Math" panose="02040503050406030204" pitchFamily="18" charset="0"/>
                          <a:ea typeface="Cambria Math" panose="02040503050406030204" pitchFamily="18" charset="0"/>
                        </a:rPr>
                        <m:t> </m:t>
                      </m:r>
                      <m:r>
                        <a:rPr lang="en-US" sz="1200" b="0" i="1" dirty="0" smtClean="0">
                          <a:latin typeface="Cambria Math" panose="02040503050406030204" pitchFamily="18" charset="0"/>
                          <a:ea typeface="Cambria Math" panose="02040503050406030204" pitchFamily="18" charset="0"/>
                        </a:rPr>
                        <m:t>𝑣𝑜𝑙𝑢𝑚𝑒</m:t>
                      </m:r>
                    </m:oMath>
                  </m:oMathPara>
                </a14:m>
                <a:endParaRPr lang="en-US" sz="1200" dirty="0">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7234CB43-162F-D545-966D-56808FFCBB2C}"/>
                  </a:ext>
                </a:extLst>
              </p:cNvPr>
              <p:cNvSpPr txBox="1">
                <a:spLocks noRot="1" noChangeAspect="1" noMove="1" noResize="1" noEditPoints="1" noAdjustHandles="1" noChangeArrowheads="1" noChangeShapeType="1" noTextEdit="1"/>
              </p:cNvSpPr>
              <p:nvPr/>
            </p:nvSpPr>
            <p:spPr>
              <a:xfrm>
                <a:off x="436991" y="2297650"/>
                <a:ext cx="7186108" cy="389915"/>
              </a:xfrm>
              <a:prstGeom prst="rect">
                <a:avLst/>
              </a:prstGeom>
              <a:blipFill>
                <a:blip r:embed="rId3"/>
                <a:stretch>
                  <a:fillRect t="-3125"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1A83043-4553-A442-9DC6-F458128EB64D}"/>
                  </a:ext>
                </a:extLst>
              </p:cNvPr>
              <p:cNvSpPr txBox="1"/>
              <p:nvPr/>
            </p:nvSpPr>
            <p:spPr>
              <a:xfrm>
                <a:off x="436991" y="3241200"/>
                <a:ext cx="7186108" cy="656526"/>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US" sz="1200" b="0" i="1" smtClean="0">
                              <a:latin typeface="Cambria Math" panose="02040503050406030204" pitchFamily="18" charset="0"/>
                            </a:rPr>
                          </m:ctrlPr>
                        </m:fPr>
                        <m:num>
                          <m:d>
                            <m:dPr>
                              <m:ctrlPr>
                                <a:rPr lang="en-US" sz="1200" b="0" i="1" smtClean="0">
                                  <a:latin typeface="Cambria Math" panose="02040503050406030204" pitchFamily="18" charset="0"/>
                                </a:rPr>
                              </m:ctrlPr>
                            </m:dPr>
                            <m:e>
                              <m:r>
                                <a:rPr lang="en-US" sz="1200" b="0" i="1" smtClean="0">
                                  <a:latin typeface="Cambria Math" panose="02040503050406030204" pitchFamily="18" charset="0"/>
                                </a:rPr>
                                <m:t>2.8</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𝑔</m:t>
                                  </m:r>
                                </m:num>
                                <m:den>
                                  <m:r>
                                    <a:rPr lang="en-US" sz="1200" b="0" i="1" smtClean="0">
                                      <a:latin typeface="Cambria Math" panose="02040503050406030204" pitchFamily="18" charset="0"/>
                                    </a:rPr>
                                    <m:t>𝑐𝑚</m:t>
                                  </m:r>
                                  <m:r>
                                    <a:rPr lang="en-US" sz="1200" b="0" i="1" baseline="30000" smtClean="0">
                                      <a:latin typeface="Cambria Math" panose="02040503050406030204" pitchFamily="18" charset="0"/>
                                    </a:rPr>
                                    <m:t>3</m:t>
                                  </m:r>
                                </m:den>
                              </m:f>
                              <m:r>
                                <a:rPr lang="en-US" sz="1200" b="0" i="1" smtClean="0">
                                  <a:latin typeface="Cambria Math" panose="02040503050406030204" pitchFamily="18" charset="0"/>
                                </a:rPr>
                                <m:t>∗</m:t>
                              </m:r>
                              <m:d>
                                <m:dPr>
                                  <m:ctrlPr>
                                    <a:rPr lang="en-US" sz="1200" b="0" i="1" smtClean="0">
                                      <a:latin typeface="Cambria Math" panose="02040503050406030204" pitchFamily="18" charset="0"/>
                                    </a:rPr>
                                  </m:ctrlPr>
                                </m:dPr>
                                <m:e>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1000</m:t>
                                      </m:r>
                                      <m:r>
                                        <a:rPr lang="en-US" sz="1200" b="0" i="1" smtClean="0">
                                          <a:latin typeface="Cambria Math" panose="02040503050406030204" pitchFamily="18" charset="0"/>
                                        </a:rPr>
                                        <m:t>𝑚𝑔</m:t>
                                      </m:r>
                                    </m:num>
                                    <m:den>
                                      <m:r>
                                        <a:rPr lang="en-US" sz="1200" b="0" i="1" smtClean="0">
                                          <a:latin typeface="Cambria Math" panose="02040503050406030204" pitchFamily="18" charset="0"/>
                                        </a:rPr>
                                        <m:t>1</m:t>
                                      </m:r>
                                      <m:r>
                                        <a:rPr lang="en-US" sz="1200" b="0" i="1" smtClean="0">
                                          <a:latin typeface="Cambria Math" panose="02040503050406030204" pitchFamily="18" charset="0"/>
                                        </a:rPr>
                                        <m:t>𝑔</m:t>
                                      </m:r>
                                    </m:den>
                                  </m:f>
                                </m:e>
                              </m:d>
                              <m:r>
                                <a:rPr lang="en-US" sz="1200" b="0" i="1" smtClean="0">
                                  <a:latin typeface="Cambria Math" panose="02040503050406030204" pitchFamily="18" charset="0"/>
                                </a:rPr>
                                <m:t> ∗0.35</m:t>
                              </m:r>
                            </m:e>
                          </m:d>
                        </m:num>
                        <m:den>
                          <m:f>
                            <m:fPr>
                              <m:ctrlPr>
                                <a:rPr lang="en-US" sz="1200" b="0" i="1" dirty="0" smtClean="0">
                                  <a:latin typeface="Cambria Math" panose="02040503050406030204" pitchFamily="18" charset="0"/>
                                  <a:ea typeface="Cambria Math" panose="02040503050406030204" pitchFamily="18" charset="0"/>
                                </a:rPr>
                              </m:ctrlPr>
                            </m:fPr>
                            <m:num>
                              <m:r>
                                <a:rPr lang="en-US" sz="1200" b="0" i="1" dirty="0" smtClean="0">
                                  <a:latin typeface="Cambria Math" panose="02040503050406030204" pitchFamily="18" charset="0"/>
                                  <a:ea typeface="Cambria Math" panose="02040503050406030204" pitchFamily="18" charset="0"/>
                                </a:rPr>
                                <m:t>4.25</m:t>
                              </m:r>
                              <m:r>
                                <a:rPr lang="en-US" sz="1200" b="0" i="1" dirty="0" smtClean="0">
                                  <a:latin typeface="Cambria Math" panose="02040503050406030204" pitchFamily="18" charset="0"/>
                                  <a:ea typeface="Cambria Math" panose="02040503050406030204" pitchFamily="18" charset="0"/>
                                </a:rPr>
                                <m:t>𝑚𝑔</m:t>
                              </m:r>
                            </m:num>
                            <m:den>
                              <m:r>
                                <a:rPr lang="en-US" sz="1200" b="0" i="1" dirty="0" smtClean="0">
                                  <a:latin typeface="Cambria Math" panose="02040503050406030204" pitchFamily="18" charset="0"/>
                                  <a:ea typeface="Cambria Math" panose="02040503050406030204" pitchFamily="18" charset="0"/>
                                </a:rPr>
                                <m:t>𝐿</m:t>
                              </m:r>
                            </m:den>
                          </m:f>
                        </m:den>
                      </m:f>
                      <m:r>
                        <a:rPr lang="en-US" sz="1200" b="0" i="0" smtClean="0">
                          <a:latin typeface="Cambria Math" panose="02040503050406030204" pitchFamily="18" charset="0"/>
                          <a:ea typeface="Cambria Math" panose="02040503050406030204" pitchFamily="18" charset="0"/>
                        </a:rPr>
                        <m:t> </m:t>
                      </m:r>
                      <m:r>
                        <a:rPr lang="en-US" sz="1200" b="0" i="1" dirty="0" smtClean="0">
                          <a:latin typeface="Cambria Math" panose="02040503050406030204" pitchFamily="18" charset="0"/>
                          <a:ea typeface="Cambria Math" panose="02040503050406030204" pitchFamily="18" charset="0"/>
                        </a:rPr>
                        <m:t>= </m:t>
                      </m:r>
                      <m:f>
                        <m:fPr>
                          <m:ctrlPr>
                            <a:rPr lang="en-US" sz="1200" b="0" i="1" dirty="0" smtClean="0">
                              <a:latin typeface="Cambria Math" panose="02040503050406030204" pitchFamily="18" charset="0"/>
                              <a:ea typeface="Cambria Math" panose="02040503050406030204" pitchFamily="18" charset="0"/>
                            </a:rPr>
                          </m:ctrlPr>
                        </m:fPr>
                        <m:num>
                          <m:r>
                            <a:rPr lang="en-US" sz="1200" b="0" i="1" dirty="0" smtClean="0">
                              <a:latin typeface="Cambria Math" panose="02040503050406030204" pitchFamily="18" charset="0"/>
                              <a:ea typeface="Cambria Math" panose="02040503050406030204" pitchFamily="18" charset="0"/>
                            </a:rPr>
                            <m:t>231</m:t>
                          </m:r>
                          <m:r>
                            <a:rPr lang="en-US" sz="1200" b="0" i="1" dirty="0" smtClean="0">
                              <a:latin typeface="Cambria Math" panose="02040503050406030204" pitchFamily="18" charset="0"/>
                              <a:ea typeface="Cambria Math" panose="02040503050406030204" pitchFamily="18" charset="0"/>
                            </a:rPr>
                            <m:t>𝐿</m:t>
                          </m:r>
                        </m:num>
                        <m:den>
                          <m:r>
                            <a:rPr lang="en-US" sz="1200" b="0" i="1" dirty="0" smtClean="0">
                              <a:latin typeface="Cambria Math" panose="02040503050406030204" pitchFamily="18" charset="0"/>
                              <a:ea typeface="Cambria Math" panose="02040503050406030204" pitchFamily="18" charset="0"/>
                            </a:rPr>
                            <m:t>𝑐𝑚</m:t>
                          </m:r>
                          <m:r>
                            <a:rPr lang="en-US" sz="1200" b="0" i="1" baseline="30000" dirty="0" smtClean="0">
                              <a:latin typeface="Cambria Math" panose="02040503050406030204" pitchFamily="18" charset="0"/>
                              <a:ea typeface="Cambria Math" panose="02040503050406030204" pitchFamily="18" charset="0"/>
                            </a:rPr>
                            <m:t>3</m:t>
                          </m:r>
                        </m:den>
                      </m:f>
                      <m:r>
                        <a:rPr lang="en-US" sz="1200" b="0" i="1" dirty="0" smtClean="0">
                          <a:latin typeface="Cambria Math" panose="02040503050406030204" pitchFamily="18" charset="0"/>
                          <a:ea typeface="Cambria Math" panose="02040503050406030204" pitchFamily="18" charset="0"/>
                        </a:rPr>
                        <m:t>∗</m:t>
                      </m:r>
                      <m:d>
                        <m:dPr>
                          <m:ctrlPr>
                            <a:rPr lang="en-US" sz="1200" b="0" i="1" dirty="0" smtClean="0">
                              <a:latin typeface="Cambria Math" panose="02040503050406030204" pitchFamily="18" charset="0"/>
                              <a:ea typeface="Cambria Math" panose="02040503050406030204" pitchFamily="18" charset="0"/>
                            </a:rPr>
                          </m:ctrlPr>
                        </m:dPr>
                        <m:e>
                          <m:f>
                            <m:fPr>
                              <m:ctrlPr>
                                <a:rPr lang="en-US" sz="1200" b="0" i="1" dirty="0" smtClean="0">
                                  <a:latin typeface="Cambria Math" panose="02040503050406030204" pitchFamily="18" charset="0"/>
                                  <a:ea typeface="Cambria Math" panose="02040503050406030204" pitchFamily="18" charset="0"/>
                                </a:rPr>
                              </m:ctrlPr>
                            </m:fPr>
                            <m:num>
                              <m:r>
                                <a:rPr lang="en-US" sz="1200" b="0" i="1" dirty="0" smtClean="0">
                                  <a:latin typeface="Cambria Math" panose="02040503050406030204" pitchFamily="18" charset="0"/>
                                  <a:ea typeface="Cambria Math" panose="02040503050406030204" pitchFamily="18" charset="0"/>
                                </a:rPr>
                                <m:t>1000</m:t>
                              </m:r>
                              <m:r>
                                <a:rPr lang="en-US" sz="1200" b="0" i="1" dirty="0" smtClean="0">
                                  <a:latin typeface="Cambria Math" panose="02040503050406030204" pitchFamily="18" charset="0"/>
                                  <a:ea typeface="Cambria Math" panose="02040503050406030204" pitchFamily="18" charset="0"/>
                                </a:rPr>
                                <m:t>𝑐𝑚</m:t>
                              </m:r>
                              <m:r>
                                <a:rPr lang="en-US" sz="1200" b="0" i="1" baseline="30000" dirty="0" smtClean="0">
                                  <a:latin typeface="Cambria Math" panose="02040503050406030204" pitchFamily="18" charset="0"/>
                                  <a:ea typeface="Cambria Math" panose="02040503050406030204" pitchFamily="18" charset="0"/>
                                </a:rPr>
                                <m:t>3</m:t>
                              </m:r>
                            </m:num>
                            <m:den>
                              <m:r>
                                <a:rPr lang="en-US" sz="1200" b="0" i="1" dirty="0" smtClean="0">
                                  <a:latin typeface="Cambria Math" panose="02040503050406030204" pitchFamily="18" charset="0"/>
                                  <a:ea typeface="Cambria Math" panose="02040503050406030204" pitchFamily="18" charset="0"/>
                                </a:rPr>
                                <m:t>1</m:t>
                              </m:r>
                              <m:r>
                                <a:rPr lang="en-US" sz="1200" b="0" i="1" dirty="0" smtClean="0">
                                  <a:latin typeface="Cambria Math" panose="02040503050406030204" pitchFamily="18" charset="0"/>
                                  <a:ea typeface="Cambria Math" panose="02040503050406030204" pitchFamily="18" charset="0"/>
                                </a:rPr>
                                <m:t>𝐿</m:t>
                              </m:r>
                            </m:den>
                          </m:f>
                        </m:e>
                      </m:d>
                      <m:r>
                        <a:rPr lang="en-US" sz="1200" b="0" i="1" dirty="0" smtClean="0">
                          <a:latin typeface="Cambria Math" panose="02040503050406030204" pitchFamily="18" charset="0"/>
                          <a:ea typeface="Cambria Math" panose="02040503050406030204" pitchFamily="18" charset="0"/>
                        </a:rPr>
                        <m:t>=231,000 </m:t>
                      </m:r>
                    </m:oMath>
                  </m:oMathPara>
                </a14:m>
                <a:endParaRPr lang="en-US" sz="1200" dirty="0">
                  <a:latin typeface="Times New Roman" panose="02020603050405020304" pitchFamily="18" charset="0"/>
                  <a:cs typeface="Times New Roman" panose="02020603050405020304" pitchFamily="18" charset="0"/>
                </a:endParaRPr>
              </a:p>
            </p:txBody>
          </p:sp>
        </mc:Choice>
        <mc:Fallback xmlns="">
          <p:sp>
            <p:nvSpPr>
              <p:cNvPr id="59" name="TextBox 58">
                <a:extLst>
                  <a:ext uri="{FF2B5EF4-FFF2-40B4-BE49-F238E27FC236}">
                    <a16:creationId xmlns:a16="http://schemas.microsoft.com/office/drawing/2014/main" id="{51A83043-4553-A442-9DC6-F458128EB64D}"/>
                  </a:ext>
                </a:extLst>
              </p:cNvPr>
              <p:cNvSpPr txBox="1">
                <a:spLocks noRot="1" noChangeAspect="1" noMove="1" noResize="1" noEditPoints="1" noAdjustHandles="1" noChangeArrowheads="1" noChangeShapeType="1" noTextEdit="1"/>
              </p:cNvSpPr>
              <p:nvPr/>
            </p:nvSpPr>
            <p:spPr>
              <a:xfrm>
                <a:off x="436991" y="3241200"/>
                <a:ext cx="7186108" cy="656526"/>
              </a:xfrm>
              <a:prstGeom prst="rect">
                <a:avLst/>
              </a:prstGeom>
              <a:blipFill>
                <a:blip r:embed="rId4"/>
                <a:stretch>
                  <a:fillRect t="-1887" b="-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B94597E5-5FDE-734F-AE0B-3FB5BF8DBDA4}"/>
                  </a:ext>
                </a:extLst>
              </p:cNvPr>
              <p:cNvSpPr txBox="1"/>
              <p:nvPr/>
            </p:nvSpPr>
            <p:spPr>
              <a:xfrm>
                <a:off x="436991" y="4246817"/>
                <a:ext cx="7186108" cy="656526"/>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US" sz="1200" b="0" i="1" smtClean="0">
                              <a:latin typeface="Cambria Math" panose="02040503050406030204" pitchFamily="18" charset="0"/>
                            </a:rPr>
                          </m:ctrlPr>
                        </m:fPr>
                        <m:num>
                          <m:d>
                            <m:dPr>
                              <m:ctrlPr>
                                <a:rPr lang="en-US" sz="1200" b="0" i="1" smtClean="0">
                                  <a:latin typeface="Cambria Math" panose="02040503050406030204" pitchFamily="18" charset="0"/>
                                </a:rPr>
                              </m:ctrlPr>
                            </m:dPr>
                            <m:e>
                              <m:r>
                                <a:rPr lang="en-US" sz="1200" b="0" i="1" smtClean="0">
                                  <a:latin typeface="Cambria Math" panose="02040503050406030204" pitchFamily="18" charset="0"/>
                                </a:rPr>
                                <m:t>2.8</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𝑔</m:t>
                                  </m:r>
                                </m:num>
                                <m:den>
                                  <m:r>
                                    <a:rPr lang="en-US" sz="1200" b="0" i="1" smtClean="0">
                                      <a:latin typeface="Cambria Math" panose="02040503050406030204" pitchFamily="18" charset="0"/>
                                    </a:rPr>
                                    <m:t>𝑐𝑚</m:t>
                                  </m:r>
                                  <m:r>
                                    <a:rPr lang="en-US" sz="1200" b="0" i="1" baseline="30000" smtClean="0">
                                      <a:latin typeface="Cambria Math" panose="02040503050406030204" pitchFamily="18" charset="0"/>
                                    </a:rPr>
                                    <m:t>3</m:t>
                                  </m:r>
                                </m:den>
                              </m:f>
                              <m:r>
                                <a:rPr lang="en-US" sz="1200" b="0" i="1" smtClean="0">
                                  <a:latin typeface="Cambria Math" panose="02040503050406030204" pitchFamily="18" charset="0"/>
                                </a:rPr>
                                <m:t>∗</m:t>
                              </m:r>
                              <m:d>
                                <m:dPr>
                                  <m:ctrlPr>
                                    <a:rPr lang="en-US" sz="1200" b="0" i="1" smtClean="0">
                                      <a:latin typeface="Cambria Math" panose="02040503050406030204" pitchFamily="18" charset="0"/>
                                    </a:rPr>
                                  </m:ctrlPr>
                                </m:dPr>
                                <m:e>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1000</m:t>
                                      </m:r>
                                      <m:r>
                                        <a:rPr lang="en-US" sz="1200" b="0" i="1" smtClean="0">
                                          <a:latin typeface="Cambria Math" panose="02040503050406030204" pitchFamily="18" charset="0"/>
                                        </a:rPr>
                                        <m:t>𝑚𝑔</m:t>
                                      </m:r>
                                    </m:num>
                                    <m:den>
                                      <m:r>
                                        <a:rPr lang="en-US" sz="1200" b="0" i="1" smtClean="0">
                                          <a:latin typeface="Cambria Math" panose="02040503050406030204" pitchFamily="18" charset="0"/>
                                        </a:rPr>
                                        <m:t>1</m:t>
                                      </m:r>
                                      <m:r>
                                        <a:rPr lang="en-US" sz="1200" b="0" i="1" smtClean="0">
                                          <a:latin typeface="Cambria Math" panose="02040503050406030204" pitchFamily="18" charset="0"/>
                                        </a:rPr>
                                        <m:t>𝑔</m:t>
                                      </m:r>
                                    </m:den>
                                  </m:f>
                                </m:e>
                              </m:d>
                              <m:r>
                                <a:rPr lang="en-US" sz="1200" b="0" i="1" smtClean="0">
                                  <a:latin typeface="Cambria Math" panose="02040503050406030204" pitchFamily="18" charset="0"/>
                                </a:rPr>
                                <m:t> ∗0.35</m:t>
                              </m:r>
                            </m:e>
                          </m:d>
                        </m:num>
                        <m:den>
                          <m:f>
                            <m:fPr>
                              <m:ctrlPr>
                                <a:rPr lang="en-US" sz="1200" b="0" i="1" dirty="0" smtClean="0">
                                  <a:latin typeface="Cambria Math" panose="02040503050406030204" pitchFamily="18" charset="0"/>
                                  <a:ea typeface="Cambria Math" panose="02040503050406030204" pitchFamily="18" charset="0"/>
                                </a:rPr>
                              </m:ctrlPr>
                            </m:fPr>
                            <m:num>
                              <m:r>
                                <a:rPr lang="en-US" sz="1200" b="0" i="1" dirty="0" smtClean="0">
                                  <a:latin typeface="Cambria Math" panose="02040503050406030204" pitchFamily="18" charset="0"/>
                                  <a:ea typeface="Cambria Math" panose="02040503050406030204" pitchFamily="18" charset="0"/>
                                </a:rPr>
                                <m:t>7.65</m:t>
                              </m:r>
                              <m:r>
                                <a:rPr lang="en-US" sz="1200" b="0" i="1" dirty="0" smtClean="0">
                                  <a:latin typeface="Cambria Math" panose="02040503050406030204" pitchFamily="18" charset="0"/>
                                  <a:ea typeface="Cambria Math" panose="02040503050406030204" pitchFamily="18" charset="0"/>
                                </a:rPr>
                                <m:t>𝑚𝑔</m:t>
                              </m:r>
                            </m:num>
                            <m:den>
                              <m:r>
                                <a:rPr lang="en-US" sz="1200" b="0" i="1" dirty="0" smtClean="0">
                                  <a:latin typeface="Cambria Math" panose="02040503050406030204" pitchFamily="18" charset="0"/>
                                  <a:ea typeface="Cambria Math" panose="02040503050406030204" pitchFamily="18" charset="0"/>
                                </a:rPr>
                                <m:t>𝐿</m:t>
                              </m:r>
                            </m:den>
                          </m:f>
                        </m:den>
                      </m:f>
                      <m:r>
                        <a:rPr lang="en-US" sz="1200" b="0" i="1" dirty="0" smtClean="0">
                          <a:latin typeface="Cambria Math" panose="02040503050406030204" pitchFamily="18" charset="0"/>
                          <a:ea typeface="Cambria Math" panose="02040503050406030204" pitchFamily="18" charset="0"/>
                        </a:rPr>
                        <m:t>=</m:t>
                      </m:r>
                      <m:f>
                        <m:fPr>
                          <m:ctrlPr>
                            <a:rPr lang="en-US" sz="1200" b="0" i="1" dirty="0" smtClean="0">
                              <a:latin typeface="Cambria Math" panose="02040503050406030204" pitchFamily="18" charset="0"/>
                              <a:ea typeface="Cambria Math" panose="02040503050406030204" pitchFamily="18" charset="0"/>
                            </a:rPr>
                          </m:ctrlPr>
                        </m:fPr>
                        <m:num>
                          <m:r>
                            <a:rPr lang="en-US" sz="1200" b="0" i="1" dirty="0" smtClean="0">
                              <a:latin typeface="Cambria Math" panose="02040503050406030204" pitchFamily="18" charset="0"/>
                              <a:ea typeface="Cambria Math" panose="02040503050406030204" pitchFamily="18" charset="0"/>
                            </a:rPr>
                            <m:t>231</m:t>
                          </m:r>
                          <m:r>
                            <a:rPr lang="en-US" sz="1200" b="0" i="1" dirty="0" smtClean="0">
                              <a:latin typeface="Cambria Math" panose="02040503050406030204" pitchFamily="18" charset="0"/>
                              <a:ea typeface="Cambria Math" panose="02040503050406030204" pitchFamily="18" charset="0"/>
                            </a:rPr>
                            <m:t>𝐿</m:t>
                          </m:r>
                        </m:num>
                        <m:den>
                          <m:r>
                            <a:rPr lang="en-US" sz="1200" b="0" i="1" dirty="0" smtClean="0">
                              <a:latin typeface="Cambria Math" panose="02040503050406030204" pitchFamily="18" charset="0"/>
                              <a:ea typeface="Cambria Math" panose="02040503050406030204" pitchFamily="18" charset="0"/>
                            </a:rPr>
                            <m:t>𝑐𝑚</m:t>
                          </m:r>
                          <m:r>
                            <a:rPr lang="en-US" sz="1200" b="0" i="1" baseline="30000" dirty="0" smtClean="0">
                              <a:latin typeface="Cambria Math" panose="02040503050406030204" pitchFamily="18" charset="0"/>
                              <a:ea typeface="Cambria Math" panose="02040503050406030204" pitchFamily="18" charset="0"/>
                            </a:rPr>
                            <m:t>3</m:t>
                          </m:r>
                        </m:den>
                      </m:f>
                      <m:r>
                        <a:rPr lang="en-US" sz="1200" b="0" i="1" dirty="0" smtClean="0">
                          <a:latin typeface="Cambria Math" panose="02040503050406030204" pitchFamily="18" charset="0"/>
                          <a:ea typeface="Cambria Math" panose="02040503050406030204" pitchFamily="18" charset="0"/>
                        </a:rPr>
                        <m:t>∗</m:t>
                      </m:r>
                      <m:d>
                        <m:dPr>
                          <m:ctrlPr>
                            <a:rPr lang="en-US" sz="1200" b="0" i="1" dirty="0" smtClean="0">
                              <a:latin typeface="Cambria Math" panose="02040503050406030204" pitchFamily="18" charset="0"/>
                              <a:ea typeface="Cambria Math" panose="02040503050406030204" pitchFamily="18" charset="0"/>
                            </a:rPr>
                          </m:ctrlPr>
                        </m:dPr>
                        <m:e>
                          <m:f>
                            <m:fPr>
                              <m:ctrlPr>
                                <a:rPr lang="en-US" sz="1200" b="0" i="1" dirty="0" smtClean="0">
                                  <a:latin typeface="Cambria Math" panose="02040503050406030204" pitchFamily="18" charset="0"/>
                                  <a:ea typeface="Cambria Math" panose="02040503050406030204" pitchFamily="18" charset="0"/>
                                </a:rPr>
                              </m:ctrlPr>
                            </m:fPr>
                            <m:num>
                              <m:r>
                                <a:rPr lang="en-US" sz="1200" b="0" i="1" dirty="0" smtClean="0">
                                  <a:latin typeface="Cambria Math" panose="02040503050406030204" pitchFamily="18" charset="0"/>
                                  <a:ea typeface="Cambria Math" panose="02040503050406030204" pitchFamily="18" charset="0"/>
                                </a:rPr>
                                <m:t>1000</m:t>
                              </m:r>
                              <m:r>
                                <a:rPr lang="en-US" sz="1200" b="0" i="1" dirty="0" smtClean="0">
                                  <a:latin typeface="Cambria Math" panose="02040503050406030204" pitchFamily="18" charset="0"/>
                                  <a:ea typeface="Cambria Math" panose="02040503050406030204" pitchFamily="18" charset="0"/>
                                </a:rPr>
                                <m:t>𝑐𝑚</m:t>
                              </m:r>
                              <m:r>
                                <a:rPr lang="en-US" sz="1200" b="0" i="1" baseline="30000" dirty="0" smtClean="0">
                                  <a:latin typeface="Cambria Math" panose="02040503050406030204" pitchFamily="18" charset="0"/>
                                  <a:ea typeface="Cambria Math" panose="02040503050406030204" pitchFamily="18" charset="0"/>
                                </a:rPr>
                                <m:t>3</m:t>
                              </m:r>
                            </m:num>
                            <m:den>
                              <m:r>
                                <a:rPr lang="en-US" sz="1200" b="0" i="1" dirty="0" smtClean="0">
                                  <a:latin typeface="Cambria Math" panose="02040503050406030204" pitchFamily="18" charset="0"/>
                                  <a:ea typeface="Cambria Math" panose="02040503050406030204" pitchFamily="18" charset="0"/>
                                </a:rPr>
                                <m:t>1</m:t>
                              </m:r>
                              <m:r>
                                <a:rPr lang="en-US" sz="1200" b="0" i="1" dirty="0" smtClean="0">
                                  <a:latin typeface="Cambria Math" panose="02040503050406030204" pitchFamily="18" charset="0"/>
                                  <a:ea typeface="Cambria Math" panose="02040503050406030204" pitchFamily="18" charset="0"/>
                                </a:rPr>
                                <m:t>𝐿</m:t>
                              </m:r>
                            </m:den>
                          </m:f>
                        </m:e>
                      </m:d>
                      <m:r>
                        <a:rPr lang="en-US" sz="1200" b="0" i="1" dirty="0" smtClean="0">
                          <a:latin typeface="Cambria Math" panose="02040503050406030204" pitchFamily="18" charset="0"/>
                          <a:ea typeface="Cambria Math" panose="02040503050406030204" pitchFamily="18" charset="0"/>
                        </a:rPr>
                        <m:t>=128,000 </m:t>
                      </m:r>
                    </m:oMath>
                  </m:oMathPara>
                </a14:m>
                <a:endParaRPr lang="en-US" sz="1200" dirty="0">
                  <a:latin typeface="Times New Roman" panose="02020603050405020304" pitchFamily="18" charset="0"/>
                  <a:cs typeface="Times New Roman" panose="02020603050405020304" pitchFamily="18" charset="0"/>
                </a:endParaRPr>
              </a:p>
            </p:txBody>
          </p:sp>
        </mc:Choice>
        <mc:Fallback xmlns="">
          <p:sp>
            <p:nvSpPr>
              <p:cNvPr id="60" name="TextBox 59">
                <a:extLst>
                  <a:ext uri="{FF2B5EF4-FFF2-40B4-BE49-F238E27FC236}">
                    <a16:creationId xmlns:a16="http://schemas.microsoft.com/office/drawing/2014/main" id="{B94597E5-5FDE-734F-AE0B-3FB5BF8DBDA4}"/>
                  </a:ext>
                </a:extLst>
              </p:cNvPr>
              <p:cNvSpPr txBox="1">
                <a:spLocks noRot="1" noChangeAspect="1" noMove="1" noResize="1" noEditPoints="1" noAdjustHandles="1" noChangeArrowheads="1" noChangeShapeType="1" noTextEdit="1"/>
              </p:cNvSpPr>
              <p:nvPr/>
            </p:nvSpPr>
            <p:spPr>
              <a:xfrm>
                <a:off x="436991" y="4246817"/>
                <a:ext cx="7186108" cy="656526"/>
              </a:xfrm>
              <a:prstGeom prst="rect">
                <a:avLst/>
              </a:prstGeom>
              <a:blipFill>
                <a:blip r:embed="rId5"/>
                <a:stretch>
                  <a:fillRect b="-5660"/>
                </a:stretch>
              </a:blipFill>
            </p:spPr>
            <p:txBody>
              <a:bodyPr/>
              <a:lstStyle/>
              <a:p>
                <a:r>
                  <a:rPr lang="en-US">
                    <a:noFill/>
                  </a:rPr>
                  <a:t> </a:t>
                </a:r>
              </a:p>
            </p:txBody>
          </p:sp>
        </mc:Fallback>
      </mc:AlternateContent>
      <p:sp>
        <p:nvSpPr>
          <p:cNvPr id="17" name="Slide Number Placeholder 16">
            <a:extLst>
              <a:ext uri="{FF2B5EF4-FFF2-40B4-BE49-F238E27FC236}">
                <a16:creationId xmlns:a16="http://schemas.microsoft.com/office/drawing/2014/main" id="{C648BDB2-E797-A045-87D1-3BC161E4D225}"/>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20</a:t>
            </a:fld>
            <a:endParaRPr lang="en-US"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09B91502-C3D4-C542-AC0B-C7739DB368F3}"/>
              </a:ext>
            </a:extLst>
          </p:cNvPr>
          <p:cNvGrpSpPr/>
          <p:nvPr/>
        </p:nvGrpSpPr>
        <p:grpSpPr>
          <a:xfrm>
            <a:off x="5084064" y="1905417"/>
            <a:ext cx="4059936" cy="4952583"/>
            <a:chOff x="5084064" y="1905417"/>
            <a:chExt cx="4059936" cy="4952583"/>
          </a:xfrm>
        </p:grpSpPr>
        <p:grpSp>
          <p:nvGrpSpPr>
            <p:cNvPr id="6" name="Group 5">
              <a:extLst>
                <a:ext uri="{FF2B5EF4-FFF2-40B4-BE49-F238E27FC236}">
                  <a16:creationId xmlns:a16="http://schemas.microsoft.com/office/drawing/2014/main" id="{F5B3E1A8-0A39-0A4F-BC8B-F4BE20148EC8}"/>
                </a:ext>
              </a:extLst>
            </p:cNvPr>
            <p:cNvGrpSpPr/>
            <p:nvPr/>
          </p:nvGrpSpPr>
          <p:grpSpPr>
            <a:xfrm>
              <a:off x="5084064" y="1934278"/>
              <a:ext cx="4059936" cy="4923722"/>
              <a:chOff x="5084064" y="1934278"/>
              <a:chExt cx="4059936" cy="4923722"/>
            </a:xfrm>
          </p:grpSpPr>
          <p:grpSp>
            <p:nvGrpSpPr>
              <p:cNvPr id="5" name="Group 4">
                <a:extLst>
                  <a:ext uri="{FF2B5EF4-FFF2-40B4-BE49-F238E27FC236}">
                    <a16:creationId xmlns:a16="http://schemas.microsoft.com/office/drawing/2014/main" id="{B903B244-A900-0442-981C-ABDE85DA1460}"/>
                  </a:ext>
                </a:extLst>
              </p:cNvPr>
              <p:cNvGrpSpPr/>
              <p:nvPr/>
            </p:nvGrpSpPr>
            <p:grpSpPr>
              <a:xfrm>
                <a:off x="5084064" y="1940627"/>
                <a:ext cx="4059936" cy="4917373"/>
                <a:chOff x="5084064" y="1940627"/>
                <a:chExt cx="4059936" cy="4917373"/>
              </a:xfrm>
            </p:grpSpPr>
            <p:pic>
              <p:nvPicPr>
                <p:cNvPr id="8" name="Picture 7">
                  <a:extLst>
                    <a:ext uri="{FF2B5EF4-FFF2-40B4-BE49-F238E27FC236}">
                      <a16:creationId xmlns:a16="http://schemas.microsoft.com/office/drawing/2014/main" id="{8F9EBA03-4FA2-1B4E-95B7-D73B873E5989}"/>
                    </a:ext>
                  </a:extLst>
                </p:cNvPr>
                <p:cNvPicPr>
                  <a:picLocks noChangeAspect="1"/>
                </p:cNvPicPr>
                <p:nvPr/>
              </p:nvPicPr>
              <p:blipFill rotWithShape="1">
                <a:blip r:embed="rId6">
                  <a:extLst>
                    <a:ext uri="{28A0092B-C50C-407E-A947-70E740481C1C}">
                      <a14:useLocalDpi xmlns:a14="http://schemas.microsoft.com/office/drawing/2010/main" val="0"/>
                    </a:ext>
                  </a:extLst>
                </a:blip>
                <a:srcRect t="44404" r="50063" b="11913"/>
                <a:stretch/>
              </p:blipFill>
              <p:spPr>
                <a:xfrm>
                  <a:off x="5084064" y="1940627"/>
                  <a:ext cx="4059936" cy="4917373"/>
                </a:xfrm>
                <a:prstGeom prst="rect">
                  <a:avLst/>
                </a:prstGeom>
              </p:spPr>
            </p:pic>
            <p:sp>
              <p:nvSpPr>
                <p:cNvPr id="4" name="Rectangle 3">
                  <a:extLst>
                    <a:ext uri="{FF2B5EF4-FFF2-40B4-BE49-F238E27FC236}">
                      <a16:creationId xmlns:a16="http://schemas.microsoft.com/office/drawing/2014/main" id="{1B280AE6-A9E9-7A4E-8281-DF021079FF4D}"/>
                    </a:ext>
                  </a:extLst>
                </p:cNvPr>
                <p:cNvSpPr/>
                <p:nvPr/>
              </p:nvSpPr>
              <p:spPr>
                <a:xfrm>
                  <a:off x="8797844" y="1940627"/>
                  <a:ext cx="320398" cy="390438"/>
                </a:xfrm>
                <a:prstGeom prst="rect">
                  <a:avLst/>
                </a:prstGeom>
                <a:solidFill>
                  <a:srgbClr val="5E6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3E47DCB6-1116-8A46-826F-2B5F49FAF0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4064" y="1934278"/>
                <a:ext cx="1381380" cy="734404"/>
              </a:xfrm>
              <a:prstGeom prst="rect">
                <a:avLst/>
              </a:prstGeom>
            </p:spPr>
          </p:pic>
        </p:grpSp>
        <p:sp>
          <p:nvSpPr>
            <p:cNvPr id="19" name="TextBox 18">
              <a:extLst>
                <a:ext uri="{FF2B5EF4-FFF2-40B4-BE49-F238E27FC236}">
                  <a16:creationId xmlns:a16="http://schemas.microsoft.com/office/drawing/2014/main" id="{919A74D5-3F00-864E-AC4F-CE87629B4A8A}"/>
                </a:ext>
              </a:extLst>
            </p:cNvPr>
            <p:cNvSpPr txBox="1"/>
            <p:nvPr/>
          </p:nvSpPr>
          <p:spPr>
            <a:xfrm>
              <a:off x="6137199" y="1905417"/>
              <a:ext cx="1485900" cy="230832"/>
            </a:xfrm>
            <a:prstGeom prst="rect">
              <a:avLst/>
            </a:prstGeom>
            <a:noFill/>
          </p:spPr>
          <p:txBody>
            <a:bodyPr wrap="square" rtlCol="0">
              <a:spAutoFit/>
            </a:bodyPr>
            <a:lstStyle/>
            <a:p>
              <a:pPr algn="ctr"/>
              <a:r>
                <a:rPr lang="en-US" sz="900" dirty="0">
                  <a:solidFill>
                    <a:schemeClr val="bg1"/>
                  </a:solidFill>
                  <a:latin typeface="Times New Roman" panose="02020603050405020304" pitchFamily="18" charset="0"/>
                  <a:cs typeface="Times New Roman" panose="02020603050405020304" pitchFamily="18" charset="0"/>
                </a:rPr>
                <a:t>(Folk et al., 2011)</a:t>
              </a:r>
            </a:p>
          </p:txBody>
        </p:sp>
      </p:grpSp>
      <p:sp>
        <p:nvSpPr>
          <p:cNvPr id="20" name="TextBox 19">
            <a:extLst>
              <a:ext uri="{FF2B5EF4-FFF2-40B4-BE49-F238E27FC236}">
                <a16:creationId xmlns:a16="http://schemas.microsoft.com/office/drawing/2014/main" id="{0F15D1A2-65AB-DE4F-89C7-C97AAEA532A2}"/>
              </a:ext>
            </a:extLst>
          </p:cNvPr>
          <p:cNvSpPr txBox="1"/>
          <p:nvPr/>
        </p:nvSpPr>
        <p:spPr>
          <a:xfrm>
            <a:off x="33778" y="2755021"/>
            <a:ext cx="1485900" cy="246221"/>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a:t>
            </a:r>
            <a:r>
              <a:rPr lang="en-US" sz="1000" dirty="0" err="1">
                <a:latin typeface="Times New Roman" panose="02020603050405020304" pitchFamily="18" charset="0"/>
                <a:cs typeface="Times New Roman" panose="02020603050405020304" pitchFamily="18" charset="0"/>
              </a:rPr>
              <a:t>Behl</a:t>
            </a:r>
            <a:r>
              <a:rPr lang="en-US" sz="1000" dirty="0">
                <a:latin typeface="Times New Roman" panose="02020603050405020304" pitchFamily="18" charset="0"/>
                <a:cs typeface="Times New Roman" panose="02020603050405020304" pitchFamily="18" charset="0"/>
              </a:rPr>
              <a:t>, 1998)</a:t>
            </a:r>
          </a:p>
        </p:txBody>
      </p:sp>
      <p:sp>
        <p:nvSpPr>
          <p:cNvPr id="3" name="TextBox 2">
            <a:extLst>
              <a:ext uri="{FF2B5EF4-FFF2-40B4-BE49-F238E27FC236}">
                <a16:creationId xmlns:a16="http://schemas.microsoft.com/office/drawing/2014/main" id="{87A0A34B-08F3-1C48-97D6-EF89D8B0D3B9}"/>
              </a:ext>
            </a:extLst>
          </p:cNvPr>
          <p:cNvSpPr txBox="1"/>
          <p:nvPr/>
        </p:nvSpPr>
        <p:spPr>
          <a:xfrm>
            <a:off x="-193184" y="5252434"/>
            <a:ext cx="5486401" cy="120032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At </a:t>
            </a:r>
            <a:r>
              <a:rPr lang="en-US" sz="2400" b="1" i="1" dirty="0">
                <a:latin typeface="Times New Roman" panose="02020603050405020304" pitchFamily="18" charset="0"/>
                <a:cs typeface="Times New Roman" panose="02020603050405020304" pitchFamily="18" charset="0"/>
              </a:rPr>
              <a:t>LEAST</a:t>
            </a:r>
            <a:r>
              <a:rPr lang="en-US" sz="2400" dirty="0">
                <a:latin typeface="Times New Roman" panose="02020603050405020304" pitchFamily="18" charset="0"/>
                <a:cs typeface="Times New Roman" panose="02020603050405020304" pitchFamily="18" charset="0"/>
              </a:rPr>
              <a:t> </a:t>
            </a:r>
          </a:p>
          <a:p>
            <a:pPr algn="ctr"/>
            <a:r>
              <a:rPr lang="en-US" sz="2400" b="1" dirty="0">
                <a:latin typeface="Times New Roman" panose="02020603050405020304" pitchFamily="18" charset="0"/>
                <a:cs typeface="Times New Roman" panose="02020603050405020304" pitchFamily="18" charset="0"/>
              </a:rPr>
              <a:t>128,000</a:t>
            </a:r>
            <a:r>
              <a:rPr lang="en-US" sz="2400" dirty="0">
                <a:latin typeface="Times New Roman" panose="02020603050405020304" pitchFamily="18" charset="0"/>
                <a:cs typeface="Times New Roman" panose="02020603050405020304" pitchFamily="18" charset="0"/>
              </a:rPr>
              <a:t> to </a:t>
            </a:r>
            <a:r>
              <a:rPr lang="en-US" sz="2400" b="1" dirty="0">
                <a:latin typeface="Times New Roman" panose="02020603050405020304" pitchFamily="18" charset="0"/>
                <a:cs typeface="Times New Roman" panose="02020603050405020304" pitchFamily="18" charset="0"/>
              </a:rPr>
              <a:t>231,000</a:t>
            </a:r>
            <a:r>
              <a:rPr lang="en-US" sz="2400" dirty="0">
                <a:latin typeface="Times New Roman" panose="02020603050405020304" pitchFamily="18" charset="0"/>
                <a:cs typeface="Times New Roman" panose="02020603050405020304" pitchFamily="18" charset="0"/>
              </a:rPr>
              <a:t> volumes of fluid </a:t>
            </a:r>
          </a:p>
          <a:p>
            <a:pPr algn="ctr"/>
            <a:r>
              <a:rPr lang="en-US" sz="2400" dirty="0">
                <a:latin typeface="Times New Roman" panose="02020603050405020304" pitchFamily="18" charset="0"/>
                <a:cs typeface="Times New Roman" panose="02020603050405020304" pitchFamily="18" charset="0"/>
              </a:rPr>
              <a:t>per 1 volume of breccia!</a:t>
            </a:r>
          </a:p>
        </p:txBody>
      </p:sp>
    </p:spTree>
    <p:extLst>
      <p:ext uri="{BB962C8B-B14F-4D97-AF65-F5344CB8AC3E}">
        <p14:creationId xmlns:p14="http://schemas.microsoft.com/office/powerpoint/2010/main" val="624903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8CDF10C-0317-BC46-B389-573686CB6A37}"/>
              </a:ext>
            </a:extLst>
          </p:cNvPr>
          <p:cNvSpPr txBox="1"/>
          <p:nvPr/>
        </p:nvSpPr>
        <p:spPr>
          <a:xfrm>
            <a:off x="7955280" y="2734549"/>
            <a:ext cx="673986" cy="369332"/>
          </a:xfrm>
          <a:prstGeom prst="rect">
            <a:avLst/>
          </a:prstGeom>
          <a:solidFill>
            <a:schemeClr val="bg1"/>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NE</a:t>
            </a:r>
          </a:p>
        </p:txBody>
      </p:sp>
      <p:sp>
        <p:nvSpPr>
          <p:cNvPr id="18" name="TextBox 17">
            <a:extLst>
              <a:ext uri="{FF2B5EF4-FFF2-40B4-BE49-F238E27FC236}">
                <a16:creationId xmlns:a16="http://schemas.microsoft.com/office/drawing/2014/main" id="{9A21E2CF-9798-474D-8DA5-5FF0291F22AA}"/>
              </a:ext>
            </a:extLst>
          </p:cNvPr>
          <p:cNvSpPr txBox="1"/>
          <p:nvPr/>
        </p:nvSpPr>
        <p:spPr>
          <a:xfrm>
            <a:off x="501015" y="2734549"/>
            <a:ext cx="673986" cy="369332"/>
          </a:xfrm>
          <a:prstGeom prst="rect">
            <a:avLst/>
          </a:prstGeom>
          <a:solidFill>
            <a:schemeClr val="bg1"/>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SW</a:t>
            </a:r>
          </a:p>
        </p:txBody>
      </p:sp>
      <p:sp>
        <p:nvSpPr>
          <p:cNvPr id="30" name="Freeform 29">
            <a:extLst>
              <a:ext uri="{FF2B5EF4-FFF2-40B4-BE49-F238E27FC236}">
                <a16:creationId xmlns:a16="http://schemas.microsoft.com/office/drawing/2014/main" id="{F943AE66-37D1-0240-9F68-2462742AFE36}"/>
              </a:ext>
            </a:extLst>
          </p:cNvPr>
          <p:cNvSpPr/>
          <p:nvPr/>
        </p:nvSpPr>
        <p:spPr>
          <a:xfrm>
            <a:off x="834390" y="3086100"/>
            <a:ext cx="7452360" cy="0"/>
          </a:xfrm>
          <a:custGeom>
            <a:avLst/>
            <a:gdLst>
              <a:gd name="connsiteX0" fmla="*/ 0 w 7452360"/>
              <a:gd name="connsiteY0" fmla="*/ 0 h 0"/>
              <a:gd name="connsiteX1" fmla="*/ 7452360 w 7452360"/>
              <a:gd name="connsiteY1" fmla="*/ 0 h 0"/>
            </a:gdLst>
            <a:ahLst/>
            <a:cxnLst>
              <a:cxn ang="0">
                <a:pos x="connsiteX0" y="connsiteY0"/>
              </a:cxn>
              <a:cxn ang="0">
                <a:pos x="connsiteX1" y="connsiteY1"/>
              </a:cxn>
            </a:cxnLst>
            <a:rect l="l" t="t" r="r" b="b"/>
            <a:pathLst>
              <a:path w="7452360">
                <a:moveTo>
                  <a:pt x="0" y="0"/>
                </a:moveTo>
                <a:lnTo>
                  <a:pt x="7452360" y="0"/>
                </a:lnTo>
              </a:path>
            </a:pathLst>
          </a:custGeom>
          <a:noFill/>
          <a:ln w="38100">
            <a:solidFill>
              <a:srgbClr val="FF1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3" name="Slide Number Placeholder 32">
            <a:extLst>
              <a:ext uri="{FF2B5EF4-FFF2-40B4-BE49-F238E27FC236}">
                <a16:creationId xmlns:a16="http://schemas.microsoft.com/office/drawing/2014/main" id="{FAB24C93-9C49-2F45-BF0C-551DC9E2D231}"/>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21</a:t>
            </a:fld>
            <a:endParaRPr lang="en-US" dirty="0">
              <a:latin typeface="Times New Roman" panose="02020603050405020304" pitchFamily="18" charset="0"/>
              <a:cs typeface="Times New Roman" panose="02020603050405020304" pitchFamily="18" charset="0"/>
            </a:endParaRPr>
          </a:p>
        </p:txBody>
      </p:sp>
      <p:sp>
        <p:nvSpPr>
          <p:cNvPr id="41" name="Title 1">
            <a:extLst>
              <a:ext uri="{FF2B5EF4-FFF2-40B4-BE49-F238E27FC236}">
                <a16:creationId xmlns:a16="http://schemas.microsoft.com/office/drawing/2014/main" id="{35CC86CF-A8A5-2746-9F69-75EC33C67638}"/>
              </a:ext>
            </a:extLst>
          </p:cNvPr>
          <p:cNvSpPr>
            <a:spLocks noGrp="1"/>
          </p:cNvSpPr>
          <p:nvPr>
            <p:ph type="title"/>
          </p:nvPr>
        </p:nvSpPr>
        <p:spPr>
          <a:xfrm>
            <a:off x="501015" y="283521"/>
            <a:ext cx="8255000" cy="1143000"/>
          </a:xfrm>
        </p:spPr>
        <p:txBody>
          <a:bodyPr/>
          <a:lstStyle/>
          <a:p>
            <a:r>
              <a:rPr lang="en-US" dirty="0">
                <a:latin typeface="Times New Roman" panose="02020603050405020304" pitchFamily="18" charset="0"/>
                <a:cs typeface="Times New Roman" panose="02020603050405020304" pitchFamily="18" charset="0"/>
              </a:rPr>
              <a:t>Regional Model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Wirtz</a:t>
            </a:r>
            <a:r>
              <a:rPr lang="en-US" sz="2800" dirty="0">
                <a:latin typeface="Times New Roman" panose="02020603050405020304" pitchFamily="18" charset="0"/>
                <a:cs typeface="Times New Roman" panose="02020603050405020304" pitchFamily="18" charset="0"/>
              </a:rPr>
              <a:t>, 2017)</a:t>
            </a:r>
          </a:p>
        </p:txBody>
      </p:sp>
      <p:grpSp>
        <p:nvGrpSpPr>
          <p:cNvPr id="7" name="Group 6">
            <a:extLst>
              <a:ext uri="{FF2B5EF4-FFF2-40B4-BE49-F238E27FC236}">
                <a16:creationId xmlns:a16="http://schemas.microsoft.com/office/drawing/2014/main" id="{D43C2C49-36E5-0F40-8F25-F24A0C637B73}"/>
              </a:ext>
            </a:extLst>
          </p:cNvPr>
          <p:cNvGrpSpPr/>
          <p:nvPr/>
        </p:nvGrpSpPr>
        <p:grpSpPr>
          <a:xfrm>
            <a:off x="0" y="3463"/>
            <a:ext cx="9144000" cy="6924122"/>
            <a:chOff x="0" y="3463"/>
            <a:chExt cx="9144000" cy="6924122"/>
          </a:xfrm>
        </p:grpSpPr>
        <p:grpSp>
          <p:nvGrpSpPr>
            <p:cNvPr id="3" name="Group 2">
              <a:extLst>
                <a:ext uri="{FF2B5EF4-FFF2-40B4-BE49-F238E27FC236}">
                  <a16:creationId xmlns:a16="http://schemas.microsoft.com/office/drawing/2014/main" id="{6B6A7886-6B19-CB4D-ACED-62454C3F4BDD}"/>
                </a:ext>
              </a:extLst>
            </p:cNvPr>
            <p:cNvGrpSpPr/>
            <p:nvPr/>
          </p:nvGrpSpPr>
          <p:grpSpPr>
            <a:xfrm>
              <a:off x="0" y="1204332"/>
              <a:ext cx="6393137" cy="1551336"/>
              <a:chOff x="0" y="1204332"/>
              <a:chExt cx="6393137" cy="1551336"/>
            </a:xfrm>
          </p:grpSpPr>
          <p:grpSp>
            <p:nvGrpSpPr>
              <p:cNvPr id="42" name="Group 41">
                <a:extLst>
                  <a:ext uri="{FF2B5EF4-FFF2-40B4-BE49-F238E27FC236}">
                    <a16:creationId xmlns:a16="http://schemas.microsoft.com/office/drawing/2014/main" id="{03AAC1BD-6089-7B4D-98A1-AB41DE94B2C9}"/>
                  </a:ext>
                </a:extLst>
              </p:cNvPr>
              <p:cNvGrpSpPr/>
              <p:nvPr/>
            </p:nvGrpSpPr>
            <p:grpSpPr>
              <a:xfrm>
                <a:off x="0" y="1204332"/>
                <a:ext cx="6393137" cy="1551336"/>
                <a:chOff x="0" y="1304058"/>
                <a:chExt cx="5982161" cy="1451610"/>
              </a:xfrm>
            </p:grpSpPr>
            <p:pic>
              <p:nvPicPr>
                <p:cNvPr id="4" name="Picture 3">
                  <a:extLst>
                    <a:ext uri="{FF2B5EF4-FFF2-40B4-BE49-F238E27FC236}">
                      <a16:creationId xmlns:a16="http://schemas.microsoft.com/office/drawing/2014/main" id="{57256DCD-8778-0944-A39A-1DFAC3FBC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4058"/>
                  <a:ext cx="5982161" cy="1451610"/>
                </a:xfrm>
                <a:prstGeom prst="rect">
                  <a:avLst/>
                </a:prstGeom>
              </p:spPr>
            </p:pic>
            <p:sp>
              <p:nvSpPr>
                <p:cNvPr id="19" name="TextBox 18">
                  <a:extLst>
                    <a:ext uri="{FF2B5EF4-FFF2-40B4-BE49-F238E27FC236}">
                      <a16:creationId xmlns:a16="http://schemas.microsoft.com/office/drawing/2014/main" id="{11A03540-1F82-3C4A-8273-821FDE316351}"/>
                    </a:ext>
                  </a:extLst>
                </p:cNvPr>
                <p:cNvSpPr txBox="1"/>
                <p:nvPr/>
              </p:nvSpPr>
              <p:spPr>
                <a:xfrm>
                  <a:off x="5426653" y="1375778"/>
                  <a:ext cx="403476" cy="287992"/>
                </a:xfrm>
                <a:prstGeom prst="rect">
                  <a:avLst/>
                </a:prstGeom>
                <a:solidFill>
                  <a:schemeClr val="bg1"/>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N</a:t>
                  </a:r>
                </a:p>
              </p:txBody>
            </p:sp>
            <p:sp>
              <p:nvSpPr>
                <p:cNvPr id="20" name="TextBox 19">
                  <a:extLst>
                    <a:ext uri="{FF2B5EF4-FFF2-40B4-BE49-F238E27FC236}">
                      <a16:creationId xmlns:a16="http://schemas.microsoft.com/office/drawing/2014/main" id="{3C5C05D0-CEE6-0F48-9558-27F0E4E883A8}"/>
                    </a:ext>
                  </a:extLst>
                </p:cNvPr>
                <p:cNvSpPr txBox="1"/>
                <p:nvPr/>
              </p:nvSpPr>
              <p:spPr>
                <a:xfrm>
                  <a:off x="212399" y="1375778"/>
                  <a:ext cx="323850" cy="287992"/>
                </a:xfrm>
                <a:prstGeom prst="rect">
                  <a:avLst/>
                </a:prstGeom>
                <a:solidFill>
                  <a:schemeClr val="bg1"/>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S</a:t>
                  </a:r>
                </a:p>
              </p:txBody>
            </p:sp>
            <p:sp>
              <p:nvSpPr>
                <p:cNvPr id="27" name="Freeform 26">
                  <a:extLst>
                    <a:ext uri="{FF2B5EF4-FFF2-40B4-BE49-F238E27FC236}">
                      <a16:creationId xmlns:a16="http://schemas.microsoft.com/office/drawing/2014/main" id="{05374F8E-C6A6-1A45-896A-9F8B40D869BA}"/>
                    </a:ext>
                  </a:extLst>
                </p:cNvPr>
                <p:cNvSpPr/>
                <p:nvPr/>
              </p:nvSpPr>
              <p:spPr>
                <a:xfrm>
                  <a:off x="367679" y="1683206"/>
                  <a:ext cx="5257800" cy="0"/>
                </a:xfrm>
                <a:custGeom>
                  <a:avLst/>
                  <a:gdLst>
                    <a:gd name="connsiteX0" fmla="*/ 0 w 5257800"/>
                    <a:gd name="connsiteY0" fmla="*/ 0 h 0"/>
                    <a:gd name="connsiteX1" fmla="*/ 5257800 w 5257800"/>
                    <a:gd name="connsiteY1" fmla="*/ 0 h 0"/>
                  </a:gdLst>
                  <a:ahLst/>
                  <a:cxnLst>
                    <a:cxn ang="0">
                      <a:pos x="connsiteX0" y="connsiteY0"/>
                    </a:cxn>
                    <a:cxn ang="0">
                      <a:pos x="connsiteX1" y="connsiteY1"/>
                    </a:cxn>
                  </a:cxnLst>
                  <a:rect l="l" t="t" r="r" b="b"/>
                  <a:pathLst>
                    <a:path w="5257800">
                      <a:moveTo>
                        <a:pt x="0" y="0"/>
                      </a:moveTo>
                      <a:lnTo>
                        <a:pt x="52578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155C6434-4570-4341-B72B-0BB5F91E237B}"/>
                  </a:ext>
                </a:extLst>
              </p:cNvPr>
              <p:cNvSpPr txBox="1"/>
              <p:nvPr/>
            </p:nvSpPr>
            <p:spPr>
              <a:xfrm>
                <a:off x="1721096" y="2408019"/>
                <a:ext cx="3495294"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Wirtz</a:t>
                </a:r>
                <a:r>
                  <a:rPr lang="en-US" sz="1400" dirty="0">
                    <a:latin typeface="Times New Roman" panose="02020603050405020304" pitchFamily="18" charset="0"/>
                    <a:cs typeface="Times New Roman" panose="02020603050405020304" pitchFamily="18" charset="0"/>
                  </a:rPr>
                  <a:t>, 2017, after </a:t>
                </a:r>
                <a:r>
                  <a:rPr lang="en-US" sz="1400" dirty="0" err="1">
                    <a:latin typeface="Times New Roman" panose="02020603050405020304" pitchFamily="18" charset="0"/>
                    <a:cs typeface="Times New Roman" panose="02020603050405020304" pitchFamily="18" charset="0"/>
                  </a:rPr>
                  <a:t>Namson</a:t>
                </a:r>
                <a:r>
                  <a:rPr lang="en-US" sz="1400" dirty="0">
                    <a:latin typeface="Times New Roman" panose="02020603050405020304" pitchFamily="18" charset="0"/>
                    <a:cs typeface="Times New Roman" panose="02020603050405020304" pitchFamily="18" charset="0"/>
                  </a:rPr>
                  <a:t> and Davis, 1990)</a:t>
                </a:r>
              </a:p>
            </p:txBody>
          </p:sp>
        </p:grpSp>
        <p:grpSp>
          <p:nvGrpSpPr>
            <p:cNvPr id="5" name="Group 4">
              <a:extLst>
                <a:ext uri="{FF2B5EF4-FFF2-40B4-BE49-F238E27FC236}">
                  <a16:creationId xmlns:a16="http://schemas.microsoft.com/office/drawing/2014/main" id="{80DB91A3-B4EB-9E49-ACC3-B64614F43ADB}"/>
                </a:ext>
              </a:extLst>
            </p:cNvPr>
            <p:cNvGrpSpPr/>
            <p:nvPr/>
          </p:nvGrpSpPr>
          <p:grpSpPr>
            <a:xfrm>
              <a:off x="6429180" y="3463"/>
              <a:ext cx="2714820" cy="2303484"/>
              <a:chOff x="6429180" y="3463"/>
              <a:chExt cx="2714820" cy="2303484"/>
            </a:xfrm>
          </p:grpSpPr>
          <p:grpSp>
            <p:nvGrpSpPr>
              <p:cNvPr id="45" name="Group 44">
                <a:extLst>
                  <a:ext uri="{FF2B5EF4-FFF2-40B4-BE49-F238E27FC236}">
                    <a16:creationId xmlns:a16="http://schemas.microsoft.com/office/drawing/2014/main" id="{D547C564-7326-6741-97F8-B12910C38197}"/>
                  </a:ext>
                </a:extLst>
              </p:cNvPr>
              <p:cNvGrpSpPr/>
              <p:nvPr/>
            </p:nvGrpSpPr>
            <p:grpSpPr>
              <a:xfrm>
                <a:off x="6429180" y="3463"/>
                <a:ext cx="2714820" cy="2303484"/>
                <a:chOff x="5971033" y="12713"/>
                <a:chExt cx="3172967" cy="2692215"/>
              </a:xfrm>
            </p:grpSpPr>
            <p:pic>
              <p:nvPicPr>
                <p:cNvPr id="6" name="Picture 5">
                  <a:extLst>
                    <a:ext uri="{FF2B5EF4-FFF2-40B4-BE49-F238E27FC236}">
                      <a16:creationId xmlns:a16="http://schemas.microsoft.com/office/drawing/2014/main" id="{2946A81B-F76C-F246-A470-DE65221D8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033" y="12713"/>
                  <a:ext cx="3172967" cy="2692215"/>
                </a:xfrm>
                <a:prstGeom prst="rect">
                  <a:avLst/>
                </a:prstGeom>
              </p:spPr>
            </p:pic>
            <p:sp>
              <p:nvSpPr>
                <p:cNvPr id="16" name="Freeform 15">
                  <a:extLst>
                    <a:ext uri="{FF2B5EF4-FFF2-40B4-BE49-F238E27FC236}">
                      <a16:creationId xmlns:a16="http://schemas.microsoft.com/office/drawing/2014/main" id="{1416F6A9-89A3-B744-88CE-6B85F501018B}"/>
                    </a:ext>
                  </a:extLst>
                </p:cNvPr>
                <p:cNvSpPr/>
                <p:nvPr/>
              </p:nvSpPr>
              <p:spPr>
                <a:xfrm>
                  <a:off x="7054850" y="1892300"/>
                  <a:ext cx="44450" cy="349250"/>
                </a:xfrm>
                <a:custGeom>
                  <a:avLst/>
                  <a:gdLst>
                    <a:gd name="connsiteX0" fmla="*/ 31750 w 44450"/>
                    <a:gd name="connsiteY0" fmla="*/ 0 h 349250"/>
                    <a:gd name="connsiteX1" fmla="*/ 44450 w 44450"/>
                    <a:gd name="connsiteY1" fmla="*/ 152400 h 349250"/>
                    <a:gd name="connsiteX2" fmla="*/ 44450 w 44450"/>
                    <a:gd name="connsiteY2" fmla="*/ 152400 h 349250"/>
                    <a:gd name="connsiteX3" fmla="*/ 44450 w 44450"/>
                    <a:gd name="connsiteY3" fmla="*/ 152400 h 349250"/>
                    <a:gd name="connsiteX4" fmla="*/ 0 w 44450"/>
                    <a:gd name="connsiteY4" fmla="*/ 203200 h 349250"/>
                    <a:gd name="connsiteX5" fmla="*/ 0 w 44450"/>
                    <a:gd name="connsiteY5" fmla="*/ 34925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50" h="349250">
                      <a:moveTo>
                        <a:pt x="31750" y="0"/>
                      </a:moveTo>
                      <a:lnTo>
                        <a:pt x="44450" y="152400"/>
                      </a:lnTo>
                      <a:lnTo>
                        <a:pt x="44450" y="152400"/>
                      </a:lnTo>
                      <a:lnTo>
                        <a:pt x="44450" y="152400"/>
                      </a:lnTo>
                      <a:lnTo>
                        <a:pt x="0" y="203200"/>
                      </a:lnTo>
                      <a:lnTo>
                        <a:pt x="0" y="349250"/>
                      </a:lnTo>
                    </a:path>
                  </a:pathLst>
                </a:custGeom>
                <a:noFill/>
                <a:ln w="38100">
                  <a:solidFill>
                    <a:srgbClr val="FF1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Freeform 30">
                  <a:extLst>
                    <a:ext uri="{FF2B5EF4-FFF2-40B4-BE49-F238E27FC236}">
                      <a16:creationId xmlns:a16="http://schemas.microsoft.com/office/drawing/2014/main" id="{B4A46254-AA36-2946-97C0-1BF4D009D8EE}"/>
                    </a:ext>
                  </a:extLst>
                </p:cNvPr>
                <p:cNvSpPr/>
                <p:nvPr/>
              </p:nvSpPr>
              <p:spPr>
                <a:xfrm>
                  <a:off x="7063740" y="868680"/>
                  <a:ext cx="640080" cy="1680210"/>
                </a:xfrm>
                <a:custGeom>
                  <a:avLst/>
                  <a:gdLst>
                    <a:gd name="connsiteX0" fmla="*/ 640080 w 640080"/>
                    <a:gd name="connsiteY0" fmla="*/ 0 h 1680210"/>
                    <a:gd name="connsiteX1" fmla="*/ 640080 w 640080"/>
                    <a:gd name="connsiteY1" fmla="*/ 0 h 1680210"/>
                    <a:gd name="connsiteX2" fmla="*/ 571500 w 640080"/>
                    <a:gd name="connsiteY2" fmla="*/ 388620 h 1680210"/>
                    <a:gd name="connsiteX3" fmla="*/ 434340 w 640080"/>
                    <a:gd name="connsiteY3" fmla="*/ 640080 h 1680210"/>
                    <a:gd name="connsiteX4" fmla="*/ 285750 w 640080"/>
                    <a:gd name="connsiteY4" fmla="*/ 880110 h 1680210"/>
                    <a:gd name="connsiteX5" fmla="*/ 285750 w 640080"/>
                    <a:gd name="connsiteY5" fmla="*/ 994410 h 1680210"/>
                    <a:gd name="connsiteX6" fmla="*/ 57150 w 640080"/>
                    <a:gd name="connsiteY6" fmla="*/ 1417320 h 1680210"/>
                    <a:gd name="connsiteX7" fmla="*/ 45720 w 640080"/>
                    <a:gd name="connsiteY7" fmla="*/ 1554480 h 1680210"/>
                    <a:gd name="connsiteX8" fmla="*/ 0 w 640080"/>
                    <a:gd name="connsiteY8" fmla="*/ 1680210 h 168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80" h="1680210">
                      <a:moveTo>
                        <a:pt x="640080" y="0"/>
                      </a:moveTo>
                      <a:lnTo>
                        <a:pt x="640080" y="0"/>
                      </a:lnTo>
                      <a:lnTo>
                        <a:pt x="571500" y="388620"/>
                      </a:lnTo>
                      <a:lnTo>
                        <a:pt x="434340" y="640080"/>
                      </a:lnTo>
                      <a:lnTo>
                        <a:pt x="285750" y="880110"/>
                      </a:lnTo>
                      <a:lnTo>
                        <a:pt x="285750" y="994410"/>
                      </a:lnTo>
                      <a:lnTo>
                        <a:pt x="57150" y="1417320"/>
                      </a:lnTo>
                      <a:lnTo>
                        <a:pt x="45720" y="1554480"/>
                      </a:lnTo>
                      <a:lnTo>
                        <a:pt x="0" y="168021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5-Point Star 12">
                  <a:extLst>
                    <a:ext uri="{FF2B5EF4-FFF2-40B4-BE49-F238E27FC236}">
                      <a16:creationId xmlns:a16="http://schemas.microsoft.com/office/drawing/2014/main" id="{B5DB85A6-6053-4940-B442-7422D1A8BFB8}"/>
                    </a:ext>
                  </a:extLst>
                </p:cNvPr>
                <p:cNvSpPr/>
                <p:nvPr/>
              </p:nvSpPr>
              <p:spPr>
                <a:xfrm>
                  <a:off x="7135669" y="1987666"/>
                  <a:ext cx="192413" cy="171326"/>
                </a:xfrm>
                <a:prstGeom prst="star5">
                  <a:avLst/>
                </a:prstGeom>
                <a:solidFill>
                  <a:srgbClr val="FF0000"/>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E1EAFAC0-63D9-A54A-B2FA-A66C2F959761}"/>
                  </a:ext>
                </a:extLst>
              </p:cNvPr>
              <p:cNvSpPr txBox="1"/>
              <p:nvPr/>
            </p:nvSpPr>
            <p:spPr>
              <a:xfrm>
                <a:off x="7143366" y="2020247"/>
                <a:ext cx="1485900" cy="246221"/>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a:t>
                </a:r>
                <a:r>
                  <a:rPr lang="en-US" sz="1000" dirty="0" err="1">
                    <a:latin typeface="Times New Roman" panose="02020603050405020304" pitchFamily="18" charset="0"/>
                    <a:cs typeface="Times New Roman" panose="02020603050405020304" pitchFamily="18" charset="0"/>
                  </a:rPr>
                  <a:t>Wirtz</a:t>
                </a:r>
                <a:r>
                  <a:rPr lang="en-US" sz="1000" dirty="0">
                    <a:latin typeface="Times New Roman" panose="02020603050405020304" pitchFamily="18" charset="0"/>
                    <a:cs typeface="Times New Roman" panose="02020603050405020304" pitchFamily="18" charset="0"/>
                  </a:rPr>
                  <a:t>, 2017)</a:t>
                </a:r>
              </a:p>
            </p:txBody>
          </p:sp>
        </p:grpSp>
        <p:grpSp>
          <p:nvGrpSpPr>
            <p:cNvPr id="2" name="Group 1">
              <a:extLst>
                <a:ext uri="{FF2B5EF4-FFF2-40B4-BE49-F238E27FC236}">
                  <a16:creationId xmlns:a16="http://schemas.microsoft.com/office/drawing/2014/main" id="{29F3EE6F-6CB8-574D-ADBD-EFAC3C8E6177}"/>
                </a:ext>
              </a:extLst>
            </p:cNvPr>
            <p:cNvGrpSpPr/>
            <p:nvPr/>
          </p:nvGrpSpPr>
          <p:grpSpPr>
            <a:xfrm>
              <a:off x="228600" y="2733576"/>
              <a:ext cx="8686800" cy="4194009"/>
              <a:chOff x="228600" y="2733576"/>
              <a:chExt cx="8686800" cy="4194009"/>
            </a:xfrm>
          </p:grpSpPr>
          <p:pic>
            <p:nvPicPr>
              <p:cNvPr id="17" name="Picture 16">
                <a:extLst>
                  <a:ext uri="{FF2B5EF4-FFF2-40B4-BE49-F238E27FC236}">
                    <a16:creationId xmlns:a16="http://schemas.microsoft.com/office/drawing/2014/main" id="{E64898D6-95AC-6845-AF9A-B61C523B78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733576"/>
                <a:ext cx="8686800" cy="4194009"/>
              </a:xfrm>
              <a:prstGeom prst="rect">
                <a:avLst/>
              </a:prstGeom>
            </p:spPr>
          </p:pic>
          <p:sp>
            <p:nvSpPr>
              <p:cNvPr id="22" name="TextBox 21">
                <a:extLst>
                  <a:ext uri="{FF2B5EF4-FFF2-40B4-BE49-F238E27FC236}">
                    <a16:creationId xmlns:a16="http://schemas.microsoft.com/office/drawing/2014/main" id="{FFADDAAE-1A64-A943-BA29-25E354EB5196}"/>
                  </a:ext>
                </a:extLst>
              </p:cNvPr>
              <p:cNvSpPr txBox="1"/>
              <p:nvPr/>
            </p:nvSpPr>
            <p:spPr>
              <a:xfrm>
                <a:off x="1332584" y="6331071"/>
                <a:ext cx="1268948" cy="307777"/>
              </a:xfrm>
              <a:prstGeom prst="rect">
                <a:avLst/>
              </a:prstGeom>
              <a:no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a:t>
                </a:r>
                <a:r>
                  <a:rPr lang="en-US" sz="1400" dirty="0" err="1">
                    <a:solidFill>
                      <a:schemeClr val="bg1"/>
                    </a:solidFill>
                    <a:latin typeface="Times New Roman" panose="02020603050405020304" pitchFamily="18" charset="0"/>
                    <a:cs typeface="Times New Roman" panose="02020603050405020304" pitchFamily="18" charset="0"/>
                  </a:rPr>
                  <a:t>Wirtz</a:t>
                </a:r>
                <a:r>
                  <a:rPr lang="en-US" sz="1400" dirty="0">
                    <a:solidFill>
                      <a:schemeClr val="bg1"/>
                    </a:solidFill>
                    <a:latin typeface="Times New Roman" panose="02020603050405020304" pitchFamily="18" charset="0"/>
                    <a:cs typeface="Times New Roman" panose="02020603050405020304" pitchFamily="18" charset="0"/>
                  </a:rPr>
                  <a:t>, 2017)</a:t>
                </a:r>
              </a:p>
            </p:txBody>
          </p:sp>
        </p:grpSp>
      </p:grpSp>
    </p:spTree>
    <p:extLst>
      <p:ext uri="{BB962C8B-B14F-4D97-AF65-F5344CB8AC3E}">
        <p14:creationId xmlns:p14="http://schemas.microsoft.com/office/powerpoint/2010/main" val="3239324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D3991B-EDD7-4F44-B857-EA0D0A79A5E9}"/>
              </a:ext>
            </a:extLst>
          </p:cNvPr>
          <p:cNvPicPr>
            <a:picLocks noChangeAspect="1"/>
          </p:cNvPicPr>
          <p:nvPr/>
        </p:nvPicPr>
        <p:blipFill rotWithShape="1">
          <a:blip r:embed="rId3">
            <a:extLst>
              <a:ext uri="{28A0092B-C50C-407E-A947-70E740481C1C}">
                <a14:useLocalDpi xmlns:a14="http://schemas.microsoft.com/office/drawing/2010/main" val="0"/>
              </a:ext>
            </a:extLst>
          </a:blip>
          <a:srcRect l="7505" t="29025" r="9138" b="16870"/>
          <a:stretch/>
        </p:blipFill>
        <p:spPr>
          <a:xfrm>
            <a:off x="-11660" y="1521870"/>
            <a:ext cx="8932861" cy="4480344"/>
          </a:xfrm>
          <a:prstGeom prst="rect">
            <a:avLst/>
          </a:prstGeom>
        </p:spPr>
      </p:pic>
      <p:sp>
        <p:nvSpPr>
          <p:cNvPr id="25" name="Title 1">
            <a:extLst>
              <a:ext uri="{FF2B5EF4-FFF2-40B4-BE49-F238E27FC236}">
                <a16:creationId xmlns:a16="http://schemas.microsoft.com/office/drawing/2014/main" id="{E5CCB64D-0616-1744-B22D-1DD426E10FAD}"/>
              </a:ext>
            </a:extLst>
          </p:cNvPr>
          <p:cNvSpPr>
            <a:spLocks noGrp="1"/>
          </p:cNvSpPr>
          <p:nvPr>
            <p:ph type="title"/>
          </p:nvPr>
        </p:nvSpPr>
        <p:spPr>
          <a:xfrm>
            <a:off x="501015" y="283521"/>
            <a:ext cx="8255000" cy="1143000"/>
          </a:xfrm>
        </p:spPr>
        <p:txBody>
          <a:bodyPr/>
          <a:lstStyle/>
          <a:p>
            <a:r>
              <a:rPr lang="en-US" dirty="0">
                <a:latin typeface="Times New Roman" panose="02020603050405020304" pitchFamily="18" charset="0"/>
                <a:cs typeface="Times New Roman" panose="02020603050405020304" pitchFamily="18" charset="0"/>
              </a:rPr>
              <a:t>Geologic Interpretation</a:t>
            </a:r>
          </a:p>
        </p:txBody>
      </p:sp>
      <p:grpSp>
        <p:nvGrpSpPr>
          <p:cNvPr id="19" name="Group 18">
            <a:extLst>
              <a:ext uri="{FF2B5EF4-FFF2-40B4-BE49-F238E27FC236}">
                <a16:creationId xmlns:a16="http://schemas.microsoft.com/office/drawing/2014/main" id="{6DCA44A7-06CE-9A46-9867-804420F83C3A}"/>
              </a:ext>
            </a:extLst>
          </p:cNvPr>
          <p:cNvGrpSpPr/>
          <p:nvPr/>
        </p:nvGrpSpPr>
        <p:grpSpPr>
          <a:xfrm>
            <a:off x="0" y="6275454"/>
            <a:ext cx="9144000" cy="588895"/>
            <a:chOff x="0" y="6275454"/>
            <a:chExt cx="9144000" cy="588895"/>
          </a:xfrm>
        </p:grpSpPr>
        <p:grpSp>
          <p:nvGrpSpPr>
            <p:cNvPr id="20" name="Group 19">
              <a:extLst>
                <a:ext uri="{FF2B5EF4-FFF2-40B4-BE49-F238E27FC236}">
                  <a16:creationId xmlns:a16="http://schemas.microsoft.com/office/drawing/2014/main" id="{533E3CC9-5C45-C246-AF9D-C90D99663F94}"/>
                </a:ext>
              </a:extLst>
            </p:cNvPr>
            <p:cNvGrpSpPr/>
            <p:nvPr/>
          </p:nvGrpSpPr>
          <p:grpSpPr>
            <a:xfrm>
              <a:off x="0" y="6275454"/>
              <a:ext cx="9144000" cy="588895"/>
              <a:chOff x="0" y="6275454"/>
              <a:chExt cx="9144000" cy="588895"/>
            </a:xfrm>
          </p:grpSpPr>
          <p:sp>
            <p:nvSpPr>
              <p:cNvPr id="22" name="Rectangle 21">
                <a:extLst>
                  <a:ext uri="{FF2B5EF4-FFF2-40B4-BE49-F238E27FC236}">
                    <a16:creationId xmlns:a16="http://schemas.microsoft.com/office/drawing/2014/main" id="{F2BE47D6-4AF0-CA4C-BB18-5BAF62A53BA9}"/>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22F07ECE-2714-C14F-88F7-119274FC5C81}"/>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Footer Placeholder 2">
                <a:extLst>
                  <a:ext uri="{FF2B5EF4-FFF2-40B4-BE49-F238E27FC236}">
                    <a16:creationId xmlns:a16="http://schemas.microsoft.com/office/drawing/2014/main" id="{DCB4CD75-1E4C-6B43-A2F1-80327554BAAE}"/>
                  </a:ext>
                </a:extLst>
              </p:cNvPr>
              <p:cNvSpPr txBox="1">
                <a:spLocks/>
              </p:cNvSpPr>
              <p:nvPr/>
            </p:nvSpPr>
            <p:spPr>
              <a:xfrm>
                <a:off x="1600525" y="6321238"/>
                <a:ext cx="6775655"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21" name="Picture 20">
              <a:extLst>
                <a:ext uri="{FF2B5EF4-FFF2-40B4-BE49-F238E27FC236}">
                  <a16:creationId xmlns:a16="http://schemas.microsoft.com/office/drawing/2014/main" id="{3922FCD9-1130-1644-969E-AC39089CD9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75454"/>
              <a:ext cx="1553457" cy="582546"/>
            </a:xfrm>
            <a:prstGeom prst="rect">
              <a:avLst/>
            </a:prstGeom>
          </p:spPr>
        </p:pic>
      </p:grpSp>
      <p:sp>
        <p:nvSpPr>
          <p:cNvPr id="11" name="TextBox 10">
            <a:extLst>
              <a:ext uri="{FF2B5EF4-FFF2-40B4-BE49-F238E27FC236}">
                <a16:creationId xmlns:a16="http://schemas.microsoft.com/office/drawing/2014/main" id="{E8970C9A-015A-7043-B86E-26F09ECC8F61}"/>
              </a:ext>
            </a:extLst>
          </p:cNvPr>
          <p:cNvSpPr txBox="1"/>
          <p:nvPr/>
        </p:nvSpPr>
        <p:spPr>
          <a:xfrm>
            <a:off x="8322646" y="1373103"/>
            <a:ext cx="673986"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N</a:t>
            </a:r>
          </a:p>
        </p:txBody>
      </p:sp>
      <p:sp>
        <p:nvSpPr>
          <p:cNvPr id="12" name="TextBox 11">
            <a:extLst>
              <a:ext uri="{FF2B5EF4-FFF2-40B4-BE49-F238E27FC236}">
                <a16:creationId xmlns:a16="http://schemas.microsoft.com/office/drawing/2014/main" id="{EBED1786-9116-C54F-AEB2-405AA4EEE04E}"/>
              </a:ext>
            </a:extLst>
          </p:cNvPr>
          <p:cNvSpPr txBox="1"/>
          <p:nvPr/>
        </p:nvSpPr>
        <p:spPr>
          <a:xfrm>
            <a:off x="313447" y="1373103"/>
            <a:ext cx="673986"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a:t>
            </a:r>
          </a:p>
        </p:txBody>
      </p:sp>
      <p:sp>
        <p:nvSpPr>
          <p:cNvPr id="18" name="Slide Number Placeholder 17">
            <a:extLst>
              <a:ext uri="{FF2B5EF4-FFF2-40B4-BE49-F238E27FC236}">
                <a16:creationId xmlns:a16="http://schemas.microsoft.com/office/drawing/2014/main" id="{10D7924C-269D-CD4E-8075-79617A9B9740}"/>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22</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64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6F519-17E9-C844-9D76-7062B5ABDE7E}"/>
              </a:ext>
            </a:extLst>
          </p:cNvPr>
          <p:cNvPicPr>
            <a:picLocks noChangeAspect="1"/>
          </p:cNvPicPr>
          <p:nvPr/>
        </p:nvPicPr>
        <p:blipFill rotWithShape="1">
          <a:blip r:embed="rId3">
            <a:extLst>
              <a:ext uri="{28A0092B-C50C-407E-A947-70E740481C1C}">
                <a14:useLocalDpi xmlns:a14="http://schemas.microsoft.com/office/drawing/2010/main" val="0"/>
              </a:ext>
            </a:extLst>
          </a:blip>
          <a:srcRect l="9941" t="3587" r="11831" b="8007"/>
          <a:stretch/>
        </p:blipFill>
        <p:spPr>
          <a:xfrm>
            <a:off x="4296945" y="42560"/>
            <a:ext cx="4614547" cy="6748657"/>
          </a:xfrm>
          <a:prstGeom prst="rect">
            <a:avLst/>
          </a:prstGeom>
        </p:spPr>
      </p:pic>
      <p:sp>
        <p:nvSpPr>
          <p:cNvPr id="4" name="Slide Number Placeholder 3">
            <a:extLst>
              <a:ext uri="{FF2B5EF4-FFF2-40B4-BE49-F238E27FC236}">
                <a16:creationId xmlns:a16="http://schemas.microsoft.com/office/drawing/2014/main" id="{E103D4E7-A754-9B4C-BF7B-FA71284B27D4}"/>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23</a:t>
            </a:fld>
            <a:endParaRPr lang="en-US" dirty="0">
              <a:latin typeface="Times New Roman" panose="020206030504050203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23E1CB42-DF6D-B947-A4DA-EFDA56F8BE20}"/>
              </a:ext>
            </a:extLst>
          </p:cNvPr>
          <p:cNvSpPr txBox="1">
            <a:spLocks/>
          </p:cNvSpPr>
          <p:nvPr/>
        </p:nvSpPr>
        <p:spPr>
          <a:xfrm>
            <a:off x="457200" y="274638"/>
            <a:ext cx="8255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dirty="0">
                <a:latin typeface="Times New Roman" panose="02020603050405020304" pitchFamily="18" charset="0"/>
                <a:cs typeface="Times New Roman" panose="02020603050405020304" pitchFamily="18" charset="0"/>
              </a:rPr>
              <a:t>Reconstruction</a:t>
            </a:r>
          </a:p>
        </p:txBody>
      </p:sp>
    </p:spTree>
    <p:extLst>
      <p:ext uri="{BB962C8B-B14F-4D97-AF65-F5344CB8AC3E}">
        <p14:creationId xmlns:p14="http://schemas.microsoft.com/office/powerpoint/2010/main" val="3334153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Conclusions</a:t>
            </a:r>
          </a:p>
        </p:txBody>
      </p:sp>
      <p:sp>
        <p:nvSpPr>
          <p:cNvPr id="3" name="Content Placeholder 2"/>
          <p:cNvSpPr>
            <a:spLocks noGrp="1"/>
          </p:cNvSpPr>
          <p:nvPr>
            <p:ph idx="1"/>
          </p:nvPr>
        </p:nvSpPr>
        <p:spPr>
          <a:xfrm>
            <a:off x="457200" y="1316182"/>
            <a:ext cx="8255000" cy="4814454"/>
          </a:xfrm>
        </p:spPr>
        <p:txBody>
          <a:bodyPr>
            <a:normAutofit fontScale="92500" lnSpcReduction="20000"/>
          </a:bodyPr>
          <a:lstStyle/>
          <a:p>
            <a:r>
              <a:rPr lang="en-US" sz="2500" dirty="0">
                <a:latin typeface="Times New Roman" panose="02020603050405020304" pitchFamily="18" charset="0"/>
                <a:cs typeface="Times New Roman" panose="02020603050405020304" pitchFamily="18" charset="0"/>
              </a:rPr>
              <a:t>Deformation is consistent with fold-thrust compressive regime and layer-parallel shortening</a:t>
            </a:r>
          </a:p>
          <a:p>
            <a:r>
              <a:rPr lang="en-US" sz="2500" dirty="0">
                <a:latin typeface="Times New Roman" panose="02020603050405020304" pitchFamily="18" charset="0"/>
                <a:cs typeface="Times New Roman" panose="02020603050405020304" pitchFamily="18" charset="0"/>
              </a:rPr>
              <a:t>Basal contact between Monterey Formation and underlying strata is faulted, not unconformable as previously mapped</a:t>
            </a:r>
          </a:p>
          <a:p>
            <a:r>
              <a:rPr lang="en-US" sz="2500" dirty="0">
                <a:latin typeface="Times New Roman" panose="02020603050405020304" pitchFamily="18" charset="0"/>
                <a:cs typeface="Times New Roman" panose="02020603050405020304" pitchFamily="18" charset="0"/>
              </a:rPr>
              <a:t>Brecciated basal contact of Monterey Formation is evidence for detachment surface at base of Monterey as proposed by </a:t>
            </a:r>
            <a:r>
              <a:rPr lang="en-US" sz="2500" dirty="0" err="1">
                <a:latin typeface="Times New Roman" panose="02020603050405020304" pitchFamily="18" charset="0"/>
                <a:cs typeface="Times New Roman" panose="02020603050405020304" pitchFamily="18" charset="0"/>
              </a:rPr>
              <a:t>Wirtz</a:t>
            </a:r>
            <a:r>
              <a:rPr lang="en-US" sz="2500" dirty="0">
                <a:latin typeface="Times New Roman" panose="02020603050405020304" pitchFamily="18" charset="0"/>
                <a:cs typeface="Times New Roman" panose="02020603050405020304" pitchFamily="18" charset="0"/>
              </a:rPr>
              <a:t>, 2017</a:t>
            </a:r>
          </a:p>
          <a:p>
            <a:pPr marL="342900" lvl="1">
              <a:buClr>
                <a:schemeClr val="accent1"/>
              </a:buClr>
            </a:pPr>
            <a:r>
              <a:rPr lang="en-US" sz="2500" dirty="0">
                <a:latin typeface="Times New Roman" panose="02020603050405020304" pitchFamily="18" charset="0"/>
                <a:cs typeface="Times New Roman" panose="02020603050405020304" pitchFamily="18" charset="0"/>
              </a:rPr>
              <a:t>Brecciation along layer-parallel slip surfaces and detachment surface at base of Monterey Formation creates conduits for focused fluid migration</a:t>
            </a:r>
          </a:p>
          <a:p>
            <a:pPr marL="342900" lvl="1">
              <a:buClr>
                <a:schemeClr val="accent1"/>
              </a:buClr>
            </a:pPr>
            <a:r>
              <a:rPr lang="en-US" sz="2500" dirty="0">
                <a:latin typeface="Times New Roman" panose="02020603050405020304" pitchFamily="18" charset="0"/>
                <a:cs typeface="Times New Roman" panose="02020603050405020304" pitchFamily="18" charset="0"/>
              </a:rPr>
              <a:t>Dolomite breccia is of hydrothermal origin</a:t>
            </a:r>
          </a:p>
          <a:p>
            <a:pPr marL="342900" lvl="1">
              <a:buClr>
                <a:schemeClr val="accent1"/>
              </a:buClr>
            </a:pPr>
            <a:r>
              <a:rPr lang="el-GR" sz="2500" dirty="0">
                <a:latin typeface="Times New Roman" panose="02020603050405020304" pitchFamily="18" charset="0"/>
                <a:cs typeface="Times New Roman" panose="02020603050405020304" pitchFamily="18" charset="0"/>
              </a:rPr>
              <a:t>δ</a:t>
            </a:r>
            <a:r>
              <a:rPr lang="el-GR" sz="2500" baseline="30000" dirty="0">
                <a:latin typeface="Times New Roman" panose="02020603050405020304" pitchFamily="18" charset="0"/>
                <a:cs typeface="Times New Roman" panose="02020603050405020304" pitchFamily="18" charset="0"/>
              </a:rPr>
              <a:t>13</a:t>
            </a:r>
            <a:r>
              <a:rPr lang="en-US" sz="2500" dirty="0">
                <a:latin typeface="Times New Roman" panose="02020603050405020304" pitchFamily="18" charset="0"/>
                <a:cs typeface="Times New Roman" panose="02020603050405020304" pitchFamily="18" charset="0"/>
              </a:rPr>
              <a:t>C and </a:t>
            </a:r>
            <a:r>
              <a:rPr lang="el-GR" sz="2500" dirty="0">
                <a:latin typeface="Times New Roman" panose="02020603050405020304" pitchFamily="18" charset="0"/>
                <a:cs typeface="Times New Roman" panose="02020603050405020304" pitchFamily="18" charset="0"/>
              </a:rPr>
              <a:t>δ</a:t>
            </a:r>
            <a:r>
              <a:rPr lang="el-GR" sz="2500" baseline="30000" dirty="0">
                <a:latin typeface="Times New Roman" panose="02020603050405020304" pitchFamily="18" charset="0"/>
                <a:cs typeface="Times New Roman" panose="02020603050405020304" pitchFamily="18" charset="0"/>
              </a:rPr>
              <a:t>18</a:t>
            </a:r>
            <a:r>
              <a:rPr lang="en-US" sz="2500" dirty="0">
                <a:latin typeface="Times New Roman" panose="02020603050405020304" pitchFamily="18" charset="0"/>
                <a:cs typeface="Times New Roman" panose="02020603050405020304" pitchFamily="18" charset="0"/>
              </a:rPr>
              <a:t>O isotope data indicate hydrothermal fluids were sourced from the lower members of the Monterey Formation</a:t>
            </a:r>
          </a:p>
          <a:p>
            <a:pPr marL="342900" lvl="1">
              <a:buClr>
                <a:schemeClr val="accent1"/>
              </a:buClr>
            </a:pPr>
            <a:r>
              <a:rPr lang="en-US" sz="2500" dirty="0">
                <a:latin typeface="Times New Roman" panose="02020603050405020304" pitchFamily="18" charset="0"/>
                <a:cs typeface="Times New Roman" panose="02020603050405020304" pitchFamily="18" charset="0"/>
              </a:rPr>
              <a:t>A minimum of 128,000-231,000 volumes of fluid per 1 volume of breccia migrated through breccia at Grefco Quarry Road</a:t>
            </a:r>
          </a:p>
          <a:p>
            <a:pPr marL="342900" lvl="1">
              <a:buClr>
                <a:schemeClr val="accent1"/>
              </a:buClr>
            </a:pPr>
            <a:endParaRPr lang="en-US" sz="30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AB0D56A-BF26-454D-94D8-8DDBDF90483C}"/>
              </a:ext>
            </a:extLst>
          </p:cNvPr>
          <p:cNvGrpSpPr/>
          <p:nvPr/>
        </p:nvGrpSpPr>
        <p:grpSpPr>
          <a:xfrm>
            <a:off x="0" y="6275454"/>
            <a:ext cx="9144000" cy="588895"/>
            <a:chOff x="0" y="6275454"/>
            <a:chExt cx="9144000" cy="588895"/>
          </a:xfrm>
        </p:grpSpPr>
        <p:sp>
          <p:nvSpPr>
            <p:cNvPr id="5" name="Rectangle 4">
              <a:extLst>
                <a:ext uri="{FF2B5EF4-FFF2-40B4-BE49-F238E27FC236}">
                  <a16:creationId xmlns:a16="http://schemas.microsoft.com/office/drawing/2014/main" id="{DC5D8369-6DA8-9647-B2E1-749F5BD414E8}"/>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36F2A1D-2240-3142-8138-BB25B04F8FCF}"/>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Footer Placeholder 2">
              <a:extLst>
                <a:ext uri="{FF2B5EF4-FFF2-40B4-BE49-F238E27FC236}">
                  <a16:creationId xmlns:a16="http://schemas.microsoft.com/office/drawing/2014/main" id="{3F31CFF5-F218-C34F-8601-BC8294ED1DA1}"/>
                </a:ext>
              </a:extLst>
            </p:cNvPr>
            <p:cNvSpPr txBox="1">
              <a:spLocks/>
            </p:cNvSpPr>
            <p:nvPr/>
          </p:nvSpPr>
          <p:spPr>
            <a:xfrm>
              <a:off x="1600525" y="6321238"/>
              <a:ext cx="6775655"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8" name="Picture 7">
            <a:extLst>
              <a:ext uri="{FF2B5EF4-FFF2-40B4-BE49-F238E27FC236}">
                <a16:creationId xmlns:a16="http://schemas.microsoft.com/office/drawing/2014/main" id="{FC5BD27E-6758-F54C-98B3-F9D48DE00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75454"/>
            <a:ext cx="1395233" cy="582546"/>
          </a:xfrm>
          <a:prstGeom prst="rect">
            <a:avLst/>
          </a:prstGeom>
        </p:spPr>
      </p:pic>
      <p:sp>
        <p:nvSpPr>
          <p:cNvPr id="9" name="Slide Number Placeholder 8">
            <a:extLst>
              <a:ext uri="{FF2B5EF4-FFF2-40B4-BE49-F238E27FC236}">
                <a16:creationId xmlns:a16="http://schemas.microsoft.com/office/drawing/2014/main" id="{0DD65204-ECFD-4E4E-ACC7-B67CDF3D370E}"/>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24</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6028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D64A969-718D-D741-9A24-056F0F13FD84}"/>
              </a:ext>
            </a:extLst>
          </p:cNvPr>
          <p:cNvGrpSpPr/>
          <p:nvPr/>
        </p:nvGrpSpPr>
        <p:grpSpPr>
          <a:xfrm>
            <a:off x="0" y="6275454"/>
            <a:ext cx="9144000" cy="588895"/>
            <a:chOff x="0" y="6275454"/>
            <a:chExt cx="9144000" cy="588895"/>
          </a:xfrm>
        </p:grpSpPr>
        <p:grpSp>
          <p:nvGrpSpPr>
            <p:cNvPr id="17" name="Group 16">
              <a:extLst>
                <a:ext uri="{FF2B5EF4-FFF2-40B4-BE49-F238E27FC236}">
                  <a16:creationId xmlns:a16="http://schemas.microsoft.com/office/drawing/2014/main" id="{6273A842-246B-5048-958C-38E96C126010}"/>
                </a:ext>
              </a:extLst>
            </p:cNvPr>
            <p:cNvGrpSpPr/>
            <p:nvPr/>
          </p:nvGrpSpPr>
          <p:grpSpPr>
            <a:xfrm>
              <a:off x="0" y="6275454"/>
              <a:ext cx="9144000" cy="588895"/>
              <a:chOff x="0" y="6275454"/>
              <a:chExt cx="9144000" cy="588895"/>
            </a:xfrm>
          </p:grpSpPr>
          <p:sp>
            <p:nvSpPr>
              <p:cNvPr id="19" name="Rectangle 18">
                <a:extLst>
                  <a:ext uri="{FF2B5EF4-FFF2-40B4-BE49-F238E27FC236}">
                    <a16:creationId xmlns:a16="http://schemas.microsoft.com/office/drawing/2014/main" id="{254599A0-1C87-0C4D-B3CA-C0EC8D03EB13}"/>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DFC95E95-E33B-6143-A94D-5D7A1413E9C6}"/>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Footer Placeholder 2">
                <a:extLst>
                  <a:ext uri="{FF2B5EF4-FFF2-40B4-BE49-F238E27FC236}">
                    <a16:creationId xmlns:a16="http://schemas.microsoft.com/office/drawing/2014/main" id="{0998F8E6-8D09-5145-B0DA-94BFA6C637CE}"/>
                  </a:ext>
                </a:extLst>
              </p:cNvPr>
              <p:cNvSpPr txBox="1">
                <a:spLocks/>
              </p:cNvSpPr>
              <p:nvPr/>
            </p:nvSpPr>
            <p:spPr>
              <a:xfrm>
                <a:off x="1600525" y="6321238"/>
                <a:ext cx="6775655"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18" name="Picture 17">
              <a:extLst>
                <a:ext uri="{FF2B5EF4-FFF2-40B4-BE49-F238E27FC236}">
                  <a16:creationId xmlns:a16="http://schemas.microsoft.com/office/drawing/2014/main" id="{FD6AE595-8FAA-AC40-801D-FC7FBDFDA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75454"/>
              <a:ext cx="1395233" cy="582546"/>
            </a:xfrm>
            <a:prstGeom prst="rect">
              <a:avLst/>
            </a:prstGeom>
          </p:spPr>
        </p:pic>
      </p:grpSp>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Acknowledgements</a:t>
            </a:r>
          </a:p>
        </p:txBody>
      </p:sp>
      <p:sp>
        <p:nvSpPr>
          <p:cNvPr id="4" name="Content Placeholder 2"/>
          <p:cNvSpPr>
            <a:spLocks noGrp="1"/>
          </p:cNvSpPr>
          <p:nvPr>
            <p:ph idx="1"/>
          </p:nvPr>
        </p:nvSpPr>
        <p:spPr>
          <a:xfrm>
            <a:off x="457200" y="1316182"/>
            <a:ext cx="8255000" cy="4814454"/>
          </a:xfrm>
        </p:spPr>
        <p:txBody>
          <a:bodyPr>
            <a:noAutofit/>
          </a:bodyPr>
          <a:lstStyle/>
          <a:p>
            <a:r>
              <a:rPr lang="en-US" sz="2400" dirty="0">
                <a:latin typeface="Times New Roman" panose="02020603050405020304" pitchFamily="18" charset="0"/>
                <a:cs typeface="Times New Roman" panose="02020603050405020304" pitchFamily="18" charset="0"/>
              </a:rPr>
              <a:t>MARS affiliates and family for your support!</a:t>
            </a:r>
          </a:p>
          <a:p>
            <a:r>
              <a:rPr lang="en-US" sz="2400" dirty="0">
                <a:latin typeface="Times New Roman" panose="02020603050405020304" pitchFamily="18" charset="0"/>
                <a:cs typeface="Times New Roman" panose="02020603050405020304" pitchFamily="18" charset="0"/>
              </a:rPr>
              <a:t>My most excellent committee – Rick </a:t>
            </a:r>
            <a:r>
              <a:rPr lang="en-US" sz="2400" dirty="0" err="1">
                <a:latin typeface="Times New Roman" panose="02020603050405020304" pitchFamily="18" charset="0"/>
                <a:cs typeface="Times New Roman" panose="02020603050405020304" pitchFamily="18" charset="0"/>
              </a:rPr>
              <a:t>Behl</a:t>
            </a:r>
            <a:r>
              <a:rPr lang="en-US" sz="2400" dirty="0">
                <a:latin typeface="Times New Roman" panose="02020603050405020304" pitchFamily="18" charset="0"/>
                <a:cs typeface="Times New Roman" panose="02020603050405020304" pitchFamily="18" charset="0"/>
              </a:rPr>
              <a:t>, Lora Stevens, and Sean </a:t>
            </a:r>
            <a:r>
              <a:rPr lang="en-US" sz="2400" dirty="0" err="1">
                <a:latin typeface="Times New Roman" panose="02020603050405020304" pitchFamily="18" charset="0"/>
                <a:cs typeface="Times New Roman" panose="02020603050405020304" pitchFamily="18" charset="0"/>
              </a:rPr>
              <a:t>Loyd</a:t>
            </a:r>
            <a:r>
              <a:rPr lang="en-US" sz="2400" dirty="0">
                <a:latin typeface="Times New Roman" panose="02020603050405020304" pitchFamily="18" charset="0"/>
                <a:cs typeface="Times New Roman" panose="02020603050405020304" pitchFamily="18" charset="0"/>
              </a:rPr>
              <a:t> –  for their superb and kind guidance</a:t>
            </a:r>
          </a:p>
          <a:p>
            <a:r>
              <a:rPr lang="en-US" sz="2400" dirty="0">
                <a:latin typeface="Times New Roman" panose="02020603050405020304" pitchFamily="18" charset="0"/>
                <a:cs typeface="Times New Roman" panose="02020603050405020304" pitchFamily="18" charset="0"/>
              </a:rPr>
              <a:t>Greg </a:t>
            </a:r>
            <a:r>
              <a:rPr lang="en-US" sz="2400" dirty="0" err="1">
                <a:latin typeface="Times New Roman" panose="02020603050405020304" pitchFamily="18" charset="0"/>
                <a:cs typeface="Times New Roman" panose="02020603050405020304" pitchFamily="18" charset="0"/>
              </a:rPr>
              <a:t>Holk</a:t>
            </a:r>
            <a:r>
              <a:rPr lang="en-US" sz="2400" dirty="0">
                <a:latin typeface="Times New Roman" panose="02020603050405020304" pitchFamily="18" charset="0"/>
                <a:cs typeface="Times New Roman" panose="02020603050405020304" pitchFamily="18" charset="0"/>
              </a:rPr>
              <a:t> for help with isotope data collection</a:t>
            </a:r>
          </a:p>
          <a:p>
            <a:r>
              <a:rPr lang="en-US" sz="2400" dirty="0">
                <a:latin typeface="Times New Roman" panose="02020603050405020304" pitchFamily="18" charset="0"/>
                <a:cs typeface="Times New Roman" panose="02020603050405020304" pitchFamily="18" charset="0"/>
              </a:rPr>
              <a:t>Amber Tucker, Casey Slatten, and Melissa </a:t>
            </a:r>
            <a:r>
              <a:rPr lang="en-US" sz="2400" dirty="0" err="1">
                <a:latin typeface="Times New Roman" panose="02020603050405020304" pitchFamily="18" charset="0"/>
                <a:cs typeface="Times New Roman" panose="02020603050405020304" pitchFamily="18" charset="0"/>
              </a:rPr>
              <a:t>Lizarraga</a:t>
            </a:r>
            <a:r>
              <a:rPr lang="en-US" sz="2400" dirty="0">
                <a:latin typeface="Times New Roman" panose="02020603050405020304" pitchFamily="18" charset="0"/>
                <a:cs typeface="Times New Roman" panose="02020603050405020304" pitchFamily="18" charset="0"/>
              </a:rPr>
              <a:t> for being great field and lab assistants</a:t>
            </a:r>
          </a:p>
          <a:p>
            <a:r>
              <a:rPr lang="en-US" sz="2400" dirty="0">
                <a:latin typeface="Times New Roman" panose="02020603050405020304" pitchFamily="18" charset="0"/>
                <a:cs typeface="Times New Roman" panose="02020603050405020304" pitchFamily="18" charset="0"/>
              </a:rPr>
              <a:t>San Julian Ranch owners and operators, City of Santa Barbara, Hollister Ranch HOA &amp; Co-op and Phil Hogan, US Air Force, Vandenberg Air Force Base, and Chris Ryan for granting property access and being enthusiastic chaperones and field companions</a:t>
            </a:r>
          </a:p>
        </p:txBody>
      </p:sp>
      <p:sp>
        <p:nvSpPr>
          <p:cNvPr id="5" name="Slide Number Placeholder 4">
            <a:extLst>
              <a:ext uri="{FF2B5EF4-FFF2-40B4-BE49-F238E27FC236}">
                <a16:creationId xmlns:a16="http://schemas.microsoft.com/office/drawing/2014/main" id="{36F18FD0-6999-434D-850E-2393C0CF486C}"/>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25</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8266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3F182D7-B098-A340-9B15-96AC2992D330}"/>
              </a:ext>
            </a:extLst>
          </p:cNvPr>
          <p:cNvGrpSpPr/>
          <p:nvPr/>
        </p:nvGrpSpPr>
        <p:grpSpPr>
          <a:xfrm>
            <a:off x="0" y="6275454"/>
            <a:ext cx="9144000" cy="588895"/>
            <a:chOff x="0" y="6275454"/>
            <a:chExt cx="9144000" cy="588895"/>
          </a:xfrm>
        </p:grpSpPr>
        <p:grpSp>
          <p:nvGrpSpPr>
            <p:cNvPr id="22" name="Group 21">
              <a:extLst>
                <a:ext uri="{FF2B5EF4-FFF2-40B4-BE49-F238E27FC236}">
                  <a16:creationId xmlns:a16="http://schemas.microsoft.com/office/drawing/2014/main" id="{1AC1B79F-55A5-7948-92F7-946EFF443B49}"/>
                </a:ext>
              </a:extLst>
            </p:cNvPr>
            <p:cNvGrpSpPr/>
            <p:nvPr/>
          </p:nvGrpSpPr>
          <p:grpSpPr>
            <a:xfrm>
              <a:off x="0" y="6275454"/>
              <a:ext cx="9144000" cy="588895"/>
              <a:chOff x="0" y="6275454"/>
              <a:chExt cx="9144000" cy="588895"/>
            </a:xfrm>
          </p:grpSpPr>
          <p:sp>
            <p:nvSpPr>
              <p:cNvPr id="24" name="Rectangle 23">
                <a:extLst>
                  <a:ext uri="{FF2B5EF4-FFF2-40B4-BE49-F238E27FC236}">
                    <a16:creationId xmlns:a16="http://schemas.microsoft.com/office/drawing/2014/main" id="{42BA002B-E5FB-EB4F-9C3F-C0A88B9CA403}"/>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AFCDA337-00CA-AB4A-8BCE-F5C012EA8FDB}"/>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Footer Placeholder 2">
                <a:extLst>
                  <a:ext uri="{FF2B5EF4-FFF2-40B4-BE49-F238E27FC236}">
                    <a16:creationId xmlns:a16="http://schemas.microsoft.com/office/drawing/2014/main" id="{229DF640-931A-2B4A-A33C-87D5CD5B99F5}"/>
                  </a:ext>
                </a:extLst>
              </p:cNvPr>
              <p:cNvSpPr txBox="1">
                <a:spLocks/>
              </p:cNvSpPr>
              <p:nvPr/>
            </p:nvSpPr>
            <p:spPr>
              <a:xfrm>
                <a:off x="1600525" y="6321238"/>
                <a:ext cx="6775655"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23" name="Picture 22">
              <a:extLst>
                <a:ext uri="{FF2B5EF4-FFF2-40B4-BE49-F238E27FC236}">
                  <a16:creationId xmlns:a16="http://schemas.microsoft.com/office/drawing/2014/main" id="{4D6255EB-56F8-6A4E-93DB-DD451F8F4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5454"/>
              <a:ext cx="1553457" cy="582546"/>
            </a:xfrm>
            <a:prstGeom prst="rect">
              <a:avLst/>
            </a:prstGeom>
          </p:spPr>
        </p:pic>
      </p:grpSp>
      <p:sp>
        <p:nvSpPr>
          <p:cNvPr id="2" name="Title 1"/>
          <p:cNvSpPr>
            <a:spLocks noGrp="1"/>
          </p:cNvSpPr>
          <p:nvPr>
            <p:ph type="title"/>
          </p:nvPr>
        </p:nvSpPr>
        <p:spPr>
          <a:xfrm>
            <a:off x="457200" y="-123397"/>
            <a:ext cx="8255000" cy="1143000"/>
          </a:xfrm>
        </p:spPr>
        <p:txBody>
          <a:bodyPr/>
          <a:lstStyle/>
          <a:p>
            <a:pPr algn="ctr"/>
            <a:r>
              <a:rPr lang="en-US" dirty="0">
                <a:latin typeface="Times New Roman" panose="02020603050405020304" pitchFamily="18" charset="0"/>
                <a:cs typeface="Times New Roman" panose="02020603050405020304" pitchFamily="18" charset="0"/>
              </a:rPr>
              <a:t>Thank You!</a:t>
            </a:r>
          </a:p>
        </p:txBody>
      </p:sp>
      <p:pic>
        <p:nvPicPr>
          <p:cNvPr id="17" name="Picture 16" descr="IMG_2613.JPG">
            <a:extLst>
              <a:ext uri="{FF2B5EF4-FFF2-40B4-BE49-F238E27FC236}">
                <a16:creationId xmlns:a16="http://schemas.microsoft.com/office/drawing/2014/main" id="{77A16CA0-4FC0-854E-9308-E7021FCCB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476" y="783346"/>
            <a:ext cx="7223049" cy="5417287"/>
          </a:xfrm>
          <a:prstGeom prst="rect">
            <a:avLst/>
          </a:prstGeom>
        </p:spPr>
      </p:pic>
      <p:sp>
        <p:nvSpPr>
          <p:cNvPr id="20" name="Slide Number Placeholder 19">
            <a:extLst>
              <a:ext uri="{FF2B5EF4-FFF2-40B4-BE49-F238E27FC236}">
                <a16:creationId xmlns:a16="http://schemas.microsoft.com/office/drawing/2014/main" id="{8B15DF57-7095-D945-8581-49F5BB041BCF}"/>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26</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100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References</a:t>
            </a:r>
          </a:p>
        </p:txBody>
      </p:sp>
      <p:sp>
        <p:nvSpPr>
          <p:cNvPr id="3" name="Content Placeholder 2"/>
          <p:cNvSpPr>
            <a:spLocks noGrp="1"/>
          </p:cNvSpPr>
          <p:nvPr>
            <p:ph idx="1"/>
          </p:nvPr>
        </p:nvSpPr>
        <p:spPr>
          <a:xfrm>
            <a:off x="457200" y="1251121"/>
            <a:ext cx="8229600" cy="4625609"/>
          </a:xfrm>
        </p:spPr>
        <p:txBody>
          <a:bodyPr>
            <a:noAutofit/>
          </a:bodyPr>
          <a:lstStyle/>
          <a:p>
            <a:pPr marL="114300" indent="0">
              <a:buNone/>
            </a:pPr>
            <a:r>
              <a:rPr lang="en-US" sz="600" dirty="0" err="1">
                <a:latin typeface="Times New Roman" panose="02020603050405020304" pitchFamily="18" charset="0"/>
                <a:cs typeface="Times New Roman" panose="02020603050405020304" pitchFamily="18" charset="0"/>
              </a:rPr>
              <a:t>Behl</a:t>
            </a:r>
            <a:r>
              <a:rPr lang="en-US" sz="600" dirty="0">
                <a:latin typeface="Times New Roman" panose="02020603050405020304" pitchFamily="18" charset="0"/>
                <a:cs typeface="Times New Roman" panose="02020603050405020304" pitchFamily="18" charset="0"/>
              </a:rPr>
              <a:t>, R.J., 1992, </a:t>
            </a:r>
            <a:r>
              <a:rPr lang="en-US" sz="600" dirty="0" err="1">
                <a:latin typeface="Times New Roman" panose="02020603050405020304" pitchFamily="18" charset="0"/>
                <a:cs typeface="Times New Roman" panose="02020603050405020304" pitchFamily="18" charset="0"/>
              </a:rPr>
              <a:t>Chertification</a:t>
            </a:r>
            <a:r>
              <a:rPr lang="en-US" sz="600" dirty="0">
                <a:latin typeface="Times New Roman" panose="02020603050405020304" pitchFamily="18" charset="0"/>
                <a:cs typeface="Times New Roman" panose="02020603050405020304" pitchFamily="18" charset="0"/>
              </a:rPr>
              <a:t> in the Monterey Formation of California and deep-sea sediments of the West Pacific [</a:t>
            </a:r>
            <a:r>
              <a:rPr lang="en-US" sz="600" dirty="0" err="1">
                <a:latin typeface="Times New Roman" panose="02020603050405020304" pitchFamily="18" charset="0"/>
                <a:cs typeface="Times New Roman" panose="02020603050405020304" pitchFamily="18" charset="0"/>
              </a:rPr>
              <a:t>Ph.d</a:t>
            </a:r>
            <a:r>
              <a:rPr lang="en-US" sz="600" dirty="0">
                <a:latin typeface="Times New Roman" panose="02020603050405020304" pitchFamily="18" charset="0"/>
                <a:cs typeface="Times New Roman" panose="02020603050405020304" pitchFamily="18" charset="0"/>
              </a:rPr>
              <a:t> thesis]: Santa Cruz, University of California, 302 p.; </a:t>
            </a:r>
            <a:r>
              <a:rPr lang="en-US" sz="600" dirty="0" err="1">
                <a:latin typeface="Times New Roman" panose="02020603050405020304" pitchFamily="18" charset="0"/>
                <a:cs typeface="Times New Roman" panose="02020603050405020304" pitchFamily="18" charset="0"/>
              </a:rPr>
              <a:t>Behl</a:t>
            </a:r>
            <a:r>
              <a:rPr lang="en-US" sz="600" dirty="0">
                <a:latin typeface="Times New Roman" panose="02020603050405020304" pitchFamily="18" charset="0"/>
                <a:cs typeface="Times New Roman" panose="02020603050405020304" pitchFamily="18" charset="0"/>
              </a:rPr>
              <a:t>, R.J., 1998, Relationships between silica diagenesis, deformation, and fluid flow in Monterey Formation cherts, Santa Maria Basin, California,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Eichhubl, P., ed., Diagenesis, Deformation, and Fluid Flow in the Miocene Monterey Formation: Pacific Section SEPM Special Publication, book 83, p. 77-83.; </a:t>
            </a:r>
            <a:r>
              <a:rPr lang="en-US" sz="600" dirty="0" err="1">
                <a:latin typeface="Times New Roman" panose="02020603050405020304" pitchFamily="18" charset="0"/>
                <a:cs typeface="Times New Roman" panose="02020603050405020304" pitchFamily="18" charset="0"/>
              </a:rPr>
              <a:t>Behl</a:t>
            </a:r>
            <a:r>
              <a:rPr lang="en-US" sz="600" dirty="0">
                <a:latin typeface="Times New Roman" panose="02020603050405020304" pitchFamily="18" charset="0"/>
                <a:cs typeface="Times New Roman" panose="02020603050405020304" pitchFamily="18" charset="0"/>
              </a:rPr>
              <a:t>, R.J., 2014, Oil and dolomite in the Monterey Formation of California: Abstract adapted from oral presentation given at Pacific Section AAPG, SEG and SEPM Joint Technical Conference, Bakersfield, California, 27-30 April.; </a:t>
            </a:r>
            <a:r>
              <a:rPr lang="en-US" sz="600" dirty="0" err="1">
                <a:latin typeface="Times New Roman" panose="02020603050405020304" pitchFamily="18" charset="0"/>
                <a:cs typeface="Times New Roman" panose="02020603050405020304" pitchFamily="18" charset="0"/>
              </a:rPr>
              <a:t>Behl</a:t>
            </a:r>
            <a:r>
              <a:rPr lang="en-US" sz="600" dirty="0">
                <a:latin typeface="Times New Roman" panose="02020603050405020304" pitchFamily="18" charset="0"/>
                <a:cs typeface="Times New Roman" panose="02020603050405020304" pitchFamily="18" charset="0"/>
              </a:rPr>
              <a:t>, R.J., and Garrison, R.E., 1994, The origin of chert in the Monterey Formation of </a:t>
            </a:r>
            <a:r>
              <a:rPr lang="en-US" sz="600" dirty="0" err="1">
                <a:latin typeface="Times New Roman" panose="02020603050405020304" pitchFamily="18" charset="0"/>
                <a:cs typeface="Times New Roman" panose="02020603050405020304" pitchFamily="18" charset="0"/>
              </a:rPr>
              <a:t>Californa</a:t>
            </a:r>
            <a:r>
              <a:rPr lang="en-US" sz="600" dirty="0">
                <a:latin typeface="Times New Roman" panose="02020603050405020304" pitchFamily="18" charset="0"/>
                <a:cs typeface="Times New Roman" panose="02020603050405020304" pitchFamily="18" charset="0"/>
              </a:rPr>
              <a:t> (USA), </a:t>
            </a:r>
            <a:r>
              <a:rPr lang="en-US" sz="600" i="1" dirty="0">
                <a:latin typeface="Times New Roman" panose="02020603050405020304" pitchFamily="18" charset="0"/>
                <a:cs typeface="Times New Roman" panose="02020603050405020304" pitchFamily="18" charset="0"/>
              </a:rPr>
              <a:t>in </a:t>
            </a:r>
            <a:r>
              <a:rPr lang="en-US" sz="600" dirty="0" err="1">
                <a:latin typeface="Times New Roman" panose="02020603050405020304" pitchFamily="18" charset="0"/>
                <a:cs typeface="Times New Roman" panose="02020603050405020304" pitchFamily="18" charset="0"/>
              </a:rPr>
              <a:t>Iijima</a:t>
            </a:r>
            <a:r>
              <a:rPr lang="en-US" sz="600" dirty="0">
                <a:latin typeface="Times New Roman" panose="02020603050405020304" pitchFamily="18" charset="0"/>
                <a:cs typeface="Times New Roman" panose="02020603050405020304" pitchFamily="18" charset="0"/>
              </a:rPr>
              <a:t>, A., Abed, A., and Garrison, R., eds., Siliceous, </a:t>
            </a:r>
            <a:r>
              <a:rPr lang="en-US" sz="600" dirty="0" err="1">
                <a:latin typeface="Times New Roman" panose="02020603050405020304" pitchFamily="18" charset="0"/>
                <a:cs typeface="Times New Roman" panose="02020603050405020304" pitchFamily="18" charset="0"/>
              </a:rPr>
              <a:t>Phoshpatic</a:t>
            </a:r>
            <a:r>
              <a:rPr lang="en-US" sz="600" dirty="0">
                <a:latin typeface="Times New Roman" panose="02020603050405020304" pitchFamily="18" charset="0"/>
                <a:cs typeface="Times New Roman" panose="02020603050405020304" pitchFamily="18" charset="0"/>
              </a:rPr>
              <a:t> and Glauconitic Sediments of the Tertiary and Mesozoic: Proceedings of the 29th International Geological Congress, Part C, VSP, Utrecht.; Billups, K., and </a:t>
            </a:r>
            <a:r>
              <a:rPr lang="en-US" sz="600" dirty="0" err="1">
                <a:latin typeface="Times New Roman" panose="02020603050405020304" pitchFamily="18" charset="0"/>
                <a:cs typeface="Times New Roman" panose="02020603050405020304" pitchFamily="18" charset="0"/>
              </a:rPr>
              <a:t>Schrag</a:t>
            </a:r>
            <a:r>
              <a:rPr lang="en-US" sz="600" dirty="0">
                <a:latin typeface="Times New Roman" panose="02020603050405020304" pitchFamily="18" charset="0"/>
                <a:cs typeface="Times New Roman" panose="02020603050405020304" pitchFamily="18" charset="0"/>
              </a:rPr>
              <a:t>, D.P., 2002, </a:t>
            </a:r>
            <a:r>
              <a:rPr lang="en-US" sz="600" dirty="0" err="1">
                <a:latin typeface="Times New Roman" panose="02020603050405020304" pitchFamily="18" charset="0"/>
                <a:cs typeface="Times New Roman" panose="02020603050405020304" pitchFamily="18" charset="0"/>
              </a:rPr>
              <a:t>Paleotemperatures</a:t>
            </a:r>
            <a:r>
              <a:rPr lang="en-US" sz="600" dirty="0">
                <a:latin typeface="Times New Roman" panose="02020603050405020304" pitchFamily="18" charset="0"/>
                <a:cs typeface="Times New Roman" panose="02020603050405020304" pitchFamily="18" charset="0"/>
              </a:rPr>
              <a:t> and ice volume of the past 27 </a:t>
            </a:r>
            <a:r>
              <a:rPr lang="en-US" sz="600" dirty="0" err="1">
                <a:latin typeface="Times New Roman" panose="02020603050405020304" pitchFamily="18" charset="0"/>
                <a:cs typeface="Times New Roman" panose="02020603050405020304" pitchFamily="18" charset="0"/>
              </a:rPr>
              <a:t>Myr</a:t>
            </a:r>
            <a:r>
              <a:rPr lang="en-US" sz="600" dirty="0">
                <a:latin typeface="Times New Roman" panose="02020603050405020304" pitchFamily="18" charset="0"/>
                <a:cs typeface="Times New Roman" panose="02020603050405020304" pitchFamily="18" charset="0"/>
              </a:rPr>
              <a:t> revisited with paired Mg/Ca and 18O/16O measurements on benthic foraminifera: Paleoceanography, v.17, no.1, 1003, </a:t>
            </a:r>
            <a:r>
              <a:rPr lang="en-US" sz="600" dirty="0" err="1">
                <a:latin typeface="Times New Roman" panose="02020603050405020304" pitchFamily="18" charset="0"/>
                <a:cs typeface="Times New Roman" panose="02020603050405020304" pitchFamily="18" charset="0"/>
              </a:rPr>
              <a:t>doi</a:t>
            </a:r>
            <a:r>
              <a:rPr lang="en-US" sz="600" dirty="0">
                <a:latin typeface="Times New Roman" panose="02020603050405020304" pitchFamily="18" charset="0"/>
                <a:cs typeface="Times New Roman" panose="02020603050405020304" pitchFamily="18" charset="0"/>
              </a:rPr>
              <a:t>: 10.1029/2000PA000567.; Boles, J.R., Eichhubl, P., </a:t>
            </a:r>
            <a:r>
              <a:rPr lang="en-US" sz="600" dirty="0" err="1">
                <a:latin typeface="Times New Roman" panose="02020603050405020304" pitchFamily="18" charset="0"/>
                <a:cs typeface="Times New Roman" panose="02020603050405020304" pitchFamily="18" charset="0"/>
              </a:rPr>
              <a:t>Garven</a:t>
            </a:r>
            <a:r>
              <a:rPr lang="en-US" sz="600" dirty="0">
                <a:latin typeface="Times New Roman" panose="02020603050405020304" pitchFamily="18" charset="0"/>
                <a:cs typeface="Times New Roman" panose="02020603050405020304" pitchFamily="18" charset="0"/>
              </a:rPr>
              <a:t>, G., and Chen, J., 2004, Evolution of a hydrocarbon migration pathway along basin-bounding faults: Evidence from fault cement: AAPG Bulletin, v. 88, no. 7, p. 947-970, </a:t>
            </a:r>
            <a:r>
              <a:rPr lang="en-US" sz="600" dirty="0" err="1">
                <a:latin typeface="Times New Roman" panose="02020603050405020304" pitchFamily="18" charset="0"/>
                <a:cs typeface="Times New Roman" panose="02020603050405020304" pitchFamily="18" charset="0"/>
              </a:rPr>
              <a:t>doi</a:t>
            </a:r>
            <a:r>
              <a:rPr lang="en-US" sz="600" dirty="0">
                <a:latin typeface="Times New Roman" panose="02020603050405020304" pitchFamily="18" charset="0"/>
                <a:cs typeface="Times New Roman" panose="02020603050405020304" pitchFamily="18" charset="0"/>
              </a:rPr>
              <a:t>: 10.1306/02090403040.; </a:t>
            </a:r>
            <a:r>
              <a:rPr lang="en-US" sz="600" dirty="0" err="1">
                <a:latin typeface="Times New Roman" panose="02020603050405020304" pitchFamily="18" charset="0"/>
                <a:cs typeface="Times New Roman" panose="02020603050405020304" pitchFamily="18" charset="0"/>
              </a:rPr>
              <a:t>Bramlette</a:t>
            </a:r>
            <a:r>
              <a:rPr lang="en-US" sz="600" dirty="0">
                <a:latin typeface="Times New Roman" panose="02020603050405020304" pitchFamily="18" charset="0"/>
                <a:cs typeface="Times New Roman" panose="02020603050405020304" pitchFamily="18" charset="0"/>
              </a:rPr>
              <a:t>, M.N., 1946, The Monterey Formation of California and the origin of its siliceous rocks: US Geological Survey Professional Paper 212.; Brown, C.P., 2014, A stable isotope study of fluid-rock interaction in </a:t>
            </a:r>
            <a:r>
              <a:rPr lang="en-US" sz="600" dirty="0" err="1">
                <a:latin typeface="Times New Roman" panose="02020603050405020304" pitchFamily="18" charset="0"/>
                <a:cs typeface="Times New Roman" panose="02020603050405020304" pitchFamily="18" charset="0"/>
              </a:rPr>
              <a:t>serpentinites</a:t>
            </a:r>
            <a:r>
              <a:rPr lang="en-US" sz="600" dirty="0">
                <a:latin typeface="Times New Roman" panose="02020603050405020304" pitchFamily="18" charset="0"/>
                <a:cs typeface="Times New Roman" panose="02020603050405020304" pitchFamily="18" charset="0"/>
              </a:rPr>
              <a:t> of the Franciscan Complex, San Rafael Mountains, California [M.S. thesis]: Long Beach, California State University, 231 p.; Claypool G.E., and Kaplan I.R., 1974, The origin and distribution of methane in marine sediments [abs.]: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Natural Gases in Marine Sediments (ed. I. R. Kaplan). Plenum Press, New York, p. 99-140.; Compton, J. S., and </a:t>
            </a:r>
            <a:r>
              <a:rPr lang="en-US" sz="600" dirty="0" err="1">
                <a:latin typeface="Times New Roman" panose="02020603050405020304" pitchFamily="18" charset="0"/>
                <a:cs typeface="Times New Roman" panose="02020603050405020304" pitchFamily="18" charset="0"/>
              </a:rPr>
              <a:t>Siever</a:t>
            </a:r>
            <a:r>
              <a:rPr lang="en-US" sz="600" dirty="0">
                <a:latin typeface="Times New Roman" panose="02020603050405020304" pitchFamily="18" charset="0"/>
                <a:cs typeface="Times New Roman" panose="02020603050405020304" pitchFamily="18" charset="0"/>
              </a:rPr>
              <a:t>, R., 1984, Stratigraphy and dolostone occurrence in the Miocene Monterey Formation, Santa Maria basin area, California,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Garrison, R.E., </a:t>
            </a:r>
            <a:r>
              <a:rPr lang="en-US" sz="600" dirty="0" err="1">
                <a:latin typeface="Times New Roman" panose="02020603050405020304" pitchFamily="18" charset="0"/>
                <a:cs typeface="Times New Roman" panose="02020603050405020304" pitchFamily="18" charset="0"/>
              </a:rPr>
              <a:t>Kastner</a:t>
            </a:r>
            <a:r>
              <a:rPr lang="en-US" sz="600" dirty="0">
                <a:latin typeface="Times New Roman" panose="02020603050405020304" pitchFamily="18" charset="0"/>
                <a:cs typeface="Times New Roman" panose="02020603050405020304" pitchFamily="18" charset="0"/>
              </a:rPr>
              <a:t>, M. and Zenger, D.H., eds., Dolomites of the Monterey Formation and Other Organic-Rich Units: Pacific Section, Society for Sedimentary Geology, v. 41, p. 141-153.; Curtis C. D., </a:t>
            </a:r>
            <a:r>
              <a:rPr lang="en-US" sz="600" dirty="0" err="1">
                <a:latin typeface="Times New Roman" panose="02020603050405020304" pitchFamily="18" charset="0"/>
                <a:cs typeface="Times New Roman" panose="02020603050405020304" pitchFamily="18" charset="0"/>
              </a:rPr>
              <a:t>Petrowski</a:t>
            </a:r>
            <a:r>
              <a:rPr lang="en-US" sz="600" dirty="0">
                <a:latin typeface="Times New Roman" panose="02020603050405020304" pitchFamily="18" charset="0"/>
                <a:cs typeface="Times New Roman" panose="02020603050405020304" pitchFamily="18" charset="0"/>
              </a:rPr>
              <a:t> C. and </a:t>
            </a:r>
            <a:r>
              <a:rPr lang="en-US" sz="600" dirty="0" err="1">
                <a:latin typeface="Times New Roman" panose="02020603050405020304" pitchFamily="18" charset="0"/>
                <a:cs typeface="Times New Roman" panose="02020603050405020304" pitchFamily="18" charset="0"/>
              </a:rPr>
              <a:t>Oertel</a:t>
            </a:r>
            <a:r>
              <a:rPr lang="en-US" sz="600" dirty="0">
                <a:latin typeface="Times New Roman" panose="02020603050405020304" pitchFamily="18" charset="0"/>
                <a:cs typeface="Times New Roman" panose="02020603050405020304" pitchFamily="18" charset="0"/>
              </a:rPr>
              <a:t> G. (1972) Stable carbon isotope ratios within carbonate concretions: a clue to time and place of origin: Nature v. 235, p. 98–100.; Davies, G.R., and Smith, L.B., Jr., 2006, Structurally controlled hydrothermal dolomite reservoir facies: An overview: AAPG Bulletin, v. 90, p. 1641-1690, </a:t>
            </a:r>
            <a:r>
              <a:rPr lang="en-US" sz="600" dirty="0" err="1">
                <a:latin typeface="Times New Roman" panose="02020603050405020304" pitchFamily="18" charset="0"/>
                <a:cs typeface="Times New Roman" panose="02020603050405020304" pitchFamily="18" charset="0"/>
              </a:rPr>
              <a:t>doi</a:t>
            </a:r>
            <a:r>
              <a:rPr lang="en-US" sz="600" dirty="0">
                <a:latin typeface="Times New Roman" panose="02020603050405020304" pitchFamily="18" charset="0"/>
                <a:cs typeface="Times New Roman" panose="02020603050405020304" pitchFamily="18" charset="0"/>
              </a:rPr>
              <a:t>: 10.1306/05220605164.; Dibblee, T.W., 1950, Geology of Southwestern Santa Barbara County, California: State of California Department of Natural Resources, Bulletin 150.; Dibblee, T.W., 1966, Geology of the central Santa Ynez Mountains, Santa Barbara County, California: Bulletin, California Division of Mines and Geology, v. 186, p. 1-99.; Dibblee, T.W., and Ehrenspeck, H.E., eds., 1986, Geologic map of the Little Pine Mountain quadrangle, Santa Barbara County, California: Dibblee Geological Foundation, Dibblee Foundation Map DF-05, scale 1:24,000.; Dibblee, T.W., and Ehrenspeck, H.E., eds., 1987, Geologic map of the Lake </a:t>
            </a:r>
            <a:r>
              <a:rPr lang="en-US" sz="600" dirty="0" err="1">
                <a:latin typeface="Times New Roman" panose="02020603050405020304" pitchFamily="18" charset="0"/>
                <a:cs typeface="Times New Roman" panose="02020603050405020304" pitchFamily="18" charset="0"/>
              </a:rPr>
              <a:t>Cachuma</a:t>
            </a:r>
            <a:r>
              <a:rPr lang="en-US" sz="600" dirty="0">
                <a:latin typeface="Times New Roman" panose="02020603050405020304" pitchFamily="18" charset="0"/>
                <a:cs typeface="Times New Roman" panose="02020603050405020304" pitchFamily="18" charset="0"/>
              </a:rPr>
              <a:t> quadrangle, Santa Barbara County, California: Dibblee Geological Foundation, Dibblee Foundation Map DF-10, scale 1:24,000.; Dibblee, T.W., and Ehrenspeck, H.E., eds., 1988a, Geologic map of the Solvang and </a:t>
            </a:r>
            <a:r>
              <a:rPr lang="en-US" sz="600" dirty="0" err="1">
                <a:latin typeface="Times New Roman" panose="02020603050405020304" pitchFamily="18" charset="0"/>
                <a:cs typeface="Times New Roman" panose="02020603050405020304" pitchFamily="18" charset="0"/>
              </a:rPr>
              <a:t>Gaviota</a:t>
            </a:r>
            <a:r>
              <a:rPr lang="en-US" sz="600" dirty="0">
                <a:latin typeface="Times New Roman" panose="02020603050405020304" pitchFamily="18" charset="0"/>
                <a:cs typeface="Times New Roman" panose="02020603050405020304" pitchFamily="18" charset="0"/>
              </a:rPr>
              <a:t> quadrangles, Santa Barbara County, California: Dibblee Geological Foundation, Dibblee Foundation Map DF-16, scale 1:24,000.; Dibblee, T.W., and Ehrenspeck, H.E., eds., 1988b, Geologic map of the Santa Rosa Hills and </a:t>
            </a:r>
            <a:r>
              <a:rPr lang="en-US" sz="600" dirty="0" err="1">
                <a:latin typeface="Times New Roman" panose="02020603050405020304" pitchFamily="18" charset="0"/>
                <a:cs typeface="Times New Roman" panose="02020603050405020304" pitchFamily="18" charset="0"/>
              </a:rPr>
              <a:t>Sacate</a:t>
            </a:r>
            <a:r>
              <a:rPr lang="en-US" sz="600" dirty="0">
                <a:latin typeface="Times New Roman" panose="02020603050405020304" pitchFamily="18" charset="0"/>
                <a:cs typeface="Times New Roman" panose="02020603050405020304" pitchFamily="18" charset="0"/>
              </a:rPr>
              <a:t> quadrangles, Santa Barbara County, California: Dibblee Geological Foundation, Dibblee Foundation Map DF-17, scale 1:24,000.; Dibblee, T.W., and Ehrenspeck, H.E., eds., 1988c, Geologic map of the Lompoc Hills and Point Conception quadrangles, Santa Barbara County, California: Dibblee Geological Foundation, Dibblee Foundation Map DF-18, scale 1:24,000.; Dibblee, T.W., and Ehrenspeck, H.E., eds., 1988d, Geologic map of the Point </a:t>
            </a:r>
            <a:r>
              <a:rPr lang="en-US" sz="600" dirty="0" err="1">
                <a:latin typeface="Times New Roman" panose="02020603050405020304" pitchFamily="18" charset="0"/>
                <a:cs typeface="Times New Roman" panose="02020603050405020304" pitchFamily="18" charset="0"/>
              </a:rPr>
              <a:t>Arguello</a:t>
            </a:r>
            <a:r>
              <a:rPr lang="en-US" sz="600" dirty="0">
                <a:latin typeface="Times New Roman" panose="02020603050405020304" pitchFamily="18" charset="0"/>
                <a:cs typeface="Times New Roman" panose="02020603050405020304" pitchFamily="18" charset="0"/>
              </a:rPr>
              <a:t> and </a:t>
            </a:r>
            <a:r>
              <a:rPr lang="en-US" sz="600" dirty="0" err="1">
                <a:latin typeface="Times New Roman" panose="02020603050405020304" pitchFamily="18" charset="0"/>
                <a:cs typeface="Times New Roman" panose="02020603050405020304" pitchFamily="18" charset="0"/>
              </a:rPr>
              <a:t>Tranquillon</a:t>
            </a:r>
            <a:r>
              <a:rPr lang="en-US" sz="600" dirty="0">
                <a:latin typeface="Times New Roman" panose="02020603050405020304" pitchFamily="18" charset="0"/>
                <a:cs typeface="Times New Roman" panose="02020603050405020304" pitchFamily="18" charset="0"/>
              </a:rPr>
              <a:t> Mountain quadrangles, Santa Barbara County, California: Dibblee Geological Foundation, Dibblee Foundation Map DF-19, scale 1:24,000.; Dibblee, T.W., 1989a, Geologic map of the </a:t>
            </a:r>
            <a:r>
              <a:rPr lang="en-US" sz="600" dirty="0" err="1">
                <a:latin typeface="Times New Roman" panose="02020603050405020304" pitchFamily="18" charset="0"/>
                <a:cs typeface="Times New Roman" panose="02020603050405020304" pitchFamily="18" charset="0"/>
              </a:rPr>
              <a:t>Casmalia</a:t>
            </a:r>
            <a:r>
              <a:rPr lang="en-US" sz="600" dirty="0">
                <a:latin typeface="Times New Roman" panose="02020603050405020304" pitchFamily="18" charset="0"/>
                <a:cs typeface="Times New Roman" panose="02020603050405020304" pitchFamily="18" charset="0"/>
              </a:rPr>
              <a:t> and </a:t>
            </a:r>
            <a:r>
              <a:rPr lang="en-US" sz="600" dirty="0" err="1">
                <a:latin typeface="Times New Roman" panose="02020603050405020304" pitchFamily="18" charset="0"/>
                <a:cs typeface="Times New Roman" panose="02020603050405020304" pitchFamily="18" charset="0"/>
              </a:rPr>
              <a:t>Orcutt</a:t>
            </a:r>
            <a:r>
              <a:rPr lang="en-US" sz="600" dirty="0">
                <a:latin typeface="Times New Roman" panose="02020603050405020304" pitchFamily="18" charset="0"/>
                <a:cs typeface="Times New Roman" panose="02020603050405020304" pitchFamily="18" charset="0"/>
              </a:rPr>
              <a:t> Quadrangles, Santa Barbara County, California: Dibble Geological Foundation Map DF-24, scale 1:24,000.; Dibblee, T.W., 1989b, Geologic map of the Point Sal and Guadalupe Quadrangles, Santa Barbara County, California: Dibble Geological Foundation Map DF-25, scale 1:24,000.; Dibblee, T.W., Ehrenspeck, H.E., and Bartlett, W.L., 1994, Geologic map of the Tepusquet Canyon quadrangle, Santa Barbara County, California: Dibblee Geological Foundation, Dibblee Foundation Map DF-52, scale 1:24,000.; Eichhubl, P., and </a:t>
            </a:r>
            <a:r>
              <a:rPr lang="en-US" sz="600" dirty="0" err="1">
                <a:latin typeface="Times New Roman" panose="02020603050405020304" pitchFamily="18" charset="0"/>
                <a:cs typeface="Times New Roman" panose="02020603050405020304" pitchFamily="18" charset="0"/>
              </a:rPr>
              <a:t>Behl</a:t>
            </a:r>
            <a:r>
              <a:rPr lang="en-US" sz="600" dirty="0">
                <a:latin typeface="Times New Roman" panose="02020603050405020304" pitchFamily="18" charset="0"/>
                <a:cs typeface="Times New Roman" panose="02020603050405020304" pitchFamily="18" charset="0"/>
              </a:rPr>
              <a:t>, R.J., 1998, Diagenesis, deformation, and fluid flow in the Miocene Monterey Formation,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Eichhubl, P., ed., Diagenesis, Deformation, and Fluid Flow in the Miocene Monterey Formation: Pacific Section, Society of Sedimentary Geologists Special Publication, Book 83, p. 5-13.; Eichhubl, P., and Boles, J.R., 1998, Vein formation in relation to burial diagenesis in the Miocene Monterey Formation, Arroyo Burro Beach, Santa Barbara, California,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Eichhubl, P., ed., Diagenesis, Deformation, and Fluid Flow in the Miocene Monterey Formation: Pacific Section, Society of Sedimentary Geologists Special Publication, Book 83, p. 15-36.; Eichhubl, P., and Boles, J.R., 2000a, Focused fluid flow along faults in the Monterey Formation, coastal California: GSA Bulletin, v. 112, no. 11, p. 1667-1679.; Eichhubl, P., and Boles, J.R., 2000b, Rates of fluid flow in fault systems; evidence for episodic rapid fluid flow in the Miocene Monterey Formation, coastal California: American Journal of Science, v. 300.7, p. 571-600, </a:t>
            </a:r>
            <a:r>
              <a:rPr lang="en-US" sz="600" dirty="0" err="1">
                <a:latin typeface="Times New Roman" panose="02020603050405020304" pitchFamily="18" charset="0"/>
                <a:cs typeface="Times New Roman" panose="02020603050405020304" pitchFamily="18" charset="0"/>
              </a:rPr>
              <a:t>doi</a:t>
            </a:r>
            <a:r>
              <a:rPr lang="en-US" sz="600" dirty="0">
                <a:latin typeface="Times New Roman" panose="02020603050405020304" pitchFamily="18" charset="0"/>
                <a:cs typeface="Times New Roman" panose="02020603050405020304" pitchFamily="18" charset="0"/>
              </a:rPr>
              <a:t>: 10.2475/ajs.300.7.57.; Fife, D.L., 1979, The “Basal Member of the Monterey Formation,” Lower Aliso Creek Area, Orange County, California: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Geologic Guide to the San </a:t>
            </a:r>
            <a:r>
              <a:rPr lang="en-US" sz="600" dirty="0" err="1">
                <a:latin typeface="Times New Roman" panose="02020603050405020304" pitchFamily="18" charset="0"/>
                <a:cs typeface="Times New Roman" panose="02020603050405020304" pitchFamily="18" charset="0"/>
              </a:rPr>
              <a:t>Onofre</a:t>
            </a:r>
            <a:r>
              <a:rPr lang="en-US" sz="600" dirty="0">
                <a:latin typeface="Times New Roman" panose="02020603050405020304" pitchFamily="18" charset="0"/>
                <a:cs typeface="Times New Roman" panose="02020603050405020304" pitchFamily="18" charset="0"/>
              </a:rPr>
              <a:t> Nuclear Generating Station and Adjacent Regions of So. California: American Association of Petroleum Geologists publication, p. A17-A24.; Finger, K.L., 1988, Depositional Paleoecology of Miocene Ostracods in the Monterey Formation, Laguna Hills, Southern California, USA: Developments in </a:t>
            </a:r>
            <a:r>
              <a:rPr lang="en-US" sz="600" dirty="0" err="1">
                <a:latin typeface="Times New Roman" panose="02020603050405020304" pitchFamily="18" charset="0"/>
                <a:cs typeface="Times New Roman" panose="02020603050405020304" pitchFamily="18" charset="0"/>
              </a:rPr>
              <a:t>Palaeontology</a:t>
            </a:r>
            <a:r>
              <a:rPr lang="en-US" sz="600" dirty="0">
                <a:latin typeface="Times New Roman" panose="02020603050405020304" pitchFamily="18" charset="0"/>
                <a:cs typeface="Times New Roman" panose="02020603050405020304" pitchFamily="18" charset="0"/>
              </a:rPr>
              <a:t> and Stratigraphy, v. 11, p. 1101-1111.; </a:t>
            </a:r>
            <a:r>
              <a:rPr lang="en-US" sz="600" dirty="0" err="1">
                <a:latin typeface="Times New Roman" panose="02020603050405020304" pitchFamily="18" charset="0"/>
                <a:cs typeface="Times New Roman" panose="02020603050405020304" pitchFamily="18" charset="0"/>
              </a:rPr>
              <a:t>Früh-Green</a:t>
            </a:r>
            <a:r>
              <a:rPr lang="en-US" sz="600" dirty="0">
                <a:latin typeface="Times New Roman" panose="02020603050405020304" pitchFamily="18" charset="0"/>
                <a:cs typeface="Times New Roman" panose="02020603050405020304" pitchFamily="18" charset="0"/>
              </a:rPr>
              <a:t>, G., 2005, The Lost City Expedition: http://</a:t>
            </a:r>
            <a:r>
              <a:rPr lang="en-US" sz="600" dirty="0" err="1">
                <a:latin typeface="Times New Roman" panose="02020603050405020304" pitchFamily="18" charset="0"/>
                <a:cs typeface="Times New Roman" panose="02020603050405020304" pitchFamily="18" charset="0"/>
              </a:rPr>
              <a:t>oceanexplorer.noaa.gov</a:t>
            </a:r>
            <a:r>
              <a:rPr lang="en-US" sz="600" dirty="0">
                <a:latin typeface="Times New Roman" panose="02020603050405020304" pitchFamily="18" charset="0"/>
                <a:cs typeface="Times New Roman" panose="02020603050405020304" pitchFamily="18" charset="0"/>
              </a:rPr>
              <a:t>/explorations/05lostcity/background/</a:t>
            </a:r>
            <a:r>
              <a:rPr lang="en-US" sz="600" dirty="0" err="1">
                <a:latin typeface="Times New Roman" panose="02020603050405020304" pitchFamily="18" charset="0"/>
                <a:cs typeface="Times New Roman" panose="02020603050405020304" pitchFamily="18" charset="0"/>
              </a:rPr>
              <a:t>serp</a:t>
            </a:r>
            <a:r>
              <a:rPr lang="en-US" sz="600" dirty="0">
                <a:latin typeface="Times New Roman" panose="02020603050405020304" pitchFamily="18" charset="0"/>
                <a:cs typeface="Times New Roman" panose="02020603050405020304" pitchFamily="18" charset="0"/>
              </a:rPr>
              <a:t>/</a:t>
            </a:r>
            <a:r>
              <a:rPr lang="en-US" sz="600" dirty="0" err="1">
                <a:latin typeface="Times New Roman" panose="02020603050405020304" pitchFamily="18" charset="0"/>
                <a:cs typeface="Times New Roman" panose="02020603050405020304" pitchFamily="18" charset="0"/>
              </a:rPr>
              <a:t>serpentinization.h</a:t>
            </a:r>
            <a:r>
              <a:rPr lang="en-US" sz="600" dirty="0">
                <a:latin typeface="Times New Roman" panose="02020603050405020304" pitchFamily="18" charset="0"/>
                <a:cs typeface="Times New Roman" panose="02020603050405020304" pitchFamily="18" charset="0"/>
              </a:rPr>
              <a:t> </a:t>
            </a:r>
            <a:r>
              <a:rPr lang="en-US" sz="600" dirty="0" err="1">
                <a:latin typeface="Times New Roman" panose="02020603050405020304" pitchFamily="18" charset="0"/>
                <a:cs typeface="Times New Roman" panose="02020603050405020304" pitchFamily="18" charset="0"/>
              </a:rPr>
              <a:t>tml</a:t>
            </a:r>
            <a:r>
              <a:rPr lang="en-US" sz="600" dirty="0">
                <a:latin typeface="Times New Roman" panose="02020603050405020304" pitchFamily="18" charset="0"/>
                <a:cs typeface="Times New Roman" panose="02020603050405020304" pitchFamily="18" charset="0"/>
              </a:rPr>
              <a:t> (accessed December 2017).; </a:t>
            </a:r>
            <a:r>
              <a:rPr lang="en-US" sz="600" dirty="0" err="1">
                <a:latin typeface="Times New Roman" panose="02020603050405020304" pitchFamily="18" charset="0"/>
                <a:cs typeface="Times New Roman" panose="02020603050405020304" pitchFamily="18" charset="0"/>
              </a:rPr>
              <a:t>Horita</a:t>
            </a:r>
            <a:r>
              <a:rPr lang="en-US" sz="600" dirty="0">
                <a:latin typeface="Times New Roman" panose="02020603050405020304" pitchFamily="18" charset="0"/>
                <a:cs typeface="Times New Roman" panose="02020603050405020304" pitchFamily="18" charset="0"/>
              </a:rPr>
              <a:t>, J., 2014, Oxygen and carbon isotope fractionation in the system dolomite-water-CO2 to elevated temperatures: </a:t>
            </a:r>
            <a:r>
              <a:rPr lang="en-US" sz="600" dirty="0" err="1">
                <a:latin typeface="Times New Roman" panose="02020603050405020304" pitchFamily="18" charset="0"/>
                <a:cs typeface="Times New Roman" panose="02020603050405020304" pitchFamily="18" charset="0"/>
              </a:rPr>
              <a:t>Geochemica</a:t>
            </a:r>
            <a:r>
              <a:rPr lang="en-US" sz="600" dirty="0">
                <a:latin typeface="Times New Roman" panose="02020603050405020304" pitchFamily="18" charset="0"/>
                <a:cs typeface="Times New Roman" panose="02020603050405020304" pitchFamily="18" charset="0"/>
              </a:rPr>
              <a:t> et </a:t>
            </a:r>
            <a:r>
              <a:rPr lang="en-US" sz="600" dirty="0" err="1">
                <a:latin typeface="Times New Roman" panose="02020603050405020304" pitchFamily="18" charset="0"/>
                <a:cs typeface="Times New Roman" panose="02020603050405020304" pitchFamily="18" charset="0"/>
              </a:rPr>
              <a:t>Cosmochimica</a:t>
            </a:r>
            <a:r>
              <a:rPr lang="en-US" sz="600" dirty="0">
                <a:latin typeface="Times New Roman" panose="02020603050405020304" pitchFamily="18" charset="0"/>
                <a:cs typeface="Times New Roman" panose="02020603050405020304" pitchFamily="18" charset="0"/>
              </a:rPr>
              <a:t> </a:t>
            </a:r>
            <a:r>
              <a:rPr lang="en-US" sz="600" dirty="0" err="1">
                <a:latin typeface="Times New Roman" panose="02020603050405020304" pitchFamily="18" charset="0"/>
                <a:cs typeface="Times New Roman" panose="02020603050405020304" pitchFamily="18" charset="0"/>
              </a:rPr>
              <a:t>Acta</a:t>
            </a:r>
            <a:r>
              <a:rPr lang="en-US" sz="600" dirty="0">
                <a:latin typeface="Times New Roman" panose="02020603050405020304" pitchFamily="18" charset="0"/>
                <a:cs typeface="Times New Roman" panose="02020603050405020304" pitchFamily="18" charset="0"/>
              </a:rPr>
              <a:t>, v. 129, p. 111-124.; </a:t>
            </a:r>
            <a:r>
              <a:rPr lang="en-US" sz="600" dirty="0" err="1">
                <a:latin typeface="Times New Roman" panose="02020603050405020304" pitchFamily="18" charset="0"/>
                <a:cs typeface="Times New Roman" panose="02020603050405020304" pitchFamily="18" charset="0"/>
              </a:rPr>
              <a:t>Hornafius</a:t>
            </a:r>
            <a:r>
              <a:rPr lang="en-US" sz="600" dirty="0">
                <a:latin typeface="Times New Roman" panose="02020603050405020304" pitchFamily="18" charset="0"/>
                <a:cs typeface="Times New Roman" panose="02020603050405020304" pitchFamily="18" charset="0"/>
              </a:rPr>
              <a:t>, J.S., </a:t>
            </a:r>
            <a:r>
              <a:rPr lang="en-US" sz="600" dirty="0" err="1">
                <a:latin typeface="Times New Roman" panose="02020603050405020304" pitchFamily="18" charset="0"/>
                <a:cs typeface="Times New Roman" panose="02020603050405020304" pitchFamily="18" charset="0"/>
              </a:rPr>
              <a:t>Luyendyk</a:t>
            </a:r>
            <a:r>
              <a:rPr lang="en-US" sz="600" dirty="0">
                <a:latin typeface="Times New Roman" panose="02020603050405020304" pitchFamily="18" charset="0"/>
                <a:cs typeface="Times New Roman" panose="02020603050405020304" pitchFamily="18" charset="0"/>
              </a:rPr>
              <a:t>, B.P., </a:t>
            </a:r>
            <a:r>
              <a:rPr lang="en-US" sz="600" dirty="0" err="1">
                <a:latin typeface="Times New Roman" panose="02020603050405020304" pitchFamily="18" charset="0"/>
                <a:cs typeface="Times New Roman" panose="02020603050405020304" pitchFamily="18" charset="0"/>
              </a:rPr>
              <a:t>Terres</a:t>
            </a:r>
            <a:r>
              <a:rPr lang="en-US" sz="600" dirty="0">
                <a:latin typeface="Times New Roman" panose="02020603050405020304" pitchFamily="18" charset="0"/>
                <a:cs typeface="Times New Roman" panose="02020603050405020304" pitchFamily="18" charset="0"/>
              </a:rPr>
              <a:t>, R.R., and </a:t>
            </a:r>
            <a:r>
              <a:rPr lang="en-US" sz="600" dirty="0" err="1">
                <a:latin typeface="Times New Roman" panose="02020603050405020304" pitchFamily="18" charset="0"/>
                <a:cs typeface="Times New Roman" panose="02020603050405020304" pitchFamily="18" charset="0"/>
              </a:rPr>
              <a:t>Kamerling</a:t>
            </a:r>
            <a:r>
              <a:rPr lang="en-US" sz="600" dirty="0">
                <a:latin typeface="Times New Roman" panose="02020603050405020304" pitchFamily="18" charset="0"/>
                <a:cs typeface="Times New Roman" panose="02020603050405020304" pitchFamily="18" charset="0"/>
              </a:rPr>
              <a:t>, M.J., 1986, Timing and extent of Neogene tectonic rotation in the western Transverse Ranges, California [abs.]: Geological Society of America Bulletin, v. 97.12, p. 1476-1487.; </a:t>
            </a:r>
            <a:r>
              <a:rPr lang="en-US" sz="600" dirty="0" err="1">
                <a:latin typeface="Times New Roman" panose="02020603050405020304" pitchFamily="18" charset="0"/>
                <a:cs typeface="Times New Roman" panose="02020603050405020304" pitchFamily="18" charset="0"/>
              </a:rPr>
              <a:t>Ijeoma</a:t>
            </a:r>
            <a:r>
              <a:rPr lang="en-US" sz="600" dirty="0">
                <a:latin typeface="Times New Roman" panose="02020603050405020304" pitchFamily="18" charset="0"/>
                <a:cs typeface="Times New Roman" panose="02020603050405020304" pitchFamily="18" charset="0"/>
              </a:rPr>
              <a:t>, I.O., 2014, A Test of diagenetic ordering in siliceous </a:t>
            </a:r>
            <a:r>
              <a:rPr lang="en-US" sz="600" dirty="0" err="1">
                <a:latin typeface="Times New Roman" panose="02020603050405020304" pitchFamily="18" charset="0"/>
                <a:cs typeface="Times New Roman" panose="02020603050405020304" pitchFamily="18" charset="0"/>
              </a:rPr>
              <a:t>lithofacies</a:t>
            </a:r>
            <a:r>
              <a:rPr lang="en-US" sz="600" dirty="0">
                <a:latin typeface="Times New Roman" panose="02020603050405020304" pitchFamily="18" charset="0"/>
                <a:cs typeface="Times New Roman" panose="02020603050405020304" pitchFamily="18" charset="0"/>
              </a:rPr>
              <a:t>, Monterey Formation, southwest </a:t>
            </a:r>
            <a:r>
              <a:rPr lang="en-US" sz="600" dirty="0" err="1">
                <a:latin typeface="Times New Roman" panose="02020603050405020304" pitchFamily="18" charset="0"/>
                <a:cs typeface="Times New Roman" panose="02020603050405020304" pitchFamily="18" charset="0"/>
              </a:rPr>
              <a:t>Casmalia</a:t>
            </a:r>
            <a:r>
              <a:rPr lang="en-US" sz="600" dirty="0">
                <a:latin typeface="Times New Roman" panose="02020603050405020304" pitchFamily="18" charset="0"/>
                <a:cs typeface="Times New Roman" panose="02020603050405020304" pitchFamily="18" charset="0"/>
              </a:rPr>
              <a:t> Hills, Santa Maria Basin, California [M.S. thesis]: Long Beach, California State University, p. 25.; International Centre for Diffraction Data, 2008, Quantitative analysis: Reference intensity ratio (RIR): http://</a:t>
            </a:r>
            <a:r>
              <a:rPr lang="en-US" sz="600" dirty="0" err="1">
                <a:latin typeface="Times New Roman" panose="02020603050405020304" pitchFamily="18" charset="0"/>
                <a:cs typeface="Times New Roman" panose="02020603050405020304" pitchFamily="18" charset="0"/>
              </a:rPr>
              <a:t>www.icdd.com</a:t>
            </a:r>
            <a:r>
              <a:rPr lang="en-US" sz="600" dirty="0">
                <a:latin typeface="Times New Roman" panose="02020603050405020304" pitchFamily="18" charset="0"/>
                <a:cs typeface="Times New Roman" panose="02020603050405020304" pitchFamily="18" charset="0"/>
              </a:rPr>
              <a:t>/resources/tutorials/pdf/Quantitative%20Analysis%20 </a:t>
            </a:r>
            <a:r>
              <a:rPr lang="en-US" sz="600" dirty="0" err="1">
                <a:latin typeface="Times New Roman" panose="02020603050405020304" pitchFamily="18" charset="0"/>
                <a:cs typeface="Times New Roman" panose="02020603050405020304" pitchFamily="18" charset="0"/>
              </a:rPr>
              <a:t>RIR.pdf</a:t>
            </a:r>
            <a:r>
              <a:rPr lang="en-US" sz="600" dirty="0">
                <a:latin typeface="Times New Roman" panose="02020603050405020304" pitchFamily="18" charset="0"/>
                <a:cs typeface="Times New Roman" panose="02020603050405020304" pitchFamily="18" charset="0"/>
              </a:rPr>
              <a:t> (accessed May 2017).; Isaacs, C.M., 1981, Outline of diagenesis in the Monterey Formation examined laterally along the Santa Barbara coast, California,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Isaacs, C.M., ed., Guide to the Monterey Formation in the California Coastal Areas, Ventura to San Luis Obispo: Pacific Section AAPG, v. 52, p. 25-38.; </a:t>
            </a:r>
            <a:r>
              <a:rPr lang="en-US" sz="600" dirty="0" err="1">
                <a:latin typeface="Times New Roman" panose="02020603050405020304" pitchFamily="18" charset="0"/>
                <a:cs typeface="Times New Roman" panose="02020603050405020304" pitchFamily="18" charset="0"/>
              </a:rPr>
              <a:t>Kushnir</a:t>
            </a:r>
            <a:r>
              <a:rPr lang="en-US" sz="600" dirty="0">
                <a:latin typeface="Times New Roman" panose="02020603050405020304" pitchFamily="18" charset="0"/>
                <a:cs typeface="Times New Roman" panose="02020603050405020304" pitchFamily="18" charset="0"/>
              </a:rPr>
              <a:t>, J. and </a:t>
            </a:r>
            <a:r>
              <a:rPr lang="en-US" sz="600" dirty="0" err="1">
                <a:latin typeface="Times New Roman" panose="02020603050405020304" pitchFamily="18" charset="0"/>
                <a:cs typeface="Times New Roman" panose="02020603050405020304" pitchFamily="18" charset="0"/>
              </a:rPr>
              <a:t>Kastner</a:t>
            </a:r>
            <a:r>
              <a:rPr lang="en-US" sz="600" dirty="0">
                <a:latin typeface="Times New Roman" panose="02020603050405020304" pitchFamily="18" charset="0"/>
                <a:cs typeface="Times New Roman" panose="02020603050405020304" pitchFamily="18" charset="0"/>
              </a:rPr>
              <a:t>, M., 1984, Two forms of dolomite in the Monterey Formation, California: Concretions and layers – a comparative mineralogical, geochemical, and isotopic study,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Garrison, R.E., </a:t>
            </a:r>
            <a:r>
              <a:rPr lang="en-US" sz="600" dirty="0" err="1">
                <a:latin typeface="Times New Roman" panose="02020603050405020304" pitchFamily="18" charset="0"/>
                <a:cs typeface="Times New Roman" panose="02020603050405020304" pitchFamily="18" charset="0"/>
              </a:rPr>
              <a:t>Kastner</a:t>
            </a:r>
            <a:r>
              <a:rPr lang="en-US" sz="600" dirty="0">
                <a:latin typeface="Times New Roman" panose="02020603050405020304" pitchFamily="18" charset="0"/>
                <a:cs typeface="Times New Roman" panose="02020603050405020304" pitchFamily="18" charset="0"/>
              </a:rPr>
              <a:t>, M., and Zenger, D.H., eds., Dolomites of The Monterey Formation and Other Organic-Rich Units: </a:t>
            </a:r>
            <a:r>
              <a:rPr lang="en-US" sz="600" dirty="0" err="1">
                <a:latin typeface="Times New Roman" panose="02020603050405020304" pitchFamily="18" charset="0"/>
                <a:cs typeface="Times New Roman" panose="02020603050405020304" pitchFamily="18" charset="0"/>
              </a:rPr>
              <a:t>Pasivic</a:t>
            </a:r>
            <a:r>
              <a:rPr lang="en-US" sz="600" dirty="0">
                <a:latin typeface="Times New Roman" panose="02020603050405020304" pitchFamily="18" charset="0"/>
                <a:cs typeface="Times New Roman" panose="02020603050405020304" pitchFamily="18" charset="0"/>
              </a:rPr>
              <a:t> Sections SEPM, v. 41, p. 171-183.; </a:t>
            </a:r>
            <a:r>
              <a:rPr lang="en-US" sz="600" dirty="0" err="1">
                <a:latin typeface="Times New Roman" panose="02020603050405020304" pitchFamily="18" charset="0"/>
                <a:cs typeface="Times New Roman" panose="02020603050405020304" pitchFamily="18" charset="0"/>
              </a:rPr>
              <a:t>Loyd</a:t>
            </a:r>
            <a:r>
              <a:rPr lang="en-US" sz="600" dirty="0">
                <a:latin typeface="Times New Roman" panose="02020603050405020304" pitchFamily="18" charset="0"/>
                <a:cs typeface="Times New Roman" panose="02020603050405020304" pitchFamily="18" charset="0"/>
              </a:rPr>
              <a:t>, S.J., </a:t>
            </a:r>
            <a:r>
              <a:rPr lang="en-US" sz="600" dirty="0" err="1">
                <a:latin typeface="Times New Roman" panose="02020603050405020304" pitchFamily="18" charset="0"/>
                <a:cs typeface="Times New Roman" panose="02020603050405020304" pitchFamily="18" charset="0"/>
              </a:rPr>
              <a:t>Berelson</a:t>
            </a:r>
            <a:r>
              <a:rPr lang="en-US" sz="600" dirty="0">
                <a:latin typeface="Times New Roman" panose="02020603050405020304" pitchFamily="18" charset="0"/>
                <a:cs typeface="Times New Roman" panose="02020603050405020304" pitchFamily="18" charset="0"/>
              </a:rPr>
              <a:t>, W.M., Lyons, T.W., Hammond, D.E., and </a:t>
            </a:r>
            <a:r>
              <a:rPr lang="en-US" sz="600" dirty="0" err="1">
                <a:latin typeface="Times New Roman" panose="02020603050405020304" pitchFamily="18" charset="0"/>
                <a:cs typeface="Times New Roman" panose="02020603050405020304" pitchFamily="18" charset="0"/>
              </a:rPr>
              <a:t>Corsetti</a:t>
            </a:r>
            <a:r>
              <a:rPr lang="en-US" sz="600" dirty="0">
                <a:latin typeface="Times New Roman" panose="02020603050405020304" pitchFamily="18" charset="0"/>
                <a:cs typeface="Times New Roman" panose="02020603050405020304" pitchFamily="18" charset="0"/>
              </a:rPr>
              <a:t>, F.A., 2012a, Constraining pathways of microbial mediation for carbonate concretions of the Miocene Monterey Formation using carbonate-associated sulfate: </a:t>
            </a:r>
            <a:r>
              <a:rPr lang="en-US" sz="600" dirty="0" err="1">
                <a:latin typeface="Times New Roman" panose="02020603050405020304" pitchFamily="18" charset="0"/>
                <a:cs typeface="Times New Roman" panose="02020603050405020304" pitchFamily="18" charset="0"/>
              </a:rPr>
              <a:t>Geochemica</a:t>
            </a:r>
            <a:r>
              <a:rPr lang="en-US" sz="600" dirty="0">
                <a:latin typeface="Times New Roman" panose="02020603050405020304" pitchFamily="18" charset="0"/>
                <a:cs typeface="Times New Roman" panose="02020603050405020304" pitchFamily="18" charset="0"/>
              </a:rPr>
              <a:t> et </a:t>
            </a:r>
            <a:r>
              <a:rPr lang="en-US" sz="600" dirty="0" err="1">
                <a:latin typeface="Times New Roman" panose="02020603050405020304" pitchFamily="18" charset="0"/>
                <a:cs typeface="Times New Roman" panose="02020603050405020304" pitchFamily="18" charset="0"/>
              </a:rPr>
              <a:t>Cosmochimica</a:t>
            </a:r>
            <a:r>
              <a:rPr lang="en-US" sz="600" dirty="0">
                <a:latin typeface="Times New Roman" panose="02020603050405020304" pitchFamily="18" charset="0"/>
                <a:cs typeface="Times New Roman" panose="02020603050405020304" pitchFamily="18" charset="0"/>
              </a:rPr>
              <a:t> </a:t>
            </a:r>
            <a:r>
              <a:rPr lang="en-US" sz="600" dirty="0" err="1">
                <a:latin typeface="Times New Roman" panose="02020603050405020304" pitchFamily="18" charset="0"/>
                <a:cs typeface="Times New Roman" panose="02020603050405020304" pitchFamily="18" charset="0"/>
              </a:rPr>
              <a:t>Acta</a:t>
            </a:r>
            <a:r>
              <a:rPr lang="en-US" sz="600" dirty="0">
                <a:latin typeface="Times New Roman" panose="02020603050405020304" pitchFamily="18" charset="0"/>
                <a:cs typeface="Times New Roman" panose="02020603050405020304" pitchFamily="18" charset="0"/>
              </a:rPr>
              <a:t>, v. 78, p. 77-98.; </a:t>
            </a:r>
            <a:r>
              <a:rPr lang="en-US" sz="600" dirty="0" err="1">
                <a:latin typeface="Times New Roman" panose="02020603050405020304" pitchFamily="18" charset="0"/>
                <a:cs typeface="Times New Roman" panose="02020603050405020304" pitchFamily="18" charset="0"/>
              </a:rPr>
              <a:t>Loyd</a:t>
            </a:r>
            <a:r>
              <a:rPr lang="en-US" sz="600" dirty="0">
                <a:latin typeface="Times New Roman" panose="02020603050405020304" pitchFamily="18" charset="0"/>
                <a:cs typeface="Times New Roman" panose="02020603050405020304" pitchFamily="18" charset="0"/>
              </a:rPr>
              <a:t>, S.J., </a:t>
            </a:r>
            <a:r>
              <a:rPr lang="en-US" sz="600" dirty="0" err="1">
                <a:latin typeface="Times New Roman" panose="02020603050405020304" pitchFamily="18" charset="0"/>
                <a:cs typeface="Times New Roman" panose="02020603050405020304" pitchFamily="18" charset="0"/>
              </a:rPr>
              <a:t>Corsetti</a:t>
            </a:r>
            <a:r>
              <a:rPr lang="en-US" sz="600" dirty="0">
                <a:latin typeface="Times New Roman" panose="02020603050405020304" pitchFamily="18" charset="0"/>
                <a:cs typeface="Times New Roman" panose="02020603050405020304" pitchFamily="18" charset="0"/>
              </a:rPr>
              <a:t>, F.A., </a:t>
            </a:r>
            <a:r>
              <a:rPr lang="en-US" sz="600" dirty="0" err="1">
                <a:latin typeface="Times New Roman" panose="02020603050405020304" pitchFamily="18" charset="0"/>
                <a:cs typeface="Times New Roman" panose="02020603050405020304" pitchFamily="18" charset="0"/>
              </a:rPr>
              <a:t>Eiler</a:t>
            </a:r>
            <a:r>
              <a:rPr lang="en-US" sz="600" dirty="0">
                <a:latin typeface="Times New Roman" panose="02020603050405020304" pitchFamily="18" charset="0"/>
                <a:cs typeface="Times New Roman" panose="02020603050405020304" pitchFamily="18" charset="0"/>
              </a:rPr>
              <a:t>, J.M., </a:t>
            </a:r>
            <a:r>
              <a:rPr lang="en-US" sz="600" dirty="0" err="1">
                <a:latin typeface="Times New Roman" panose="02020603050405020304" pitchFamily="18" charset="0"/>
                <a:cs typeface="Times New Roman" panose="02020603050405020304" pitchFamily="18" charset="0"/>
              </a:rPr>
              <a:t>Tripati</a:t>
            </a:r>
            <a:r>
              <a:rPr lang="en-US" sz="600" dirty="0">
                <a:latin typeface="Times New Roman" panose="02020603050405020304" pitchFamily="18" charset="0"/>
                <a:cs typeface="Times New Roman" panose="02020603050405020304" pitchFamily="18" charset="0"/>
              </a:rPr>
              <a:t>, A.K., 2012b, Determining the diagenetic conditions of concretion formation: Assessing temperatures and pore waters using clumped isotopes: Journal of Sedimentary Research, v. 82, p. 1006-1016.; MacKinnon, T.C., 1989, Petroleum geology of the Monterey Formation in the Santa Maria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MacKinnon, T.C., ed., Oil in the California Monterey Formation, Field Trip Guidebook, v. T311, p. 11-27.; </a:t>
            </a:r>
            <a:r>
              <a:rPr lang="en-US" sz="600" dirty="0" err="1">
                <a:latin typeface="Times New Roman" panose="02020603050405020304" pitchFamily="18" charset="0"/>
                <a:cs typeface="Times New Roman" panose="02020603050405020304" pitchFamily="18" charset="0"/>
              </a:rPr>
              <a:t>Magaritz</a:t>
            </a:r>
            <a:r>
              <a:rPr lang="en-US" sz="600" dirty="0">
                <a:latin typeface="Times New Roman" panose="02020603050405020304" pitchFamily="18" charset="0"/>
                <a:cs typeface="Times New Roman" panose="02020603050405020304" pitchFamily="18" charset="0"/>
              </a:rPr>
              <a:t>, M. and Taylor, H.P., 1976 Oxygen, hydrogen, and carbon isotope studies of the Franciscan Formation, Coast Ranges, California: </a:t>
            </a:r>
            <a:r>
              <a:rPr lang="en-US" sz="600" dirty="0" err="1">
                <a:latin typeface="Times New Roman" panose="02020603050405020304" pitchFamily="18" charset="0"/>
                <a:cs typeface="Times New Roman" panose="02020603050405020304" pitchFamily="18" charset="0"/>
              </a:rPr>
              <a:t>Geochimica</a:t>
            </a:r>
            <a:r>
              <a:rPr lang="en-US" sz="600" dirty="0">
                <a:latin typeface="Times New Roman" panose="02020603050405020304" pitchFamily="18" charset="0"/>
                <a:cs typeface="Times New Roman" panose="02020603050405020304" pitchFamily="18" charset="0"/>
              </a:rPr>
              <a:t> et </a:t>
            </a:r>
            <a:r>
              <a:rPr lang="en-US" sz="600" dirty="0" err="1">
                <a:latin typeface="Times New Roman" panose="02020603050405020304" pitchFamily="18" charset="0"/>
                <a:cs typeface="Times New Roman" panose="02020603050405020304" pitchFamily="18" charset="0"/>
              </a:rPr>
              <a:t>Cosmochimica</a:t>
            </a:r>
            <a:r>
              <a:rPr lang="en-US" sz="600" dirty="0">
                <a:latin typeface="Times New Roman" panose="02020603050405020304" pitchFamily="18" charset="0"/>
                <a:cs typeface="Times New Roman" panose="02020603050405020304" pitchFamily="18" charset="0"/>
              </a:rPr>
              <a:t> </a:t>
            </a:r>
            <a:r>
              <a:rPr lang="en-US" sz="600" dirty="0" err="1">
                <a:latin typeface="Times New Roman" panose="02020603050405020304" pitchFamily="18" charset="0"/>
                <a:cs typeface="Times New Roman" panose="02020603050405020304" pitchFamily="18" charset="0"/>
              </a:rPr>
              <a:t>Acta</a:t>
            </a:r>
            <a:r>
              <a:rPr lang="en-US" sz="600" dirty="0">
                <a:latin typeface="Times New Roman" panose="02020603050405020304" pitchFamily="18" charset="0"/>
                <a:cs typeface="Times New Roman" panose="02020603050405020304" pitchFamily="18" charset="0"/>
              </a:rPr>
              <a:t>, v. 40, p. 215-234.; Malone, M.J., Baker, P.A., and Burns, S.J., 1994, Recrystallization of dolomite: Evidence from the Monterey Formation (Miocene), California: Sedimentology, v. 41, p. 1223-1239.; Malone, M.J., Baker, P.A., and Burns, S.J, 1996, Hydrothermal dolomitization and recrystallization of dolomite breccias from the Miocene Monterey Formation, Tepusquet area, California: Journal of Sedimentary Research, v. 66, no. 5, p. 976-990.; Martin, J.B., and </a:t>
            </a:r>
            <a:r>
              <a:rPr lang="en-US" sz="600" dirty="0" err="1">
                <a:latin typeface="Times New Roman" panose="02020603050405020304" pitchFamily="18" charset="0"/>
                <a:cs typeface="Times New Roman" panose="02020603050405020304" pitchFamily="18" charset="0"/>
              </a:rPr>
              <a:t>Rymerson</a:t>
            </a:r>
            <a:r>
              <a:rPr lang="en-US" sz="600" dirty="0">
                <a:latin typeface="Times New Roman" panose="02020603050405020304" pitchFamily="18" charset="0"/>
                <a:cs typeface="Times New Roman" panose="02020603050405020304" pitchFamily="18" charset="0"/>
              </a:rPr>
              <a:t>, R.A., 1998, Fluid mixing and heterogeneous isotopic compositions of the diagenetic minerals from the Monterey Formation at Jalama Beach, California,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Eichhubl, P., ed., Diagenesis, Deformation, and Fluid Flow in the Miocene Monterey Formation: Pacific Section, Society of Sedimentary Geologists Special Publication, Book 83, p.67-76.; Martin, J.B., and </a:t>
            </a:r>
            <a:r>
              <a:rPr lang="en-US" sz="600" dirty="0" err="1">
                <a:latin typeface="Times New Roman" panose="02020603050405020304" pitchFamily="18" charset="0"/>
                <a:cs typeface="Times New Roman" panose="02020603050405020304" pitchFamily="18" charset="0"/>
              </a:rPr>
              <a:t>Rymerson</a:t>
            </a:r>
            <a:r>
              <a:rPr lang="en-US" sz="600" dirty="0">
                <a:latin typeface="Times New Roman" panose="02020603050405020304" pitchFamily="18" charset="0"/>
                <a:cs typeface="Times New Roman" panose="02020603050405020304" pitchFamily="18" charset="0"/>
              </a:rPr>
              <a:t>, R.A., 2002, A coupled fluid-inclusion and stable isotope record of </a:t>
            </a:r>
            <a:r>
              <a:rPr lang="en-US" sz="600" dirty="0" err="1">
                <a:latin typeface="Times New Roman" panose="02020603050405020304" pitchFamily="18" charset="0"/>
                <a:cs typeface="Times New Roman" panose="02020603050405020304" pitchFamily="18" charset="0"/>
              </a:rPr>
              <a:t>paleofluids</a:t>
            </a:r>
            <a:r>
              <a:rPr lang="en-US" sz="600" dirty="0">
                <a:latin typeface="Times New Roman" panose="02020603050405020304" pitchFamily="18" charset="0"/>
                <a:cs typeface="Times New Roman" panose="02020603050405020304" pitchFamily="18" charset="0"/>
              </a:rPr>
              <a:t> in the Monterey Formation, California: GSA Bulletin, v. 114, no. 3, p. 269- 280.; McLean, H., 1995, Distribution and juxtaposition of Mesozoic </a:t>
            </a:r>
            <a:r>
              <a:rPr lang="en-US" sz="600" dirty="0" err="1">
                <a:latin typeface="Times New Roman" panose="02020603050405020304" pitchFamily="18" charset="0"/>
                <a:cs typeface="Times New Roman" panose="02020603050405020304" pitchFamily="18" charset="0"/>
              </a:rPr>
              <a:t>lithotectonic</a:t>
            </a:r>
            <a:r>
              <a:rPr lang="en-US" sz="600" dirty="0">
                <a:latin typeface="Times New Roman" panose="02020603050405020304" pitchFamily="18" charset="0"/>
                <a:cs typeface="Times New Roman" panose="02020603050405020304" pitchFamily="18" charset="0"/>
              </a:rPr>
              <a:t> elements in the basement of Santa Maria Basin, California: U.S. Geological Survey Bulletin 1995-B: Evolution of Sedimentary Basins – Santa Maria Province, p. B1-B12.; Morey, G.W., 1962, The action of water on calcite, magnesite, and dolomite: The American Mineralogist, v. 47, p. 1456-1460; Murata, K.J., Friedman, I., and Madsen, B.M., 1969, Isotopic Composition of Diagenetic Carbonates in Marine Miocene Formations of California and Oregon: US Geological Survey Professional Paper 614-B, 24 p.; Murata, K.J., Friedman, I., and Cremer, M., 1972, Geochemistry of Diagenetic Dolomites in Miocene Marine Formations of California and Oregon: US Geological Survey Professional Paper 274-C, 12 p.; </a:t>
            </a:r>
            <a:r>
              <a:rPr lang="en-US" sz="600" dirty="0" err="1">
                <a:latin typeface="Times New Roman" panose="02020603050405020304" pitchFamily="18" charset="0"/>
                <a:cs typeface="Times New Roman" panose="02020603050405020304" pitchFamily="18" charset="0"/>
              </a:rPr>
              <a:t>Namson</a:t>
            </a:r>
            <a:r>
              <a:rPr lang="en-US" sz="600" dirty="0">
                <a:latin typeface="Times New Roman" panose="02020603050405020304" pitchFamily="18" charset="0"/>
                <a:cs typeface="Times New Roman" panose="02020603050405020304" pitchFamily="18" charset="0"/>
              </a:rPr>
              <a:t>, J., and Davis, T.L., 1990, Late Cenozoic fold and thrust belt of the southern Coast Ranges and Santa Maria Basin, California: AAPG Bulletin, v. 74, no. 4, p. 467-492.; Nicholson, C., </a:t>
            </a:r>
            <a:r>
              <a:rPr lang="en-US" sz="600" dirty="0" err="1">
                <a:latin typeface="Times New Roman" panose="02020603050405020304" pitchFamily="18" charset="0"/>
                <a:cs typeface="Times New Roman" panose="02020603050405020304" pitchFamily="18" charset="0"/>
              </a:rPr>
              <a:t>Sorlien</a:t>
            </a:r>
            <a:r>
              <a:rPr lang="en-US" sz="600" dirty="0">
                <a:latin typeface="Times New Roman" panose="02020603050405020304" pitchFamily="18" charset="0"/>
                <a:cs typeface="Times New Roman" panose="02020603050405020304" pitchFamily="18" charset="0"/>
              </a:rPr>
              <a:t>, C., Atwater, T., Crowell, J.C., and </a:t>
            </a:r>
            <a:r>
              <a:rPr lang="en-US" sz="600" dirty="0" err="1">
                <a:latin typeface="Times New Roman" panose="02020603050405020304" pitchFamily="18" charset="0"/>
                <a:cs typeface="Times New Roman" panose="02020603050405020304" pitchFamily="18" charset="0"/>
              </a:rPr>
              <a:t>Luyendyk</a:t>
            </a:r>
            <a:r>
              <a:rPr lang="en-US" sz="600" dirty="0">
                <a:latin typeface="Times New Roman" panose="02020603050405020304" pitchFamily="18" charset="0"/>
                <a:cs typeface="Times New Roman" panose="02020603050405020304" pitchFamily="18" charset="0"/>
              </a:rPr>
              <a:t>, B.P., 1994, Microplate capture, rotation of the western Transverse Ranges, and initiation of the San Andreas transform as a low-angle fault system: Geology, v. 22, p. 491- 495.; </a:t>
            </a:r>
            <a:r>
              <a:rPr lang="en-US" sz="600" dirty="0" err="1">
                <a:latin typeface="Times New Roman" panose="02020603050405020304" pitchFamily="18" charset="0"/>
                <a:cs typeface="Times New Roman" panose="02020603050405020304" pitchFamily="18" charset="0"/>
              </a:rPr>
              <a:t>Onderdonk</a:t>
            </a:r>
            <a:r>
              <a:rPr lang="en-US" sz="600" dirty="0">
                <a:latin typeface="Times New Roman" panose="02020603050405020304" pitchFamily="18" charset="0"/>
                <a:cs typeface="Times New Roman" panose="02020603050405020304" pitchFamily="18" charset="0"/>
              </a:rPr>
              <a:t>, N.W., 2005, Structures that accommodated differential vertical axis rotation of the western Transverse Ranges, California: Tectonics, v. 24, TC4018, </a:t>
            </a:r>
            <a:r>
              <a:rPr lang="en-US" sz="600" dirty="0" err="1">
                <a:latin typeface="Times New Roman" panose="02020603050405020304" pitchFamily="18" charset="0"/>
                <a:cs typeface="Times New Roman" panose="02020603050405020304" pitchFamily="18" charset="0"/>
              </a:rPr>
              <a:t>doi</a:t>
            </a:r>
            <a:r>
              <a:rPr lang="en-US" sz="600" dirty="0">
                <a:latin typeface="Times New Roman" panose="02020603050405020304" pitchFamily="18" charset="0"/>
                <a:cs typeface="Times New Roman" panose="02020603050405020304" pitchFamily="18" charset="0"/>
              </a:rPr>
              <a:t>: 10.1029/2004T C001769.; </a:t>
            </a:r>
            <a:r>
              <a:rPr lang="en-US" sz="600" dirty="0" err="1">
                <a:latin typeface="Times New Roman" panose="02020603050405020304" pitchFamily="18" charset="0"/>
                <a:cs typeface="Times New Roman" panose="02020603050405020304" pitchFamily="18" charset="0"/>
              </a:rPr>
              <a:t>Pisciotto</a:t>
            </a:r>
            <a:r>
              <a:rPr lang="en-US" sz="600" dirty="0">
                <a:latin typeface="Times New Roman" panose="02020603050405020304" pitchFamily="18" charset="0"/>
                <a:cs typeface="Times New Roman" panose="02020603050405020304" pitchFamily="18" charset="0"/>
              </a:rPr>
              <a:t>, K.A., 1981, Review of secondary carbonates in the Monterey Formation, California,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The Monterey Formation and Related Siliceous Rocks of California: Pacific Section, Society for Sedimentary Geology, p. 273-283.; </a:t>
            </a:r>
            <a:r>
              <a:rPr lang="en-US" sz="600" dirty="0" err="1">
                <a:latin typeface="Times New Roman" panose="02020603050405020304" pitchFamily="18" charset="0"/>
                <a:cs typeface="Times New Roman" panose="02020603050405020304" pitchFamily="18" charset="0"/>
              </a:rPr>
              <a:t>Pisciotto</a:t>
            </a:r>
            <a:r>
              <a:rPr lang="en-US" sz="600" dirty="0">
                <a:latin typeface="Times New Roman" panose="02020603050405020304" pitchFamily="18" charset="0"/>
                <a:cs typeface="Times New Roman" panose="02020603050405020304" pitchFamily="18" charset="0"/>
              </a:rPr>
              <a:t>, K.A., and Garrison, R.E., 1981, </a:t>
            </a:r>
            <a:r>
              <a:rPr lang="en-US" sz="600" dirty="0" err="1">
                <a:latin typeface="Times New Roman" panose="02020603050405020304" pitchFamily="18" charset="0"/>
                <a:cs typeface="Times New Roman" panose="02020603050405020304" pitchFamily="18" charset="0"/>
              </a:rPr>
              <a:t>Lithofacies</a:t>
            </a:r>
            <a:r>
              <a:rPr lang="en-US" sz="600" dirty="0">
                <a:latin typeface="Times New Roman" panose="02020603050405020304" pitchFamily="18" charset="0"/>
                <a:cs typeface="Times New Roman" panose="02020603050405020304" pitchFamily="18" charset="0"/>
              </a:rPr>
              <a:t> and depositional environments of the Monterey Formation, California,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The Monterey Formation and Related Siliceous Rocks of California: Pacific Section, Society for Sedimentary Geology, p. 97-122.; </a:t>
            </a:r>
            <a:r>
              <a:rPr lang="en-US" sz="600" dirty="0" err="1">
                <a:latin typeface="Times New Roman" panose="02020603050405020304" pitchFamily="18" charset="0"/>
                <a:cs typeface="Times New Roman" panose="02020603050405020304" pitchFamily="18" charset="0"/>
              </a:rPr>
              <a:t>Pisciotto</a:t>
            </a:r>
            <a:r>
              <a:rPr lang="en-US" sz="600" dirty="0">
                <a:latin typeface="Times New Roman" panose="02020603050405020304" pitchFamily="18" charset="0"/>
                <a:cs typeface="Times New Roman" panose="02020603050405020304" pitchFamily="18" charset="0"/>
              </a:rPr>
              <a:t>, K.A., and Mahoney, J.J, 1981, Isotopic survey of diagenetic carbonates, Deep Sea Drilling Project leg 63: Initial Reports of the Deep Sea Drilling Project, v. 63, p. 595-609.; Roehl, P.O., 1981, Dilation brecciation – A proposed mechanism of fracturing, petroleum expulsion and dolomitization in the Monterey Formation, California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The Monterey Formation and Related Siliceous Rocks of California: Pacific Section, Society for Sedimentary Geology, p. 285-315.; </a:t>
            </a:r>
            <a:r>
              <a:rPr lang="en-US" sz="600" dirty="0" err="1">
                <a:latin typeface="Times New Roman" panose="02020603050405020304" pitchFamily="18" charset="0"/>
                <a:cs typeface="Times New Roman" panose="02020603050405020304" pitchFamily="18" charset="0"/>
              </a:rPr>
              <a:t>Redwine</a:t>
            </a:r>
            <a:r>
              <a:rPr lang="en-US" sz="600" dirty="0">
                <a:latin typeface="Times New Roman" panose="02020603050405020304" pitchFamily="18" charset="0"/>
                <a:cs typeface="Times New Roman" panose="02020603050405020304" pitchFamily="18" charset="0"/>
              </a:rPr>
              <a:t>, L., 1981, Hypothesis combining dilation, natural hydraulic fracturing, and dolomitization to explain petroleum reservoirs in Monterey Shale, Santa Maria area, California,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The Monterey Formation and Related Siliceous Rocks of California: Pacific Section, Society for Sedimentary Geology, p. 221-248.; Strickland, H., 2013, Fracture networks and mechanical stratigraphy in the Monterey-equivalent Pismo Formation and its relationship to primary sedimentology and stratigraphy at </a:t>
            </a:r>
            <a:r>
              <a:rPr lang="en-US" sz="600" dirty="0" err="1">
                <a:latin typeface="Times New Roman" panose="02020603050405020304" pitchFamily="18" charset="0"/>
                <a:cs typeface="Times New Roman" panose="02020603050405020304" pitchFamily="18" charset="0"/>
              </a:rPr>
              <a:t>Montaña</a:t>
            </a:r>
            <a:r>
              <a:rPr lang="en-US" sz="600" dirty="0">
                <a:latin typeface="Times New Roman" panose="02020603050405020304" pitchFamily="18" charset="0"/>
                <a:cs typeface="Times New Roman" panose="02020603050405020304" pitchFamily="18" charset="0"/>
              </a:rPr>
              <a:t> De Oro State Park, California [M.S. thesis]: Long Beach, California State University, 154 p.; Tennyson, M. and Isaacs, C.M., 2001, Geologic setting and petroleum geology of Santa Maria and Santa Barbara basins, coastal California, </a:t>
            </a:r>
            <a:r>
              <a:rPr lang="en-US" sz="600" i="1" dirty="0">
                <a:latin typeface="Times New Roman" panose="02020603050405020304" pitchFamily="18" charset="0"/>
                <a:cs typeface="Times New Roman" panose="02020603050405020304" pitchFamily="18" charset="0"/>
              </a:rPr>
              <a:t>in </a:t>
            </a:r>
            <a:r>
              <a:rPr lang="en-US" sz="600" dirty="0">
                <a:latin typeface="Times New Roman" panose="02020603050405020304" pitchFamily="18" charset="0"/>
                <a:cs typeface="Times New Roman" panose="02020603050405020304" pitchFamily="18" charset="0"/>
              </a:rPr>
              <a:t>The Monterey Formation: From Rocks to Molecules: New York, Columbia University Press, p. 206-229.; University of Cambridge Department of Earth Sciences, 2015, Carbonate staining: http://</a:t>
            </a:r>
            <a:r>
              <a:rPr lang="en-US" sz="600" dirty="0" err="1">
                <a:latin typeface="Times New Roman" panose="02020603050405020304" pitchFamily="18" charset="0"/>
                <a:cs typeface="Times New Roman" panose="02020603050405020304" pitchFamily="18" charset="0"/>
              </a:rPr>
              <a:t>www.esc.cam.ac.uk</a:t>
            </a:r>
            <a:r>
              <a:rPr lang="en-US" sz="600" dirty="0">
                <a:latin typeface="Times New Roman" panose="02020603050405020304" pitchFamily="18" charset="0"/>
                <a:cs typeface="Times New Roman" panose="02020603050405020304" pitchFamily="18" charset="0"/>
              </a:rPr>
              <a:t>/resources/facilities/laboratories/carbonate-staining (accessed May 2017).; </a:t>
            </a:r>
            <a:r>
              <a:rPr lang="en-US" sz="600" dirty="0" err="1">
                <a:latin typeface="Times New Roman" panose="02020603050405020304" pitchFamily="18" charset="0"/>
                <a:cs typeface="Times New Roman" panose="02020603050405020304" pitchFamily="18" charset="0"/>
              </a:rPr>
              <a:t>Vasconcelos</a:t>
            </a:r>
            <a:r>
              <a:rPr lang="en-US" sz="600" dirty="0">
                <a:latin typeface="Times New Roman" panose="02020603050405020304" pitchFamily="18" charset="0"/>
                <a:cs typeface="Times New Roman" panose="02020603050405020304" pitchFamily="18" charset="0"/>
              </a:rPr>
              <a:t>, C., McKenzie, J.A., </a:t>
            </a:r>
            <a:r>
              <a:rPr lang="en-US" sz="600" dirty="0" err="1">
                <a:latin typeface="Times New Roman" panose="02020603050405020304" pitchFamily="18" charset="0"/>
                <a:cs typeface="Times New Roman" panose="02020603050405020304" pitchFamily="18" charset="0"/>
              </a:rPr>
              <a:t>Warthmann</a:t>
            </a:r>
            <a:r>
              <a:rPr lang="en-US" sz="600" dirty="0">
                <a:latin typeface="Times New Roman" panose="02020603050405020304" pitchFamily="18" charset="0"/>
                <a:cs typeface="Times New Roman" panose="02020603050405020304" pitchFamily="18" charset="0"/>
              </a:rPr>
              <a:t>, R., and </a:t>
            </a:r>
            <a:r>
              <a:rPr lang="en-US" sz="600" dirty="0" err="1">
                <a:latin typeface="Times New Roman" panose="02020603050405020304" pitchFamily="18" charset="0"/>
                <a:cs typeface="Times New Roman" panose="02020603050405020304" pitchFamily="18" charset="0"/>
              </a:rPr>
              <a:t>Bernasconi</a:t>
            </a:r>
            <a:r>
              <a:rPr lang="en-US" sz="600" dirty="0">
                <a:latin typeface="Times New Roman" panose="02020603050405020304" pitchFamily="18" charset="0"/>
                <a:cs typeface="Times New Roman" panose="02020603050405020304" pitchFamily="18" charset="0"/>
              </a:rPr>
              <a:t>, S.M., 2005, Calibration of the </a:t>
            </a:r>
            <a:r>
              <a:rPr lang="el-GR" sz="600" dirty="0">
                <a:latin typeface="Times New Roman" panose="02020603050405020304" pitchFamily="18" charset="0"/>
                <a:cs typeface="Times New Roman" panose="02020603050405020304" pitchFamily="18" charset="0"/>
              </a:rPr>
              <a:t>δ18</a:t>
            </a:r>
            <a:r>
              <a:rPr lang="en-US" sz="600" dirty="0">
                <a:latin typeface="Times New Roman" panose="02020603050405020304" pitchFamily="18" charset="0"/>
                <a:cs typeface="Times New Roman" panose="02020603050405020304" pitchFamily="18" charset="0"/>
              </a:rPr>
              <a:t>O </a:t>
            </a:r>
            <a:r>
              <a:rPr lang="en-US" sz="600" dirty="0" err="1">
                <a:latin typeface="Times New Roman" panose="02020603050405020304" pitchFamily="18" charset="0"/>
                <a:cs typeface="Times New Roman" panose="02020603050405020304" pitchFamily="18" charset="0"/>
              </a:rPr>
              <a:t>paleothermometer</a:t>
            </a:r>
            <a:r>
              <a:rPr lang="en-US" sz="600" dirty="0">
                <a:latin typeface="Times New Roman" panose="02020603050405020304" pitchFamily="18" charset="0"/>
                <a:cs typeface="Times New Roman" panose="02020603050405020304" pitchFamily="18" charset="0"/>
              </a:rPr>
              <a:t> of dolomite precipitated in microbial cultures and natural environments: Geological Society of America Bulletin, v. 33, no. 4, p. 317-320, DOI: 10.1130/G20992.1.; White, D. E., 1957, Thermal waters of volcanic origin: Geological Society of America Bulletin, v. 68, p. 1637–1658.; Winter, B.L., and </a:t>
            </a:r>
            <a:r>
              <a:rPr lang="en-US" sz="600" dirty="0" err="1">
                <a:latin typeface="Times New Roman" panose="02020603050405020304" pitchFamily="18" charset="0"/>
                <a:cs typeface="Times New Roman" panose="02020603050405020304" pitchFamily="18" charset="0"/>
              </a:rPr>
              <a:t>Knauth</a:t>
            </a:r>
            <a:r>
              <a:rPr lang="en-US" sz="600" dirty="0">
                <a:latin typeface="Times New Roman" panose="02020603050405020304" pitchFamily="18" charset="0"/>
                <a:cs typeface="Times New Roman" panose="02020603050405020304" pitchFamily="18" charset="0"/>
              </a:rPr>
              <a:t>, L.P., 1992, Stable isotope geochemistry of carbonate fracture fills in the Monterey Formation, California: Journal of Sedimentary Petrology, v. 62, no. 2, p. 208-219.; </a:t>
            </a:r>
            <a:r>
              <a:rPr lang="en-US" sz="600" dirty="0" err="1">
                <a:latin typeface="Times New Roman" panose="02020603050405020304" pitchFamily="18" charset="0"/>
                <a:cs typeface="Times New Roman" panose="02020603050405020304" pitchFamily="18" charset="0"/>
              </a:rPr>
              <a:t>Wirtz</a:t>
            </a:r>
            <a:r>
              <a:rPr lang="en-US" sz="600" dirty="0">
                <a:latin typeface="Times New Roman" panose="02020603050405020304" pitchFamily="18" charset="0"/>
                <a:cs typeface="Times New Roman" panose="02020603050405020304" pitchFamily="18" charset="0"/>
              </a:rPr>
              <a:t>, Y., 2017, Strain variation between the Monterey and </a:t>
            </a:r>
            <a:r>
              <a:rPr lang="en-US" sz="600" dirty="0" err="1">
                <a:latin typeface="Times New Roman" panose="02020603050405020304" pitchFamily="18" charset="0"/>
                <a:cs typeface="Times New Roman" panose="02020603050405020304" pitchFamily="18" charset="0"/>
              </a:rPr>
              <a:t>Sisquoc</a:t>
            </a:r>
            <a:r>
              <a:rPr lang="en-US" sz="600" dirty="0">
                <a:latin typeface="Times New Roman" panose="02020603050405020304" pitchFamily="18" charset="0"/>
                <a:cs typeface="Times New Roman" panose="02020603050405020304" pitchFamily="18" charset="0"/>
              </a:rPr>
              <a:t> formations, southern Santa Maria Basin, California, USA: Implications for structural assessment of fold and thrust belts [M.S. thesis]: Long Beach, California State University, 78 p.; </a:t>
            </a:r>
            <a:r>
              <a:rPr lang="en-US" sz="600" dirty="0" err="1">
                <a:latin typeface="Times New Roman" panose="02020603050405020304" pitchFamily="18" charset="0"/>
                <a:cs typeface="Times New Roman" panose="02020603050405020304" pitchFamily="18" charset="0"/>
              </a:rPr>
              <a:t>Woodring</a:t>
            </a:r>
            <a:r>
              <a:rPr lang="en-US" sz="600" dirty="0">
                <a:latin typeface="Times New Roman" panose="02020603050405020304" pitchFamily="18" charset="0"/>
                <a:cs typeface="Times New Roman" panose="02020603050405020304" pitchFamily="18" charset="0"/>
              </a:rPr>
              <a:t>, W.P., and </a:t>
            </a:r>
            <a:r>
              <a:rPr lang="en-US" sz="600" dirty="0" err="1">
                <a:latin typeface="Times New Roman" panose="02020603050405020304" pitchFamily="18" charset="0"/>
                <a:cs typeface="Times New Roman" panose="02020603050405020304" pitchFamily="18" charset="0"/>
              </a:rPr>
              <a:t>Bramlette</a:t>
            </a:r>
            <a:r>
              <a:rPr lang="en-US" sz="600" dirty="0">
                <a:latin typeface="Times New Roman" panose="02020603050405020304" pitchFamily="18" charset="0"/>
                <a:cs typeface="Times New Roman" panose="02020603050405020304" pitchFamily="18" charset="0"/>
              </a:rPr>
              <a:t>, M.N., 1950, Geology and Paleontology of the Santa Maria District, California: US Geological Survey Professional Paper 222, 136 p. </a:t>
            </a:r>
          </a:p>
        </p:txBody>
      </p:sp>
      <p:sp>
        <p:nvSpPr>
          <p:cNvPr id="4" name="Slide Number Placeholder 3">
            <a:extLst>
              <a:ext uri="{FF2B5EF4-FFF2-40B4-BE49-F238E27FC236}">
                <a16:creationId xmlns:a16="http://schemas.microsoft.com/office/drawing/2014/main" id="{943A7FAA-88F0-E44C-AF0B-8A80EB05732A}"/>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27</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371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AE34EE-EF4D-264C-AC60-FE1F5CB8DBCE}"/>
              </a:ext>
            </a:extLst>
          </p:cNvPr>
          <p:cNvGrpSpPr/>
          <p:nvPr/>
        </p:nvGrpSpPr>
        <p:grpSpPr>
          <a:xfrm>
            <a:off x="0" y="6275454"/>
            <a:ext cx="9144000" cy="588895"/>
            <a:chOff x="0" y="6275454"/>
            <a:chExt cx="9144000" cy="588895"/>
          </a:xfrm>
        </p:grpSpPr>
        <p:grpSp>
          <p:nvGrpSpPr>
            <p:cNvPr id="6" name="Group 5">
              <a:extLst>
                <a:ext uri="{FF2B5EF4-FFF2-40B4-BE49-F238E27FC236}">
                  <a16:creationId xmlns:a16="http://schemas.microsoft.com/office/drawing/2014/main" id="{31F2A283-9D2D-D940-A44D-CBC746856614}"/>
                </a:ext>
              </a:extLst>
            </p:cNvPr>
            <p:cNvGrpSpPr/>
            <p:nvPr/>
          </p:nvGrpSpPr>
          <p:grpSpPr>
            <a:xfrm>
              <a:off x="0" y="6275454"/>
              <a:ext cx="9144000" cy="588895"/>
              <a:chOff x="0" y="6275454"/>
              <a:chExt cx="9144000" cy="588895"/>
            </a:xfrm>
          </p:grpSpPr>
          <p:sp>
            <p:nvSpPr>
              <p:cNvPr id="8" name="Rectangle 7">
                <a:extLst>
                  <a:ext uri="{FF2B5EF4-FFF2-40B4-BE49-F238E27FC236}">
                    <a16:creationId xmlns:a16="http://schemas.microsoft.com/office/drawing/2014/main" id="{68C792AD-64B1-D24C-B81A-C894DAC04223}"/>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21F8747-89E4-5445-ACA6-5665E9FEB253}"/>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Footer Placeholder 2">
                <a:extLst>
                  <a:ext uri="{FF2B5EF4-FFF2-40B4-BE49-F238E27FC236}">
                    <a16:creationId xmlns:a16="http://schemas.microsoft.com/office/drawing/2014/main" id="{300AA8B5-1803-7E4C-A609-F43B700A4571}"/>
                  </a:ext>
                </a:extLst>
              </p:cNvPr>
              <p:cNvSpPr txBox="1">
                <a:spLocks/>
              </p:cNvSpPr>
              <p:nvPr/>
            </p:nvSpPr>
            <p:spPr>
              <a:xfrm>
                <a:off x="1600525" y="6321238"/>
                <a:ext cx="6775655"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7" name="Picture 6">
              <a:extLst>
                <a:ext uri="{FF2B5EF4-FFF2-40B4-BE49-F238E27FC236}">
                  <a16:creationId xmlns:a16="http://schemas.microsoft.com/office/drawing/2014/main" id="{41995572-219E-D647-9A41-0239A5846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5454"/>
              <a:ext cx="1553457" cy="582546"/>
            </a:xfrm>
            <a:prstGeom prst="rect">
              <a:avLst/>
            </a:prstGeom>
          </p:spPr>
        </p:pic>
      </p:grpSp>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Map-Scale Carbonate Locations</a:t>
            </a:r>
          </a:p>
        </p:txBody>
      </p:sp>
      <p:sp>
        <p:nvSpPr>
          <p:cNvPr id="4" name="Slide Number Placeholder 3">
            <a:extLst>
              <a:ext uri="{FF2B5EF4-FFF2-40B4-BE49-F238E27FC236}">
                <a16:creationId xmlns:a16="http://schemas.microsoft.com/office/drawing/2014/main" id="{87EF11F1-FFB9-1146-B7E6-CF6BA5BA6F54}"/>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3</a:t>
            </a:fld>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852" y="1220483"/>
            <a:ext cx="6494296" cy="5018319"/>
          </a:xfrm>
          <a:prstGeom prst="rect">
            <a:avLst/>
          </a:prstGeom>
        </p:spPr>
      </p:pic>
    </p:spTree>
    <p:extLst>
      <p:ext uri="{BB962C8B-B14F-4D97-AF65-F5344CB8AC3E}">
        <p14:creationId xmlns:p14="http://schemas.microsoft.com/office/powerpoint/2010/main" val="425409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D93C79-881E-294B-A96F-736950DBB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787" y="408539"/>
            <a:ext cx="4419960" cy="5756059"/>
          </a:xfrm>
          <a:prstGeom prst="rect">
            <a:avLst/>
          </a:prstGeom>
        </p:spPr>
      </p:pic>
      <p:sp>
        <p:nvSpPr>
          <p:cNvPr id="2" name="Title 1"/>
          <p:cNvSpPr>
            <a:spLocks noGrp="1"/>
          </p:cNvSpPr>
          <p:nvPr>
            <p:ph type="title"/>
          </p:nvPr>
        </p:nvSpPr>
        <p:spPr>
          <a:xfrm>
            <a:off x="457200" y="55695"/>
            <a:ext cx="8255000" cy="1143000"/>
          </a:xfrm>
        </p:spPr>
        <p:txBody>
          <a:bodyPr>
            <a:normAutofit fontScale="90000"/>
          </a:bodyPr>
          <a:lstStyle/>
          <a:p>
            <a:r>
              <a:rPr lang="en-US" dirty="0">
                <a:latin typeface="Times New Roman" panose="02020603050405020304" pitchFamily="18" charset="0"/>
                <a:cs typeface="Times New Roman" panose="02020603050405020304" pitchFamily="18" charset="0"/>
              </a:rPr>
              <a:t>Carbonate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Occurrence</a:t>
            </a:r>
          </a:p>
        </p:txBody>
      </p:sp>
      <p:sp>
        <p:nvSpPr>
          <p:cNvPr id="10" name="TextBox 9"/>
          <p:cNvSpPr txBox="1"/>
          <p:nvPr/>
        </p:nvSpPr>
        <p:spPr>
          <a:xfrm>
            <a:off x="4592248" y="6230452"/>
            <a:ext cx="3636564"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(After Dibblee and Ehrenspeck, 1987-88b-d; Dibblee et al.,1994)</a:t>
            </a:r>
          </a:p>
        </p:txBody>
      </p:sp>
      <p:sp>
        <p:nvSpPr>
          <p:cNvPr id="14" name="TextBox 13"/>
          <p:cNvSpPr txBox="1"/>
          <p:nvPr/>
        </p:nvSpPr>
        <p:spPr>
          <a:xfrm>
            <a:off x="371416" y="6051587"/>
            <a:ext cx="1837585"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(Photos from </a:t>
            </a:r>
            <a:r>
              <a:rPr lang="en-US" sz="1000" dirty="0" err="1">
                <a:latin typeface="Times New Roman" panose="02020603050405020304" pitchFamily="18" charset="0"/>
                <a:cs typeface="Times New Roman" panose="02020603050405020304" pitchFamily="18" charset="0"/>
              </a:rPr>
              <a:t>Behl</a:t>
            </a:r>
            <a:r>
              <a:rPr lang="en-US" sz="1000" dirty="0">
                <a:latin typeface="Times New Roman" panose="02020603050405020304" pitchFamily="18" charset="0"/>
                <a:cs typeface="Times New Roman" panose="02020603050405020304" pitchFamily="18" charset="0"/>
              </a:rPr>
              <a:t>, 2014)</a:t>
            </a:r>
          </a:p>
        </p:txBody>
      </p:sp>
      <p:sp>
        <p:nvSpPr>
          <p:cNvPr id="5" name="TextBox 4"/>
          <p:cNvSpPr txBox="1"/>
          <p:nvPr/>
        </p:nvSpPr>
        <p:spPr>
          <a:xfrm>
            <a:off x="2487370" y="1305953"/>
            <a:ext cx="1877514"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Typical carbonate occurrences </a:t>
            </a:r>
          </a:p>
          <a:p>
            <a:pPr algn="ctr"/>
            <a:r>
              <a:rPr lang="en-US" dirty="0">
                <a:latin typeface="Times New Roman" panose="02020603050405020304" pitchFamily="18" charset="0"/>
                <a:cs typeface="Times New Roman" panose="02020603050405020304" pitchFamily="18" charset="0"/>
              </a:rPr>
              <a:t>(mm-m scale)</a:t>
            </a:r>
          </a:p>
        </p:txBody>
      </p:sp>
      <p:sp>
        <p:nvSpPr>
          <p:cNvPr id="15" name="TextBox 14"/>
          <p:cNvSpPr txBox="1"/>
          <p:nvPr/>
        </p:nvSpPr>
        <p:spPr>
          <a:xfrm>
            <a:off x="4793759" y="125476"/>
            <a:ext cx="458553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Atypical carbonate occurrences (km scale)</a:t>
            </a:r>
          </a:p>
        </p:txBody>
      </p:sp>
      <p:sp>
        <p:nvSpPr>
          <p:cNvPr id="8" name="Rectangle 7">
            <a:extLst>
              <a:ext uri="{FF2B5EF4-FFF2-40B4-BE49-F238E27FC236}">
                <a16:creationId xmlns:a16="http://schemas.microsoft.com/office/drawing/2014/main" id="{127B49FF-412E-8A48-899F-8DE7B83CB701}"/>
              </a:ext>
            </a:extLst>
          </p:cNvPr>
          <p:cNvSpPr/>
          <p:nvPr/>
        </p:nvSpPr>
        <p:spPr>
          <a:xfrm>
            <a:off x="123653" y="1225119"/>
            <a:ext cx="4377326" cy="5496996"/>
          </a:xfrm>
          <a:prstGeom prst="rect">
            <a:avLst/>
          </a:prstGeom>
          <a:no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428327D-F00D-FB44-994F-4323C36FB080}"/>
              </a:ext>
            </a:extLst>
          </p:cNvPr>
          <p:cNvGrpSpPr/>
          <p:nvPr/>
        </p:nvGrpSpPr>
        <p:grpSpPr>
          <a:xfrm>
            <a:off x="201204" y="1421986"/>
            <a:ext cx="4227675" cy="5155775"/>
            <a:chOff x="201204" y="1421986"/>
            <a:chExt cx="4227675" cy="5155775"/>
          </a:xfrm>
        </p:grpSpPr>
        <p:pic>
          <p:nvPicPr>
            <p:cNvPr id="20" name="Picture 19" descr="IMG_7086.jpg">
              <a:extLst>
                <a:ext uri="{FF2B5EF4-FFF2-40B4-BE49-F238E27FC236}">
                  <a16:creationId xmlns:a16="http://schemas.microsoft.com/office/drawing/2014/main" id="{9F5B1577-D125-9D43-8113-1C73CF47FD40}"/>
                </a:ext>
              </a:extLst>
            </p:cNvPr>
            <p:cNvPicPr>
              <a:picLocks noChangeAspect="1"/>
            </p:cNvPicPr>
            <p:nvPr/>
          </p:nvPicPr>
          <p:blipFill rotWithShape="1">
            <a:blip r:embed="rId4">
              <a:extLst>
                <a:ext uri="{28A0092B-C50C-407E-A947-70E740481C1C}">
                  <a14:useLocalDpi xmlns:a14="http://schemas.microsoft.com/office/drawing/2010/main" val="0"/>
                </a:ext>
              </a:extLst>
            </a:blip>
            <a:srcRect l="28858" r="14918"/>
            <a:stretch/>
          </p:blipFill>
          <p:spPr>
            <a:xfrm>
              <a:off x="201204" y="1421986"/>
              <a:ext cx="2012266" cy="2046657"/>
            </a:xfrm>
            <a:prstGeom prst="rect">
              <a:avLst/>
            </a:prstGeom>
          </p:spPr>
        </p:pic>
        <p:pic>
          <p:nvPicPr>
            <p:cNvPr id="17" name="Picture 16" descr="IMG_7083.jpg">
              <a:extLst>
                <a:ext uri="{FF2B5EF4-FFF2-40B4-BE49-F238E27FC236}">
                  <a16:creationId xmlns:a16="http://schemas.microsoft.com/office/drawing/2014/main" id="{7FECE4AF-8157-4041-83A9-1DCCB70C99FD}"/>
                </a:ext>
              </a:extLst>
            </p:cNvPr>
            <p:cNvPicPr>
              <a:picLocks noChangeAspect="1"/>
            </p:cNvPicPr>
            <p:nvPr/>
          </p:nvPicPr>
          <p:blipFill rotWithShape="1">
            <a:blip r:embed="rId5">
              <a:extLst>
                <a:ext uri="{28A0092B-C50C-407E-A947-70E740481C1C}">
                  <a14:useLocalDpi xmlns:a14="http://schemas.microsoft.com/office/drawing/2010/main" val="0"/>
                </a:ext>
              </a:extLst>
            </a:blip>
            <a:srcRect l="26570" b="15572"/>
            <a:stretch/>
          </p:blipFill>
          <p:spPr>
            <a:xfrm>
              <a:off x="2144812" y="4827659"/>
              <a:ext cx="2284067" cy="1750102"/>
            </a:xfrm>
            <a:prstGeom prst="rect">
              <a:avLst/>
            </a:prstGeom>
          </p:spPr>
        </p:pic>
        <p:pic>
          <p:nvPicPr>
            <p:cNvPr id="18" name="Picture 17" descr="Gaviota_concretion.jpg">
              <a:extLst>
                <a:ext uri="{FF2B5EF4-FFF2-40B4-BE49-F238E27FC236}">
                  <a16:creationId xmlns:a16="http://schemas.microsoft.com/office/drawing/2014/main" id="{C345E29D-EF67-7D49-81F3-9A9E106E7319}"/>
                </a:ext>
              </a:extLst>
            </p:cNvPr>
            <p:cNvPicPr>
              <a:picLocks noChangeAspect="1"/>
            </p:cNvPicPr>
            <p:nvPr/>
          </p:nvPicPr>
          <p:blipFill rotWithShape="1">
            <a:blip r:embed="rId6">
              <a:extLst>
                <a:ext uri="{28A0092B-C50C-407E-A947-70E740481C1C}">
                  <a14:useLocalDpi xmlns:a14="http://schemas.microsoft.com/office/drawing/2010/main" val="0"/>
                </a:ext>
              </a:extLst>
            </a:blip>
            <a:srcRect l="9999" t="19558" r="24001" b="9015"/>
            <a:stretch/>
          </p:blipFill>
          <p:spPr>
            <a:xfrm>
              <a:off x="270735" y="3894901"/>
              <a:ext cx="2432724" cy="1754511"/>
            </a:xfrm>
            <a:prstGeom prst="rect">
              <a:avLst/>
            </a:prstGeom>
          </p:spPr>
        </p:pic>
        <p:pic>
          <p:nvPicPr>
            <p:cNvPr id="19" name="Picture 18" descr="2010-05-07 10.10.jpg">
              <a:extLst>
                <a:ext uri="{FF2B5EF4-FFF2-40B4-BE49-F238E27FC236}">
                  <a16:creationId xmlns:a16="http://schemas.microsoft.com/office/drawing/2014/main" id="{4093B707-81F6-154D-9C85-1D8BEB3BB0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8729" r="25771" b="7583"/>
            <a:stretch/>
          </p:blipFill>
          <p:spPr>
            <a:xfrm>
              <a:off x="1724038" y="2331776"/>
              <a:ext cx="2704841" cy="2013837"/>
            </a:xfrm>
            <a:prstGeom prst="rect">
              <a:avLst/>
            </a:prstGeom>
          </p:spPr>
        </p:pic>
      </p:grpSp>
      <p:sp>
        <p:nvSpPr>
          <p:cNvPr id="3" name="Slide Number Placeholder 2">
            <a:extLst>
              <a:ext uri="{FF2B5EF4-FFF2-40B4-BE49-F238E27FC236}">
                <a16:creationId xmlns:a16="http://schemas.microsoft.com/office/drawing/2014/main" id="{4210E1F2-155D-E24E-BC18-94E7E526ACE7}"/>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4</a:t>
            </a:fld>
            <a:endParaRPr lang="en-US" dirty="0">
              <a:latin typeface="Times New Roman" panose="02020603050405020304" pitchFamily="18" charset="0"/>
              <a:cs typeface="Times New Roman" panose="02020603050405020304" pitchFamily="18" charset="0"/>
            </a:endParaRPr>
          </a:p>
        </p:txBody>
      </p:sp>
      <p:sp>
        <p:nvSpPr>
          <p:cNvPr id="12" name="Freeform 11">
            <a:extLst>
              <a:ext uri="{FF2B5EF4-FFF2-40B4-BE49-F238E27FC236}">
                <a16:creationId xmlns:a16="http://schemas.microsoft.com/office/drawing/2014/main" id="{B158A5C7-9104-B04F-AE20-95C3652B2637}"/>
              </a:ext>
            </a:extLst>
          </p:cNvPr>
          <p:cNvSpPr/>
          <p:nvPr/>
        </p:nvSpPr>
        <p:spPr>
          <a:xfrm>
            <a:off x="4616605" y="133815"/>
            <a:ext cx="4460488" cy="6434253"/>
          </a:xfrm>
          <a:custGeom>
            <a:avLst/>
            <a:gdLst>
              <a:gd name="connsiteX0" fmla="*/ 0 w 4460488"/>
              <a:gd name="connsiteY0" fmla="*/ 0 h 6434253"/>
              <a:gd name="connsiteX1" fmla="*/ 0 w 4460488"/>
              <a:gd name="connsiteY1" fmla="*/ 6434253 h 6434253"/>
              <a:gd name="connsiteX2" fmla="*/ 3691054 w 4460488"/>
              <a:gd name="connsiteY2" fmla="*/ 6434253 h 6434253"/>
              <a:gd name="connsiteX3" fmla="*/ 3691054 w 4460488"/>
              <a:gd name="connsiteY3" fmla="*/ 6077414 h 6434253"/>
              <a:gd name="connsiteX4" fmla="*/ 3858322 w 4460488"/>
              <a:gd name="connsiteY4" fmla="*/ 6077414 h 6434253"/>
              <a:gd name="connsiteX5" fmla="*/ 4460488 w 4460488"/>
              <a:gd name="connsiteY5" fmla="*/ 6077414 h 6434253"/>
              <a:gd name="connsiteX6" fmla="*/ 4460488 w 4460488"/>
              <a:gd name="connsiteY6" fmla="*/ 22302 h 6434253"/>
              <a:gd name="connsiteX7" fmla="*/ 0 w 4460488"/>
              <a:gd name="connsiteY7" fmla="*/ 0 h 6434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0488" h="6434253">
                <a:moveTo>
                  <a:pt x="0" y="0"/>
                </a:moveTo>
                <a:lnTo>
                  <a:pt x="0" y="6434253"/>
                </a:lnTo>
                <a:lnTo>
                  <a:pt x="3691054" y="6434253"/>
                </a:lnTo>
                <a:lnTo>
                  <a:pt x="3691054" y="6077414"/>
                </a:lnTo>
                <a:lnTo>
                  <a:pt x="3858322" y="6077414"/>
                </a:lnTo>
                <a:lnTo>
                  <a:pt x="4460488" y="6077414"/>
                </a:lnTo>
                <a:lnTo>
                  <a:pt x="4460488" y="22302"/>
                </a:lnTo>
                <a:lnTo>
                  <a:pt x="0" y="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13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76B568-B3CA-5A49-819C-E7B462B31051}"/>
              </a:ext>
            </a:extLst>
          </p:cNvPr>
          <p:cNvGrpSpPr/>
          <p:nvPr/>
        </p:nvGrpSpPr>
        <p:grpSpPr>
          <a:xfrm>
            <a:off x="0" y="6275454"/>
            <a:ext cx="9144000" cy="588895"/>
            <a:chOff x="0" y="6275454"/>
            <a:chExt cx="9144000" cy="588895"/>
          </a:xfrm>
        </p:grpSpPr>
        <p:grpSp>
          <p:nvGrpSpPr>
            <p:cNvPr id="10" name="Group 9">
              <a:extLst>
                <a:ext uri="{FF2B5EF4-FFF2-40B4-BE49-F238E27FC236}">
                  <a16:creationId xmlns:a16="http://schemas.microsoft.com/office/drawing/2014/main" id="{624D0116-95F8-9846-BA9F-DFD403508396}"/>
                </a:ext>
              </a:extLst>
            </p:cNvPr>
            <p:cNvGrpSpPr/>
            <p:nvPr/>
          </p:nvGrpSpPr>
          <p:grpSpPr>
            <a:xfrm>
              <a:off x="0" y="6275454"/>
              <a:ext cx="9144000" cy="588895"/>
              <a:chOff x="0" y="6275454"/>
              <a:chExt cx="9144000" cy="588895"/>
            </a:xfrm>
          </p:grpSpPr>
          <p:sp>
            <p:nvSpPr>
              <p:cNvPr id="12" name="Rectangle 11">
                <a:extLst>
                  <a:ext uri="{FF2B5EF4-FFF2-40B4-BE49-F238E27FC236}">
                    <a16:creationId xmlns:a16="http://schemas.microsoft.com/office/drawing/2014/main" id="{4A4AA9FB-ACA3-084F-BFB9-6C4F8A23E6D3}"/>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FB508B4-1B1D-A743-B1DE-5F8EDADA707B}"/>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Footer Placeholder 2">
                <a:extLst>
                  <a:ext uri="{FF2B5EF4-FFF2-40B4-BE49-F238E27FC236}">
                    <a16:creationId xmlns:a16="http://schemas.microsoft.com/office/drawing/2014/main" id="{855CFCEB-61C5-C349-BBE8-36B407617344}"/>
                  </a:ext>
                </a:extLst>
              </p:cNvPr>
              <p:cNvSpPr txBox="1">
                <a:spLocks/>
              </p:cNvSpPr>
              <p:nvPr/>
            </p:nvSpPr>
            <p:spPr>
              <a:xfrm>
                <a:off x="1600525" y="6321238"/>
                <a:ext cx="6775655"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11" name="Picture 10">
              <a:extLst>
                <a:ext uri="{FF2B5EF4-FFF2-40B4-BE49-F238E27FC236}">
                  <a16:creationId xmlns:a16="http://schemas.microsoft.com/office/drawing/2014/main" id="{9215335B-ABDA-A347-839D-8D2303E7ED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5454"/>
              <a:ext cx="1553457" cy="582546"/>
            </a:xfrm>
            <a:prstGeom prst="rect">
              <a:avLst/>
            </a:prstGeom>
          </p:spPr>
        </p:pic>
      </p:grpSp>
      <p:sp>
        <p:nvSpPr>
          <p:cNvPr id="2" name="Title 1">
            <a:extLst>
              <a:ext uri="{FF2B5EF4-FFF2-40B4-BE49-F238E27FC236}">
                <a16:creationId xmlns:a16="http://schemas.microsoft.com/office/drawing/2014/main" id="{8CAFE769-ACB7-E24C-AC2A-C5AC20C5D6B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So What?</a:t>
            </a:r>
          </a:p>
        </p:txBody>
      </p:sp>
      <p:sp>
        <p:nvSpPr>
          <p:cNvPr id="4" name="Slide Number Placeholder 3">
            <a:extLst>
              <a:ext uri="{FF2B5EF4-FFF2-40B4-BE49-F238E27FC236}">
                <a16:creationId xmlns:a16="http://schemas.microsoft.com/office/drawing/2014/main" id="{544D84B3-7370-FC48-9F65-7FA5EF51A791}"/>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5</a:t>
            </a:fld>
            <a:endParaRPr lang="en-US" dirty="0">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D365F3FF-1BB7-6945-9963-FA6A27DE3182}"/>
              </a:ext>
            </a:extLst>
          </p:cNvPr>
          <p:cNvSpPr>
            <a:spLocks noGrp="1"/>
          </p:cNvSpPr>
          <p:nvPr>
            <p:ph idx="1"/>
          </p:nvPr>
        </p:nvSpPr>
        <p:spPr>
          <a:xfrm>
            <a:off x="457200" y="1316182"/>
            <a:ext cx="8255000" cy="4814454"/>
          </a:xfrm>
        </p:spPr>
        <p:txBody>
          <a:bodyPr>
            <a:normAutofit/>
          </a:bodyPr>
          <a:lstStyle/>
          <a:p>
            <a:r>
              <a:rPr lang="en-US" sz="3000" dirty="0">
                <a:latin typeface="Times New Roman" panose="02020603050405020304" pitchFamily="18" charset="0"/>
                <a:cs typeface="Times New Roman" panose="02020603050405020304" pitchFamily="18" charset="0"/>
              </a:rPr>
              <a:t>Important petroleum reservoirs in SMB</a:t>
            </a:r>
          </a:p>
          <a:p>
            <a:r>
              <a:rPr lang="en-US" sz="3000" dirty="0">
                <a:latin typeface="Times New Roman" panose="02020603050405020304" pitchFamily="18" charset="0"/>
                <a:cs typeface="Times New Roman" panose="02020603050405020304" pitchFamily="18" charset="0"/>
              </a:rPr>
              <a:t>Important for understanding dewatering history of basin</a:t>
            </a:r>
          </a:p>
          <a:p>
            <a:r>
              <a:rPr lang="en-US" sz="3000" dirty="0">
                <a:latin typeface="Times New Roman" panose="02020603050405020304" pitchFamily="18" charset="0"/>
                <a:cs typeface="Times New Roman" panose="02020603050405020304" pitchFamily="18" charset="0"/>
              </a:rPr>
              <a:t>Important for understanding chemical, structural, and fluid migration history of basin</a:t>
            </a:r>
          </a:p>
        </p:txBody>
      </p:sp>
    </p:spTree>
    <p:extLst>
      <p:ext uri="{BB962C8B-B14F-4D97-AF65-F5344CB8AC3E}">
        <p14:creationId xmlns:p14="http://schemas.microsoft.com/office/powerpoint/2010/main" val="1971542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Study Area</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899" y="1435934"/>
            <a:ext cx="6700202" cy="5177429"/>
          </a:xfrm>
          <a:prstGeom prst="rect">
            <a:avLst/>
          </a:prstGeom>
        </p:spPr>
      </p:pic>
      <p:sp>
        <p:nvSpPr>
          <p:cNvPr id="8" name="Oval 7"/>
          <p:cNvSpPr/>
          <p:nvPr/>
        </p:nvSpPr>
        <p:spPr>
          <a:xfrm>
            <a:off x="1950583" y="5895655"/>
            <a:ext cx="343983" cy="343983"/>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Rectangle 9"/>
          <p:cNvSpPr/>
          <p:nvPr/>
        </p:nvSpPr>
        <p:spPr>
          <a:xfrm>
            <a:off x="4013649" y="1720493"/>
            <a:ext cx="554097" cy="33796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1E14E684-305C-934E-AB0F-882877DE5AFE}"/>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6</a:t>
            </a:fld>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C15E758-BA16-6043-AB88-AE45D425EB27}"/>
              </a:ext>
            </a:extLst>
          </p:cNvPr>
          <p:cNvSpPr txBox="1"/>
          <p:nvPr/>
        </p:nvSpPr>
        <p:spPr>
          <a:xfrm>
            <a:off x="7922101" y="5523044"/>
            <a:ext cx="1092911" cy="553998"/>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(After Dibblee and Ehrenspeck, 1988b, 1988c)</a:t>
            </a:r>
          </a:p>
        </p:txBody>
      </p:sp>
    </p:spTree>
    <p:extLst>
      <p:ext uri="{BB962C8B-B14F-4D97-AF65-F5344CB8AC3E}">
        <p14:creationId xmlns:p14="http://schemas.microsoft.com/office/powerpoint/2010/main" val="2228794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60ABD52-EA4F-0349-9B31-AE7E4B1BE2F0}"/>
              </a:ext>
            </a:extLst>
          </p:cNvPr>
          <p:cNvGrpSpPr/>
          <p:nvPr/>
        </p:nvGrpSpPr>
        <p:grpSpPr>
          <a:xfrm>
            <a:off x="0" y="6275454"/>
            <a:ext cx="9144000" cy="588895"/>
            <a:chOff x="0" y="6275454"/>
            <a:chExt cx="9144000" cy="588895"/>
          </a:xfrm>
        </p:grpSpPr>
        <p:grpSp>
          <p:nvGrpSpPr>
            <p:cNvPr id="13" name="Group 12">
              <a:extLst>
                <a:ext uri="{FF2B5EF4-FFF2-40B4-BE49-F238E27FC236}">
                  <a16:creationId xmlns:a16="http://schemas.microsoft.com/office/drawing/2014/main" id="{E44DF66C-AA46-A446-A341-FFED1472BF79}"/>
                </a:ext>
              </a:extLst>
            </p:cNvPr>
            <p:cNvGrpSpPr/>
            <p:nvPr/>
          </p:nvGrpSpPr>
          <p:grpSpPr>
            <a:xfrm>
              <a:off x="0" y="6275454"/>
              <a:ext cx="9144000" cy="588895"/>
              <a:chOff x="0" y="6275454"/>
              <a:chExt cx="9144000" cy="588895"/>
            </a:xfrm>
          </p:grpSpPr>
          <p:sp>
            <p:nvSpPr>
              <p:cNvPr id="17" name="Rectangle 16">
                <a:extLst>
                  <a:ext uri="{FF2B5EF4-FFF2-40B4-BE49-F238E27FC236}">
                    <a16:creationId xmlns:a16="http://schemas.microsoft.com/office/drawing/2014/main" id="{7DE4CD57-B1F5-E844-B0D4-9668DB4FA15A}"/>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868B6412-ECDD-2441-964B-77C15949F00A}"/>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Footer Placeholder 2">
                <a:extLst>
                  <a:ext uri="{FF2B5EF4-FFF2-40B4-BE49-F238E27FC236}">
                    <a16:creationId xmlns:a16="http://schemas.microsoft.com/office/drawing/2014/main" id="{03CF0C13-61E9-1840-89E9-63AA669E5AB5}"/>
                  </a:ext>
                </a:extLst>
              </p:cNvPr>
              <p:cNvSpPr txBox="1">
                <a:spLocks/>
              </p:cNvSpPr>
              <p:nvPr/>
            </p:nvSpPr>
            <p:spPr>
              <a:xfrm>
                <a:off x="1600525" y="6321238"/>
                <a:ext cx="6817023"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15" name="Picture 14">
              <a:extLst>
                <a:ext uri="{FF2B5EF4-FFF2-40B4-BE49-F238E27FC236}">
                  <a16:creationId xmlns:a16="http://schemas.microsoft.com/office/drawing/2014/main" id="{EC5962EB-7E2D-D64A-BCD5-362384530E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5454"/>
              <a:ext cx="1553457" cy="582546"/>
            </a:xfrm>
            <a:prstGeom prst="rect">
              <a:avLst/>
            </a:prstGeom>
          </p:spPr>
        </p:pic>
      </p:grpSp>
      <p:sp>
        <p:nvSpPr>
          <p:cNvPr id="2" name="Title 1">
            <a:extLst>
              <a:ext uri="{FF2B5EF4-FFF2-40B4-BE49-F238E27FC236}">
                <a16:creationId xmlns:a16="http://schemas.microsoft.com/office/drawing/2014/main" id="{B5E90319-7776-F44C-AA68-7A93B2B418F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Methods</a:t>
            </a:r>
          </a:p>
        </p:txBody>
      </p:sp>
      <p:pic>
        <p:nvPicPr>
          <p:cNvPr id="6" name="Picture 5">
            <a:extLst>
              <a:ext uri="{FF2B5EF4-FFF2-40B4-BE49-F238E27FC236}">
                <a16:creationId xmlns:a16="http://schemas.microsoft.com/office/drawing/2014/main" id="{1A0E5B69-CEF6-FA43-A23E-99A6C1788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16736"/>
            <a:ext cx="3685032" cy="2763774"/>
          </a:xfrm>
          <a:prstGeom prst="rect">
            <a:avLst/>
          </a:prstGeom>
        </p:spPr>
      </p:pic>
      <p:pic>
        <p:nvPicPr>
          <p:cNvPr id="8" name="Picture 7">
            <a:extLst>
              <a:ext uri="{FF2B5EF4-FFF2-40B4-BE49-F238E27FC236}">
                <a16:creationId xmlns:a16="http://schemas.microsoft.com/office/drawing/2014/main" id="{B10686DC-F7E6-3446-B022-E10A07D2EB28}"/>
              </a:ext>
            </a:extLst>
          </p:cNvPr>
          <p:cNvPicPr>
            <a:picLocks noChangeAspect="1"/>
          </p:cNvPicPr>
          <p:nvPr/>
        </p:nvPicPr>
        <p:blipFill rotWithShape="1">
          <a:blip r:embed="rId5">
            <a:extLst>
              <a:ext uri="{28A0092B-C50C-407E-A947-70E740481C1C}">
                <a14:useLocalDpi xmlns:a14="http://schemas.microsoft.com/office/drawing/2010/main" val="0"/>
              </a:ext>
            </a:extLst>
          </a:blip>
          <a:srcRect t="18362"/>
          <a:stretch/>
        </p:blipFill>
        <p:spPr>
          <a:xfrm>
            <a:off x="3292688" y="1163574"/>
            <a:ext cx="2013966" cy="2192227"/>
          </a:xfrm>
          <a:prstGeom prst="rect">
            <a:avLst/>
          </a:prstGeom>
        </p:spPr>
      </p:pic>
      <p:pic>
        <p:nvPicPr>
          <p:cNvPr id="10" name="Picture 9">
            <a:extLst>
              <a:ext uri="{FF2B5EF4-FFF2-40B4-BE49-F238E27FC236}">
                <a16:creationId xmlns:a16="http://schemas.microsoft.com/office/drawing/2014/main" id="{0C026004-2C6A-3E4B-B51C-D4808D53544F}"/>
              </a:ext>
            </a:extLst>
          </p:cNvPr>
          <p:cNvPicPr>
            <a:picLocks noChangeAspect="1"/>
          </p:cNvPicPr>
          <p:nvPr/>
        </p:nvPicPr>
        <p:blipFill rotWithShape="1">
          <a:blip r:embed="rId6">
            <a:extLst>
              <a:ext uri="{28A0092B-C50C-407E-A947-70E740481C1C}">
                <a14:useLocalDpi xmlns:a14="http://schemas.microsoft.com/office/drawing/2010/main" val="0"/>
              </a:ext>
            </a:extLst>
          </a:blip>
          <a:srcRect r="12936"/>
          <a:stretch/>
        </p:blipFill>
        <p:spPr>
          <a:xfrm rot="5400000">
            <a:off x="6019928" y="618601"/>
            <a:ext cx="2484881" cy="3805418"/>
          </a:xfrm>
          <a:prstGeom prst="rect">
            <a:avLst/>
          </a:prstGeom>
        </p:spPr>
      </p:pic>
      <p:pic>
        <p:nvPicPr>
          <p:cNvPr id="12" name="Picture 11">
            <a:extLst>
              <a:ext uri="{FF2B5EF4-FFF2-40B4-BE49-F238E27FC236}">
                <a16:creationId xmlns:a16="http://schemas.microsoft.com/office/drawing/2014/main" id="{3B4C96D8-3651-6E4A-B2E8-EF45CAAB1E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3305" y="3913064"/>
            <a:ext cx="3573771" cy="2680328"/>
          </a:xfrm>
          <a:prstGeom prst="rect">
            <a:avLst/>
          </a:prstGeom>
        </p:spPr>
      </p:pic>
      <p:pic>
        <p:nvPicPr>
          <p:cNvPr id="18" name="Picture 17">
            <a:extLst>
              <a:ext uri="{FF2B5EF4-FFF2-40B4-BE49-F238E27FC236}">
                <a16:creationId xmlns:a16="http://schemas.microsoft.com/office/drawing/2014/main" id="{C4394D36-7BD1-0044-8605-991654B0EC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1539" y="3399714"/>
            <a:ext cx="1765808" cy="1324356"/>
          </a:xfrm>
          <a:prstGeom prst="rect">
            <a:avLst/>
          </a:prstGeom>
        </p:spPr>
      </p:pic>
      <p:pic>
        <p:nvPicPr>
          <p:cNvPr id="14" name="Picture 13">
            <a:extLst>
              <a:ext uri="{FF2B5EF4-FFF2-40B4-BE49-F238E27FC236}">
                <a16:creationId xmlns:a16="http://schemas.microsoft.com/office/drawing/2014/main" id="{1C25BF9D-62AC-0342-8F37-AED20C28ED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7655" y="4360032"/>
            <a:ext cx="3304032" cy="2478024"/>
          </a:xfrm>
          <a:prstGeom prst="rect">
            <a:avLst/>
          </a:prstGeom>
        </p:spPr>
      </p:pic>
      <p:pic>
        <p:nvPicPr>
          <p:cNvPr id="16" name="Picture 15">
            <a:extLst>
              <a:ext uri="{FF2B5EF4-FFF2-40B4-BE49-F238E27FC236}">
                <a16:creationId xmlns:a16="http://schemas.microsoft.com/office/drawing/2014/main" id="{D7C6E75B-1662-C34E-9464-8CB7612E28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7538" y="3648456"/>
            <a:ext cx="2407158" cy="3209544"/>
          </a:xfrm>
          <a:prstGeom prst="rect">
            <a:avLst/>
          </a:prstGeom>
        </p:spPr>
      </p:pic>
      <p:sp>
        <p:nvSpPr>
          <p:cNvPr id="3" name="Slide Number Placeholder 2">
            <a:extLst>
              <a:ext uri="{FF2B5EF4-FFF2-40B4-BE49-F238E27FC236}">
                <a16:creationId xmlns:a16="http://schemas.microsoft.com/office/drawing/2014/main" id="{8E80EF41-B830-E846-879B-5771BF23960B}"/>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7</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1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76B568-B3CA-5A49-819C-E7B462B31051}"/>
              </a:ext>
            </a:extLst>
          </p:cNvPr>
          <p:cNvGrpSpPr/>
          <p:nvPr/>
        </p:nvGrpSpPr>
        <p:grpSpPr>
          <a:xfrm>
            <a:off x="0" y="6275454"/>
            <a:ext cx="9144000" cy="588895"/>
            <a:chOff x="0" y="6275454"/>
            <a:chExt cx="9144000" cy="588895"/>
          </a:xfrm>
        </p:grpSpPr>
        <p:grpSp>
          <p:nvGrpSpPr>
            <p:cNvPr id="10" name="Group 9">
              <a:extLst>
                <a:ext uri="{FF2B5EF4-FFF2-40B4-BE49-F238E27FC236}">
                  <a16:creationId xmlns:a16="http://schemas.microsoft.com/office/drawing/2014/main" id="{624D0116-95F8-9846-BA9F-DFD403508396}"/>
                </a:ext>
              </a:extLst>
            </p:cNvPr>
            <p:cNvGrpSpPr/>
            <p:nvPr/>
          </p:nvGrpSpPr>
          <p:grpSpPr>
            <a:xfrm>
              <a:off x="0" y="6275454"/>
              <a:ext cx="9144000" cy="588895"/>
              <a:chOff x="0" y="6275454"/>
              <a:chExt cx="9144000" cy="588895"/>
            </a:xfrm>
          </p:grpSpPr>
          <p:sp>
            <p:nvSpPr>
              <p:cNvPr id="12" name="Rectangle 11">
                <a:extLst>
                  <a:ext uri="{FF2B5EF4-FFF2-40B4-BE49-F238E27FC236}">
                    <a16:creationId xmlns:a16="http://schemas.microsoft.com/office/drawing/2014/main" id="{4A4AA9FB-ACA3-084F-BFB9-6C4F8A23E6D3}"/>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FB508B4-1B1D-A743-B1DE-5F8EDADA707B}"/>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Footer Placeholder 2">
                <a:extLst>
                  <a:ext uri="{FF2B5EF4-FFF2-40B4-BE49-F238E27FC236}">
                    <a16:creationId xmlns:a16="http://schemas.microsoft.com/office/drawing/2014/main" id="{855CFCEB-61C5-C349-BBE8-36B407617344}"/>
                  </a:ext>
                </a:extLst>
              </p:cNvPr>
              <p:cNvSpPr txBox="1">
                <a:spLocks/>
              </p:cNvSpPr>
              <p:nvPr/>
            </p:nvSpPr>
            <p:spPr>
              <a:xfrm>
                <a:off x="1600525" y="6321238"/>
                <a:ext cx="6775655"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11" name="Picture 10">
              <a:extLst>
                <a:ext uri="{FF2B5EF4-FFF2-40B4-BE49-F238E27FC236}">
                  <a16:creationId xmlns:a16="http://schemas.microsoft.com/office/drawing/2014/main" id="{9215335B-ABDA-A347-839D-8D2303E7ED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5454"/>
              <a:ext cx="1553457" cy="582546"/>
            </a:xfrm>
            <a:prstGeom prst="rect">
              <a:avLst/>
            </a:prstGeom>
          </p:spPr>
        </p:pic>
      </p:grpSp>
      <p:pic>
        <p:nvPicPr>
          <p:cNvPr id="7" name="Picture 6">
            <a:extLst>
              <a:ext uri="{FF2B5EF4-FFF2-40B4-BE49-F238E27FC236}">
                <a16:creationId xmlns:a16="http://schemas.microsoft.com/office/drawing/2014/main" id="{7FD3991B-EDD7-4F44-B857-EA0D0A79A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729" y="1230210"/>
            <a:ext cx="6496543" cy="5020056"/>
          </a:xfrm>
          <a:prstGeom prst="rect">
            <a:avLst/>
          </a:prstGeom>
        </p:spPr>
      </p:pic>
      <p:sp>
        <p:nvSpPr>
          <p:cNvPr id="2" name="Title 1">
            <a:extLst>
              <a:ext uri="{FF2B5EF4-FFF2-40B4-BE49-F238E27FC236}">
                <a16:creationId xmlns:a16="http://schemas.microsoft.com/office/drawing/2014/main" id="{8CAFE769-ACB7-E24C-AC2A-C5AC20C5D6B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Sample Locations</a:t>
            </a:r>
          </a:p>
        </p:txBody>
      </p:sp>
      <p:sp>
        <p:nvSpPr>
          <p:cNvPr id="3" name="Oval 2">
            <a:extLst>
              <a:ext uri="{FF2B5EF4-FFF2-40B4-BE49-F238E27FC236}">
                <a16:creationId xmlns:a16="http://schemas.microsoft.com/office/drawing/2014/main" id="{8C9CF530-8286-F845-BB33-CF15B2FC59D7}"/>
              </a:ext>
            </a:extLst>
          </p:cNvPr>
          <p:cNvSpPr/>
          <p:nvPr/>
        </p:nvSpPr>
        <p:spPr>
          <a:xfrm rot="20732523">
            <a:off x="3738219" y="1618414"/>
            <a:ext cx="1014692" cy="3315053"/>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44D84B3-7370-FC48-9F65-7FA5EF51A791}"/>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8</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153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E4BADFB-FD2E-3A47-B13A-721FED50FFDE}"/>
              </a:ext>
            </a:extLst>
          </p:cNvPr>
          <p:cNvGrpSpPr/>
          <p:nvPr/>
        </p:nvGrpSpPr>
        <p:grpSpPr>
          <a:xfrm>
            <a:off x="0" y="6275454"/>
            <a:ext cx="9144000" cy="588895"/>
            <a:chOff x="0" y="6275454"/>
            <a:chExt cx="9144000" cy="588895"/>
          </a:xfrm>
        </p:grpSpPr>
        <p:grpSp>
          <p:nvGrpSpPr>
            <p:cNvPr id="12" name="Group 11">
              <a:extLst>
                <a:ext uri="{FF2B5EF4-FFF2-40B4-BE49-F238E27FC236}">
                  <a16:creationId xmlns:a16="http://schemas.microsoft.com/office/drawing/2014/main" id="{027D8293-79AB-004A-85CB-2E73CFEF106C}"/>
                </a:ext>
              </a:extLst>
            </p:cNvPr>
            <p:cNvGrpSpPr/>
            <p:nvPr/>
          </p:nvGrpSpPr>
          <p:grpSpPr>
            <a:xfrm>
              <a:off x="0" y="6275454"/>
              <a:ext cx="9144000" cy="588895"/>
              <a:chOff x="0" y="6275454"/>
              <a:chExt cx="9144000" cy="588895"/>
            </a:xfrm>
          </p:grpSpPr>
          <p:sp>
            <p:nvSpPr>
              <p:cNvPr id="14" name="Rectangle 13">
                <a:extLst>
                  <a:ext uri="{FF2B5EF4-FFF2-40B4-BE49-F238E27FC236}">
                    <a16:creationId xmlns:a16="http://schemas.microsoft.com/office/drawing/2014/main" id="{576849CE-ACA6-624E-9524-F4B0DCAEF73C}"/>
                  </a:ext>
                </a:extLst>
              </p:cNvPr>
              <p:cNvSpPr/>
              <p:nvPr/>
            </p:nvSpPr>
            <p:spPr>
              <a:xfrm>
                <a:off x="0" y="6275454"/>
                <a:ext cx="9144000" cy="58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6978D9FF-2D8F-2946-9136-F842792A2B5C}"/>
                  </a:ext>
                </a:extLst>
              </p:cNvPr>
              <p:cNvSpPr/>
              <p:nvPr/>
            </p:nvSpPr>
            <p:spPr>
              <a:xfrm>
                <a:off x="8376180" y="6275454"/>
                <a:ext cx="767820" cy="582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Footer Placeholder 2">
                <a:extLst>
                  <a:ext uri="{FF2B5EF4-FFF2-40B4-BE49-F238E27FC236}">
                    <a16:creationId xmlns:a16="http://schemas.microsoft.com/office/drawing/2014/main" id="{2B1D0C42-AFB2-5C45-A1D0-DFB94CC54D6B}"/>
                  </a:ext>
                </a:extLst>
              </p:cNvPr>
              <p:cNvSpPr txBox="1">
                <a:spLocks/>
              </p:cNvSpPr>
              <p:nvPr/>
            </p:nvSpPr>
            <p:spPr>
              <a:xfrm>
                <a:off x="1600525" y="6321238"/>
                <a:ext cx="6764439" cy="480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latin typeface="Times New Roman" panose="02020603050405020304" pitchFamily="18" charset="0"/>
                    <a:cs typeface="Times New Roman" panose="02020603050405020304" pitchFamily="18" charset="0"/>
                  </a:rPr>
                  <a:t>Long Beach MARS Project: </a:t>
                </a:r>
                <a:r>
                  <a:rPr lang="en-US" sz="1800" i="1" dirty="0">
                    <a:solidFill>
                      <a:schemeClr val="bg1"/>
                    </a:solidFill>
                    <a:latin typeface="Times New Roman" panose="02020603050405020304" pitchFamily="18" charset="0"/>
                    <a:cs typeface="Times New Roman" panose="02020603050405020304" pitchFamily="18" charset="0"/>
                  </a:rPr>
                  <a:t>Monterey and Related  Sediments</a:t>
                </a:r>
              </a:p>
            </p:txBody>
          </p:sp>
        </p:grpSp>
        <p:pic>
          <p:nvPicPr>
            <p:cNvPr id="13" name="Picture 12">
              <a:extLst>
                <a:ext uri="{FF2B5EF4-FFF2-40B4-BE49-F238E27FC236}">
                  <a16:creationId xmlns:a16="http://schemas.microsoft.com/office/drawing/2014/main" id="{338CC1F3-71D3-3044-AE0A-D58468097E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5454"/>
              <a:ext cx="1553457" cy="582546"/>
            </a:xfrm>
            <a:prstGeom prst="rect">
              <a:avLst/>
            </a:prstGeom>
          </p:spPr>
        </p:pic>
      </p:grpSp>
      <p:sp>
        <p:nvSpPr>
          <p:cNvPr id="2" name="Title 1">
            <a:extLst>
              <a:ext uri="{FF2B5EF4-FFF2-40B4-BE49-F238E27FC236}">
                <a16:creationId xmlns:a16="http://schemas.microsoft.com/office/drawing/2014/main" id="{8CAFE769-ACB7-E24C-AC2A-C5AC20C5D6B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Outcrop-Scale Deformation</a:t>
            </a:r>
          </a:p>
        </p:txBody>
      </p:sp>
      <p:grpSp>
        <p:nvGrpSpPr>
          <p:cNvPr id="55" name="Group 54">
            <a:extLst>
              <a:ext uri="{FF2B5EF4-FFF2-40B4-BE49-F238E27FC236}">
                <a16:creationId xmlns:a16="http://schemas.microsoft.com/office/drawing/2014/main" id="{D11EA0D4-E292-C946-91FE-D8A908705C90}"/>
              </a:ext>
            </a:extLst>
          </p:cNvPr>
          <p:cNvGrpSpPr/>
          <p:nvPr/>
        </p:nvGrpSpPr>
        <p:grpSpPr>
          <a:xfrm>
            <a:off x="7264243" y="25758"/>
            <a:ext cx="1841119" cy="1422683"/>
            <a:chOff x="7170642" y="0"/>
            <a:chExt cx="1973358" cy="1524868"/>
          </a:xfrm>
        </p:grpSpPr>
        <p:pic>
          <p:nvPicPr>
            <p:cNvPr id="11" name="Picture 10">
              <a:extLst>
                <a:ext uri="{FF2B5EF4-FFF2-40B4-BE49-F238E27FC236}">
                  <a16:creationId xmlns:a16="http://schemas.microsoft.com/office/drawing/2014/main" id="{DE2F2136-558D-6F4C-AB60-0B706C89B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0642" y="0"/>
              <a:ext cx="1973358" cy="1524868"/>
            </a:xfrm>
            <a:prstGeom prst="rect">
              <a:avLst/>
            </a:prstGeom>
          </p:spPr>
        </p:pic>
        <p:sp>
          <p:nvSpPr>
            <p:cNvPr id="6" name="Oval 5">
              <a:extLst>
                <a:ext uri="{FF2B5EF4-FFF2-40B4-BE49-F238E27FC236}">
                  <a16:creationId xmlns:a16="http://schemas.microsoft.com/office/drawing/2014/main" id="{79B1F1B5-531C-764D-A5AB-E8B5323AA8A0}"/>
                </a:ext>
              </a:extLst>
            </p:cNvPr>
            <p:cNvSpPr/>
            <p:nvPr/>
          </p:nvSpPr>
          <p:spPr>
            <a:xfrm rot="20732523">
              <a:off x="7876159" y="90123"/>
              <a:ext cx="343572" cy="1090495"/>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3" name="Slide Number Placeholder 2">
            <a:extLst>
              <a:ext uri="{FF2B5EF4-FFF2-40B4-BE49-F238E27FC236}">
                <a16:creationId xmlns:a16="http://schemas.microsoft.com/office/drawing/2014/main" id="{285F95BB-8FF1-1443-A9AF-FD755356A534}"/>
              </a:ext>
            </a:extLst>
          </p:cNvPr>
          <p:cNvSpPr>
            <a:spLocks noGrp="1"/>
          </p:cNvSpPr>
          <p:nvPr>
            <p:ph type="sldNum" sz="quarter" idx="12"/>
          </p:nvPr>
        </p:nvSpPr>
        <p:spPr/>
        <p:txBody>
          <a:bodyPr/>
          <a:lstStyle/>
          <a:p>
            <a:fld id="{6E2D2B3B-882E-40F3-A32F-6DD516915044}" type="slidenum">
              <a:rPr lang="en-US" smtClean="0">
                <a:latin typeface="Times New Roman" panose="02020603050405020304" pitchFamily="18" charset="0"/>
                <a:cs typeface="Times New Roman" panose="02020603050405020304" pitchFamily="18" charset="0"/>
              </a:rPr>
              <a:pPr/>
              <a:t>9</a:t>
            </a:fld>
            <a:endParaRPr lang="en-US" dirty="0">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3603D5C2-1537-A64B-85DA-0DC7712A07FB}"/>
              </a:ext>
            </a:extLst>
          </p:cNvPr>
          <p:cNvGrpSpPr/>
          <p:nvPr/>
        </p:nvGrpSpPr>
        <p:grpSpPr>
          <a:xfrm>
            <a:off x="-49075" y="1413099"/>
            <a:ext cx="9244799" cy="4794942"/>
            <a:chOff x="-49075" y="1413099"/>
            <a:chExt cx="9244799" cy="4794942"/>
          </a:xfrm>
        </p:grpSpPr>
        <p:pic>
          <p:nvPicPr>
            <p:cNvPr id="46" name="Picture 45">
              <a:extLst>
                <a:ext uri="{FF2B5EF4-FFF2-40B4-BE49-F238E27FC236}">
                  <a16:creationId xmlns:a16="http://schemas.microsoft.com/office/drawing/2014/main" id="{4361E954-E13B-0943-A52E-EAA076BF88E6}"/>
                </a:ext>
              </a:extLst>
            </p:cNvPr>
            <p:cNvPicPr>
              <a:picLocks noChangeAspect="1"/>
            </p:cNvPicPr>
            <p:nvPr/>
          </p:nvPicPr>
          <p:blipFill rotWithShape="1">
            <a:blip r:embed="rId5">
              <a:extLst>
                <a:ext uri="{28A0092B-C50C-407E-A947-70E740481C1C}">
                  <a14:useLocalDpi xmlns:a14="http://schemas.microsoft.com/office/drawing/2010/main" val="0"/>
                </a:ext>
              </a:extLst>
            </a:blip>
            <a:srcRect t="37333" b="43833"/>
            <a:stretch/>
          </p:blipFill>
          <p:spPr>
            <a:xfrm>
              <a:off x="139802" y="1635795"/>
              <a:ext cx="7174630" cy="1044125"/>
            </a:xfrm>
            <a:prstGeom prst="rect">
              <a:avLst/>
            </a:prstGeom>
          </p:spPr>
        </p:pic>
        <p:grpSp>
          <p:nvGrpSpPr>
            <p:cNvPr id="49" name="Group 48">
              <a:extLst>
                <a:ext uri="{FF2B5EF4-FFF2-40B4-BE49-F238E27FC236}">
                  <a16:creationId xmlns:a16="http://schemas.microsoft.com/office/drawing/2014/main" id="{A260BDCB-ABA5-A44E-AE9C-62E3C843E6E6}"/>
                </a:ext>
              </a:extLst>
            </p:cNvPr>
            <p:cNvGrpSpPr/>
            <p:nvPr/>
          </p:nvGrpSpPr>
          <p:grpSpPr>
            <a:xfrm>
              <a:off x="88287" y="4235678"/>
              <a:ext cx="9107437" cy="1972363"/>
              <a:chOff x="88287" y="4324872"/>
              <a:chExt cx="9034586" cy="1883170"/>
            </a:xfrm>
          </p:grpSpPr>
          <p:grpSp>
            <p:nvGrpSpPr>
              <p:cNvPr id="44" name="Group 43">
                <a:extLst>
                  <a:ext uri="{FF2B5EF4-FFF2-40B4-BE49-F238E27FC236}">
                    <a16:creationId xmlns:a16="http://schemas.microsoft.com/office/drawing/2014/main" id="{AE64786D-B710-DA4D-893C-E5CEF30DB4C3}"/>
                  </a:ext>
                </a:extLst>
              </p:cNvPr>
              <p:cNvGrpSpPr/>
              <p:nvPr/>
            </p:nvGrpSpPr>
            <p:grpSpPr>
              <a:xfrm>
                <a:off x="88287" y="4324872"/>
                <a:ext cx="9034586" cy="1883170"/>
                <a:chOff x="88287" y="4144566"/>
                <a:chExt cx="9034586" cy="1883170"/>
              </a:xfrm>
            </p:grpSpPr>
            <p:grpSp>
              <p:nvGrpSpPr>
                <p:cNvPr id="40" name="Group 39">
                  <a:extLst>
                    <a:ext uri="{FF2B5EF4-FFF2-40B4-BE49-F238E27FC236}">
                      <a16:creationId xmlns:a16="http://schemas.microsoft.com/office/drawing/2014/main" id="{2626E14E-CBC1-E946-A39F-15BF2DEAA582}"/>
                    </a:ext>
                  </a:extLst>
                </p:cNvPr>
                <p:cNvGrpSpPr/>
                <p:nvPr/>
              </p:nvGrpSpPr>
              <p:grpSpPr>
                <a:xfrm>
                  <a:off x="88287" y="4204698"/>
                  <a:ext cx="9003736" cy="1823038"/>
                  <a:chOff x="88287" y="3491836"/>
                  <a:chExt cx="8642345" cy="1749865"/>
                </a:xfrm>
              </p:grpSpPr>
              <p:sp>
                <p:nvSpPr>
                  <p:cNvPr id="39" name="Freeform 38">
                    <a:extLst>
                      <a:ext uri="{FF2B5EF4-FFF2-40B4-BE49-F238E27FC236}">
                        <a16:creationId xmlns:a16="http://schemas.microsoft.com/office/drawing/2014/main" id="{B8055038-2D1F-1246-89D3-7E4A43AC6D32}"/>
                      </a:ext>
                    </a:extLst>
                  </p:cNvPr>
                  <p:cNvSpPr/>
                  <p:nvPr/>
                </p:nvSpPr>
                <p:spPr>
                  <a:xfrm>
                    <a:off x="4424771" y="4000473"/>
                    <a:ext cx="108001" cy="46733"/>
                  </a:xfrm>
                  <a:custGeom>
                    <a:avLst/>
                    <a:gdLst>
                      <a:gd name="connsiteX0" fmla="*/ 272 w 108001"/>
                      <a:gd name="connsiteY0" fmla="*/ 35950 h 46733"/>
                      <a:gd name="connsiteX1" fmla="*/ 75383 w 108001"/>
                      <a:gd name="connsiteY1" fmla="*/ 28 h 46733"/>
                      <a:gd name="connsiteX2" fmla="*/ 104775 w 108001"/>
                      <a:gd name="connsiteY2" fmla="*/ 42482 h 46733"/>
                      <a:gd name="connsiteX3" fmla="*/ 272 w 108001"/>
                      <a:gd name="connsiteY3" fmla="*/ 35950 h 46733"/>
                    </a:gdLst>
                    <a:ahLst/>
                    <a:cxnLst>
                      <a:cxn ang="0">
                        <a:pos x="connsiteX0" y="connsiteY0"/>
                      </a:cxn>
                      <a:cxn ang="0">
                        <a:pos x="connsiteX1" y="connsiteY1"/>
                      </a:cxn>
                      <a:cxn ang="0">
                        <a:pos x="connsiteX2" y="connsiteY2"/>
                      </a:cxn>
                      <a:cxn ang="0">
                        <a:pos x="connsiteX3" y="connsiteY3"/>
                      </a:cxn>
                    </a:cxnLst>
                    <a:rect l="l" t="t" r="r" b="b"/>
                    <a:pathLst>
                      <a:path w="108001" h="46733">
                        <a:moveTo>
                          <a:pt x="272" y="35950"/>
                        </a:moveTo>
                        <a:cubicBezTo>
                          <a:pt x="-4627" y="28874"/>
                          <a:pt x="57966" y="-1061"/>
                          <a:pt x="75383" y="28"/>
                        </a:cubicBezTo>
                        <a:cubicBezTo>
                          <a:pt x="92800" y="1117"/>
                          <a:pt x="116749" y="32685"/>
                          <a:pt x="104775" y="42482"/>
                        </a:cubicBezTo>
                        <a:cubicBezTo>
                          <a:pt x="92801" y="52279"/>
                          <a:pt x="5171" y="43026"/>
                          <a:pt x="272" y="35950"/>
                        </a:cubicBezTo>
                        <a:close/>
                      </a:path>
                    </a:pathLst>
                  </a:custGeom>
                  <a:solidFill>
                    <a:srgbClr val="B7207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67DC244B-F7A1-B94C-8D20-4E4E5E1CF00F}"/>
                      </a:ext>
                    </a:extLst>
                  </p:cNvPr>
                  <p:cNvSpPr/>
                  <p:nvPr/>
                </p:nvSpPr>
                <p:spPr>
                  <a:xfrm>
                    <a:off x="4409761" y="4026369"/>
                    <a:ext cx="174939" cy="1134900"/>
                  </a:xfrm>
                  <a:prstGeom prst="rect">
                    <a:avLst/>
                  </a:prstGeom>
                  <a:solidFill>
                    <a:srgbClr val="B72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46FB9171-15CE-6F40-BE96-06DB3B2D053D}"/>
                      </a:ext>
                    </a:extLst>
                  </p:cNvPr>
                  <p:cNvPicPr>
                    <a:picLocks noChangeAspect="1"/>
                  </p:cNvPicPr>
                  <p:nvPr/>
                </p:nvPicPr>
                <p:blipFill rotWithShape="1">
                  <a:blip r:embed="rId6">
                    <a:extLst>
                      <a:ext uri="{28A0092B-C50C-407E-A947-70E740481C1C}">
                        <a14:useLocalDpi xmlns:a14="http://schemas.microsoft.com/office/drawing/2010/main" val="0"/>
                      </a:ext>
                    </a:extLst>
                  </a:blip>
                  <a:srcRect l="47085" b="5150"/>
                  <a:stretch/>
                </p:blipFill>
                <p:spPr>
                  <a:xfrm rot="5400000">
                    <a:off x="5753601" y="2224791"/>
                    <a:ext cx="1709986" cy="4244076"/>
                  </a:xfrm>
                  <a:prstGeom prst="rect">
                    <a:avLst/>
                  </a:prstGeom>
                </p:spPr>
              </p:pic>
              <p:pic>
                <p:nvPicPr>
                  <p:cNvPr id="30" name="Picture 29">
                    <a:extLst>
                      <a:ext uri="{FF2B5EF4-FFF2-40B4-BE49-F238E27FC236}">
                        <a16:creationId xmlns:a16="http://schemas.microsoft.com/office/drawing/2014/main" id="{0409A17E-8F54-AA4B-9D5D-10BA3C8EF4BA}"/>
                      </a:ext>
                    </a:extLst>
                  </p:cNvPr>
                  <p:cNvPicPr>
                    <a:picLocks noChangeAspect="1"/>
                  </p:cNvPicPr>
                  <p:nvPr/>
                </p:nvPicPr>
                <p:blipFill rotWithShape="1">
                  <a:blip r:embed="rId6">
                    <a:extLst>
                      <a:ext uri="{28A0092B-C50C-407E-A947-70E740481C1C}">
                        <a14:useLocalDpi xmlns:a14="http://schemas.microsoft.com/office/drawing/2010/main" val="0"/>
                      </a:ext>
                    </a:extLst>
                  </a:blip>
                  <a:srcRect t="2407" r="56935"/>
                  <a:stretch/>
                </p:blipFill>
                <p:spPr>
                  <a:xfrm rot="5400000">
                    <a:off x="1575847" y="2362450"/>
                    <a:ext cx="1391691" cy="4366812"/>
                  </a:xfrm>
                  <a:prstGeom prst="rect">
                    <a:avLst/>
                  </a:prstGeom>
                </p:spPr>
              </p:pic>
              <p:cxnSp>
                <p:nvCxnSpPr>
                  <p:cNvPr id="34" name="Straight Connector 33">
                    <a:extLst>
                      <a:ext uri="{FF2B5EF4-FFF2-40B4-BE49-F238E27FC236}">
                        <a16:creationId xmlns:a16="http://schemas.microsoft.com/office/drawing/2014/main" id="{B2BE24DF-C9D1-3245-A794-AD9656AB1CEB}"/>
                      </a:ext>
                    </a:extLst>
                  </p:cNvPr>
                  <p:cNvCxnSpPr/>
                  <p:nvPr/>
                </p:nvCxnSpPr>
                <p:spPr>
                  <a:xfrm>
                    <a:off x="4329775" y="5177598"/>
                    <a:ext cx="22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Freeform 35">
                    <a:extLst>
                      <a:ext uri="{FF2B5EF4-FFF2-40B4-BE49-F238E27FC236}">
                        <a16:creationId xmlns:a16="http://schemas.microsoft.com/office/drawing/2014/main" id="{967A7D86-9985-964E-A3CA-8DF45B1A0AD6}"/>
                      </a:ext>
                    </a:extLst>
                  </p:cNvPr>
                  <p:cNvSpPr/>
                  <p:nvPr/>
                </p:nvSpPr>
                <p:spPr>
                  <a:xfrm>
                    <a:off x="4428309" y="5156563"/>
                    <a:ext cx="91440" cy="3266"/>
                  </a:xfrm>
                  <a:custGeom>
                    <a:avLst/>
                    <a:gdLst>
                      <a:gd name="connsiteX0" fmla="*/ 0 w 91440"/>
                      <a:gd name="connsiteY0" fmla="*/ 0 h 3266"/>
                      <a:gd name="connsiteX1" fmla="*/ 91440 w 91440"/>
                      <a:gd name="connsiteY1" fmla="*/ 3266 h 3266"/>
                    </a:gdLst>
                    <a:ahLst/>
                    <a:cxnLst>
                      <a:cxn ang="0">
                        <a:pos x="connsiteX0" y="connsiteY0"/>
                      </a:cxn>
                      <a:cxn ang="0">
                        <a:pos x="connsiteX1" y="connsiteY1"/>
                      </a:cxn>
                    </a:cxnLst>
                    <a:rect l="l" t="t" r="r" b="b"/>
                    <a:pathLst>
                      <a:path w="91440" h="3266">
                        <a:moveTo>
                          <a:pt x="0" y="0"/>
                        </a:moveTo>
                        <a:lnTo>
                          <a:pt x="91440" y="326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7" name="Freeform 36">
                    <a:extLst>
                      <a:ext uri="{FF2B5EF4-FFF2-40B4-BE49-F238E27FC236}">
                        <a16:creationId xmlns:a16="http://schemas.microsoft.com/office/drawing/2014/main" id="{B5983CEA-3342-BD4E-A2B0-6F46D04C5ADD}"/>
                      </a:ext>
                    </a:extLst>
                  </p:cNvPr>
                  <p:cNvSpPr/>
                  <p:nvPr/>
                </p:nvSpPr>
                <p:spPr>
                  <a:xfrm>
                    <a:off x="4411980" y="3950958"/>
                    <a:ext cx="117566" cy="48985"/>
                  </a:xfrm>
                  <a:custGeom>
                    <a:avLst/>
                    <a:gdLst>
                      <a:gd name="connsiteX0" fmla="*/ 0 w 117566"/>
                      <a:gd name="connsiteY0" fmla="*/ 48985 h 48985"/>
                      <a:gd name="connsiteX1" fmla="*/ 117566 w 117566"/>
                      <a:gd name="connsiteY1" fmla="*/ 0 h 48985"/>
                    </a:gdLst>
                    <a:ahLst/>
                    <a:cxnLst>
                      <a:cxn ang="0">
                        <a:pos x="connsiteX0" y="connsiteY0"/>
                      </a:cxn>
                      <a:cxn ang="0">
                        <a:pos x="connsiteX1" y="connsiteY1"/>
                      </a:cxn>
                    </a:cxnLst>
                    <a:rect l="l" t="t" r="r" b="b"/>
                    <a:pathLst>
                      <a:path w="117566" h="48985">
                        <a:moveTo>
                          <a:pt x="0" y="48985"/>
                        </a:moveTo>
                        <a:lnTo>
                          <a:pt x="117566"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2" name="Rectangle 41">
                  <a:extLst>
                    <a:ext uri="{FF2B5EF4-FFF2-40B4-BE49-F238E27FC236}">
                      <a16:creationId xmlns:a16="http://schemas.microsoft.com/office/drawing/2014/main" id="{D38709E7-5DE3-8A46-B1E3-07F1E913028C}"/>
                    </a:ext>
                  </a:extLst>
                </p:cNvPr>
                <p:cNvSpPr/>
                <p:nvPr/>
              </p:nvSpPr>
              <p:spPr>
                <a:xfrm>
                  <a:off x="6671359" y="4144566"/>
                  <a:ext cx="2451514" cy="483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id="{C6C883EE-F5E4-0240-AC0E-D4C1A62FAF3A}"/>
                    </a:ext>
                  </a:extLst>
                </p:cNvPr>
                <p:cNvSpPr/>
                <p:nvPr/>
              </p:nvSpPr>
              <p:spPr>
                <a:xfrm>
                  <a:off x="432569" y="4485706"/>
                  <a:ext cx="2335912" cy="446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8" name="TextBox 47">
                <a:extLst>
                  <a:ext uri="{FF2B5EF4-FFF2-40B4-BE49-F238E27FC236}">
                    <a16:creationId xmlns:a16="http://schemas.microsoft.com/office/drawing/2014/main" id="{27DC3715-14C3-1943-9F67-01225089EE34}"/>
                  </a:ext>
                </a:extLst>
              </p:cNvPr>
              <p:cNvSpPr txBox="1"/>
              <p:nvPr/>
            </p:nvSpPr>
            <p:spPr>
              <a:xfrm>
                <a:off x="7348072" y="4534170"/>
                <a:ext cx="462117" cy="32324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a:t>
                </a:r>
              </a:p>
            </p:txBody>
          </p:sp>
        </p:grpSp>
        <p:grpSp>
          <p:nvGrpSpPr>
            <p:cNvPr id="52" name="Group 51">
              <a:extLst>
                <a:ext uri="{FF2B5EF4-FFF2-40B4-BE49-F238E27FC236}">
                  <a16:creationId xmlns:a16="http://schemas.microsoft.com/office/drawing/2014/main" id="{AF34B927-C81E-5646-A5B5-360309D0A01E}"/>
                </a:ext>
              </a:extLst>
            </p:cNvPr>
            <p:cNvGrpSpPr/>
            <p:nvPr/>
          </p:nvGrpSpPr>
          <p:grpSpPr>
            <a:xfrm>
              <a:off x="88286" y="2562901"/>
              <a:ext cx="9055714" cy="1749632"/>
              <a:chOff x="88286" y="2562901"/>
              <a:chExt cx="9055714" cy="1749632"/>
            </a:xfrm>
          </p:grpSpPr>
          <p:sp>
            <p:nvSpPr>
              <p:cNvPr id="51" name="Rectangle 50">
                <a:extLst>
                  <a:ext uri="{FF2B5EF4-FFF2-40B4-BE49-F238E27FC236}">
                    <a16:creationId xmlns:a16="http://schemas.microsoft.com/office/drawing/2014/main" id="{0D98D514-7376-064C-A0E2-E03D65B3DDD2}"/>
                  </a:ext>
                </a:extLst>
              </p:cNvPr>
              <p:cNvSpPr/>
              <p:nvPr/>
            </p:nvSpPr>
            <p:spPr>
              <a:xfrm>
                <a:off x="1384453" y="2826754"/>
                <a:ext cx="255312" cy="455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50" name="Group 49">
                <a:extLst>
                  <a:ext uri="{FF2B5EF4-FFF2-40B4-BE49-F238E27FC236}">
                    <a16:creationId xmlns:a16="http://schemas.microsoft.com/office/drawing/2014/main" id="{48B868BD-72EE-AB4E-BFB3-6BFA484C1C23}"/>
                  </a:ext>
                </a:extLst>
              </p:cNvPr>
              <p:cNvGrpSpPr/>
              <p:nvPr/>
            </p:nvGrpSpPr>
            <p:grpSpPr>
              <a:xfrm>
                <a:off x="88286" y="2562901"/>
                <a:ext cx="9055714" cy="1749632"/>
                <a:chOff x="88286" y="2680656"/>
                <a:chExt cx="8983277" cy="1670509"/>
              </a:xfrm>
            </p:grpSpPr>
            <p:grpSp>
              <p:nvGrpSpPr>
                <p:cNvPr id="45" name="Group 44">
                  <a:extLst>
                    <a:ext uri="{FF2B5EF4-FFF2-40B4-BE49-F238E27FC236}">
                      <a16:creationId xmlns:a16="http://schemas.microsoft.com/office/drawing/2014/main" id="{12806859-15DB-C148-8749-DE84323A50E4}"/>
                    </a:ext>
                  </a:extLst>
                </p:cNvPr>
                <p:cNvGrpSpPr/>
                <p:nvPr/>
              </p:nvGrpSpPr>
              <p:grpSpPr>
                <a:xfrm>
                  <a:off x="88286" y="2770745"/>
                  <a:ext cx="8983277" cy="1580420"/>
                  <a:chOff x="88286" y="2023767"/>
                  <a:chExt cx="8983277" cy="1580420"/>
                </a:xfrm>
              </p:grpSpPr>
              <p:grpSp>
                <p:nvGrpSpPr>
                  <p:cNvPr id="32" name="Group 31">
                    <a:extLst>
                      <a:ext uri="{FF2B5EF4-FFF2-40B4-BE49-F238E27FC236}">
                        <a16:creationId xmlns:a16="http://schemas.microsoft.com/office/drawing/2014/main" id="{8680B12A-4382-DE4A-84AC-7AA25108D1BB}"/>
                      </a:ext>
                    </a:extLst>
                  </p:cNvPr>
                  <p:cNvGrpSpPr/>
                  <p:nvPr/>
                </p:nvGrpSpPr>
                <p:grpSpPr>
                  <a:xfrm>
                    <a:off x="88286" y="2023767"/>
                    <a:ext cx="8983277" cy="1580420"/>
                    <a:chOff x="88287" y="2203112"/>
                    <a:chExt cx="8622706" cy="1516985"/>
                  </a:xfrm>
                </p:grpSpPr>
                <p:pic>
                  <p:nvPicPr>
                    <p:cNvPr id="31" name="Picture 30">
                      <a:extLst>
                        <a:ext uri="{FF2B5EF4-FFF2-40B4-BE49-F238E27FC236}">
                          <a16:creationId xmlns:a16="http://schemas.microsoft.com/office/drawing/2014/main" id="{6D7C6FAB-71DB-E24B-9F0E-AD07536CC350}"/>
                        </a:ext>
                      </a:extLst>
                    </p:cNvPr>
                    <p:cNvPicPr>
                      <a:picLocks noChangeAspect="1"/>
                    </p:cNvPicPr>
                    <p:nvPr/>
                  </p:nvPicPr>
                  <p:blipFill rotWithShape="1">
                    <a:blip r:embed="rId7">
                      <a:extLst>
                        <a:ext uri="{28A0092B-C50C-407E-A947-70E740481C1C}">
                          <a14:useLocalDpi xmlns:a14="http://schemas.microsoft.com/office/drawing/2010/main" val="0"/>
                        </a:ext>
                      </a:extLst>
                    </a:blip>
                    <a:srcRect l="53553" b="4886"/>
                    <a:stretch/>
                  </p:blipFill>
                  <p:spPr>
                    <a:xfrm rot="5400000">
                      <a:off x="5832562" y="825649"/>
                      <a:ext cx="1500968" cy="4255894"/>
                    </a:xfrm>
                    <a:prstGeom prst="rect">
                      <a:avLst/>
                    </a:prstGeom>
                  </p:spPr>
                </p:pic>
                <p:grpSp>
                  <p:nvGrpSpPr>
                    <p:cNvPr id="4" name="Group 3">
                      <a:extLst>
                        <a:ext uri="{FF2B5EF4-FFF2-40B4-BE49-F238E27FC236}">
                          <a16:creationId xmlns:a16="http://schemas.microsoft.com/office/drawing/2014/main" id="{58DC4472-0E2B-8649-BA88-9FDE5D3B881B}"/>
                        </a:ext>
                      </a:extLst>
                    </p:cNvPr>
                    <p:cNvGrpSpPr/>
                    <p:nvPr/>
                  </p:nvGrpSpPr>
                  <p:grpSpPr>
                    <a:xfrm>
                      <a:off x="88287" y="2313522"/>
                      <a:ext cx="4368656" cy="1406575"/>
                      <a:chOff x="1185716" y="1762862"/>
                      <a:chExt cx="6612344" cy="2128974"/>
                    </a:xfrm>
                  </p:grpSpPr>
                  <p:pic>
                    <p:nvPicPr>
                      <p:cNvPr id="7" name="Picture 6">
                        <a:extLst>
                          <a:ext uri="{FF2B5EF4-FFF2-40B4-BE49-F238E27FC236}">
                            <a16:creationId xmlns:a16="http://schemas.microsoft.com/office/drawing/2014/main" id="{7FD3991B-EDD7-4F44-B857-EA0D0A79A5E9}"/>
                          </a:ext>
                        </a:extLst>
                      </p:cNvPr>
                      <p:cNvPicPr>
                        <a:picLocks noChangeAspect="1"/>
                      </p:cNvPicPr>
                      <p:nvPr/>
                    </p:nvPicPr>
                    <p:blipFill rotWithShape="1">
                      <a:blip r:embed="rId7">
                        <a:extLst>
                          <a:ext uri="{28A0092B-C50C-407E-A947-70E740481C1C}">
                            <a14:useLocalDpi xmlns:a14="http://schemas.microsoft.com/office/drawing/2010/main" val="0"/>
                          </a:ext>
                        </a:extLst>
                      </a:blip>
                      <a:srcRect t="2365" r="57731"/>
                      <a:stretch/>
                    </p:blipFill>
                    <p:spPr>
                      <a:xfrm rot="5400000">
                        <a:off x="3458129" y="-448095"/>
                        <a:ext cx="2067518" cy="6612344"/>
                      </a:xfrm>
                      <a:prstGeom prst="rect">
                        <a:avLst/>
                      </a:prstGeom>
                    </p:spPr>
                  </p:pic>
                  <p:grpSp>
                    <p:nvGrpSpPr>
                      <p:cNvPr id="5" name="Group 4">
                        <a:extLst>
                          <a:ext uri="{FF2B5EF4-FFF2-40B4-BE49-F238E27FC236}">
                            <a16:creationId xmlns:a16="http://schemas.microsoft.com/office/drawing/2014/main" id="{3AFC0D32-218A-C547-84BB-CBA8BA485134}"/>
                          </a:ext>
                        </a:extLst>
                      </p:cNvPr>
                      <p:cNvGrpSpPr/>
                      <p:nvPr/>
                    </p:nvGrpSpPr>
                    <p:grpSpPr>
                      <a:xfrm>
                        <a:off x="1600525" y="1762862"/>
                        <a:ext cx="3079452" cy="1005738"/>
                        <a:chOff x="1600526" y="1762862"/>
                        <a:chExt cx="3079453" cy="1005738"/>
                      </a:xfrm>
                    </p:grpSpPr>
                    <p:pic>
                      <p:nvPicPr>
                        <p:cNvPr id="18" name="Picture 17">
                          <a:extLst>
                            <a:ext uri="{FF2B5EF4-FFF2-40B4-BE49-F238E27FC236}">
                              <a16:creationId xmlns:a16="http://schemas.microsoft.com/office/drawing/2014/main" id="{9C0EA30C-7C4F-4941-93F8-0AFE87E308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526" y="1839669"/>
                          <a:ext cx="2811572" cy="928931"/>
                        </a:xfrm>
                        <a:prstGeom prst="rect">
                          <a:avLst/>
                        </a:prstGeom>
                      </p:spPr>
                    </p:pic>
                    <p:pic>
                      <p:nvPicPr>
                        <p:cNvPr id="21" name="Picture 20">
                          <a:extLst>
                            <a:ext uri="{FF2B5EF4-FFF2-40B4-BE49-F238E27FC236}">
                              <a16:creationId xmlns:a16="http://schemas.microsoft.com/office/drawing/2014/main" id="{92B6EE19-F289-0442-881D-7AB8A2FD0A62}"/>
                            </a:ext>
                          </a:extLst>
                        </p:cNvPr>
                        <p:cNvPicPr>
                          <a:picLocks noChangeAspect="1"/>
                        </p:cNvPicPr>
                        <p:nvPr/>
                      </p:nvPicPr>
                      <p:blipFill rotWithShape="1">
                        <a:blip r:embed="rId8">
                          <a:extLst>
                            <a:ext uri="{28A0092B-C50C-407E-A947-70E740481C1C}">
                              <a14:useLocalDpi xmlns:a14="http://schemas.microsoft.com/office/drawing/2010/main" val="0"/>
                            </a:ext>
                          </a:extLst>
                        </a:blip>
                        <a:srcRect b="32936"/>
                        <a:stretch/>
                      </p:blipFill>
                      <p:spPr>
                        <a:xfrm>
                          <a:off x="1609254" y="1839670"/>
                          <a:ext cx="2811572" cy="622973"/>
                        </a:xfrm>
                        <a:prstGeom prst="rect">
                          <a:avLst/>
                        </a:prstGeom>
                      </p:spPr>
                    </p:pic>
                    <p:sp>
                      <p:nvSpPr>
                        <p:cNvPr id="22" name="Rectangle 21">
                          <a:extLst>
                            <a:ext uri="{FF2B5EF4-FFF2-40B4-BE49-F238E27FC236}">
                              <a16:creationId xmlns:a16="http://schemas.microsoft.com/office/drawing/2014/main" id="{AE4A3C5D-2570-FD41-A16B-F21CB4437FDD}"/>
                            </a:ext>
                          </a:extLst>
                        </p:cNvPr>
                        <p:cNvSpPr/>
                        <p:nvPr/>
                      </p:nvSpPr>
                      <p:spPr>
                        <a:xfrm>
                          <a:off x="1920240" y="1762862"/>
                          <a:ext cx="813816" cy="806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7C98693E-C4DD-844F-B81D-07A462C9A569}"/>
                            </a:ext>
                          </a:extLst>
                        </p:cNvPr>
                        <p:cNvSpPr txBox="1"/>
                        <p:nvPr/>
                      </p:nvSpPr>
                      <p:spPr>
                        <a:xfrm>
                          <a:off x="1807693" y="1879796"/>
                          <a:ext cx="1104359" cy="256216"/>
                        </a:xfrm>
                        <a:prstGeom prst="rect">
                          <a:avLst/>
                        </a:prstGeom>
                        <a:noFill/>
                      </p:spPr>
                      <p:txBody>
                        <a:bodyPr wrap="square" rtlCol="0">
                          <a:spAutoFit/>
                        </a:bodyPr>
                        <a:lstStyle/>
                        <a:p>
                          <a:r>
                            <a:rPr lang="en-US" sz="600" dirty="0">
                              <a:latin typeface="Times New Roman" panose="02020603050405020304" pitchFamily="18" charset="0"/>
                              <a:cs typeface="Times New Roman" panose="02020603050405020304" pitchFamily="18" charset="0"/>
                            </a:rPr>
                            <a:t>Covered Interval</a:t>
                          </a:r>
                        </a:p>
                      </p:txBody>
                    </p:sp>
                    <p:sp>
                      <p:nvSpPr>
                        <p:cNvPr id="24" name="TextBox 23">
                          <a:extLst>
                            <a:ext uri="{FF2B5EF4-FFF2-40B4-BE49-F238E27FC236}">
                              <a16:creationId xmlns:a16="http://schemas.microsoft.com/office/drawing/2014/main" id="{F2913B05-9843-BB47-BE8D-E4330B95672C}"/>
                            </a:ext>
                          </a:extLst>
                        </p:cNvPr>
                        <p:cNvSpPr txBox="1"/>
                        <p:nvPr/>
                      </p:nvSpPr>
                      <p:spPr>
                        <a:xfrm>
                          <a:off x="1807693" y="2182217"/>
                          <a:ext cx="1042417" cy="256216"/>
                        </a:xfrm>
                        <a:prstGeom prst="rect">
                          <a:avLst/>
                        </a:prstGeom>
                        <a:noFill/>
                      </p:spPr>
                      <p:txBody>
                        <a:bodyPr wrap="square" rtlCol="0">
                          <a:spAutoFit/>
                        </a:bodyPr>
                        <a:lstStyle/>
                        <a:p>
                          <a:r>
                            <a:rPr lang="en-US" sz="600" dirty="0">
                              <a:latin typeface="Times New Roman" panose="02020603050405020304" pitchFamily="18" charset="0"/>
                              <a:cs typeface="Times New Roman" panose="02020603050405020304" pitchFamily="18" charset="0"/>
                            </a:rPr>
                            <a:t>Dolomite Breccia</a:t>
                          </a:r>
                        </a:p>
                      </p:txBody>
                    </p:sp>
                    <p:sp>
                      <p:nvSpPr>
                        <p:cNvPr id="25" name="Rectangle 24">
                          <a:extLst>
                            <a:ext uri="{FF2B5EF4-FFF2-40B4-BE49-F238E27FC236}">
                              <a16:creationId xmlns:a16="http://schemas.microsoft.com/office/drawing/2014/main" id="{3B1F6CDB-67B3-384C-AF52-085F83077F52}"/>
                            </a:ext>
                          </a:extLst>
                        </p:cNvPr>
                        <p:cNvSpPr/>
                        <p:nvPr/>
                      </p:nvSpPr>
                      <p:spPr>
                        <a:xfrm>
                          <a:off x="3062914" y="1762862"/>
                          <a:ext cx="1349184" cy="699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166F117F-BA33-BC42-A6E0-B12F524A31BA}"/>
                            </a:ext>
                          </a:extLst>
                        </p:cNvPr>
                        <p:cNvSpPr txBox="1"/>
                        <p:nvPr/>
                      </p:nvSpPr>
                      <p:spPr>
                        <a:xfrm>
                          <a:off x="2957774" y="1850018"/>
                          <a:ext cx="1661494" cy="384234"/>
                        </a:xfrm>
                        <a:prstGeom prst="rect">
                          <a:avLst/>
                        </a:prstGeom>
                        <a:noFill/>
                      </p:spPr>
                      <p:txBody>
                        <a:bodyPr wrap="square" rtlCol="0">
                          <a:spAutoFit/>
                        </a:bodyPr>
                        <a:lstStyle/>
                        <a:p>
                          <a:r>
                            <a:rPr lang="en-US" sz="600" dirty="0">
                              <a:latin typeface="Times New Roman" panose="02020603050405020304" pitchFamily="18" charset="0"/>
                              <a:cs typeface="Times New Roman" panose="02020603050405020304" pitchFamily="18" charset="0"/>
                            </a:rPr>
                            <a:t>Dolomitized, Brecciated, </a:t>
                          </a:r>
                        </a:p>
                        <a:p>
                          <a:r>
                            <a:rPr lang="en-US" sz="600" dirty="0">
                              <a:latin typeface="Times New Roman" panose="02020603050405020304" pitchFamily="18" charset="0"/>
                              <a:cs typeface="Times New Roman" panose="02020603050405020304" pitchFamily="18" charset="0"/>
                            </a:rPr>
                            <a:t>Fine-grained Monterey Strata</a:t>
                          </a:r>
                        </a:p>
                      </p:txBody>
                    </p:sp>
                    <p:sp>
                      <p:nvSpPr>
                        <p:cNvPr id="27" name="TextBox 26">
                          <a:extLst>
                            <a:ext uri="{FF2B5EF4-FFF2-40B4-BE49-F238E27FC236}">
                              <a16:creationId xmlns:a16="http://schemas.microsoft.com/office/drawing/2014/main" id="{7EAA264B-2850-4E4C-AD58-34566CCF86EF}"/>
                            </a:ext>
                          </a:extLst>
                        </p:cNvPr>
                        <p:cNvSpPr txBox="1"/>
                        <p:nvPr/>
                      </p:nvSpPr>
                      <p:spPr>
                        <a:xfrm>
                          <a:off x="2957774" y="2182217"/>
                          <a:ext cx="1722205" cy="256216"/>
                        </a:xfrm>
                        <a:prstGeom prst="rect">
                          <a:avLst/>
                        </a:prstGeom>
                        <a:noFill/>
                      </p:spPr>
                      <p:txBody>
                        <a:bodyPr wrap="square" rtlCol="0">
                          <a:spAutoFit/>
                        </a:bodyPr>
                        <a:lstStyle/>
                        <a:p>
                          <a:r>
                            <a:rPr lang="en-US" sz="600" dirty="0">
                              <a:latin typeface="Times New Roman" panose="02020603050405020304" pitchFamily="18" charset="0"/>
                              <a:cs typeface="Times New Roman" panose="02020603050405020304" pitchFamily="18" charset="0"/>
                            </a:rPr>
                            <a:t>Fine-grained Monterey Strata</a:t>
                          </a:r>
                        </a:p>
                      </p:txBody>
                    </p:sp>
                    <p:sp>
                      <p:nvSpPr>
                        <p:cNvPr id="28" name="TextBox 27">
                          <a:extLst>
                            <a:ext uri="{FF2B5EF4-FFF2-40B4-BE49-F238E27FC236}">
                              <a16:creationId xmlns:a16="http://schemas.microsoft.com/office/drawing/2014/main" id="{2D2A16A4-3539-5C43-A1EE-AD371EFB469A}"/>
                            </a:ext>
                          </a:extLst>
                        </p:cNvPr>
                        <p:cNvSpPr txBox="1"/>
                        <p:nvPr/>
                      </p:nvSpPr>
                      <p:spPr>
                        <a:xfrm>
                          <a:off x="1991328" y="2411033"/>
                          <a:ext cx="969264" cy="256216"/>
                        </a:xfrm>
                        <a:prstGeom prst="rect">
                          <a:avLst/>
                        </a:prstGeom>
                        <a:noFill/>
                      </p:spPr>
                      <p:txBody>
                        <a:bodyPr wrap="square" rtlCol="0">
                          <a:spAutoFit/>
                        </a:bodyPr>
                        <a:lstStyle/>
                        <a:p>
                          <a:pPr algn="ctr"/>
                          <a:r>
                            <a:rPr lang="en-US" sz="600" dirty="0">
                              <a:latin typeface="Times New Roman" panose="02020603050405020304" pitchFamily="18" charset="0"/>
                              <a:cs typeface="Times New Roman" panose="02020603050405020304" pitchFamily="18" charset="0"/>
                            </a:rPr>
                            <a:t>15 meters</a:t>
                          </a:r>
                        </a:p>
                      </p:txBody>
                    </p:sp>
                  </p:grpSp>
                </p:grpSp>
                <p:sp>
                  <p:nvSpPr>
                    <p:cNvPr id="8" name="Rectangle 7">
                      <a:extLst>
                        <a:ext uri="{FF2B5EF4-FFF2-40B4-BE49-F238E27FC236}">
                          <a16:creationId xmlns:a16="http://schemas.microsoft.com/office/drawing/2014/main" id="{B19550CA-A34F-BA44-8D98-5536C1E437AA}"/>
                        </a:ext>
                      </a:extLst>
                    </p:cNvPr>
                    <p:cNvSpPr/>
                    <p:nvPr/>
                  </p:nvSpPr>
                  <p:spPr>
                    <a:xfrm>
                      <a:off x="4409761" y="3299791"/>
                      <a:ext cx="90677" cy="119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Freeform 19">
                      <a:extLst>
                        <a:ext uri="{FF2B5EF4-FFF2-40B4-BE49-F238E27FC236}">
                          <a16:creationId xmlns:a16="http://schemas.microsoft.com/office/drawing/2014/main" id="{B4A10EE2-2450-1248-94CC-1286D34D6ED8}"/>
                        </a:ext>
                      </a:extLst>
                    </p:cNvPr>
                    <p:cNvSpPr/>
                    <p:nvPr/>
                  </p:nvSpPr>
                  <p:spPr>
                    <a:xfrm>
                      <a:off x="4384675" y="3354938"/>
                      <a:ext cx="165100" cy="21919"/>
                    </a:xfrm>
                    <a:custGeom>
                      <a:avLst/>
                      <a:gdLst>
                        <a:gd name="connsiteX0" fmla="*/ 0 w 165100"/>
                        <a:gd name="connsiteY0" fmla="*/ 20087 h 21919"/>
                        <a:gd name="connsiteX1" fmla="*/ 63500 w 165100"/>
                        <a:gd name="connsiteY1" fmla="*/ 20087 h 21919"/>
                        <a:gd name="connsiteX2" fmla="*/ 114300 w 165100"/>
                        <a:gd name="connsiteY2" fmla="*/ 1037 h 21919"/>
                        <a:gd name="connsiteX3" fmla="*/ 165100 w 165100"/>
                        <a:gd name="connsiteY3" fmla="*/ 4212 h 21919"/>
                      </a:gdLst>
                      <a:ahLst/>
                      <a:cxnLst>
                        <a:cxn ang="0">
                          <a:pos x="connsiteX0" y="connsiteY0"/>
                        </a:cxn>
                        <a:cxn ang="0">
                          <a:pos x="connsiteX1" y="connsiteY1"/>
                        </a:cxn>
                        <a:cxn ang="0">
                          <a:pos x="connsiteX2" y="connsiteY2"/>
                        </a:cxn>
                        <a:cxn ang="0">
                          <a:pos x="connsiteX3" y="connsiteY3"/>
                        </a:cxn>
                      </a:cxnLst>
                      <a:rect l="l" t="t" r="r" b="b"/>
                      <a:pathLst>
                        <a:path w="165100" h="21919">
                          <a:moveTo>
                            <a:pt x="0" y="20087"/>
                          </a:moveTo>
                          <a:cubicBezTo>
                            <a:pt x="22225" y="21674"/>
                            <a:pt x="44450" y="23262"/>
                            <a:pt x="63500" y="20087"/>
                          </a:cubicBezTo>
                          <a:cubicBezTo>
                            <a:pt x="82550" y="16912"/>
                            <a:pt x="97367" y="3683"/>
                            <a:pt x="114300" y="1037"/>
                          </a:cubicBezTo>
                          <a:cubicBezTo>
                            <a:pt x="131233" y="-1609"/>
                            <a:pt x="148166" y="1301"/>
                            <a:pt x="165100" y="421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1" name="Rectangle 40">
                    <a:extLst>
                      <a:ext uri="{FF2B5EF4-FFF2-40B4-BE49-F238E27FC236}">
                        <a16:creationId xmlns:a16="http://schemas.microsoft.com/office/drawing/2014/main" id="{309CE32A-F42F-3D41-AF6D-E25DD4C3D099}"/>
                      </a:ext>
                    </a:extLst>
                  </p:cNvPr>
                  <p:cNvSpPr/>
                  <p:nvPr/>
                </p:nvSpPr>
                <p:spPr>
                  <a:xfrm>
                    <a:off x="2360549" y="2138794"/>
                    <a:ext cx="6577390" cy="446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7" name="TextBox 46">
                  <a:extLst>
                    <a:ext uri="{FF2B5EF4-FFF2-40B4-BE49-F238E27FC236}">
                      <a16:creationId xmlns:a16="http://schemas.microsoft.com/office/drawing/2014/main" id="{8788BAE3-973F-D848-A1CC-040D5EB84808}"/>
                    </a:ext>
                  </a:extLst>
                </p:cNvPr>
                <p:cNvSpPr txBox="1"/>
                <p:nvPr/>
              </p:nvSpPr>
              <p:spPr>
                <a:xfrm>
                  <a:off x="139802" y="2680656"/>
                  <a:ext cx="383889" cy="32324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a:t>
                  </a:r>
                </a:p>
              </p:txBody>
            </p:sp>
          </p:grpSp>
        </p:grpSp>
        <p:sp>
          <p:nvSpPr>
            <p:cNvPr id="53" name="TextBox 52">
              <a:extLst>
                <a:ext uri="{FF2B5EF4-FFF2-40B4-BE49-F238E27FC236}">
                  <a16:creationId xmlns:a16="http://schemas.microsoft.com/office/drawing/2014/main" id="{96C5C34B-79C9-DD4A-806A-07E66147D0C9}"/>
                </a:ext>
              </a:extLst>
            </p:cNvPr>
            <p:cNvSpPr txBox="1"/>
            <p:nvPr/>
          </p:nvSpPr>
          <p:spPr>
            <a:xfrm>
              <a:off x="-49075" y="1413099"/>
              <a:ext cx="79604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NNW</a:t>
              </a:r>
            </a:p>
          </p:txBody>
        </p:sp>
        <p:sp>
          <p:nvSpPr>
            <p:cNvPr id="54" name="TextBox 53">
              <a:extLst>
                <a:ext uri="{FF2B5EF4-FFF2-40B4-BE49-F238E27FC236}">
                  <a16:creationId xmlns:a16="http://schemas.microsoft.com/office/drawing/2014/main" id="{368D171C-7CCA-074E-B286-3BFFD890D55B}"/>
                </a:ext>
              </a:extLst>
            </p:cNvPr>
            <p:cNvSpPr txBox="1"/>
            <p:nvPr/>
          </p:nvSpPr>
          <p:spPr>
            <a:xfrm>
              <a:off x="6895765" y="1413099"/>
              <a:ext cx="69889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SSE</a:t>
              </a:r>
            </a:p>
          </p:txBody>
        </p:sp>
      </p:grpSp>
      <p:sp>
        <p:nvSpPr>
          <p:cNvPr id="56" name="Content Placeholder 2">
            <a:extLst>
              <a:ext uri="{FF2B5EF4-FFF2-40B4-BE49-F238E27FC236}">
                <a16:creationId xmlns:a16="http://schemas.microsoft.com/office/drawing/2014/main" id="{BE7BCAFA-993C-7D43-A8F8-5C1A587A1EB3}"/>
              </a:ext>
            </a:extLst>
          </p:cNvPr>
          <p:cNvSpPr>
            <a:spLocks noGrp="1"/>
          </p:cNvSpPr>
          <p:nvPr>
            <p:ph idx="1"/>
          </p:nvPr>
        </p:nvSpPr>
        <p:spPr>
          <a:xfrm>
            <a:off x="1704418" y="1138822"/>
            <a:ext cx="8557812" cy="4625609"/>
          </a:xfrm>
        </p:spPr>
        <p:txBody>
          <a:bodyPr/>
          <a:lstStyle/>
          <a:p>
            <a:r>
              <a:rPr lang="en-US" sz="3200" dirty="0">
                <a:latin typeface="Times New Roman" panose="02020603050405020304" pitchFamily="18" charset="0"/>
                <a:cs typeface="Times New Roman" panose="02020603050405020304" pitchFamily="18" charset="0"/>
              </a:rPr>
              <a:t>Transect A-A’</a:t>
            </a:r>
          </a:p>
        </p:txBody>
      </p:sp>
    </p:spTree>
    <p:extLst>
      <p:ext uri="{BB962C8B-B14F-4D97-AF65-F5344CB8AC3E}">
        <p14:creationId xmlns:p14="http://schemas.microsoft.com/office/powerpoint/2010/main" val="24241976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{7717152F-1619-974F-BAA8-06AED1BA0DD0}tf10001070</Template>
  <TotalTime>60272</TotalTime>
  <Words>6708</Words>
  <Application>Microsoft Macintosh PowerPoint</Application>
  <PresentationFormat>On-screen Show (4:3)</PresentationFormat>
  <Paragraphs>327</Paragraphs>
  <Slides>27</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MS Mincho</vt:lpstr>
      <vt:lpstr>Arial</vt:lpstr>
      <vt:lpstr>Calibri</vt:lpstr>
      <vt:lpstr>Cambria</vt:lpstr>
      <vt:lpstr>Cambria Math</vt:lpstr>
      <vt:lpstr>Times New Roman</vt:lpstr>
      <vt:lpstr>Adjacency</vt:lpstr>
      <vt:lpstr>Spatial and Geochemical  Characterization of an Anomalous, Map-Scale Dolomite Breccia in the Monterey Formation,  Santa Maria Basin, California</vt:lpstr>
      <vt:lpstr>Geologic Setting</vt:lpstr>
      <vt:lpstr>Map-Scale Carbonate Locations</vt:lpstr>
      <vt:lpstr>Carbonate Occurrence</vt:lpstr>
      <vt:lpstr>So What?</vt:lpstr>
      <vt:lpstr>Study Area</vt:lpstr>
      <vt:lpstr>Methods</vt:lpstr>
      <vt:lpstr>Sample Locations</vt:lpstr>
      <vt:lpstr>Outcrop-Scale Deformation</vt:lpstr>
      <vt:lpstr>Spatial Distribution of Features</vt:lpstr>
      <vt:lpstr>Sample Locations</vt:lpstr>
      <vt:lpstr>Breccia Outcrops</vt:lpstr>
      <vt:lpstr>Brecciated Basal Contact</vt:lpstr>
      <vt:lpstr>Breccia Slab Fabrics</vt:lpstr>
      <vt:lpstr>Breccia Mineralogy</vt:lpstr>
      <vt:lpstr>Breccia Microfabrics</vt:lpstr>
      <vt:lpstr>PowerPoint Presentation</vt:lpstr>
      <vt:lpstr>PowerPoint Presentation</vt:lpstr>
      <vt:lpstr>Fluid Temperature Derivation</vt:lpstr>
      <vt:lpstr>Major Fluid Conduit</vt:lpstr>
      <vt:lpstr>Regional Model (Wirtz, 2017)</vt:lpstr>
      <vt:lpstr>Geologic Interpretation</vt:lpstr>
      <vt:lpstr>PowerPoint Presentation</vt:lpstr>
      <vt:lpstr>Conclusions</vt:lpstr>
      <vt:lpstr>Acknowledgements</vt:lpstr>
      <vt:lpstr>Thank You!</vt:lpstr>
      <vt:lpstr>References</vt:lpstr>
    </vt:vector>
  </TitlesOfParts>
  <Company>CSULB</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Behl</dc:creator>
  <cp:lastModifiedBy/>
  <cp:revision>507</cp:revision>
  <dcterms:created xsi:type="dcterms:W3CDTF">2014-04-27T01:18:21Z</dcterms:created>
  <dcterms:modified xsi:type="dcterms:W3CDTF">2018-07-30T22:33:17Z</dcterms:modified>
</cp:coreProperties>
</file>