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40" r:id="rId1"/>
    <p:sldMasterId id="2147484082" r:id="rId2"/>
    <p:sldMasterId id="2147485630" r:id="rId3"/>
    <p:sldMasterId id="2147486194" r:id="rId4"/>
    <p:sldMasterId id="2147486206" r:id="rId5"/>
  </p:sldMasterIdLst>
  <p:notesMasterIdLst>
    <p:notesMasterId r:id="rId53"/>
  </p:notesMasterIdLst>
  <p:sldIdLst>
    <p:sldId id="737" r:id="rId6"/>
    <p:sldId id="1119" r:id="rId7"/>
    <p:sldId id="1052" r:id="rId8"/>
    <p:sldId id="1055" r:id="rId9"/>
    <p:sldId id="1050" r:id="rId10"/>
    <p:sldId id="1095" r:id="rId11"/>
    <p:sldId id="1120" r:id="rId12"/>
    <p:sldId id="1122" r:id="rId13"/>
    <p:sldId id="1123" r:id="rId14"/>
    <p:sldId id="1124" r:id="rId15"/>
    <p:sldId id="1125" r:id="rId16"/>
    <p:sldId id="1126" r:id="rId17"/>
    <p:sldId id="1127" r:id="rId18"/>
    <p:sldId id="1128" r:id="rId19"/>
    <p:sldId id="1129" r:id="rId20"/>
    <p:sldId id="1132" r:id="rId21"/>
    <p:sldId id="1133" r:id="rId22"/>
    <p:sldId id="1134" r:id="rId23"/>
    <p:sldId id="1135" r:id="rId24"/>
    <p:sldId id="1136" r:id="rId25"/>
    <p:sldId id="1137" r:id="rId26"/>
    <p:sldId id="1116" r:id="rId27"/>
    <p:sldId id="1139" r:id="rId28"/>
    <p:sldId id="1140" r:id="rId29"/>
    <p:sldId id="1141" r:id="rId30"/>
    <p:sldId id="1168" r:id="rId31"/>
    <p:sldId id="1169" r:id="rId32"/>
    <p:sldId id="1142" r:id="rId33"/>
    <p:sldId id="1143" r:id="rId34"/>
    <p:sldId id="1144" r:id="rId35"/>
    <p:sldId id="1145" r:id="rId36"/>
    <p:sldId id="1146" r:id="rId37"/>
    <p:sldId id="1147" r:id="rId38"/>
    <p:sldId id="1148" r:id="rId39"/>
    <p:sldId id="1150" r:id="rId40"/>
    <p:sldId id="1156" r:id="rId41"/>
    <p:sldId id="1160" r:id="rId42"/>
    <p:sldId id="1159" r:id="rId43"/>
    <p:sldId id="1158" r:id="rId44"/>
    <p:sldId id="1161" r:id="rId45"/>
    <p:sldId id="941" r:id="rId46"/>
    <p:sldId id="1162" r:id="rId47"/>
    <p:sldId id="1163" r:id="rId48"/>
    <p:sldId id="1164" r:id="rId49"/>
    <p:sldId id="1166" r:id="rId50"/>
    <p:sldId id="1167" r:id="rId51"/>
    <p:sldId id="1121" r:id="rId5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FCFF"/>
    <a:srgbClr val="6D20D7"/>
    <a:srgbClr val="7B0BD7"/>
    <a:srgbClr val="7C4DF0"/>
    <a:srgbClr val="0000F0"/>
    <a:srgbClr val="015109"/>
    <a:srgbClr val="025B0B"/>
    <a:srgbClr val="008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14"/>
    <p:restoredTop sz="94638"/>
  </p:normalViewPr>
  <p:slideViewPr>
    <p:cSldViewPr snapToGrid="0">
      <p:cViewPr varScale="1">
        <p:scale>
          <a:sx n="169" d="100"/>
          <a:sy n="169" d="100"/>
        </p:scale>
        <p:origin x="8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5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5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835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5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5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10D9EBE-1401-7B43-8C43-F21E0440D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728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A72BEA-8DB9-BC44-A332-922FA2BE24FF}" type="slidenum">
              <a:rPr lang="en-US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06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6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16EE1BF2-73FA-0A48-9391-81C820A4B577}" type="slidenum">
              <a:rPr lang="en-US" sz="120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400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06C552-6A12-4844-ACD2-B324BADCA334}" type="slidenum">
              <a:rPr lang="en-US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426E0426-8F9B-CC4F-AB88-13D07A51476A}" type="slidenum">
              <a:rPr lang="en-US" sz="120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6ABEDC-B568-0345-B873-862161A97F05}" type="slidenum">
              <a:rPr lang="en-US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52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14D2A8-7BB9-1F4E-9D83-9C8FD6D1DD1B}" type="slidenum">
              <a:rPr lang="en-US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60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9FD29A-814E-874F-A312-0ACA3BC7F28D}" type="slidenum">
              <a:rPr lang="en-US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18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8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1B83B6-12A6-F245-B365-CE6E21DFF957}" type="slidenum">
              <a:rPr lang="en-US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6B90AA08-2EA6-C843-9A43-97C89311ACDB}" type="slidenum">
              <a:rPr lang="en-US" sz="1200"/>
              <a:pPr>
                <a:defRPr/>
              </a:pPr>
              <a:t>41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21D08384-C066-DA44-8237-7AA01FDFD4F4}" type="slidenum">
              <a:rPr lang="en-US" sz="120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5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3E2D4E79-E849-DE41-B3A9-F44B2DA8277F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4B9CA9C6-8876-BB46-AC79-44AFC8BB4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89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2AE9523C-9204-074D-A0D1-5E8686041955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E2B2BF8F-18FF-5246-ACB3-EF55E1468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92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C64D2977-851E-7F48-A874-646435A00433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6883E7FC-3CB2-4A48-9F4B-928F635AF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28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59977008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3AD5C-42C5-6C40-87B7-489481B3B9E2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FF9CB-0FF3-7547-8E14-6983582C0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11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A3E5E-3FA8-894B-A04B-8CFA7350B80A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68FC-3FA6-8D46-B782-8B0AAE6BE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49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2B537-FEBE-2B42-BC96-54527E5DCD2E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BF00D-17F0-9F4B-81F1-EBCD9C157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40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B1DD0-E1CD-FE48-A499-C11B23A60E70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B8431-EC7B-0B4B-BF37-D08442DCF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50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26EB4-87E5-F94D-922D-2C5E19EB3017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C5EA9-54C7-FF47-9F14-1C908543A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3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31C88-82C0-764D-9EDE-BEF5D4F26C03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211A5-8196-FF40-9D3E-FC0A5D9D9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83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C3FD4-86A0-DB41-B20D-A97E2BFED714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F47F7-3644-5B45-B28C-F3A764EA5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77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1C0083D7-8A82-804F-966E-A1BDA3CDA659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4510D44F-6CC1-5B47-A0F5-37DABB6B6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1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BB00D-7B86-9841-A195-B959205F1F29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FA536-318B-674D-9F73-E54E15AF2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32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ADB43-316C-6C4C-AECB-798DA68FA4C6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08E0B-D8B1-6640-BE79-2DA9DB717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84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1DDB1-E58A-3C47-9C76-40BB1FC0C230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DB115-BCB8-E740-9957-CF2B058A6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38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7069D-D8E8-3F49-83FD-E831D7B0F7C2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9C743-7473-0744-A5F9-4A1D67052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96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46F04F91-100C-A74A-BCAD-51E8E29A0499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79F79846-BFF0-444A-9DEB-5363E7AD2B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25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9596E744-F056-5646-BAEE-20BA8AF78E9A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C60C0519-9402-B24F-A978-6B5B0B1A6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40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95DAF1F7-6D2B-A840-BCF1-C29D72E0AC3D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6FA19631-4BB0-2640-AA13-9DB2F41FB3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93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BD40170D-C044-6343-AB09-40E3395FA457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B1C87929-1AA9-334F-9EFB-6F1F2EF46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74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05D76691-BF55-A944-BBD2-28541A7C3A0A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4DB1BC61-E1AC-3C42-B37A-6238B74D6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5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2E8B05EA-246B-AF4F-AEE9-F9D5F8629A23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C301B216-CFCA-CF47-9D08-8EF37FECF9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7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C87C8474-2C48-CA42-B4B0-3EB73379F38C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4EECF830-43EC-4D4E-B15A-1CDE4BA10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37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F59C3828-F2E1-6249-9A46-DEB024DD5C28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AAFF83A7-4FAF-1947-A04A-C48F1EFBE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83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1A52305A-6C2D-2E4E-823E-A7999DE7AD2D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05B66091-1B87-9F4A-9D1E-8530B715C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510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B3F3B6D1-295D-3146-8160-E35BB7CF5B74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0862CDB4-1413-4949-AFB0-8AFAB5EB9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04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CB7FFD97-7283-444C-AB56-331EDBDAEB6F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6CC462D7-F46B-EC4F-BC60-36F5795CF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319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599B5BFF-A206-AE4D-80A2-BB27E5B1EDA1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06F1A58B-BA07-9140-AE17-C1417D4BD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566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92146618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92075" y="6492875"/>
            <a:ext cx="9051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kumimoji="0" lang="en-US" sz="1800" i="1" smtClean="0">
                <a:solidFill>
                  <a:srgbClr val="000000"/>
                </a:solidFill>
                <a:latin typeface="Calibri" charset="0"/>
              </a:rPr>
              <a:t>Long Beach MARS Project: Monterey and Related Sediments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8898203-07B0-3345-9AAC-9F109AFDB31F}" type="datetimeFigureOut">
              <a:rPr lang="en-US"/>
              <a:pPr>
                <a:defRPr/>
              </a:pPr>
              <a:t>7/30/18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28038" y="6445250"/>
            <a:ext cx="685800" cy="412750"/>
          </a:xfrm>
        </p:spPr>
        <p:txBody>
          <a:bodyPr/>
          <a:lstStyle>
            <a:lvl1pPr algn="ctr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80887E2-6B90-CE4A-A6BB-FA3919D25B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5079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04D9AB4-828C-DA49-AFF5-CD06506816B6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034DF3-6A6B-0742-88C1-0B0774E470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252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5D0AF8A-18B7-E84B-91AF-37464E3348B2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7434111-B647-9E42-892D-EDEBB7E84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51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9FD5BA9-EF12-0344-82E9-5A4BA220FB60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6525841-108C-B441-9274-B83977A730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94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3495BFCB-EDBA-0342-BE49-BEBB09D5E58C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4A841635-7CA1-5941-920E-CA87A0A4B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835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49BA744-4E66-DF4A-B560-C6D30D16C586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2400208-D383-D94C-902F-23920310B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806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3D9C3A-B04F-8E43-9AB9-7D497212A0AC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66B93ED-F625-C240-AC9A-31E6ACA02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726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268C68-2020-0742-A091-9B791C05CD64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9745BA6-68CA-2C49-AD54-E11E841B1C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63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B38EAE2-7816-4F41-9783-5BAC1B319B6D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DF2F813-761D-C14B-A91F-3AFE81C65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089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EFD49A9-9533-CC40-9D97-DF59503CF55F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97AE1A3-EACE-F94A-9CB9-8946DDBC7F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818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7CC1FC5-BC94-B04C-B53B-7DB11DD2FB81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5505B96-371D-6846-9BB2-CF8F023F8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1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07CF12-2DD4-4949-BA8D-C7CE11D98CC9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B65C7FB-61F3-F64B-933D-FE6407E424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554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9ADB46D-B32B-0F41-938C-4AFD5ED03E1C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9200F5-BFEF-FF4C-8575-5FD6710FB1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553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698F9-DBD9-6646-9727-2CBF3838CA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65868-B518-2B43-8DE3-A9446DA3FC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466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4CFE-AF21-6844-9AE8-B13871DE87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BB242-78EC-1741-B69F-DA088128AD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787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2A9D9798-FEE6-AE4B-B3E4-ABF0D3713758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270B832E-4933-0F46-A178-1E4EBD4B0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296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BD341-9AE6-CA4D-9B8A-4278D8F372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A3329-D86F-7A44-9626-077FB9CAF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703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79394-F4BF-8747-A7FF-198564ED73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2104F-8313-4247-A428-4A4794D0F4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683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2CD80-6FBC-904B-AAC9-4071EEE033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E24DB-404B-3F4F-B6C6-CE551FD205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542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250EB-3722-4044-86D8-80A9DB4AB9B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837D2-7D15-1745-B9B6-A9943266B0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874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47D89-DF68-1247-B901-27B2759211B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62EA-06C2-DA4F-87A5-BB7CE71A3F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14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FC824-5B6A-E84F-943A-A0237C3168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EF73B-2FB0-3341-B6D6-A545299FDF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19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F4E5B-3FD7-1445-BCBA-51A290714E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B4218-6743-274A-B7BB-5720650C51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707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BE785-1501-2146-914F-F760803687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96AA6-A51B-3040-93AC-DFF3247A9B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451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3CB54-CD8D-EA46-A3A4-BECF5FDA4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9E1F6-D912-CF4E-B655-0D5816CCA0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543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 kumimoji="1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 kumimoji="1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spcBef>
                <a:spcPct val="20000"/>
              </a:spcBef>
              <a:buFontTx/>
              <a:buChar char="•"/>
              <a:defRPr kumimoji="1"/>
            </a:lvl1pPr>
          </a:lstStyle>
          <a:p>
            <a:pPr>
              <a:defRPr/>
            </a:pPr>
            <a:fld id="{581C626E-92A2-5C4C-94A5-ACDDC1BEBF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81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F1E8DE2C-DDC9-3142-A645-A9F053620672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A68CA5C7-0CE4-3546-AE27-C309BEB28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23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CAC13E05-75CF-1647-9306-282BF512359B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F3163C56-A05F-6B42-9057-79F745BFF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9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DA46669B-9997-0145-A74D-6C59D110CAB6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7473CEF0-3DFA-C54D-B504-4DBE5B7C80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27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17A010E4-5F47-074E-ACCA-8083005028BB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1B19F01C-2A21-5748-AFD8-1CE1D8FBB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4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854E91A-58A1-7F4A-BF55-DDD650638C91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AAB0E3D-6C3E-8F46-A5CD-B6B811865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47" r:id="rId1"/>
    <p:sldLayoutId id="2147486148" r:id="rId2"/>
    <p:sldLayoutId id="2147486149" r:id="rId3"/>
    <p:sldLayoutId id="2147486150" r:id="rId4"/>
    <p:sldLayoutId id="2147486151" r:id="rId5"/>
    <p:sldLayoutId id="2147486152" r:id="rId6"/>
    <p:sldLayoutId id="2147486153" r:id="rId7"/>
    <p:sldLayoutId id="2147486154" r:id="rId8"/>
    <p:sldLayoutId id="2147486155" r:id="rId9"/>
    <p:sldLayoutId id="2147486156" r:id="rId10"/>
    <p:sldLayoutId id="2147486157" r:id="rId11"/>
    <p:sldLayoutId id="2147486193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B9F204D-EDFD-074F-9CDF-2A1A3BA055CC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F4D6587-AEE9-8546-A3B7-CB17E06A7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319" name="Picture 39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94400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158" r:id="rId1"/>
    <p:sldLayoutId id="2147486159" r:id="rId2"/>
    <p:sldLayoutId id="2147486160" r:id="rId3"/>
    <p:sldLayoutId id="2147486161" r:id="rId4"/>
    <p:sldLayoutId id="2147486162" r:id="rId5"/>
    <p:sldLayoutId id="2147486163" r:id="rId6"/>
    <p:sldLayoutId id="2147486164" r:id="rId7"/>
    <p:sldLayoutId id="2147486165" r:id="rId8"/>
    <p:sldLayoutId id="2147486166" r:id="rId9"/>
    <p:sldLayoutId id="2147486167" r:id="rId10"/>
    <p:sldLayoutId id="214748616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078B59F-C646-5F40-8160-5DED8972BC32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C40434B-CB83-6B48-9D01-63891F8FB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80" r:id="rId1"/>
    <p:sldLayoutId id="2147486181" r:id="rId2"/>
    <p:sldLayoutId id="2147486182" r:id="rId3"/>
    <p:sldLayoutId id="2147486183" r:id="rId4"/>
    <p:sldLayoutId id="2147486184" r:id="rId5"/>
    <p:sldLayoutId id="2147486185" r:id="rId6"/>
    <p:sldLayoutId id="2147486186" r:id="rId7"/>
    <p:sldLayoutId id="2147486187" r:id="rId8"/>
    <p:sldLayoutId id="2147486188" r:id="rId9"/>
    <p:sldLayoutId id="2147486189" r:id="rId10"/>
    <p:sldLayoutId id="2147486190" r:id="rId11"/>
    <p:sldLayoutId id="2147486191" r:id="rId12"/>
    <p:sldLayoutId id="2147486192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92B9AA4-C825-A74A-8085-6F0AD5559AD7}" type="datetimeFigureOut">
              <a:rPr lang="en-US"/>
              <a:pPr>
                <a:defRPr/>
              </a:pPr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C252DEA7-8386-674E-A624-E7827E4AA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95" r:id="rId1"/>
    <p:sldLayoutId id="2147486196" r:id="rId2"/>
    <p:sldLayoutId id="2147486197" r:id="rId3"/>
    <p:sldLayoutId id="2147486198" r:id="rId4"/>
    <p:sldLayoutId id="2147486199" r:id="rId5"/>
    <p:sldLayoutId id="2147486200" r:id="rId6"/>
    <p:sldLayoutId id="2147486201" r:id="rId7"/>
    <p:sldLayoutId id="2147486202" r:id="rId8"/>
    <p:sldLayoutId id="2147486203" r:id="rId9"/>
    <p:sldLayoutId id="2147486204" r:id="rId10"/>
    <p:sldLayoutId id="214748620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1179C74-7BDA-BB49-A05C-7EFD1FE422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7/30/18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110DF09-DFF7-4240-95C8-C6B350F7DC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895" name="Picture 39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94400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207" r:id="rId1"/>
    <p:sldLayoutId id="2147486208" r:id="rId2"/>
    <p:sldLayoutId id="2147486209" r:id="rId3"/>
    <p:sldLayoutId id="2147486210" r:id="rId4"/>
    <p:sldLayoutId id="2147486211" r:id="rId5"/>
    <p:sldLayoutId id="2147486212" r:id="rId6"/>
    <p:sldLayoutId id="2147486213" r:id="rId7"/>
    <p:sldLayoutId id="2147486214" r:id="rId8"/>
    <p:sldLayoutId id="2147486215" r:id="rId9"/>
    <p:sldLayoutId id="2147486216" r:id="rId10"/>
    <p:sldLayoutId id="2147486217" r:id="rId11"/>
    <p:sldLayoutId id="2147486218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900" name="Text Box 4"/>
          <p:cNvSpPr txBox="1">
            <a:spLocks noChangeArrowheads="1"/>
          </p:cNvSpPr>
          <p:nvPr/>
        </p:nvSpPr>
        <p:spPr bwMode="auto">
          <a:xfrm>
            <a:off x="541338" y="630238"/>
            <a:ext cx="80613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kumimoji="0" lang="en-US" sz="3600" dirty="0" smtClean="0">
                <a:solidFill>
                  <a:schemeClr val="tx2"/>
                </a:solidFill>
                <a:latin typeface="B Helvetica Bold" charset="0"/>
                <a:cs typeface="+mn-cs"/>
              </a:rPr>
              <a:t>Monterey Formation Overview, </a:t>
            </a:r>
            <a:r>
              <a:rPr kumimoji="0" lang="en-US" sz="3600" dirty="0">
                <a:solidFill>
                  <a:schemeClr val="tx2"/>
                </a:solidFill>
                <a:latin typeface="B Helvetica Bold" charset="0"/>
                <a:cs typeface="+mn-cs"/>
              </a:rPr>
              <a:t/>
            </a:r>
            <a:br>
              <a:rPr kumimoji="0" lang="en-US" sz="3600" dirty="0">
                <a:solidFill>
                  <a:schemeClr val="tx2"/>
                </a:solidFill>
                <a:latin typeface="B Helvetica Bold" charset="0"/>
                <a:cs typeface="+mn-cs"/>
              </a:rPr>
            </a:br>
            <a:r>
              <a:rPr kumimoji="0" lang="en-US" sz="3600" dirty="0">
                <a:solidFill>
                  <a:schemeClr val="tx2"/>
                </a:solidFill>
                <a:latin typeface="B Helvetica Bold" charset="0"/>
                <a:cs typeface="+mn-cs"/>
              </a:rPr>
              <a:t>California, USA</a:t>
            </a:r>
          </a:p>
        </p:txBody>
      </p:sp>
      <p:sp>
        <p:nvSpPr>
          <p:cNvPr id="592901" name="Text Box 5"/>
          <p:cNvSpPr txBox="1">
            <a:spLocks noChangeArrowheads="1"/>
          </p:cNvSpPr>
          <p:nvPr/>
        </p:nvSpPr>
        <p:spPr bwMode="auto">
          <a:xfrm>
            <a:off x="406400" y="4567238"/>
            <a:ext cx="401955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  <a:buFontTx/>
              <a:buNone/>
              <a:defRPr/>
            </a:pPr>
            <a:r>
              <a:rPr kumimoji="0" lang="en-US" sz="3600" dirty="0">
                <a:latin typeface="B Helvetica Bold" charset="0"/>
                <a:cs typeface="+mn-cs"/>
              </a:rPr>
              <a:t>Richard Behl</a:t>
            </a:r>
            <a:endParaRPr kumimoji="0" lang="en-US" sz="2400" dirty="0">
              <a:latin typeface="B Helvetica Bold" charset="0"/>
              <a:cs typeface="+mn-cs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kumimoji="0" lang="en-US" sz="1800" dirty="0">
                <a:latin typeface="B Helvetica Bold" charset="0"/>
                <a:cs typeface="+mn-cs"/>
              </a:rPr>
              <a:t>Professor of Geology &amp; Director:</a:t>
            </a:r>
            <a:br>
              <a:rPr kumimoji="0" lang="en-US" sz="1800" dirty="0">
                <a:latin typeface="B Helvetica Bold" charset="0"/>
                <a:cs typeface="+mn-cs"/>
              </a:rPr>
            </a:br>
            <a:r>
              <a:rPr kumimoji="0" lang="en-US" sz="1800" dirty="0">
                <a:latin typeface="B Helvetica Bold" charset="0"/>
                <a:cs typeface="+mn-cs"/>
              </a:rPr>
              <a:t>Monterey and Related Sediments</a:t>
            </a:r>
            <a:br>
              <a:rPr kumimoji="0" lang="en-US" sz="1800" dirty="0">
                <a:latin typeface="B Helvetica Bold" charset="0"/>
                <a:cs typeface="+mn-cs"/>
              </a:rPr>
            </a:br>
            <a:r>
              <a:rPr kumimoji="0" lang="en-US" sz="1800" dirty="0">
                <a:latin typeface="B Helvetica Bold" charset="0"/>
                <a:cs typeface="+mn-cs"/>
              </a:rPr>
              <a:t>California State Univ. Long Beach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Pacific.jpg                                                    000752FF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854075"/>
            <a:ext cx="9701213" cy="828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1395" name="AutoShape 3"/>
          <p:cNvSpPr>
            <a:spLocks noChangeArrowheads="1"/>
          </p:cNvSpPr>
          <p:nvPr/>
        </p:nvSpPr>
        <p:spPr bwMode="auto">
          <a:xfrm>
            <a:off x="1485900" y="1384300"/>
            <a:ext cx="393700" cy="381000"/>
          </a:xfrm>
          <a:prstGeom prst="star24">
            <a:avLst>
              <a:gd name="adj" fmla="val 37500"/>
            </a:avLst>
          </a:prstGeom>
          <a:solidFill>
            <a:srgbClr val="EF1F1D"/>
          </a:solidFill>
          <a:ln w="12700">
            <a:solidFill>
              <a:srgbClr val="FFEA1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71396" name="AutoShape 4"/>
          <p:cNvSpPr>
            <a:spLocks noChangeArrowheads="1"/>
          </p:cNvSpPr>
          <p:nvPr/>
        </p:nvSpPr>
        <p:spPr bwMode="auto">
          <a:xfrm>
            <a:off x="2057400" y="1295400"/>
            <a:ext cx="393700" cy="381000"/>
          </a:xfrm>
          <a:prstGeom prst="star24">
            <a:avLst>
              <a:gd name="adj" fmla="val 37500"/>
            </a:avLst>
          </a:prstGeom>
          <a:solidFill>
            <a:srgbClr val="EF1F1D"/>
          </a:solidFill>
          <a:ln w="12700">
            <a:solidFill>
              <a:srgbClr val="FFEA1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71397" name="AutoShape 5"/>
          <p:cNvSpPr>
            <a:spLocks noChangeArrowheads="1"/>
          </p:cNvSpPr>
          <p:nvPr/>
        </p:nvSpPr>
        <p:spPr bwMode="auto">
          <a:xfrm>
            <a:off x="2120900" y="812800"/>
            <a:ext cx="393700" cy="381000"/>
          </a:xfrm>
          <a:prstGeom prst="star24">
            <a:avLst>
              <a:gd name="adj" fmla="val 37500"/>
            </a:avLst>
          </a:prstGeom>
          <a:solidFill>
            <a:srgbClr val="EF1F1D"/>
          </a:solidFill>
          <a:ln w="12700">
            <a:solidFill>
              <a:srgbClr val="FFEA1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71398" name="AutoShape 6"/>
          <p:cNvSpPr>
            <a:spLocks noChangeArrowheads="1"/>
          </p:cNvSpPr>
          <p:nvPr/>
        </p:nvSpPr>
        <p:spPr bwMode="auto">
          <a:xfrm>
            <a:off x="3048000" y="482600"/>
            <a:ext cx="393700" cy="381000"/>
          </a:xfrm>
          <a:prstGeom prst="star24">
            <a:avLst>
              <a:gd name="adj" fmla="val 37500"/>
            </a:avLst>
          </a:prstGeom>
          <a:solidFill>
            <a:srgbClr val="EF1F1D"/>
          </a:solidFill>
          <a:ln w="12700">
            <a:solidFill>
              <a:srgbClr val="FFEA1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71399" name="AutoShape 7"/>
          <p:cNvSpPr>
            <a:spLocks noChangeArrowheads="1"/>
          </p:cNvSpPr>
          <p:nvPr/>
        </p:nvSpPr>
        <p:spPr bwMode="auto">
          <a:xfrm>
            <a:off x="3835400" y="457200"/>
            <a:ext cx="393700" cy="381000"/>
          </a:xfrm>
          <a:prstGeom prst="star24">
            <a:avLst>
              <a:gd name="adj" fmla="val 37500"/>
            </a:avLst>
          </a:prstGeom>
          <a:solidFill>
            <a:srgbClr val="EF1F1D"/>
          </a:solidFill>
          <a:ln w="12700">
            <a:solidFill>
              <a:srgbClr val="FFEA1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71400" name="AutoShape 8"/>
          <p:cNvSpPr>
            <a:spLocks noChangeArrowheads="1"/>
          </p:cNvSpPr>
          <p:nvPr/>
        </p:nvSpPr>
        <p:spPr bwMode="auto">
          <a:xfrm>
            <a:off x="4343400" y="482600"/>
            <a:ext cx="393700" cy="381000"/>
          </a:xfrm>
          <a:prstGeom prst="star24">
            <a:avLst>
              <a:gd name="adj" fmla="val 37500"/>
            </a:avLst>
          </a:prstGeom>
          <a:solidFill>
            <a:srgbClr val="EF1F1D"/>
          </a:solidFill>
          <a:ln w="12700">
            <a:solidFill>
              <a:srgbClr val="FFEA1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71401" name="AutoShape 9"/>
          <p:cNvSpPr>
            <a:spLocks noChangeArrowheads="1"/>
          </p:cNvSpPr>
          <p:nvPr/>
        </p:nvSpPr>
        <p:spPr bwMode="auto">
          <a:xfrm>
            <a:off x="6261100" y="1143000"/>
            <a:ext cx="393700" cy="381000"/>
          </a:xfrm>
          <a:prstGeom prst="star24">
            <a:avLst>
              <a:gd name="adj" fmla="val 37500"/>
            </a:avLst>
          </a:prstGeom>
          <a:solidFill>
            <a:srgbClr val="EF1F1D"/>
          </a:solidFill>
          <a:ln w="12700">
            <a:solidFill>
              <a:srgbClr val="FFEA1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71402" name="AutoShape 10"/>
          <p:cNvSpPr>
            <a:spLocks noChangeArrowheads="1"/>
          </p:cNvSpPr>
          <p:nvPr/>
        </p:nvSpPr>
        <p:spPr bwMode="auto">
          <a:xfrm>
            <a:off x="6375400" y="1498600"/>
            <a:ext cx="393700" cy="381000"/>
          </a:xfrm>
          <a:prstGeom prst="star24">
            <a:avLst>
              <a:gd name="adj" fmla="val 37500"/>
            </a:avLst>
          </a:prstGeom>
          <a:solidFill>
            <a:srgbClr val="EF1F1D"/>
          </a:solidFill>
          <a:ln w="12700">
            <a:solidFill>
              <a:srgbClr val="FFEA1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71403" name="AutoShape 11"/>
          <p:cNvSpPr>
            <a:spLocks noChangeArrowheads="1"/>
          </p:cNvSpPr>
          <p:nvPr/>
        </p:nvSpPr>
        <p:spPr bwMode="auto">
          <a:xfrm>
            <a:off x="6769100" y="1816100"/>
            <a:ext cx="393700" cy="381000"/>
          </a:xfrm>
          <a:prstGeom prst="star24">
            <a:avLst>
              <a:gd name="adj" fmla="val 37500"/>
            </a:avLst>
          </a:prstGeom>
          <a:solidFill>
            <a:srgbClr val="EF1F1D"/>
          </a:solidFill>
          <a:ln w="12700">
            <a:solidFill>
              <a:srgbClr val="FFEA1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71404" name="AutoShape 12"/>
          <p:cNvSpPr>
            <a:spLocks noChangeArrowheads="1"/>
          </p:cNvSpPr>
          <p:nvPr/>
        </p:nvSpPr>
        <p:spPr bwMode="auto">
          <a:xfrm>
            <a:off x="8382000" y="3162300"/>
            <a:ext cx="393700" cy="381000"/>
          </a:xfrm>
          <a:prstGeom prst="star24">
            <a:avLst>
              <a:gd name="adj" fmla="val 37500"/>
            </a:avLst>
          </a:prstGeom>
          <a:solidFill>
            <a:srgbClr val="EF1F1D"/>
          </a:solidFill>
          <a:ln w="12700">
            <a:solidFill>
              <a:srgbClr val="FFEA1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71405" name="AutoShape 13"/>
          <p:cNvSpPr>
            <a:spLocks noChangeArrowheads="1"/>
          </p:cNvSpPr>
          <p:nvPr/>
        </p:nvSpPr>
        <p:spPr bwMode="auto">
          <a:xfrm>
            <a:off x="8343900" y="3594100"/>
            <a:ext cx="393700" cy="381000"/>
          </a:xfrm>
          <a:prstGeom prst="star24">
            <a:avLst>
              <a:gd name="adj" fmla="val 37500"/>
            </a:avLst>
          </a:prstGeom>
          <a:solidFill>
            <a:srgbClr val="EF1F1D"/>
          </a:solidFill>
          <a:ln w="12700">
            <a:solidFill>
              <a:srgbClr val="FFEA1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71406" name="AutoShape 14"/>
          <p:cNvSpPr>
            <a:spLocks noChangeArrowheads="1"/>
          </p:cNvSpPr>
          <p:nvPr/>
        </p:nvSpPr>
        <p:spPr bwMode="auto">
          <a:xfrm>
            <a:off x="8750300" y="4025900"/>
            <a:ext cx="393700" cy="381000"/>
          </a:xfrm>
          <a:prstGeom prst="star24">
            <a:avLst>
              <a:gd name="adj" fmla="val 37500"/>
            </a:avLst>
          </a:prstGeom>
          <a:solidFill>
            <a:srgbClr val="EF1F1D"/>
          </a:solidFill>
          <a:ln w="12700">
            <a:solidFill>
              <a:srgbClr val="FFEA1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989388" y="2346325"/>
            <a:ext cx="34623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Circum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-Pacific</a:t>
            </a:r>
            <a:b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“Monterey”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facies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auto">
          <a:xfrm>
            <a:off x="1366838" y="2617788"/>
            <a:ext cx="393700" cy="381000"/>
          </a:xfrm>
          <a:prstGeom prst="star24">
            <a:avLst>
              <a:gd name="adj" fmla="val 37500"/>
            </a:avLst>
          </a:prstGeom>
          <a:solidFill>
            <a:srgbClr val="EF1F1D"/>
          </a:solidFill>
          <a:ln w="12700">
            <a:solidFill>
              <a:srgbClr val="FFEA1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95350"/>
            <a:ext cx="27241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FF"/>
                </a:solidFill>
                <a:cs typeface="+mj-cs"/>
              </a:rPr>
              <a:t>Cenozoic</a:t>
            </a:r>
            <a:br>
              <a:rPr lang="en-US" dirty="0" smtClean="0">
                <a:solidFill>
                  <a:srgbClr val="0000FF"/>
                </a:solidFill>
                <a:cs typeface="+mj-cs"/>
              </a:rPr>
            </a:br>
            <a:r>
              <a:rPr lang="en-US" dirty="0" smtClean="0">
                <a:solidFill>
                  <a:srgbClr val="0000FF"/>
                </a:solidFill>
                <a:cs typeface="+mj-cs"/>
              </a:rPr>
              <a:t>Climate</a:t>
            </a:r>
            <a:br>
              <a:rPr lang="en-US" dirty="0" smtClean="0">
                <a:solidFill>
                  <a:srgbClr val="0000FF"/>
                </a:solidFill>
                <a:cs typeface="+mj-cs"/>
              </a:rPr>
            </a:br>
            <a:r>
              <a:rPr lang="en-US" dirty="0" smtClean="0">
                <a:solidFill>
                  <a:srgbClr val="0000FF"/>
                </a:solidFill>
                <a:cs typeface="+mj-cs"/>
              </a:rPr>
              <a:t>Transition</a:t>
            </a:r>
          </a:p>
        </p:txBody>
      </p:sp>
      <p:pic>
        <p:nvPicPr>
          <p:cNvPr id="81922" name="Picture 9" descr="Miller_color 2.jpg                                             0005DE51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0"/>
            <a:ext cx="6500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&#10;40 Ma map.png                                                  00000002UNTITLED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27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545138" y="6407150"/>
            <a:ext cx="2009775" cy="369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kumimoji="0" lang="en-US" sz="1800" i="1" dirty="0">
                <a:solidFill>
                  <a:prstClr val="black"/>
                </a:solidFill>
              </a:rPr>
              <a:t>Dickinson (1979)</a:t>
            </a:r>
          </a:p>
        </p:txBody>
      </p:sp>
      <p:sp>
        <p:nvSpPr>
          <p:cNvPr id="82947" name="TextBox 1"/>
          <p:cNvSpPr txBox="1">
            <a:spLocks noChangeArrowheads="1"/>
          </p:cNvSpPr>
          <p:nvPr/>
        </p:nvSpPr>
        <p:spPr bwMode="auto">
          <a:xfrm>
            <a:off x="5822950" y="1246188"/>
            <a:ext cx="30670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>
                <a:solidFill>
                  <a:prstClr val="black"/>
                </a:solidFill>
              </a:rPr>
              <a:t>Mid-Miocene tectonic shift from convergent to transform margin formed  numerous restricted and silled basins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Tectonic evolution.png                                         00000002UNTITLED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0"/>
            <a:ext cx="809625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584950" y="6381750"/>
            <a:ext cx="2203450" cy="368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kumimoji="0" lang="en-US" sz="1800" i="1" dirty="0">
                <a:solidFill>
                  <a:prstClr val="black"/>
                </a:solidFill>
              </a:rPr>
              <a:t>Blake  et al. (1978)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Neogene basins4.jpg                                            0006EAA3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Text Box 2"/>
          <p:cNvSpPr txBox="1">
            <a:spLocks noChangeArrowheads="1"/>
          </p:cNvSpPr>
          <p:nvPr/>
        </p:nvSpPr>
        <p:spPr bwMode="auto">
          <a:xfrm>
            <a:off x="900113" y="760413"/>
            <a:ext cx="7553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kumimoji="0" lang="en-US" sz="2400">
                <a:solidFill>
                  <a:prstClr val="black"/>
                </a:solidFill>
              </a:rPr>
              <a:t>Generalized Basinal Facies of the Monterey Formation</a:t>
            </a:r>
          </a:p>
        </p:txBody>
      </p:sp>
      <p:sp>
        <p:nvSpPr>
          <p:cNvPr id="796675" name="Text Box 3"/>
          <p:cNvSpPr txBox="1">
            <a:spLocks noChangeArrowheads="1"/>
          </p:cNvSpPr>
          <p:nvPr/>
        </p:nvSpPr>
        <p:spPr bwMode="auto">
          <a:xfrm>
            <a:off x="4497388" y="6175375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kumimoji="0" lang="en-US" sz="1800" dirty="0" err="1">
                <a:solidFill>
                  <a:prstClr val="black"/>
                </a:solidFill>
              </a:rPr>
              <a:t>Pisciotto</a:t>
            </a:r>
            <a:r>
              <a:rPr kumimoji="0" lang="en-US" sz="1800" dirty="0">
                <a:solidFill>
                  <a:prstClr val="black"/>
                </a:solidFill>
              </a:rPr>
              <a:t> &amp; Garrison, 1981</a:t>
            </a:r>
          </a:p>
        </p:txBody>
      </p:sp>
      <p:sp>
        <p:nvSpPr>
          <p:cNvPr id="796676" name="Text Box 4"/>
          <p:cNvSpPr txBox="1">
            <a:spLocks noChangeArrowheads="1"/>
          </p:cNvSpPr>
          <p:nvPr/>
        </p:nvSpPr>
        <p:spPr bwMode="auto">
          <a:xfrm>
            <a:off x="2173288" y="130175"/>
            <a:ext cx="50180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kumimoji="0" lang="en-US" sz="3200">
                <a:solidFill>
                  <a:prstClr val="black"/>
                </a:solidFill>
              </a:rPr>
              <a:t>Tectonics and Stratigraphy</a:t>
            </a:r>
          </a:p>
        </p:txBody>
      </p:sp>
      <p:pic>
        <p:nvPicPr>
          <p:cNvPr id="93188" name="Picture 1" descr="Pisciotto&amp;Garrison_Basinal_fac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0175"/>
            <a:ext cx="9144000" cy="456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5" descr="Macintosh HD:Users:anniegmo:Desktop:Thesis :Figures:Figures:Main Figures:Intro figures:Strat Column:California Mioce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86"/>
          <a:stretch>
            <a:fillRect/>
          </a:stretch>
        </p:blipFill>
        <p:spPr bwMode="auto">
          <a:xfrm>
            <a:off x="635000" y="1446213"/>
            <a:ext cx="7929563" cy="5051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84225" y="760413"/>
            <a:ext cx="7558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kumimoji="0" lang="en-US" sz="2400" dirty="0">
                <a:solidFill>
                  <a:srgbClr val="1F497D"/>
                </a:solidFill>
              </a:rPr>
              <a:t>Generalized Basinal </a:t>
            </a:r>
            <a:r>
              <a:rPr kumimoji="0" lang="en-US" sz="2400" dirty="0" err="1">
                <a:solidFill>
                  <a:srgbClr val="1F497D"/>
                </a:solidFill>
              </a:rPr>
              <a:t>Facies</a:t>
            </a:r>
            <a:r>
              <a:rPr kumimoji="0" lang="en-US" sz="2400" dirty="0">
                <a:solidFill>
                  <a:srgbClr val="1F497D"/>
                </a:solidFill>
              </a:rPr>
              <a:t> of the Monterey Formation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44663" y="130175"/>
            <a:ext cx="563721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kumimoji="0" lang="en-US" sz="3200" dirty="0">
                <a:solidFill>
                  <a:srgbClr val="1F497D"/>
                </a:solidFill>
              </a:rPr>
              <a:t>Neogene Basinal Stratigraphy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2159000" y="4473575"/>
            <a:ext cx="681038" cy="8191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4F81BD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2173288" y="2765425"/>
            <a:ext cx="685800" cy="9715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4F81BD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extBox 1"/>
          <p:cNvSpPr txBox="1">
            <a:spLocks noChangeArrowheads="1"/>
          </p:cNvSpPr>
          <p:nvPr/>
        </p:nvSpPr>
        <p:spPr bwMode="auto">
          <a:xfrm>
            <a:off x="974725" y="838200"/>
            <a:ext cx="680085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3600">
                <a:solidFill>
                  <a:srgbClr val="1F497D"/>
                </a:solidFill>
              </a:rPr>
              <a:t>Main Sedimentary Components</a:t>
            </a:r>
          </a:p>
          <a:p>
            <a:pPr lvl="1"/>
            <a:r>
              <a:rPr lang="en-US" sz="3600">
                <a:solidFill>
                  <a:prstClr val="black"/>
                </a:solidFill>
              </a:rPr>
              <a:t>Silica</a:t>
            </a:r>
          </a:p>
          <a:p>
            <a:pPr lvl="1"/>
            <a:r>
              <a:rPr lang="en-US" sz="3600">
                <a:solidFill>
                  <a:prstClr val="black"/>
                </a:solidFill>
              </a:rPr>
              <a:t>Carbonate</a:t>
            </a:r>
          </a:p>
          <a:p>
            <a:pPr lvl="1"/>
            <a:r>
              <a:rPr lang="en-US" sz="3600">
                <a:solidFill>
                  <a:prstClr val="black"/>
                </a:solidFill>
              </a:rPr>
              <a:t>Organic matter</a:t>
            </a:r>
          </a:p>
          <a:p>
            <a:pPr lvl="1"/>
            <a:r>
              <a:rPr lang="en-US" sz="3600">
                <a:solidFill>
                  <a:prstClr val="black"/>
                </a:solidFill>
              </a:rPr>
              <a:t>Phosphate</a:t>
            </a:r>
          </a:p>
          <a:p>
            <a:pPr lvl="1"/>
            <a:r>
              <a:rPr lang="en-US" sz="3600">
                <a:solidFill>
                  <a:prstClr val="black"/>
                </a:solidFill>
              </a:rPr>
              <a:t>Detritus (clay, silt &amp; sand)</a:t>
            </a:r>
          </a:p>
        </p:txBody>
      </p:sp>
      <p:sp>
        <p:nvSpPr>
          <p:cNvPr id="3" name="Rectangle 2"/>
          <p:cNvSpPr/>
          <p:nvPr/>
        </p:nvSpPr>
        <p:spPr>
          <a:xfrm>
            <a:off x="461206" y="4884158"/>
            <a:ext cx="7972295" cy="986937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Tx/>
              <a:buNone/>
              <a:tabLst>
                <a:tab pos="3082925" algn="l"/>
              </a:tabLst>
              <a:defRPr/>
            </a:pPr>
            <a:r>
              <a:rPr lang="en-US" sz="3200" dirty="0">
                <a:solidFill>
                  <a:srgbClr val="1F497D"/>
                </a:solidFill>
              </a:rPr>
              <a:t>High </a:t>
            </a:r>
            <a:r>
              <a:rPr lang="en-US" sz="3200" dirty="0" err="1">
                <a:solidFill>
                  <a:srgbClr val="1F497D"/>
                </a:solidFill>
              </a:rPr>
              <a:t>diagenetic</a:t>
            </a:r>
            <a:r>
              <a:rPr lang="en-US" sz="3200" dirty="0">
                <a:solidFill>
                  <a:srgbClr val="1F497D"/>
                </a:solidFill>
              </a:rPr>
              <a:t> potential of silica, </a:t>
            </a:r>
            <a:br>
              <a:rPr lang="en-US" sz="3200" dirty="0">
                <a:solidFill>
                  <a:srgbClr val="1F497D"/>
                </a:solidFill>
              </a:rPr>
            </a:br>
            <a:r>
              <a:rPr lang="en-US" sz="3200" dirty="0">
                <a:solidFill>
                  <a:srgbClr val="1F497D"/>
                </a:solidFill>
              </a:rPr>
              <a:t>carbonate, phosphate &amp; organic matter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3" descr="DIE857~1.BMP                                                   00009860021024_1722                    B9DDDCD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706438"/>
            <a:ext cx="46863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2292" name="Rectangle 4"/>
          <p:cNvSpPr>
            <a:spLocks noChangeArrowheads="1"/>
          </p:cNvSpPr>
          <p:nvPr/>
        </p:nvSpPr>
        <p:spPr bwMode="auto">
          <a:xfrm>
            <a:off x="184150" y="-19050"/>
            <a:ext cx="797718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dirty="0">
                <a:solidFill>
                  <a:srgbClr val="1F497D"/>
                </a:solidFill>
              </a:rPr>
              <a:t>Diatoms</a:t>
            </a:r>
          </a:p>
        </p:txBody>
      </p:sp>
      <p:pic>
        <p:nvPicPr>
          <p:cNvPr id="107523" name="Picture 5" descr="E:\JPEG\diatomite2 - cone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2593975"/>
            <a:ext cx="4605337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Emiliania huxleyi                                              0007A68A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-9525"/>
            <a:ext cx="4619625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6" name="Picture 3" descr="Neogloboquadrina.jpg                                           0000A06Funtitled                       B5A26CF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3235325"/>
            <a:ext cx="6375400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3604" name="Rectangle 4"/>
          <p:cNvSpPr>
            <a:spLocks noChangeArrowheads="1"/>
          </p:cNvSpPr>
          <p:nvPr/>
        </p:nvSpPr>
        <p:spPr bwMode="auto">
          <a:xfrm>
            <a:off x="141288" y="355600"/>
            <a:ext cx="28781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buFontTx/>
              <a:buNone/>
              <a:defRPr/>
            </a:pPr>
            <a:r>
              <a:rPr lang="en-US" sz="3600" dirty="0">
                <a:solidFill>
                  <a:srgbClr val="1F497D"/>
                </a:solidFill>
              </a:rPr>
              <a:t>Calcareous Microfossils</a:t>
            </a:r>
          </a:p>
        </p:txBody>
      </p:sp>
      <p:pic>
        <p:nvPicPr>
          <p:cNvPr id="108548" name="Picture 5" descr="benthic..jpg                                                   0005D522Macintosh HD                   BF581715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224213"/>
            <a:ext cx="3289300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6" descr="&#10;coccolith.jpg                                                  0005D522Macintosh HD                   BF581715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0" y="4208463"/>
            <a:ext cx="2711450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1" descr="F-1_Sed_Abundanc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676275"/>
            <a:ext cx="8647113" cy="605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1613" y="128588"/>
            <a:ext cx="7932737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4000" dirty="0">
                <a:solidFill>
                  <a:schemeClr val="tx2"/>
                </a:solidFill>
                <a:cs typeface="+mn-cs"/>
              </a:rPr>
              <a:t>Sedimentary Rocks on Earth</a:t>
            </a:r>
          </a:p>
        </p:txBody>
      </p:sp>
      <p:sp>
        <p:nvSpPr>
          <p:cNvPr id="165891" name="TextBox 1"/>
          <p:cNvSpPr txBox="1">
            <a:spLocks noChangeArrowheads="1"/>
          </p:cNvSpPr>
          <p:nvPr/>
        </p:nvSpPr>
        <p:spPr bwMode="auto">
          <a:xfrm>
            <a:off x="5918200" y="6327775"/>
            <a:ext cx="299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/>
              <a:t>Data from Railsback (1993)</a:t>
            </a:r>
          </a:p>
        </p:txBody>
      </p:sp>
      <p:sp>
        <p:nvSpPr>
          <p:cNvPr id="4" name="Rectangle 3"/>
          <p:cNvSpPr/>
          <p:nvPr/>
        </p:nvSpPr>
        <p:spPr>
          <a:xfrm>
            <a:off x="7585075" y="3778250"/>
            <a:ext cx="66675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500938" y="3702050"/>
            <a:ext cx="155733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buFontTx/>
              <a:buNone/>
              <a:defRPr/>
            </a:pPr>
            <a:r>
              <a:rPr lang="en-US" sz="1800" b="1" dirty="0">
                <a:latin typeface="+mn-lt"/>
                <a:cs typeface="Helvetica"/>
              </a:rPr>
              <a:t>siliceous rocks</a:t>
            </a:r>
          </a:p>
        </p:txBody>
      </p:sp>
      <p:sp>
        <p:nvSpPr>
          <p:cNvPr id="5" name="Down Arrow 4"/>
          <p:cNvSpPr/>
          <p:nvPr/>
        </p:nvSpPr>
        <p:spPr>
          <a:xfrm>
            <a:off x="3746500" y="892175"/>
            <a:ext cx="415925" cy="365125"/>
          </a:xfrm>
          <a:prstGeom prst="downArrow">
            <a:avLst/>
          </a:prstGeom>
          <a:solidFill>
            <a:srgbClr val="A6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77219" name="Rectangle 3"/>
          <p:cNvSpPr>
            <a:spLocks noChangeArrowheads="1"/>
          </p:cNvSpPr>
          <p:nvPr/>
        </p:nvSpPr>
        <p:spPr bwMode="auto">
          <a:xfrm>
            <a:off x="247650" y="4991100"/>
            <a:ext cx="4594225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Organic Matter &amp;</a:t>
            </a:r>
          </a:p>
          <a:p>
            <a:pPr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Phosphate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3" descr="muddy diatomite.jpg                                            0005DE51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3994150" cy="15875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/>
          <a:lstStyle/>
          <a:p>
            <a:pPr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Detritus &amp;</a:t>
            </a:r>
          </a:p>
          <a:p>
            <a:pPr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Diatom fragments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0"/>
            <a:ext cx="7259637" cy="625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02" name="Rectangle 4"/>
          <p:cNvSpPr>
            <a:spLocks noChangeArrowheads="1"/>
          </p:cNvSpPr>
          <p:nvPr/>
        </p:nvSpPr>
        <p:spPr bwMode="auto">
          <a:xfrm>
            <a:off x="6769100" y="6142038"/>
            <a:ext cx="224472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00"/>
                </a:solidFill>
              </a:rPr>
              <a:t>Compositional data</a:t>
            </a:r>
            <a:br>
              <a:rPr lang="en-US" sz="1800">
                <a:solidFill>
                  <a:srgbClr val="000000"/>
                </a:solidFill>
              </a:rPr>
            </a:br>
            <a:r>
              <a:rPr lang="en-US" sz="1800">
                <a:solidFill>
                  <a:srgbClr val="000000"/>
                </a:solidFill>
              </a:rPr>
              <a:t>of Isaacs (1985)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04197" name="Text Box 5"/>
          <p:cNvSpPr txBox="1">
            <a:spLocks noChangeArrowheads="1"/>
          </p:cNvSpPr>
          <p:nvPr/>
        </p:nvSpPr>
        <p:spPr bwMode="auto">
          <a:xfrm>
            <a:off x="4859338" y="1544638"/>
            <a:ext cx="4130675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buFontTx/>
              <a:buNone/>
              <a:defRPr/>
            </a:pPr>
            <a:r>
              <a:rPr lang="en-US" sz="3200" dirty="0">
                <a:solidFill>
                  <a:srgbClr val="FF0000"/>
                </a:solidFill>
              </a:rPr>
              <a:t>Monterey Formation Compositional variability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66788" y="598488"/>
            <a:ext cx="5603875" cy="5051425"/>
            <a:chOff x="966788" y="598488"/>
            <a:chExt cx="5603875" cy="5051425"/>
          </a:xfrm>
        </p:grpSpPr>
        <p:sp>
          <p:nvSpPr>
            <p:cNvPr id="904199" name="Freeform 7"/>
            <p:cNvSpPr>
              <a:spLocks/>
            </p:cNvSpPr>
            <p:nvPr/>
          </p:nvSpPr>
          <p:spPr bwMode="auto">
            <a:xfrm>
              <a:off x="3267075" y="661988"/>
              <a:ext cx="966788" cy="855662"/>
            </a:xfrm>
            <a:custGeom>
              <a:avLst/>
              <a:gdLst>
                <a:gd name="T0" fmla="*/ 301 w 609"/>
                <a:gd name="T1" fmla="*/ 0 h 539"/>
                <a:gd name="T2" fmla="*/ 609 w 609"/>
                <a:gd name="T3" fmla="*/ 539 h 539"/>
                <a:gd name="T4" fmla="*/ 0 w 609"/>
                <a:gd name="T5" fmla="*/ 539 h 539"/>
                <a:gd name="T6" fmla="*/ 301 w 609"/>
                <a:gd name="T7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9" h="539">
                  <a:moveTo>
                    <a:pt x="301" y="0"/>
                  </a:moveTo>
                  <a:lnTo>
                    <a:pt x="609" y="539"/>
                  </a:lnTo>
                  <a:lnTo>
                    <a:pt x="0" y="539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FF0000">
                <a:alpha val="69000"/>
              </a:srgbClr>
            </a:solidFill>
            <a:ln w="9525" cap="flat" cmpd="sng">
              <a:solidFill>
                <a:schemeClr val="tx1"/>
              </a:solidFill>
              <a:prstDash val="solid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04200" name="Freeform 8"/>
            <p:cNvSpPr>
              <a:spLocks/>
            </p:cNvSpPr>
            <p:nvPr/>
          </p:nvSpPr>
          <p:spPr bwMode="auto">
            <a:xfrm>
              <a:off x="2365375" y="1517650"/>
              <a:ext cx="2778125" cy="1647825"/>
            </a:xfrm>
            <a:custGeom>
              <a:avLst/>
              <a:gdLst>
                <a:gd name="T0" fmla="*/ 0 w 1750"/>
                <a:gd name="T1" fmla="*/ 1038 h 1038"/>
                <a:gd name="T2" fmla="*/ 1750 w 1750"/>
                <a:gd name="T3" fmla="*/ 1032 h 1038"/>
                <a:gd name="T4" fmla="*/ 1182 w 1750"/>
                <a:gd name="T5" fmla="*/ 0 h 1038"/>
                <a:gd name="T6" fmla="*/ 574 w 1750"/>
                <a:gd name="T7" fmla="*/ 0 h 1038"/>
                <a:gd name="T8" fmla="*/ 0 w 1750"/>
                <a:gd name="T9" fmla="*/ 1038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0" h="1038">
                  <a:moveTo>
                    <a:pt x="0" y="1038"/>
                  </a:moveTo>
                  <a:lnTo>
                    <a:pt x="1750" y="1032"/>
                  </a:lnTo>
                  <a:lnTo>
                    <a:pt x="1182" y="0"/>
                  </a:lnTo>
                  <a:lnTo>
                    <a:pt x="574" y="0"/>
                  </a:lnTo>
                  <a:lnTo>
                    <a:pt x="0" y="1038"/>
                  </a:lnTo>
                  <a:close/>
                </a:path>
              </a:pathLst>
            </a:custGeom>
            <a:solidFill>
              <a:srgbClr val="FF8000">
                <a:alpha val="69000"/>
              </a:srgbClr>
            </a:solidFill>
            <a:ln w="9525" cap="flat" cmpd="sng">
              <a:solidFill>
                <a:schemeClr val="tx1"/>
              </a:solidFill>
              <a:prstDash val="solid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04201" name="Freeform 9"/>
            <p:cNvSpPr>
              <a:spLocks/>
            </p:cNvSpPr>
            <p:nvPr/>
          </p:nvSpPr>
          <p:spPr bwMode="auto">
            <a:xfrm>
              <a:off x="3744913" y="3146425"/>
              <a:ext cx="2825750" cy="2486025"/>
            </a:xfrm>
            <a:custGeom>
              <a:avLst/>
              <a:gdLst>
                <a:gd name="T0" fmla="*/ 0 w 1780"/>
                <a:gd name="T1" fmla="*/ 1566 h 1566"/>
                <a:gd name="T2" fmla="*/ 881 w 1780"/>
                <a:gd name="T3" fmla="*/ 0 h 1566"/>
                <a:gd name="T4" fmla="*/ 1780 w 1780"/>
                <a:gd name="T5" fmla="*/ 1566 h 1566"/>
                <a:gd name="T6" fmla="*/ 0 w 1780"/>
                <a:gd name="T7" fmla="*/ 1566 h 1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0" h="1566">
                  <a:moveTo>
                    <a:pt x="0" y="1566"/>
                  </a:moveTo>
                  <a:lnTo>
                    <a:pt x="881" y="0"/>
                  </a:lnTo>
                  <a:lnTo>
                    <a:pt x="1780" y="1566"/>
                  </a:lnTo>
                  <a:lnTo>
                    <a:pt x="0" y="1566"/>
                  </a:ln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9525" cap="flat" cmpd="sng">
              <a:solidFill>
                <a:schemeClr val="tx1"/>
              </a:solidFill>
              <a:prstDash val="solid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04202" name="Freeform 10"/>
            <p:cNvSpPr>
              <a:spLocks/>
            </p:cNvSpPr>
            <p:nvPr/>
          </p:nvSpPr>
          <p:spPr bwMode="auto">
            <a:xfrm>
              <a:off x="966788" y="3155950"/>
              <a:ext cx="4176712" cy="2493963"/>
            </a:xfrm>
            <a:custGeom>
              <a:avLst/>
              <a:gdLst>
                <a:gd name="T0" fmla="*/ 0 w 2631"/>
                <a:gd name="T1" fmla="*/ 1565 h 1571"/>
                <a:gd name="T2" fmla="*/ 875 w 2631"/>
                <a:gd name="T3" fmla="*/ 6 h 1571"/>
                <a:gd name="T4" fmla="*/ 2631 w 2631"/>
                <a:gd name="T5" fmla="*/ 0 h 1571"/>
                <a:gd name="T6" fmla="*/ 1745 w 2631"/>
                <a:gd name="T7" fmla="*/ 1571 h 1571"/>
                <a:gd name="T8" fmla="*/ 0 w 2631"/>
                <a:gd name="T9" fmla="*/ 1565 h 1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1" h="1571">
                  <a:moveTo>
                    <a:pt x="0" y="1565"/>
                  </a:moveTo>
                  <a:lnTo>
                    <a:pt x="875" y="6"/>
                  </a:lnTo>
                  <a:lnTo>
                    <a:pt x="2631" y="0"/>
                  </a:lnTo>
                  <a:lnTo>
                    <a:pt x="1745" y="1571"/>
                  </a:lnTo>
                  <a:lnTo>
                    <a:pt x="0" y="1565"/>
                  </a:lnTo>
                  <a:close/>
                </a:path>
              </a:pathLst>
            </a:custGeom>
            <a:solidFill>
              <a:srgbClr val="8C6136">
                <a:alpha val="69000"/>
              </a:srgbClr>
            </a:solidFill>
            <a:ln w="9525" cap="flat" cmpd="sng">
              <a:solidFill>
                <a:schemeClr val="tx1"/>
              </a:solidFill>
              <a:prstDash val="solid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04203" name="Text Box 11"/>
            <p:cNvSpPr txBox="1">
              <a:spLocks noChangeArrowheads="1"/>
            </p:cNvSpPr>
            <p:nvPr/>
          </p:nvSpPr>
          <p:spPr bwMode="auto">
            <a:xfrm>
              <a:off x="2527300" y="598488"/>
              <a:ext cx="941388" cy="461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sz="2400" dirty="0" err="1">
                  <a:solidFill>
                    <a:srgbClr val="FF0000"/>
                  </a:solidFill>
                </a:rPr>
                <a:t>Chert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904204" name="Text Box 12"/>
            <p:cNvSpPr txBox="1">
              <a:spLocks noChangeArrowheads="1"/>
            </p:cNvSpPr>
            <p:nvPr/>
          </p:nvSpPr>
          <p:spPr bwMode="auto">
            <a:xfrm>
              <a:off x="2857500" y="2305050"/>
              <a:ext cx="170973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sz="2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Porcelanite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904205" name="Text Box 13"/>
            <p:cNvSpPr txBox="1">
              <a:spLocks noChangeArrowheads="1"/>
            </p:cNvSpPr>
            <p:nvPr/>
          </p:nvSpPr>
          <p:spPr bwMode="auto">
            <a:xfrm>
              <a:off x="4362450" y="4564063"/>
              <a:ext cx="1590675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sz="24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Dolomite/</a:t>
              </a:r>
              <a:br>
                <a:rPr lang="en-US" sz="24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en-US" sz="24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Limestone</a:t>
              </a:r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904206" name="Text Box 14"/>
            <p:cNvSpPr txBox="1">
              <a:spLocks noChangeArrowheads="1"/>
            </p:cNvSpPr>
            <p:nvPr/>
          </p:nvSpPr>
          <p:spPr bwMode="auto">
            <a:xfrm>
              <a:off x="2306638" y="3960813"/>
              <a:ext cx="1608137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sz="24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Mudstone/</a:t>
              </a:r>
              <a:br>
                <a:rPr lang="en-US" sz="24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en-US" sz="24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Shale</a:t>
              </a:r>
              <a:endParaRPr lang="en-US" sz="2400">
                <a:solidFill>
                  <a:srgbClr val="FFFF00"/>
                </a:solidFill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4103688" y="960438"/>
              <a:ext cx="1485900" cy="461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sz="2400" dirty="0">
                  <a:solidFill>
                    <a:srgbClr val="FF0000"/>
                  </a:solidFill>
                </a:rPr>
                <a:t>Diatomite</a:t>
              </a: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2457450" y="3098800"/>
              <a:ext cx="2409825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Siliceous Mudstone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 rot="18009649">
              <a:off x="3239294" y="4277519"/>
              <a:ext cx="2024062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Marl / Marlstone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79450" y="277813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Rock Types</a:t>
            </a:r>
            <a:endParaRPr lang="en-US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013" y="1319213"/>
            <a:ext cx="7772400" cy="4114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dirty="0" err="1" smtClean="0">
                <a:cs typeface="+mn-cs"/>
              </a:rPr>
              <a:t>Chert</a:t>
            </a:r>
            <a:r>
              <a:rPr lang="en-US" sz="2800" dirty="0" smtClean="0"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en-US" sz="2800" dirty="0"/>
              <a:t>Diatomite</a:t>
            </a:r>
            <a:endParaRPr lang="en-US" sz="2800" dirty="0" smtClean="0">
              <a:cs typeface="+mn-cs"/>
            </a:endParaRPr>
          </a:p>
          <a:p>
            <a:pPr eaLnBrk="1" hangingPunct="1">
              <a:defRPr/>
            </a:pPr>
            <a:r>
              <a:rPr lang="en-US" sz="2800" dirty="0" err="1" smtClean="0">
                <a:cs typeface="+mn-cs"/>
              </a:rPr>
              <a:t>Porcelanite</a:t>
            </a:r>
            <a:r>
              <a:rPr lang="en-US" sz="2800" dirty="0" smtClean="0"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en-US" sz="2800" dirty="0" smtClean="0">
                <a:cs typeface="+mn-cs"/>
              </a:rPr>
              <a:t>Siliceous/</a:t>
            </a:r>
            <a:r>
              <a:rPr lang="en-US" sz="2800" dirty="0" smtClean="0"/>
              <a:t>Diatomaceous</a:t>
            </a:r>
            <a:r>
              <a:rPr lang="en-US" sz="2800" dirty="0" smtClean="0">
                <a:cs typeface="+mn-cs"/>
              </a:rPr>
              <a:t> Shale/Mudstone</a:t>
            </a:r>
          </a:p>
          <a:p>
            <a:pPr eaLnBrk="1" hangingPunct="1">
              <a:defRPr/>
            </a:pPr>
            <a:r>
              <a:rPr lang="en-US" sz="2800" dirty="0" smtClean="0">
                <a:cs typeface="+mn-cs"/>
              </a:rPr>
              <a:t>Shale/Mudstone (generally sparsely siliceous) </a:t>
            </a:r>
          </a:p>
          <a:p>
            <a:pPr lvl="1" eaLnBrk="1" hangingPunct="1">
              <a:defRPr/>
            </a:pPr>
            <a:r>
              <a:rPr lang="en-US" dirty="0" smtClean="0"/>
              <a:t>(Also: Calcareous, Dolomitic)</a:t>
            </a:r>
          </a:p>
          <a:p>
            <a:pPr eaLnBrk="1" hangingPunct="1">
              <a:defRPr/>
            </a:pPr>
            <a:r>
              <a:rPr lang="en-US" sz="2800" dirty="0">
                <a:cs typeface="+mn-cs"/>
              </a:rPr>
              <a:t>Phosphatic Shale</a:t>
            </a:r>
          </a:p>
          <a:p>
            <a:pPr eaLnBrk="1" hangingPunct="1">
              <a:defRPr/>
            </a:pPr>
            <a:r>
              <a:rPr lang="en-US" sz="2800" dirty="0" err="1" smtClean="0">
                <a:cs typeface="+mn-cs"/>
              </a:rPr>
              <a:t>Dolostone</a:t>
            </a:r>
            <a:r>
              <a:rPr lang="en-US" sz="2800" dirty="0" smtClean="0">
                <a:cs typeface="+mn-cs"/>
              </a:rPr>
              <a:t>/Limestone/Marlstone</a:t>
            </a:r>
          </a:p>
          <a:p>
            <a:pPr eaLnBrk="1" hangingPunct="1">
              <a:defRPr/>
            </a:pPr>
            <a:r>
              <a:rPr lang="en-US" sz="2800" dirty="0" smtClean="0">
                <a:cs typeface="+mn-cs"/>
              </a:rPr>
              <a:t>Siltstone/Sandstone</a:t>
            </a:r>
            <a:endParaRPr lang="en-US" sz="2800" dirty="0"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34975" y="1554163"/>
            <a:ext cx="0" cy="159067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 rot="-5400000">
            <a:off x="72232" y="2162969"/>
            <a:ext cx="13017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3200">
                <a:solidFill>
                  <a:srgbClr val="FF0000"/>
                </a:solidFill>
              </a:rPr>
              <a:t>Silica</a:t>
            </a:r>
            <a:r>
              <a:rPr lang="en-US" sz="2800">
                <a:solidFill>
                  <a:prstClr val="black"/>
                </a:solidFill>
              </a:rPr>
              <a:t> 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1938" y="198438"/>
            <a:ext cx="8712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Silica Diagenesis</a:t>
            </a:r>
          </a:p>
        </p:txBody>
      </p:sp>
      <p:sp>
        <p:nvSpPr>
          <p:cNvPr id="937987" name="Rectangle 3"/>
          <p:cNvSpPr>
            <a:spLocks noGrp="1" noChangeArrowheads="1"/>
          </p:cNvSpPr>
          <p:nvPr>
            <p:ph idx="1"/>
          </p:nvPr>
        </p:nvSpPr>
        <p:spPr>
          <a:xfrm>
            <a:off x="603250" y="1357313"/>
            <a:ext cx="75438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dirty="0" smtClean="0">
                <a:cs typeface="+mn-cs"/>
              </a:rPr>
              <a:t>2-step dissolution/</a:t>
            </a:r>
            <a:r>
              <a:rPr lang="en-US" dirty="0" err="1" smtClean="0">
                <a:cs typeface="+mn-cs"/>
              </a:rPr>
              <a:t>reprecipitation</a:t>
            </a:r>
            <a:r>
              <a:rPr lang="en-US" dirty="0" smtClean="0">
                <a:cs typeface="+mn-cs"/>
              </a:rPr>
              <a:t>:</a:t>
            </a:r>
            <a:r>
              <a:rPr lang="en-US" sz="1800" dirty="0" smtClean="0">
                <a:cs typeface="+mn-cs"/>
              </a:rPr>
              <a:t/>
            </a:r>
            <a:br>
              <a:rPr lang="en-US" sz="1800" dirty="0" smtClean="0">
                <a:cs typeface="+mn-cs"/>
              </a:rPr>
            </a:br>
            <a:endParaRPr lang="en-US" dirty="0" smtClean="0">
              <a:cs typeface="+mn-cs"/>
            </a:endParaRPr>
          </a:p>
          <a:p>
            <a:pPr eaLnBrk="1" hangingPunct="1">
              <a:lnSpc>
                <a:spcPct val="70000"/>
              </a:lnSpc>
              <a:defRPr/>
            </a:pPr>
            <a:r>
              <a:rPr lang="en-US" dirty="0" smtClean="0">
                <a:cs typeface="+mn-cs"/>
              </a:rPr>
              <a:t>Opal-A</a:t>
            </a:r>
          </a:p>
          <a:p>
            <a:pPr eaLnBrk="1" hangingPunct="1">
              <a:lnSpc>
                <a:spcPct val="70000"/>
              </a:lnSpc>
              <a:defRPr/>
            </a:pPr>
            <a:r>
              <a:rPr lang="en-US" dirty="0" smtClean="0">
                <a:cs typeface="+mn-cs"/>
              </a:rPr>
              <a:t>Opal-CT</a:t>
            </a:r>
          </a:p>
          <a:p>
            <a:pPr eaLnBrk="1" hangingPunct="1">
              <a:lnSpc>
                <a:spcPct val="70000"/>
              </a:lnSpc>
              <a:defRPr/>
            </a:pPr>
            <a:r>
              <a:rPr lang="en-US" dirty="0" smtClean="0">
                <a:cs typeface="+mn-cs"/>
              </a:rPr>
              <a:t>Quartz</a:t>
            </a:r>
          </a:p>
        </p:txBody>
      </p:sp>
      <p:pic>
        <p:nvPicPr>
          <p:cNvPr id="116739" name="Picture 4" descr="Sieversilica.gif                                               00000002UNTITLED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0"/>
          <a:stretch>
            <a:fillRect/>
          </a:stretch>
        </p:blipFill>
        <p:spPr bwMode="auto">
          <a:xfrm>
            <a:off x="3406775" y="2292350"/>
            <a:ext cx="5737225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7989" name="Text Box 5"/>
          <p:cNvSpPr txBox="1">
            <a:spLocks noChangeArrowheads="1"/>
          </p:cNvSpPr>
          <p:nvPr/>
        </p:nvSpPr>
        <p:spPr bwMode="auto">
          <a:xfrm>
            <a:off x="1746250" y="5843588"/>
            <a:ext cx="1465263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kumimoji="0" lang="en-US" sz="1600" i="1" dirty="0" err="1">
                <a:solidFill>
                  <a:srgbClr val="FF8000"/>
                </a:solidFill>
              </a:rPr>
              <a:t>Siever</a:t>
            </a:r>
            <a:r>
              <a:rPr kumimoji="0" lang="en-US" sz="1600" i="1" dirty="0">
                <a:solidFill>
                  <a:srgbClr val="FF8000"/>
                </a:solidFill>
              </a:rPr>
              <a:t> (1983)</a:t>
            </a:r>
          </a:p>
        </p:txBody>
      </p:sp>
      <p:sp>
        <p:nvSpPr>
          <p:cNvPr id="116741" name="TextBox 1"/>
          <p:cNvSpPr txBox="1">
            <a:spLocks noChangeArrowheads="1"/>
          </p:cNvSpPr>
          <p:nvPr/>
        </p:nvSpPr>
        <p:spPr bwMode="auto">
          <a:xfrm>
            <a:off x="554038" y="4445000"/>
            <a:ext cx="24701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>
                <a:solidFill>
                  <a:prstClr val="black"/>
                </a:solidFill>
                <a:latin typeface="Calibri" charset="0"/>
                <a:cs typeface="Calibri" charset="0"/>
              </a:rPr>
              <a:t>Time +/or Temperature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" r="45612"/>
          <a:stretch>
            <a:fillRect/>
          </a:stretch>
        </p:blipFill>
        <p:spPr bwMode="auto">
          <a:xfrm>
            <a:off x="4381500" y="0"/>
            <a:ext cx="476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9731" name="Rectangle 3"/>
          <p:cNvSpPr>
            <a:spLocks noChangeArrowheads="1"/>
          </p:cNvSpPr>
          <p:nvPr/>
        </p:nvSpPr>
        <p:spPr bwMode="auto">
          <a:xfrm>
            <a:off x="450850" y="155575"/>
            <a:ext cx="3849688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kumimoji="0" lang="en-US" sz="3200" dirty="0">
                <a:solidFill>
                  <a:srgbClr val="1F497D"/>
                </a:solidFill>
              </a:rPr>
              <a:t>Stepped decreases</a:t>
            </a:r>
            <a:br>
              <a:rPr kumimoji="0" lang="en-US" sz="3200" dirty="0">
                <a:solidFill>
                  <a:srgbClr val="1F497D"/>
                </a:solidFill>
              </a:rPr>
            </a:br>
            <a:r>
              <a:rPr kumimoji="0" lang="en-US" sz="3200" dirty="0">
                <a:solidFill>
                  <a:srgbClr val="1F497D"/>
                </a:solidFill>
              </a:rPr>
              <a:t>in porosity at </a:t>
            </a:r>
            <a:br>
              <a:rPr kumimoji="0" lang="en-US" sz="3200" dirty="0">
                <a:solidFill>
                  <a:srgbClr val="1F497D"/>
                </a:solidFill>
              </a:rPr>
            </a:br>
            <a:r>
              <a:rPr kumimoji="0" lang="en-US" sz="3200" dirty="0">
                <a:solidFill>
                  <a:srgbClr val="1F497D"/>
                </a:solidFill>
              </a:rPr>
              <a:t>transition zones with progressive burial</a:t>
            </a:r>
          </a:p>
        </p:txBody>
      </p:sp>
      <p:sp>
        <p:nvSpPr>
          <p:cNvPr id="117763" name="Rectangle 4"/>
          <p:cNvSpPr>
            <a:spLocks noChangeArrowheads="1"/>
          </p:cNvSpPr>
          <p:nvPr/>
        </p:nvSpPr>
        <p:spPr bwMode="auto">
          <a:xfrm>
            <a:off x="5237163" y="4724400"/>
            <a:ext cx="3187700" cy="876300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en-US" sz="500">
              <a:solidFill>
                <a:srgbClr val="FF8000"/>
              </a:solidFill>
            </a:endParaRPr>
          </a:p>
        </p:txBody>
      </p:sp>
      <p:sp>
        <p:nvSpPr>
          <p:cNvPr id="117764" name="Rectangle 5"/>
          <p:cNvSpPr>
            <a:spLocks noChangeArrowheads="1"/>
          </p:cNvSpPr>
          <p:nvPr/>
        </p:nvSpPr>
        <p:spPr bwMode="auto">
          <a:xfrm>
            <a:off x="5254625" y="2471738"/>
            <a:ext cx="3187700" cy="844550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en-US" sz="500">
              <a:solidFill>
                <a:srgbClr val="FF8000"/>
              </a:solidFill>
            </a:endParaRPr>
          </a:p>
        </p:txBody>
      </p:sp>
      <p:sp>
        <p:nvSpPr>
          <p:cNvPr id="117765" name="TextBox 2"/>
          <p:cNvSpPr txBox="1">
            <a:spLocks noChangeArrowheads="1"/>
          </p:cNvSpPr>
          <p:nvPr/>
        </p:nvSpPr>
        <p:spPr bwMode="auto">
          <a:xfrm>
            <a:off x="319088" y="6351588"/>
            <a:ext cx="3989387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i="1">
                <a:solidFill>
                  <a:srgbClr val="000000"/>
                </a:solidFill>
              </a:rPr>
              <a:t>Isaacs, 1981; after Hamilton, 1976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Text Box 49"/>
          <p:cNvSpPr txBox="1">
            <a:spLocks noChangeArrowheads="1"/>
          </p:cNvSpPr>
          <p:nvPr/>
        </p:nvSpPr>
        <p:spPr bwMode="auto">
          <a:xfrm>
            <a:off x="692150" y="333375"/>
            <a:ext cx="74310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sz="3200" dirty="0" smtClean="0">
                <a:solidFill>
                  <a:srgbClr val="000000"/>
                </a:solidFill>
              </a:rPr>
              <a:t>Typical reservoir parameters of </a:t>
            </a:r>
            <a:br>
              <a:rPr kumimoji="0" lang="en-US" sz="3200" dirty="0" smtClean="0">
                <a:solidFill>
                  <a:srgbClr val="000000"/>
                </a:solidFill>
              </a:rPr>
            </a:br>
            <a:r>
              <a:rPr kumimoji="0" lang="en-US" sz="3200" dirty="0" smtClean="0">
                <a:solidFill>
                  <a:srgbClr val="000000"/>
                </a:solidFill>
              </a:rPr>
              <a:t>opal-A, opal-CT and quartz phase rocks</a:t>
            </a:r>
            <a:br>
              <a:rPr kumimoji="0" lang="en-US" sz="3200" dirty="0" smtClean="0">
                <a:solidFill>
                  <a:srgbClr val="000000"/>
                </a:solidFill>
              </a:rPr>
            </a:br>
            <a:r>
              <a:rPr kumimoji="0" lang="en-US" sz="2800" dirty="0" smtClean="0">
                <a:solidFill>
                  <a:srgbClr val="000000"/>
                </a:solidFill>
              </a:rPr>
              <a:t>(low-detritus siliceous rocks)</a:t>
            </a:r>
          </a:p>
        </p:txBody>
      </p:sp>
      <p:sp>
        <p:nvSpPr>
          <p:cNvPr id="286722" name="Text Box 11"/>
          <p:cNvSpPr txBox="1">
            <a:spLocks noChangeArrowheads="1"/>
          </p:cNvSpPr>
          <p:nvPr/>
        </p:nvSpPr>
        <p:spPr bwMode="auto">
          <a:xfrm>
            <a:off x="5043488" y="6275388"/>
            <a:ext cx="3886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sz="1600" dirty="0" smtClean="0">
                <a:solidFill>
                  <a:srgbClr val="000000"/>
                </a:solidFill>
              </a:rPr>
              <a:t>Compiled from many workers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20700" y="2108200"/>
          <a:ext cx="8142288" cy="3687764"/>
        </p:xfrm>
        <a:graphic>
          <a:graphicData uri="http://schemas.openxmlformats.org/drawingml/2006/table">
            <a:tbl>
              <a:tblPr/>
              <a:tblGrid>
                <a:gridCol w="1357313"/>
                <a:gridCol w="1169987"/>
                <a:gridCol w="1230313"/>
                <a:gridCol w="1563687"/>
                <a:gridCol w="1463675"/>
                <a:gridCol w="1357313"/>
              </a:tblGrid>
              <a:tr h="1606550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Typical Porosity (%)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Grain Density </a:t>
                      </a:r>
                      <a:b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(g/cc)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Permeability (air, md)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Pore-throat Diameter (microns)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Oil Saturation</a:t>
                      </a:r>
                      <a:b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(%)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3738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Opal-A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35-70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1.7 - 1.9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1.0 - 8.0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0.1 - 6.0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40 - 65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3738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Opal-CT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25-40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2.25 - 2.35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0.01 - 0.1’s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0.01 - 0.1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0 - 30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3738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Quartz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15-30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2.55 - 2.65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0.1 - 1.0’s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0.1 - 1.0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30 - 60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856278" y="2108200"/>
            <a:ext cx="2442471" cy="368776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Text Box 49"/>
          <p:cNvSpPr txBox="1">
            <a:spLocks noChangeArrowheads="1"/>
          </p:cNvSpPr>
          <p:nvPr/>
        </p:nvSpPr>
        <p:spPr bwMode="auto">
          <a:xfrm>
            <a:off x="692150" y="333375"/>
            <a:ext cx="74310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sz="3200" dirty="0" smtClean="0">
                <a:solidFill>
                  <a:srgbClr val="000000"/>
                </a:solidFill>
              </a:rPr>
              <a:t>Typical reservoir parameters of </a:t>
            </a:r>
            <a:br>
              <a:rPr kumimoji="0" lang="en-US" sz="3200" dirty="0" smtClean="0">
                <a:solidFill>
                  <a:srgbClr val="000000"/>
                </a:solidFill>
              </a:rPr>
            </a:br>
            <a:r>
              <a:rPr kumimoji="0" lang="en-US" sz="3200" dirty="0" smtClean="0">
                <a:solidFill>
                  <a:srgbClr val="000000"/>
                </a:solidFill>
              </a:rPr>
              <a:t>opal-A, opal-CT and quartz phase rocks</a:t>
            </a:r>
            <a:br>
              <a:rPr kumimoji="0" lang="en-US" sz="3200" dirty="0" smtClean="0">
                <a:solidFill>
                  <a:srgbClr val="000000"/>
                </a:solidFill>
              </a:rPr>
            </a:br>
            <a:r>
              <a:rPr kumimoji="0" lang="en-US" sz="2800" dirty="0" smtClean="0">
                <a:solidFill>
                  <a:srgbClr val="000000"/>
                </a:solidFill>
              </a:rPr>
              <a:t>(low-detritus siliceous rocks)</a:t>
            </a:r>
          </a:p>
        </p:txBody>
      </p:sp>
      <p:sp>
        <p:nvSpPr>
          <p:cNvPr id="286722" name="Text Box 11"/>
          <p:cNvSpPr txBox="1">
            <a:spLocks noChangeArrowheads="1"/>
          </p:cNvSpPr>
          <p:nvPr/>
        </p:nvSpPr>
        <p:spPr bwMode="auto">
          <a:xfrm>
            <a:off x="5043488" y="6275388"/>
            <a:ext cx="3886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sz="1600" smtClean="0">
                <a:solidFill>
                  <a:srgbClr val="000000"/>
                </a:solidFill>
              </a:rPr>
              <a:t>Compiled from many workers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20700" y="2108200"/>
          <a:ext cx="8142288" cy="3687764"/>
        </p:xfrm>
        <a:graphic>
          <a:graphicData uri="http://schemas.openxmlformats.org/drawingml/2006/table">
            <a:tbl>
              <a:tblPr/>
              <a:tblGrid>
                <a:gridCol w="1357313"/>
                <a:gridCol w="1169987"/>
                <a:gridCol w="1230313"/>
                <a:gridCol w="1563687"/>
                <a:gridCol w="1463675"/>
                <a:gridCol w="1357313"/>
              </a:tblGrid>
              <a:tr h="1606550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Typical Porosity (%)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Grain Density </a:t>
                      </a:r>
                      <a:b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(g/cc)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Permeability (air, md)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Pore-throat Diameter (microns)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Oil Saturation</a:t>
                      </a:r>
                      <a:b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(%)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3738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Opal-A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35-70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1.7 - 1.9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1.0 - 8.0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0.1 - 6.0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40 - 65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3738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Opal-CT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25-40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2.25 - 2.35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0.01 - 0.1’s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0.01 - 0.1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0 - 30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3738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Quartz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15-30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2.55 - 2.65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0.1 - 1.0’s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0.1 - 1.0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30 - 60</a:t>
                      </a:r>
                    </a:p>
                  </a:txBody>
                  <a:tcPr marL="12701" marR="12701" marT="1269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262112" y="2108200"/>
            <a:ext cx="1575393" cy="368776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335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742950"/>
            <a:ext cx="8604250" cy="59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46063" y="0"/>
            <a:ext cx="8564562" cy="6826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 spc="-1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en-US" sz="4400" dirty="0" smtClean="0">
                <a:solidFill>
                  <a:srgbClr val="000000"/>
                </a:solidFill>
                <a:latin typeface="Calibri"/>
              </a:rPr>
              <a:t>Opal-</a:t>
            </a:r>
            <a:r>
              <a:rPr lang="en-US" sz="4400">
                <a:solidFill>
                  <a:srgbClr val="000000"/>
                </a:solidFill>
                <a:latin typeface="Calibri"/>
              </a:rPr>
              <a:t>A</a:t>
            </a:r>
            <a:r>
              <a:rPr lang="en-US" sz="4400" smtClean="0">
                <a:solidFill>
                  <a:srgbClr val="000000"/>
                </a:solidFill>
                <a:latin typeface="Calibri"/>
              </a:rPr>
              <a:t> diatomite</a:t>
            </a:r>
            <a:endParaRPr lang="en-US" sz="4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7338" y="6089650"/>
            <a:ext cx="1665287" cy="5334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10 </a:t>
            </a:r>
            <a:r>
              <a:rPr lang="en-US" dirty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m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723900" y="6172200"/>
            <a:ext cx="860425" cy="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Title 1"/>
          <p:cNvSpPr>
            <a:spLocks noGrp="1"/>
          </p:cNvSpPr>
          <p:nvPr>
            <p:ph type="title"/>
          </p:nvPr>
        </p:nvSpPr>
        <p:spPr>
          <a:xfrm>
            <a:off x="0" y="647700"/>
            <a:ext cx="4356100" cy="1181100"/>
          </a:xfrm>
        </p:spPr>
        <p:txBody>
          <a:bodyPr/>
          <a:lstStyle/>
          <a:p>
            <a:pPr algn="l"/>
            <a:r>
              <a:rPr lang="en-US" sz="3200">
                <a:latin typeface="Calibri" charset="0"/>
              </a:rPr>
              <a:t>Highly porous diatomite</a:t>
            </a:r>
            <a:br>
              <a:rPr lang="en-US" sz="3200">
                <a:latin typeface="Calibri" charset="0"/>
              </a:rPr>
            </a:br>
            <a:r>
              <a:rPr lang="en-US" sz="3200">
                <a:latin typeface="Calibri" charset="0"/>
              </a:rPr>
              <a:t>imparts primary massive, patchy or laminated fabric</a:t>
            </a:r>
          </a:p>
        </p:txBody>
      </p:sp>
      <p:sp>
        <p:nvSpPr>
          <p:cNvPr id="280578" name="Text Box 11"/>
          <p:cNvSpPr txBox="1">
            <a:spLocks noChangeArrowheads="1"/>
          </p:cNvSpPr>
          <p:nvPr/>
        </p:nvSpPr>
        <p:spPr bwMode="auto">
          <a:xfrm>
            <a:off x="6091238" y="6461125"/>
            <a:ext cx="2963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kumimoji="0" lang="en-US" sz="1800">
                <a:solidFill>
                  <a:srgbClr val="000000"/>
                </a:solidFill>
              </a:rPr>
              <a:t>Grimm, 1992</a:t>
            </a:r>
          </a:p>
        </p:txBody>
      </p:sp>
      <p:pic>
        <p:nvPicPr>
          <p:cNvPr id="280579" name="Picture 6" descr="Grimm-SEM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8" y="0"/>
            <a:ext cx="4856162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0" name="Picture 2" descr="IMAGE29.JPG                                                    0007BAEFRick's Titanium                ABA78158: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7"/>
          <a:stretch>
            <a:fillRect/>
          </a:stretch>
        </p:blipFill>
        <p:spPr bwMode="auto">
          <a:xfrm>
            <a:off x="107950" y="3081338"/>
            <a:ext cx="4845050" cy="36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5186363" y="6291263"/>
            <a:ext cx="584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582" name="TextBox 9"/>
          <p:cNvSpPr txBox="1">
            <a:spLocks noChangeArrowheads="1"/>
          </p:cNvSpPr>
          <p:nvPr/>
        </p:nvSpPr>
        <p:spPr bwMode="auto">
          <a:xfrm>
            <a:off x="5026025" y="6302375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000000"/>
                </a:solidFill>
                <a:latin typeface="Calibri" charset="0"/>
              </a:rPr>
              <a:t>100 </a:t>
            </a:r>
            <a:r>
              <a:rPr lang="en-US" sz="1800">
                <a:solidFill>
                  <a:srgbClr val="000000"/>
                </a:solidFill>
                <a:latin typeface="Symbol" charset="0"/>
              </a:rPr>
              <a:t>m</a:t>
            </a:r>
            <a:r>
              <a:rPr lang="en-US" sz="1800">
                <a:solidFill>
                  <a:srgbClr val="000000"/>
                </a:solidFill>
                <a:latin typeface="Calibri" charset="0"/>
              </a:rPr>
              <a:t>m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V="1">
            <a:off x="3454400" y="2489200"/>
            <a:ext cx="1676400" cy="1333500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8146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3" descr="Stephanopyxis-s.jpg                                            004B86E4Macintosh HD                   BF57A6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3925"/>
            <a:ext cx="3679825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2" descr="centric_diat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15875"/>
            <a:ext cx="296386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4" descr="pennate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5208588"/>
            <a:ext cx="26416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6"/>
          <p:cNvSpPr>
            <a:spLocks noChangeArrowheads="1"/>
          </p:cNvSpPr>
          <p:nvPr/>
        </p:nvSpPr>
        <p:spPr bwMode="auto">
          <a:xfrm>
            <a:off x="409575" y="0"/>
            <a:ext cx="3965575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buFontTx/>
              <a:buNone/>
            </a:pPr>
            <a:r>
              <a:rPr lang="en-US" sz="3400">
                <a:solidFill>
                  <a:srgbClr val="1F497D"/>
                </a:solidFill>
              </a:rPr>
              <a:t>Siliceous Plankton:</a:t>
            </a:r>
          </a:p>
          <a:p>
            <a:pPr>
              <a:buFontTx/>
              <a:buNone/>
            </a:pPr>
            <a:r>
              <a:rPr lang="en-US" sz="3400">
                <a:solidFill>
                  <a:srgbClr val="1F497D"/>
                </a:solidFill>
              </a:rPr>
              <a:t>Diatoms &amp; Radiolarians</a:t>
            </a:r>
          </a:p>
        </p:txBody>
      </p:sp>
      <p:pic>
        <p:nvPicPr>
          <p:cNvPr id="80901" name="Picture 1" descr="Radiolarian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2814638"/>
            <a:ext cx="5391150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Content Placeholder 2"/>
          <p:cNvSpPr>
            <a:spLocks noGrp="1"/>
          </p:cNvSpPr>
          <p:nvPr>
            <p:ph idx="1"/>
          </p:nvPr>
        </p:nvSpPr>
        <p:spPr>
          <a:xfrm>
            <a:off x="196850" y="565970"/>
            <a:ext cx="8732838" cy="936067"/>
          </a:xfrm>
        </p:spPr>
        <p:txBody>
          <a:bodyPr/>
          <a:lstStyle/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400" i="1" dirty="0" smtClean="0">
                <a:latin typeface="Calibri" charset="0"/>
              </a:rPr>
              <a:t>Lepispheres </a:t>
            </a:r>
            <a:r>
              <a:rPr lang="en-US" sz="2400" i="1" dirty="0">
                <a:latin typeface="Calibri" charset="0"/>
              </a:rPr>
              <a:t>with three </a:t>
            </a:r>
            <a:r>
              <a:rPr lang="en-US" sz="2400" i="1" dirty="0" smtClean="0">
                <a:latin typeface="Calibri" charset="0"/>
              </a:rPr>
              <a:t>isolated to semi-isolated </a:t>
            </a:r>
            <a:r>
              <a:rPr lang="en-US" sz="2400" i="1" dirty="0">
                <a:latin typeface="Calibri" charset="0"/>
              </a:rPr>
              <a:t>porosity zones</a:t>
            </a:r>
          </a:p>
          <a:p>
            <a:pPr eaLnBrk="1" hangingPunct="1">
              <a:buFont typeface="Arial" charset="0"/>
              <a:buNone/>
            </a:pPr>
            <a:endParaRPr lang="en-US" dirty="0">
              <a:latin typeface="Calibri" charset="0"/>
            </a:endParaRPr>
          </a:p>
        </p:txBody>
      </p:sp>
      <p:pic>
        <p:nvPicPr>
          <p:cNvPr id="2816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1701800"/>
            <a:ext cx="6834187" cy="515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1676400" y="2297113"/>
            <a:ext cx="946150" cy="2063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604" name="TextBox 11"/>
          <p:cNvSpPr txBox="1">
            <a:spLocks noChangeArrowheads="1"/>
          </p:cNvSpPr>
          <p:nvPr/>
        </p:nvSpPr>
        <p:spPr bwMode="auto">
          <a:xfrm>
            <a:off x="41275" y="1814513"/>
            <a:ext cx="213201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00"/>
                </a:solidFill>
              </a:rPr>
              <a:t>Inter-lepisphere</a:t>
            </a:r>
          </a:p>
        </p:txBody>
      </p:sp>
      <p:sp>
        <p:nvSpPr>
          <p:cNvPr id="281605" name="TextBox 14"/>
          <p:cNvSpPr txBox="1">
            <a:spLocks noChangeArrowheads="1"/>
          </p:cNvSpPr>
          <p:nvPr/>
        </p:nvSpPr>
        <p:spPr bwMode="auto">
          <a:xfrm>
            <a:off x="3578225" y="4400550"/>
            <a:ext cx="1476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FF00"/>
                </a:solidFill>
              </a:rPr>
              <a:t>Mantle</a:t>
            </a:r>
          </a:p>
        </p:txBody>
      </p:sp>
      <p:sp>
        <p:nvSpPr>
          <p:cNvPr id="281606" name="TextBox 17"/>
          <p:cNvSpPr txBox="1">
            <a:spLocks noChangeArrowheads="1"/>
          </p:cNvSpPr>
          <p:nvPr/>
        </p:nvSpPr>
        <p:spPr bwMode="auto">
          <a:xfrm>
            <a:off x="7486650" y="5588000"/>
            <a:ext cx="13112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FF00"/>
                </a:solidFill>
              </a:rPr>
              <a:t>Core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22250" y="5373688"/>
            <a:ext cx="1768475" cy="142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608" name="TextBox 13"/>
          <p:cNvSpPr txBox="1">
            <a:spLocks noChangeArrowheads="1"/>
          </p:cNvSpPr>
          <p:nvPr/>
        </p:nvSpPr>
        <p:spPr bwMode="auto">
          <a:xfrm>
            <a:off x="579438" y="5432425"/>
            <a:ext cx="9953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  <a:latin typeface="Calibri" charset="0"/>
              </a:rPr>
              <a:t>1 </a:t>
            </a:r>
            <a:r>
              <a:rPr lang="en-US">
                <a:solidFill>
                  <a:srgbClr val="000000"/>
                </a:solidFill>
                <a:latin typeface="Symbol" charset="0"/>
              </a:rPr>
              <a:t>m</a:t>
            </a:r>
            <a:r>
              <a:rPr lang="en-US">
                <a:solidFill>
                  <a:srgbClr val="000000"/>
                </a:solidFill>
                <a:latin typeface="Calibri" charset="0"/>
              </a:rPr>
              <a:t>m</a:t>
            </a:r>
          </a:p>
        </p:txBody>
      </p:sp>
      <p:sp>
        <p:nvSpPr>
          <p:cNvPr id="281609" name="Title 1"/>
          <p:cNvSpPr>
            <a:spLocks noGrp="1"/>
          </p:cNvSpPr>
          <p:nvPr>
            <p:ph type="title"/>
          </p:nvPr>
        </p:nvSpPr>
        <p:spPr>
          <a:xfrm>
            <a:off x="196850" y="35890"/>
            <a:ext cx="8732838" cy="990600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Calibri" charset="0"/>
              </a:rPr>
              <a:t>Opal-CT </a:t>
            </a:r>
            <a:r>
              <a:rPr lang="en-US" sz="3200" dirty="0" err="1" smtClean="0">
                <a:latin typeface="Calibri" charset="0"/>
              </a:rPr>
              <a:t>Porcelanite</a:t>
            </a:r>
            <a:r>
              <a:rPr lang="en-US" sz="3200" dirty="0" smtClean="0">
                <a:latin typeface="Calibri" charset="0"/>
              </a:rPr>
              <a:t>: Detrital-poor </a:t>
            </a:r>
            <a:r>
              <a:rPr lang="en-US" sz="3200" dirty="0">
                <a:latin typeface="Calibri" charset="0"/>
              </a:rPr>
              <a:t>(&gt; .75 </a:t>
            </a:r>
            <a:r>
              <a:rPr lang="en-US" sz="3200" dirty="0" err="1">
                <a:latin typeface="Calibri" charset="0"/>
              </a:rPr>
              <a:t>silica:detritus</a:t>
            </a:r>
            <a:r>
              <a:rPr lang="en-US" sz="3200" dirty="0">
                <a:latin typeface="Calibri" charset="0"/>
              </a:rPr>
              <a:t>)</a:t>
            </a:r>
          </a:p>
        </p:txBody>
      </p:sp>
      <p:sp>
        <p:nvSpPr>
          <p:cNvPr id="281610" name="TextBox 10"/>
          <p:cNvSpPr txBox="1">
            <a:spLocks noChangeArrowheads="1"/>
          </p:cNvSpPr>
          <p:nvPr/>
        </p:nvSpPr>
        <p:spPr bwMode="auto">
          <a:xfrm>
            <a:off x="95250" y="6403975"/>
            <a:ext cx="1325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000000"/>
                </a:solidFill>
              </a:rPr>
              <a:t>Kassa, 2016</a:t>
            </a:r>
          </a:p>
        </p:txBody>
      </p:sp>
    </p:spTree>
    <p:extLst>
      <p:ext uri="{BB962C8B-B14F-4D97-AF65-F5344CB8AC3E}">
        <p14:creationId xmlns:p14="http://schemas.microsoft.com/office/powerpoint/2010/main" val="220191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256208"/>
            <a:ext cx="91440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>
              <a:spcBef>
                <a:spcPct val="0"/>
              </a:spcBef>
              <a:defRPr/>
            </a:pPr>
            <a:r>
              <a:rPr lang="en-US" sz="3600" dirty="0" smtClean="0">
                <a:solidFill>
                  <a:srgbClr val="675E47"/>
                </a:solidFill>
              </a:rPr>
              <a:t>Quartz Porcelanite </a:t>
            </a:r>
            <a:r>
              <a:rPr lang="mr-IN" sz="3600" dirty="0" smtClean="0">
                <a:solidFill>
                  <a:srgbClr val="675E47"/>
                </a:solidFill>
              </a:rPr>
              <a:t>–</a:t>
            </a:r>
            <a:r>
              <a:rPr lang="en-US" sz="3600" dirty="0" smtClean="0">
                <a:solidFill>
                  <a:srgbClr val="675E47"/>
                </a:solidFill>
              </a:rPr>
              <a:t> equidimensional crystallites and pores </a:t>
            </a:r>
            <a:endParaRPr lang="en-US" sz="3600" dirty="0">
              <a:solidFill>
                <a:srgbClr val="675E47"/>
              </a:solidFill>
            </a:endParaRPr>
          </a:p>
        </p:txBody>
      </p:sp>
      <p:pic>
        <p:nvPicPr>
          <p:cNvPr id="2" name="Picture 1" descr="Quartz_porcelanite_po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691" y="1396999"/>
            <a:ext cx="7517410" cy="53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7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609600"/>
            <a:ext cx="8712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Total Organic Carbon (TOC)</a:t>
            </a:r>
          </a:p>
        </p:txBody>
      </p:sp>
      <p:sp>
        <p:nvSpPr>
          <p:cNvPr id="544771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2057400"/>
            <a:ext cx="7543800" cy="3657600"/>
          </a:xfrm>
        </p:spPr>
        <p:txBody>
          <a:bodyPr/>
          <a:lstStyle/>
          <a:p>
            <a:pPr eaLnBrk="1" hangingPunct="1">
              <a:tabLst>
                <a:tab pos="3082925" algn="l"/>
              </a:tabLst>
              <a:defRPr/>
            </a:pPr>
            <a:r>
              <a:rPr lang="en-US" dirty="0" smtClean="0">
                <a:cs typeface="+mn-cs"/>
              </a:rPr>
              <a:t>Mostly type II </a:t>
            </a:r>
            <a:r>
              <a:rPr lang="en-US" dirty="0" err="1" smtClean="0">
                <a:cs typeface="+mn-cs"/>
              </a:rPr>
              <a:t>kerogen</a:t>
            </a:r>
            <a:r>
              <a:rPr lang="en-US" dirty="0" smtClean="0">
                <a:cs typeface="+mn-cs"/>
              </a:rPr>
              <a:t> - marine algae</a:t>
            </a:r>
          </a:p>
          <a:p>
            <a:pPr eaLnBrk="1" hangingPunct="1">
              <a:tabLst>
                <a:tab pos="3082925" algn="l"/>
              </a:tabLst>
              <a:defRPr/>
            </a:pPr>
            <a:r>
              <a:rPr lang="en-US" dirty="0" smtClean="0">
                <a:cs typeface="+mn-cs"/>
              </a:rPr>
              <a:t>Mostly between 2% - 6%</a:t>
            </a:r>
          </a:p>
          <a:p>
            <a:pPr eaLnBrk="1" hangingPunct="1">
              <a:tabLst>
                <a:tab pos="3082925" algn="l"/>
              </a:tabLst>
              <a:defRPr/>
            </a:pPr>
            <a:r>
              <a:rPr lang="en-US" dirty="0" smtClean="0">
                <a:cs typeface="+mn-cs"/>
              </a:rPr>
              <a:t>Highest in phosphatic shale / carbonaceous marlstone</a:t>
            </a:r>
          </a:p>
          <a:p>
            <a:pPr lvl="1" eaLnBrk="1" hangingPunct="1">
              <a:tabLst>
                <a:tab pos="3082925" algn="l"/>
              </a:tabLst>
              <a:defRPr/>
            </a:pPr>
            <a:r>
              <a:rPr lang="en-US" dirty="0" smtClean="0"/>
              <a:t>Up to 23% TOC</a:t>
            </a:r>
            <a:br>
              <a:rPr lang="en-US" dirty="0" smtClean="0"/>
            </a:br>
            <a:r>
              <a:rPr lang="en-US" dirty="0" smtClean="0"/>
              <a:t>(34% organic matter by weight)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" descr="Mod_Gorsline_Emery_Borderla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TextBox 1"/>
          <p:cNvSpPr txBox="1">
            <a:spLocks noChangeArrowheads="1"/>
          </p:cNvSpPr>
          <p:nvPr/>
        </p:nvSpPr>
        <p:spPr bwMode="auto">
          <a:xfrm>
            <a:off x="774700" y="111125"/>
            <a:ext cx="4897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sz="3600">
                <a:solidFill>
                  <a:srgbClr val="000000"/>
                </a:solidFill>
                <a:latin typeface="Calibri" charset="0"/>
              </a:rPr>
              <a:t>OMZ on an active margin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1" descr="phosphat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85800" y="542925"/>
            <a:ext cx="6562725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3600" dirty="0" err="1">
                <a:solidFill>
                  <a:srgbClr val="1F497D"/>
                </a:solidFill>
              </a:rPr>
              <a:t>Phosphatic</a:t>
            </a:r>
            <a:r>
              <a:rPr lang="en-US" sz="3600" dirty="0">
                <a:solidFill>
                  <a:srgbClr val="1F497D"/>
                </a:solidFill>
              </a:rPr>
              <a:t> </a:t>
            </a:r>
            <a:r>
              <a:rPr lang="en-US" sz="3600" dirty="0" err="1">
                <a:solidFill>
                  <a:srgbClr val="1F497D"/>
                </a:solidFill>
              </a:rPr>
              <a:t>shales</a:t>
            </a:r>
            <a:r>
              <a:rPr lang="en-US" sz="3600" dirty="0">
                <a:solidFill>
                  <a:srgbClr val="1F497D"/>
                </a:solidFill>
              </a:rPr>
              <a:t> or marlstone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1" descr="Isaacs_1983_GB_Lithostrat_ter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0"/>
            <a:ext cx="840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TextBox 3"/>
          <p:cNvSpPr txBox="1">
            <a:spLocks noChangeArrowheads="1"/>
          </p:cNvSpPr>
          <p:nvPr/>
        </p:nvSpPr>
        <p:spPr bwMode="auto">
          <a:xfrm>
            <a:off x="7065963" y="6534150"/>
            <a:ext cx="1998662" cy="339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>
                <a:solidFill>
                  <a:prstClr val="black"/>
                </a:solidFill>
              </a:rPr>
              <a:t>Isaacs (1980, 1983)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2" descr="Hornafius_log.gif                                              0035BA12Macintosh HD                   BF57A6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0707" name="Text Box 3"/>
          <p:cNvSpPr txBox="1">
            <a:spLocks noChangeArrowheads="1"/>
          </p:cNvSpPr>
          <p:nvPr/>
        </p:nvSpPr>
        <p:spPr bwMode="auto">
          <a:xfrm>
            <a:off x="250825" y="6310313"/>
            <a:ext cx="188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1800" i="1" dirty="0" err="1">
                <a:solidFill>
                  <a:srgbClr val="0000FF"/>
                </a:solidFill>
              </a:rPr>
              <a:t>Hornafius</a:t>
            </a:r>
            <a:r>
              <a:rPr lang="en-US" sz="1800" i="1" dirty="0">
                <a:solidFill>
                  <a:srgbClr val="0000FF"/>
                </a:solidFill>
              </a:rPr>
              <a:t> (1991)</a:t>
            </a:r>
          </a:p>
        </p:txBody>
      </p:sp>
      <p:sp>
        <p:nvSpPr>
          <p:cNvPr id="840709" name="Freeform 5"/>
          <p:cNvSpPr>
            <a:spLocks/>
          </p:cNvSpPr>
          <p:nvPr/>
        </p:nvSpPr>
        <p:spPr bwMode="auto">
          <a:xfrm>
            <a:off x="871538" y="3292475"/>
            <a:ext cx="7451725" cy="771525"/>
          </a:xfrm>
          <a:custGeom>
            <a:avLst/>
            <a:gdLst>
              <a:gd name="T0" fmla="*/ 0 w 4694"/>
              <a:gd name="T1" fmla="*/ 422 h 486"/>
              <a:gd name="T2" fmla="*/ 1184 w 4694"/>
              <a:gd name="T3" fmla="*/ 422 h 486"/>
              <a:gd name="T4" fmla="*/ 1590 w 4694"/>
              <a:gd name="T5" fmla="*/ 288 h 486"/>
              <a:gd name="T6" fmla="*/ 2790 w 4694"/>
              <a:gd name="T7" fmla="*/ 294 h 486"/>
              <a:gd name="T8" fmla="*/ 3206 w 4694"/>
              <a:gd name="T9" fmla="*/ 0 h 486"/>
              <a:gd name="T10" fmla="*/ 4694 w 4694"/>
              <a:gd name="T11" fmla="*/ 11 h 486"/>
              <a:gd name="T12" fmla="*/ 4694 w 4694"/>
              <a:gd name="T13" fmla="*/ 486 h 486"/>
              <a:gd name="T14" fmla="*/ 6 w 4694"/>
              <a:gd name="T15" fmla="*/ 470 h 486"/>
              <a:gd name="T16" fmla="*/ 0 w 4694"/>
              <a:gd name="T17" fmla="*/ 422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94" h="486">
                <a:moveTo>
                  <a:pt x="0" y="422"/>
                </a:moveTo>
                <a:lnTo>
                  <a:pt x="1184" y="422"/>
                </a:lnTo>
                <a:lnTo>
                  <a:pt x="1590" y="288"/>
                </a:lnTo>
                <a:lnTo>
                  <a:pt x="2790" y="294"/>
                </a:lnTo>
                <a:lnTo>
                  <a:pt x="3206" y="0"/>
                </a:lnTo>
                <a:lnTo>
                  <a:pt x="4694" y="11"/>
                </a:lnTo>
                <a:lnTo>
                  <a:pt x="4694" y="486"/>
                </a:lnTo>
                <a:lnTo>
                  <a:pt x="6" y="470"/>
                </a:lnTo>
                <a:lnTo>
                  <a:pt x="0" y="42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525" cap="flat" cmpd="sng">
            <a:solidFill>
              <a:schemeClr val="tx1">
                <a:alpha val="50000"/>
              </a:schemeClr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40710" name="Text Box 6"/>
          <p:cNvSpPr txBox="1">
            <a:spLocks noChangeArrowheads="1"/>
          </p:cNvSpPr>
          <p:nvPr/>
        </p:nvSpPr>
        <p:spPr bwMode="auto">
          <a:xfrm>
            <a:off x="6823075" y="3635375"/>
            <a:ext cx="804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2000" i="1" dirty="0" err="1">
                <a:solidFill>
                  <a:srgbClr val="FFFF00"/>
                </a:solidFill>
              </a:rPr>
              <a:t>Chert</a:t>
            </a:r>
            <a:endParaRPr lang="en-US" sz="2000" i="1" dirty="0">
              <a:solidFill>
                <a:srgbClr val="FFFF00"/>
              </a:solidFill>
            </a:endParaRPr>
          </a:p>
        </p:txBody>
      </p:sp>
      <p:sp>
        <p:nvSpPr>
          <p:cNvPr id="840712" name="Text Box 8"/>
          <p:cNvSpPr txBox="1">
            <a:spLocks noChangeArrowheads="1"/>
          </p:cNvSpPr>
          <p:nvPr/>
        </p:nvSpPr>
        <p:spPr bwMode="auto">
          <a:xfrm>
            <a:off x="3022600" y="3708400"/>
            <a:ext cx="946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>
                    <a:alpha val="52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sz="2000" i="1" dirty="0">
                <a:solidFill>
                  <a:srgbClr val="FFFF00"/>
                </a:solidFill>
              </a:rPr>
              <a:t>Shale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9538" y="5634038"/>
            <a:ext cx="57896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sz="2800" dirty="0">
                <a:solidFill>
                  <a:srgbClr val="0000FF"/>
                </a:solidFill>
              </a:rPr>
              <a:t>Lateral </a:t>
            </a:r>
            <a:r>
              <a:rPr lang="en-US" sz="2800" dirty="0" err="1">
                <a:solidFill>
                  <a:srgbClr val="0000FF"/>
                </a:solidFill>
              </a:rPr>
              <a:t>Facies</a:t>
            </a:r>
            <a:r>
              <a:rPr lang="en-US" sz="2800" dirty="0">
                <a:solidFill>
                  <a:srgbClr val="0000FF"/>
                </a:solidFill>
              </a:rPr>
              <a:t> Change in SB Basin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1065213" y="914400"/>
            <a:ext cx="524351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4152" name="TextBox 3"/>
          <p:cNvSpPr txBox="1">
            <a:spLocks noChangeArrowheads="1"/>
          </p:cNvSpPr>
          <p:nvPr/>
        </p:nvSpPr>
        <p:spPr bwMode="auto">
          <a:xfrm>
            <a:off x="3044825" y="941388"/>
            <a:ext cx="1330325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>
                <a:solidFill>
                  <a:srgbClr val="FF0000"/>
                </a:solidFill>
              </a:rPr>
              <a:t>10 miles</a:t>
            </a:r>
          </a:p>
        </p:txBody>
      </p:sp>
      <p:sp>
        <p:nvSpPr>
          <p:cNvPr id="134153" name="TextBox 9"/>
          <p:cNvSpPr txBox="1">
            <a:spLocks noChangeArrowheads="1"/>
          </p:cNvSpPr>
          <p:nvPr/>
        </p:nvSpPr>
        <p:spPr bwMode="auto">
          <a:xfrm>
            <a:off x="0" y="0"/>
            <a:ext cx="838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>
                <a:solidFill>
                  <a:prstClr val="black"/>
                </a:solidFill>
              </a:rPr>
              <a:t>NW</a:t>
            </a:r>
          </a:p>
        </p:txBody>
      </p:sp>
      <p:sp>
        <p:nvSpPr>
          <p:cNvPr id="134154" name="TextBox 10"/>
          <p:cNvSpPr txBox="1">
            <a:spLocks noChangeArrowheads="1"/>
          </p:cNvSpPr>
          <p:nvPr/>
        </p:nvSpPr>
        <p:spPr bwMode="auto">
          <a:xfrm>
            <a:off x="7729538" y="0"/>
            <a:ext cx="6985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>
                <a:solidFill>
                  <a:prstClr val="black"/>
                </a:solidFill>
              </a:rPr>
              <a:t>SE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1" descr="IMG_42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1" descr="IMG_75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0291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3" descr="IMG_66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1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Text Box 2"/>
          <p:cNvSpPr txBox="1">
            <a:spLocks noChangeArrowheads="1"/>
          </p:cNvSpPr>
          <p:nvPr/>
        </p:nvSpPr>
        <p:spPr bwMode="auto">
          <a:xfrm>
            <a:off x="241300" y="28575"/>
            <a:ext cx="53848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kumimoji="0" lang="en-US" sz="3200" dirty="0">
                <a:solidFill>
                  <a:srgbClr val="1F497D"/>
                </a:solidFill>
              </a:rPr>
              <a:t>Coastline control of distribution of upwelling </a:t>
            </a:r>
            <a:br>
              <a:rPr kumimoji="0" lang="en-US" sz="3200" dirty="0">
                <a:solidFill>
                  <a:srgbClr val="1F497D"/>
                </a:solidFill>
              </a:rPr>
            </a:br>
            <a:r>
              <a:rPr kumimoji="0" lang="en-US" sz="3200" dirty="0">
                <a:solidFill>
                  <a:srgbClr val="1F497D"/>
                </a:solidFill>
              </a:rPr>
              <a:t>cold &amp; nutrient-rich water</a:t>
            </a:r>
            <a:br>
              <a:rPr kumimoji="0" lang="en-US" sz="3200" dirty="0">
                <a:solidFill>
                  <a:srgbClr val="1F497D"/>
                </a:solidFill>
              </a:rPr>
            </a:br>
            <a:endParaRPr kumimoji="0" lang="en-US" sz="3600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845829" name="Text Box 5"/>
          <p:cNvSpPr txBox="1">
            <a:spLocks noChangeArrowheads="1"/>
          </p:cNvSpPr>
          <p:nvPr/>
        </p:nvSpPr>
        <p:spPr bwMode="auto">
          <a:xfrm>
            <a:off x="5637213" y="4814888"/>
            <a:ext cx="2860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kumimoji="0" lang="en-US" sz="1600">
                <a:solidFill>
                  <a:srgbClr val="EEECE1"/>
                </a:solidFill>
              </a:rPr>
              <a:t>after Roesler &amp; Chelton, 1987</a:t>
            </a:r>
          </a:p>
        </p:txBody>
      </p:sp>
      <p:pic>
        <p:nvPicPr>
          <p:cNvPr id="82947" name="Picture 3" descr="Calif Curr.gif                                                 004B86E4Macintosh HD                   BF58171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0"/>
            <a:ext cx="345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1" descr="Cal_Chlor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509713"/>
            <a:ext cx="5348287" cy="5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TextBox 1"/>
          <p:cNvSpPr txBox="1">
            <a:spLocks noChangeArrowheads="1"/>
          </p:cNvSpPr>
          <p:nvPr/>
        </p:nvSpPr>
        <p:spPr bwMode="auto">
          <a:xfrm>
            <a:off x="365125" y="5364163"/>
            <a:ext cx="3100388" cy="460375"/>
          </a:xfrm>
          <a:prstGeom prst="rect">
            <a:avLst/>
          </a:prstGeom>
          <a:solidFill>
            <a:srgbClr val="A600FF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>
                <a:solidFill>
                  <a:srgbClr val="FFFF00"/>
                </a:solidFill>
              </a:rPr>
              <a:t>Red = chlorophyl-rich</a:t>
            </a:r>
          </a:p>
        </p:txBody>
      </p:sp>
      <p:sp>
        <p:nvSpPr>
          <p:cNvPr id="82950" name="TextBox 6"/>
          <p:cNvSpPr txBox="1">
            <a:spLocks noChangeArrowheads="1"/>
          </p:cNvSpPr>
          <p:nvPr/>
        </p:nvSpPr>
        <p:spPr bwMode="auto">
          <a:xfrm>
            <a:off x="6151563" y="6029325"/>
            <a:ext cx="2557462" cy="461963"/>
          </a:xfrm>
          <a:prstGeom prst="rect">
            <a:avLst/>
          </a:prstGeom>
          <a:solidFill>
            <a:srgbClr val="FF0000">
              <a:alpha val="6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>
                <a:solidFill>
                  <a:srgbClr val="FFFF00"/>
                </a:solidFill>
              </a:rPr>
              <a:t>Blue = cold water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442913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Physical Characteristics of Monterey </a:t>
            </a:r>
            <a:r>
              <a:rPr lang="en-US" dirty="0" err="1" smtClean="0">
                <a:cs typeface="+mj-cs"/>
              </a:rPr>
              <a:t>Lithologies</a:t>
            </a:r>
            <a:endParaRPr lang="en-US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Factors that control physical rock properties</a:t>
            </a:r>
          </a:p>
          <a:p>
            <a:pPr lvl="1" eaLnBrk="1" hangingPunct="1">
              <a:defRPr/>
            </a:pPr>
            <a:r>
              <a:rPr lang="en-US" dirty="0" smtClean="0"/>
              <a:t>Silica Phase</a:t>
            </a:r>
          </a:p>
          <a:p>
            <a:pPr lvl="1" eaLnBrk="1" hangingPunct="1">
              <a:defRPr/>
            </a:pPr>
            <a:r>
              <a:rPr lang="en-US" dirty="0" smtClean="0"/>
              <a:t>Detrital Content</a:t>
            </a:r>
          </a:p>
          <a:p>
            <a:pPr lvl="1" eaLnBrk="1" hangingPunct="1">
              <a:defRPr/>
            </a:pPr>
            <a:r>
              <a:rPr lang="en-US" dirty="0" smtClean="0"/>
              <a:t>Carbonate Content</a:t>
            </a:r>
          </a:p>
          <a:p>
            <a:pPr lvl="1" eaLnBrk="1" hangingPunct="1">
              <a:defRPr/>
            </a:pPr>
            <a:r>
              <a:rPr lang="en-US" dirty="0" smtClean="0"/>
              <a:t>Organic Matter</a:t>
            </a:r>
          </a:p>
          <a:p>
            <a:pPr lvl="1" eaLnBrk="1" hangingPunct="1">
              <a:defRPr/>
            </a:pPr>
            <a:r>
              <a:rPr lang="en-US" dirty="0" smtClean="0"/>
              <a:t>Porosity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0"/>
            <a:ext cx="8712200" cy="1044575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Climate Cycles &amp; Litho-cyclicity</a:t>
            </a:r>
          </a:p>
        </p:txBody>
      </p:sp>
      <p:pic>
        <p:nvPicPr>
          <p:cNvPr id="104450" name="Picture 5" descr="climate_cyles.jpg                                              0005D522Macintosh HD                   BF57A695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058863"/>
            <a:ext cx="6419850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1" descr="IMG_58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4" t="31586" b="4311"/>
          <a:stretch>
            <a:fillRect/>
          </a:stretch>
        </p:blipFill>
        <p:spPr bwMode="auto">
          <a:xfrm>
            <a:off x="3971925" y="3984625"/>
            <a:ext cx="51720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7" descr="Library - 07449.jpg                                            0005D522Macintosh HD                   BF57A695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0" b="-47"/>
          <a:stretch>
            <a:fillRect/>
          </a:stretch>
        </p:blipFill>
        <p:spPr bwMode="auto">
          <a:xfrm>
            <a:off x="1588" y="3978275"/>
            <a:ext cx="47037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4445000" y="3937000"/>
            <a:ext cx="361950" cy="2921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kumimoji="0" lang="en-US" sz="500">
              <a:solidFill>
                <a:srgbClr val="FF8000"/>
              </a:solidFill>
            </a:endParaRPr>
          </a:p>
        </p:txBody>
      </p:sp>
      <p:sp>
        <p:nvSpPr>
          <p:cNvPr id="104454" name="TextBox 6"/>
          <p:cNvSpPr txBox="1">
            <a:spLocks noChangeArrowheads="1"/>
          </p:cNvSpPr>
          <p:nvPr/>
        </p:nvSpPr>
        <p:spPr bwMode="auto">
          <a:xfrm>
            <a:off x="5565775" y="3411538"/>
            <a:ext cx="2312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i="1">
                <a:solidFill>
                  <a:schemeClr val="bg2"/>
                </a:solidFill>
              </a:rPr>
              <a:t>Thurow et al. (2009)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ChangeArrowheads="1"/>
          </p:cNvSpPr>
          <p:nvPr/>
        </p:nvSpPr>
        <p:spPr bwMode="auto">
          <a:xfrm>
            <a:off x="227013" y="123825"/>
            <a:ext cx="797718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600">
                <a:solidFill>
                  <a:srgbClr val="1F497D"/>
                </a:solidFill>
              </a:rPr>
              <a:t>Stacking Patterns for Silica-Clay cycle</a:t>
            </a:r>
          </a:p>
        </p:txBody>
      </p:sp>
      <p:sp>
        <p:nvSpPr>
          <p:cNvPr id="162818" name="Rectangle 3"/>
          <p:cNvSpPr>
            <a:spLocks noChangeArrowheads="1"/>
          </p:cNvSpPr>
          <p:nvPr/>
        </p:nvSpPr>
        <p:spPr bwMode="auto">
          <a:xfrm>
            <a:off x="260350" y="1682750"/>
            <a:ext cx="2125663" cy="426243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62819" name="Group 4"/>
          <p:cNvGrpSpPr>
            <a:grpSpLocks/>
          </p:cNvGrpSpPr>
          <p:nvPr/>
        </p:nvGrpSpPr>
        <p:grpSpPr bwMode="auto">
          <a:xfrm>
            <a:off x="314325" y="1827213"/>
            <a:ext cx="2017713" cy="4008437"/>
            <a:chOff x="2936" y="1460"/>
            <a:chExt cx="1271" cy="2525"/>
          </a:xfrm>
        </p:grpSpPr>
        <p:grpSp>
          <p:nvGrpSpPr>
            <p:cNvPr id="162880" name="Group 5"/>
            <p:cNvGrpSpPr>
              <a:grpSpLocks/>
            </p:cNvGrpSpPr>
            <p:nvPr/>
          </p:nvGrpSpPr>
          <p:grpSpPr bwMode="auto">
            <a:xfrm>
              <a:off x="3212" y="1491"/>
              <a:ext cx="921" cy="2364"/>
              <a:chOff x="3212" y="1491"/>
              <a:chExt cx="921" cy="2364"/>
            </a:xfrm>
          </p:grpSpPr>
          <p:sp>
            <p:nvSpPr>
              <p:cNvPr id="163029" name="Freeform 6"/>
              <p:cNvSpPr>
                <a:spLocks/>
              </p:cNvSpPr>
              <p:nvPr/>
            </p:nvSpPr>
            <p:spPr bwMode="auto">
              <a:xfrm>
                <a:off x="3916" y="1491"/>
                <a:ext cx="217" cy="5"/>
              </a:xfrm>
              <a:custGeom>
                <a:avLst/>
                <a:gdLst>
                  <a:gd name="T0" fmla="*/ 0 w 217"/>
                  <a:gd name="T1" fmla="*/ 0 h 5"/>
                  <a:gd name="T2" fmla="*/ 10 w 217"/>
                  <a:gd name="T3" fmla="*/ 5 h 5"/>
                  <a:gd name="T4" fmla="*/ 217 w 217"/>
                  <a:gd name="T5" fmla="*/ 5 h 5"/>
                  <a:gd name="T6" fmla="*/ 0 60000 65536"/>
                  <a:gd name="T7" fmla="*/ 0 60000 65536"/>
                  <a:gd name="T8" fmla="*/ 0 60000 65536"/>
                  <a:gd name="T9" fmla="*/ 0 w 217"/>
                  <a:gd name="T10" fmla="*/ 0 h 5"/>
                  <a:gd name="T11" fmla="*/ 217 w 21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" h="5">
                    <a:moveTo>
                      <a:pt x="0" y="0"/>
                    </a:moveTo>
                    <a:lnTo>
                      <a:pt x="10" y="5"/>
                    </a:lnTo>
                    <a:lnTo>
                      <a:pt x="217" y="5"/>
                    </a:lnTo>
                  </a:path>
                </a:pathLst>
              </a:custGeom>
              <a:noFill/>
              <a:ln w="14288">
                <a:solidFill>
                  <a:srgbClr val="C3050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30" name="Freeform 7"/>
              <p:cNvSpPr>
                <a:spLocks/>
              </p:cNvSpPr>
              <p:nvPr/>
            </p:nvSpPr>
            <p:spPr bwMode="auto">
              <a:xfrm>
                <a:off x="3822" y="1562"/>
                <a:ext cx="311" cy="23"/>
              </a:xfrm>
              <a:custGeom>
                <a:avLst/>
                <a:gdLst>
                  <a:gd name="T0" fmla="*/ 311 w 311"/>
                  <a:gd name="T1" fmla="*/ 0 h 23"/>
                  <a:gd name="T2" fmla="*/ 306 w 311"/>
                  <a:gd name="T3" fmla="*/ 0 h 23"/>
                  <a:gd name="T4" fmla="*/ 57 w 311"/>
                  <a:gd name="T5" fmla="*/ 5 h 23"/>
                  <a:gd name="T6" fmla="*/ 0 w 311"/>
                  <a:gd name="T7" fmla="*/ 14 h 23"/>
                  <a:gd name="T8" fmla="*/ 156 w 311"/>
                  <a:gd name="T9" fmla="*/ 19 h 23"/>
                  <a:gd name="T10" fmla="*/ 301 w 311"/>
                  <a:gd name="T11" fmla="*/ 23 h 23"/>
                  <a:gd name="T12" fmla="*/ 311 w 311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11"/>
                  <a:gd name="T22" fmla="*/ 0 h 23"/>
                  <a:gd name="T23" fmla="*/ 311 w 311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11" h="23">
                    <a:moveTo>
                      <a:pt x="311" y="0"/>
                    </a:moveTo>
                    <a:lnTo>
                      <a:pt x="306" y="0"/>
                    </a:lnTo>
                    <a:lnTo>
                      <a:pt x="57" y="5"/>
                    </a:lnTo>
                    <a:lnTo>
                      <a:pt x="0" y="14"/>
                    </a:lnTo>
                    <a:lnTo>
                      <a:pt x="156" y="19"/>
                    </a:lnTo>
                    <a:lnTo>
                      <a:pt x="301" y="23"/>
                    </a:lnTo>
                    <a:lnTo>
                      <a:pt x="311" y="23"/>
                    </a:lnTo>
                  </a:path>
                </a:pathLst>
              </a:custGeom>
              <a:noFill/>
              <a:ln w="14288">
                <a:solidFill>
                  <a:srgbClr val="C3050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31" name="Freeform 8"/>
              <p:cNvSpPr>
                <a:spLocks/>
              </p:cNvSpPr>
              <p:nvPr/>
            </p:nvSpPr>
            <p:spPr bwMode="auto">
              <a:xfrm>
                <a:off x="3367" y="1595"/>
                <a:ext cx="766" cy="136"/>
              </a:xfrm>
              <a:custGeom>
                <a:avLst/>
                <a:gdLst>
                  <a:gd name="T0" fmla="*/ 766 w 766"/>
                  <a:gd name="T1" fmla="*/ 0 h 136"/>
                  <a:gd name="T2" fmla="*/ 723 w 766"/>
                  <a:gd name="T3" fmla="*/ 5 h 136"/>
                  <a:gd name="T4" fmla="*/ 629 w 766"/>
                  <a:gd name="T5" fmla="*/ 9 h 136"/>
                  <a:gd name="T6" fmla="*/ 507 w 766"/>
                  <a:gd name="T7" fmla="*/ 14 h 136"/>
                  <a:gd name="T8" fmla="*/ 390 w 766"/>
                  <a:gd name="T9" fmla="*/ 19 h 136"/>
                  <a:gd name="T10" fmla="*/ 371 w 766"/>
                  <a:gd name="T11" fmla="*/ 28 h 136"/>
                  <a:gd name="T12" fmla="*/ 479 w 766"/>
                  <a:gd name="T13" fmla="*/ 33 h 136"/>
                  <a:gd name="T14" fmla="*/ 535 w 766"/>
                  <a:gd name="T15" fmla="*/ 37 h 136"/>
                  <a:gd name="T16" fmla="*/ 502 w 766"/>
                  <a:gd name="T17" fmla="*/ 42 h 136"/>
                  <a:gd name="T18" fmla="*/ 366 w 766"/>
                  <a:gd name="T19" fmla="*/ 51 h 136"/>
                  <a:gd name="T20" fmla="*/ 159 w 766"/>
                  <a:gd name="T21" fmla="*/ 56 h 136"/>
                  <a:gd name="T22" fmla="*/ 28 w 766"/>
                  <a:gd name="T23" fmla="*/ 61 h 136"/>
                  <a:gd name="T24" fmla="*/ 0 w 766"/>
                  <a:gd name="T25" fmla="*/ 66 h 136"/>
                  <a:gd name="T26" fmla="*/ 136 w 766"/>
                  <a:gd name="T27" fmla="*/ 75 h 136"/>
                  <a:gd name="T28" fmla="*/ 329 w 766"/>
                  <a:gd name="T29" fmla="*/ 80 h 136"/>
                  <a:gd name="T30" fmla="*/ 502 w 766"/>
                  <a:gd name="T31" fmla="*/ 84 h 136"/>
                  <a:gd name="T32" fmla="*/ 601 w 766"/>
                  <a:gd name="T33" fmla="*/ 94 h 136"/>
                  <a:gd name="T34" fmla="*/ 686 w 766"/>
                  <a:gd name="T35" fmla="*/ 98 h 136"/>
                  <a:gd name="T36" fmla="*/ 700 w 766"/>
                  <a:gd name="T37" fmla="*/ 103 h 136"/>
                  <a:gd name="T38" fmla="*/ 714 w 766"/>
                  <a:gd name="T39" fmla="*/ 108 h 136"/>
                  <a:gd name="T40" fmla="*/ 634 w 766"/>
                  <a:gd name="T41" fmla="*/ 117 h 136"/>
                  <a:gd name="T42" fmla="*/ 596 w 766"/>
                  <a:gd name="T43" fmla="*/ 122 h 136"/>
                  <a:gd name="T44" fmla="*/ 662 w 766"/>
                  <a:gd name="T45" fmla="*/ 127 h 136"/>
                  <a:gd name="T46" fmla="*/ 733 w 766"/>
                  <a:gd name="T47" fmla="*/ 131 h 136"/>
                  <a:gd name="T48" fmla="*/ 766 w 766"/>
                  <a:gd name="T49" fmla="*/ 136 h 1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66"/>
                  <a:gd name="T76" fmla="*/ 0 h 136"/>
                  <a:gd name="T77" fmla="*/ 766 w 766"/>
                  <a:gd name="T78" fmla="*/ 136 h 1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66" h="136">
                    <a:moveTo>
                      <a:pt x="766" y="0"/>
                    </a:moveTo>
                    <a:lnTo>
                      <a:pt x="723" y="5"/>
                    </a:lnTo>
                    <a:lnTo>
                      <a:pt x="629" y="9"/>
                    </a:lnTo>
                    <a:lnTo>
                      <a:pt x="507" y="14"/>
                    </a:lnTo>
                    <a:lnTo>
                      <a:pt x="390" y="19"/>
                    </a:lnTo>
                    <a:lnTo>
                      <a:pt x="371" y="28"/>
                    </a:lnTo>
                    <a:lnTo>
                      <a:pt x="479" y="33"/>
                    </a:lnTo>
                    <a:lnTo>
                      <a:pt x="535" y="37"/>
                    </a:lnTo>
                    <a:lnTo>
                      <a:pt x="502" y="42"/>
                    </a:lnTo>
                    <a:lnTo>
                      <a:pt x="366" y="51"/>
                    </a:lnTo>
                    <a:lnTo>
                      <a:pt x="159" y="56"/>
                    </a:lnTo>
                    <a:lnTo>
                      <a:pt x="28" y="61"/>
                    </a:lnTo>
                    <a:lnTo>
                      <a:pt x="0" y="66"/>
                    </a:lnTo>
                    <a:lnTo>
                      <a:pt x="136" y="75"/>
                    </a:lnTo>
                    <a:lnTo>
                      <a:pt x="329" y="80"/>
                    </a:lnTo>
                    <a:lnTo>
                      <a:pt x="502" y="84"/>
                    </a:lnTo>
                    <a:lnTo>
                      <a:pt x="601" y="94"/>
                    </a:lnTo>
                    <a:lnTo>
                      <a:pt x="686" y="98"/>
                    </a:lnTo>
                    <a:lnTo>
                      <a:pt x="700" y="103"/>
                    </a:lnTo>
                    <a:lnTo>
                      <a:pt x="714" y="108"/>
                    </a:lnTo>
                    <a:lnTo>
                      <a:pt x="634" y="117"/>
                    </a:lnTo>
                    <a:lnTo>
                      <a:pt x="596" y="122"/>
                    </a:lnTo>
                    <a:lnTo>
                      <a:pt x="662" y="127"/>
                    </a:lnTo>
                    <a:lnTo>
                      <a:pt x="733" y="131"/>
                    </a:lnTo>
                    <a:lnTo>
                      <a:pt x="766" y="136"/>
                    </a:lnTo>
                  </a:path>
                </a:pathLst>
              </a:custGeom>
              <a:noFill/>
              <a:ln w="14288">
                <a:solidFill>
                  <a:srgbClr val="C3050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32" name="Freeform 9"/>
              <p:cNvSpPr>
                <a:spLocks/>
              </p:cNvSpPr>
              <p:nvPr/>
            </p:nvSpPr>
            <p:spPr bwMode="auto">
              <a:xfrm>
                <a:off x="3245" y="1740"/>
                <a:ext cx="888" cy="1067"/>
              </a:xfrm>
              <a:custGeom>
                <a:avLst/>
                <a:gdLst>
                  <a:gd name="T0" fmla="*/ 554 w 888"/>
                  <a:gd name="T1" fmla="*/ 5 h 1067"/>
                  <a:gd name="T2" fmla="*/ 192 w 888"/>
                  <a:gd name="T3" fmla="*/ 24 h 1067"/>
                  <a:gd name="T4" fmla="*/ 718 w 888"/>
                  <a:gd name="T5" fmla="*/ 43 h 1067"/>
                  <a:gd name="T6" fmla="*/ 671 w 888"/>
                  <a:gd name="T7" fmla="*/ 57 h 1067"/>
                  <a:gd name="T8" fmla="*/ 554 w 888"/>
                  <a:gd name="T9" fmla="*/ 76 h 1067"/>
                  <a:gd name="T10" fmla="*/ 634 w 888"/>
                  <a:gd name="T11" fmla="*/ 94 h 1067"/>
                  <a:gd name="T12" fmla="*/ 559 w 888"/>
                  <a:gd name="T13" fmla="*/ 113 h 1067"/>
                  <a:gd name="T14" fmla="*/ 206 w 888"/>
                  <a:gd name="T15" fmla="*/ 132 h 1067"/>
                  <a:gd name="T16" fmla="*/ 756 w 888"/>
                  <a:gd name="T17" fmla="*/ 146 h 1067"/>
                  <a:gd name="T18" fmla="*/ 765 w 888"/>
                  <a:gd name="T19" fmla="*/ 165 h 1067"/>
                  <a:gd name="T20" fmla="*/ 606 w 888"/>
                  <a:gd name="T21" fmla="*/ 184 h 1067"/>
                  <a:gd name="T22" fmla="*/ 516 w 888"/>
                  <a:gd name="T23" fmla="*/ 203 h 1067"/>
                  <a:gd name="T24" fmla="*/ 455 w 888"/>
                  <a:gd name="T25" fmla="*/ 217 h 1067"/>
                  <a:gd name="T26" fmla="*/ 122 w 888"/>
                  <a:gd name="T27" fmla="*/ 235 h 1067"/>
                  <a:gd name="T28" fmla="*/ 606 w 888"/>
                  <a:gd name="T29" fmla="*/ 254 h 1067"/>
                  <a:gd name="T30" fmla="*/ 479 w 888"/>
                  <a:gd name="T31" fmla="*/ 273 h 1067"/>
                  <a:gd name="T32" fmla="*/ 695 w 888"/>
                  <a:gd name="T33" fmla="*/ 292 h 1067"/>
                  <a:gd name="T34" fmla="*/ 859 w 888"/>
                  <a:gd name="T35" fmla="*/ 306 h 1067"/>
                  <a:gd name="T36" fmla="*/ 681 w 888"/>
                  <a:gd name="T37" fmla="*/ 325 h 1067"/>
                  <a:gd name="T38" fmla="*/ 568 w 888"/>
                  <a:gd name="T39" fmla="*/ 343 h 1067"/>
                  <a:gd name="T40" fmla="*/ 310 w 888"/>
                  <a:gd name="T41" fmla="*/ 362 h 1067"/>
                  <a:gd name="T42" fmla="*/ 761 w 888"/>
                  <a:gd name="T43" fmla="*/ 381 h 1067"/>
                  <a:gd name="T44" fmla="*/ 667 w 888"/>
                  <a:gd name="T45" fmla="*/ 395 h 1067"/>
                  <a:gd name="T46" fmla="*/ 535 w 888"/>
                  <a:gd name="T47" fmla="*/ 414 h 1067"/>
                  <a:gd name="T48" fmla="*/ 314 w 888"/>
                  <a:gd name="T49" fmla="*/ 433 h 1067"/>
                  <a:gd name="T50" fmla="*/ 742 w 888"/>
                  <a:gd name="T51" fmla="*/ 452 h 1067"/>
                  <a:gd name="T52" fmla="*/ 742 w 888"/>
                  <a:gd name="T53" fmla="*/ 466 h 1067"/>
                  <a:gd name="T54" fmla="*/ 761 w 888"/>
                  <a:gd name="T55" fmla="*/ 484 h 1067"/>
                  <a:gd name="T56" fmla="*/ 296 w 888"/>
                  <a:gd name="T57" fmla="*/ 503 h 1067"/>
                  <a:gd name="T58" fmla="*/ 394 w 888"/>
                  <a:gd name="T59" fmla="*/ 522 h 1067"/>
                  <a:gd name="T60" fmla="*/ 756 w 888"/>
                  <a:gd name="T61" fmla="*/ 541 h 1067"/>
                  <a:gd name="T62" fmla="*/ 629 w 888"/>
                  <a:gd name="T63" fmla="*/ 555 h 1067"/>
                  <a:gd name="T64" fmla="*/ 474 w 888"/>
                  <a:gd name="T65" fmla="*/ 574 h 1067"/>
                  <a:gd name="T66" fmla="*/ 587 w 888"/>
                  <a:gd name="T67" fmla="*/ 592 h 1067"/>
                  <a:gd name="T68" fmla="*/ 347 w 888"/>
                  <a:gd name="T69" fmla="*/ 611 h 1067"/>
                  <a:gd name="T70" fmla="*/ 277 w 888"/>
                  <a:gd name="T71" fmla="*/ 625 h 1067"/>
                  <a:gd name="T72" fmla="*/ 169 w 888"/>
                  <a:gd name="T73" fmla="*/ 644 h 1067"/>
                  <a:gd name="T74" fmla="*/ 413 w 888"/>
                  <a:gd name="T75" fmla="*/ 663 h 1067"/>
                  <a:gd name="T76" fmla="*/ 507 w 888"/>
                  <a:gd name="T77" fmla="*/ 682 h 1067"/>
                  <a:gd name="T78" fmla="*/ 436 w 888"/>
                  <a:gd name="T79" fmla="*/ 701 h 1067"/>
                  <a:gd name="T80" fmla="*/ 375 w 888"/>
                  <a:gd name="T81" fmla="*/ 715 h 1067"/>
                  <a:gd name="T82" fmla="*/ 451 w 888"/>
                  <a:gd name="T83" fmla="*/ 733 h 1067"/>
                  <a:gd name="T84" fmla="*/ 112 w 888"/>
                  <a:gd name="T85" fmla="*/ 752 h 1067"/>
                  <a:gd name="T86" fmla="*/ 98 w 888"/>
                  <a:gd name="T87" fmla="*/ 771 h 1067"/>
                  <a:gd name="T88" fmla="*/ 267 w 888"/>
                  <a:gd name="T89" fmla="*/ 785 h 1067"/>
                  <a:gd name="T90" fmla="*/ 310 w 888"/>
                  <a:gd name="T91" fmla="*/ 804 h 1067"/>
                  <a:gd name="T92" fmla="*/ 620 w 888"/>
                  <a:gd name="T93" fmla="*/ 823 h 1067"/>
                  <a:gd name="T94" fmla="*/ 657 w 888"/>
                  <a:gd name="T95" fmla="*/ 842 h 1067"/>
                  <a:gd name="T96" fmla="*/ 300 w 888"/>
                  <a:gd name="T97" fmla="*/ 860 h 1067"/>
                  <a:gd name="T98" fmla="*/ 554 w 888"/>
                  <a:gd name="T99" fmla="*/ 874 h 1067"/>
                  <a:gd name="T100" fmla="*/ 310 w 888"/>
                  <a:gd name="T101" fmla="*/ 893 h 1067"/>
                  <a:gd name="T102" fmla="*/ 239 w 888"/>
                  <a:gd name="T103" fmla="*/ 912 h 1067"/>
                  <a:gd name="T104" fmla="*/ 404 w 888"/>
                  <a:gd name="T105" fmla="*/ 931 h 1067"/>
                  <a:gd name="T106" fmla="*/ 375 w 888"/>
                  <a:gd name="T107" fmla="*/ 945 h 1067"/>
                  <a:gd name="T108" fmla="*/ 502 w 888"/>
                  <a:gd name="T109" fmla="*/ 964 h 1067"/>
                  <a:gd name="T110" fmla="*/ 667 w 888"/>
                  <a:gd name="T111" fmla="*/ 982 h 1067"/>
                  <a:gd name="T112" fmla="*/ 474 w 888"/>
                  <a:gd name="T113" fmla="*/ 1001 h 1067"/>
                  <a:gd name="T114" fmla="*/ 347 w 888"/>
                  <a:gd name="T115" fmla="*/ 1020 h 1067"/>
                  <a:gd name="T116" fmla="*/ 324 w 888"/>
                  <a:gd name="T117" fmla="*/ 1034 h 1067"/>
                  <a:gd name="T118" fmla="*/ 469 w 888"/>
                  <a:gd name="T119" fmla="*/ 1053 h 1067"/>
                  <a:gd name="T120" fmla="*/ 888 w 888"/>
                  <a:gd name="T121" fmla="*/ 1067 h 106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88"/>
                  <a:gd name="T184" fmla="*/ 0 h 1067"/>
                  <a:gd name="T185" fmla="*/ 888 w 888"/>
                  <a:gd name="T186" fmla="*/ 1067 h 106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88" h="1067">
                    <a:moveTo>
                      <a:pt x="888" y="0"/>
                    </a:moveTo>
                    <a:lnTo>
                      <a:pt x="789" y="0"/>
                    </a:lnTo>
                    <a:lnTo>
                      <a:pt x="554" y="5"/>
                    </a:lnTo>
                    <a:lnTo>
                      <a:pt x="324" y="10"/>
                    </a:lnTo>
                    <a:lnTo>
                      <a:pt x="164" y="19"/>
                    </a:lnTo>
                    <a:lnTo>
                      <a:pt x="192" y="24"/>
                    </a:lnTo>
                    <a:lnTo>
                      <a:pt x="338" y="29"/>
                    </a:lnTo>
                    <a:lnTo>
                      <a:pt x="521" y="33"/>
                    </a:lnTo>
                    <a:lnTo>
                      <a:pt x="718" y="43"/>
                    </a:lnTo>
                    <a:lnTo>
                      <a:pt x="737" y="47"/>
                    </a:lnTo>
                    <a:lnTo>
                      <a:pt x="723" y="52"/>
                    </a:lnTo>
                    <a:lnTo>
                      <a:pt x="671" y="57"/>
                    </a:lnTo>
                    <a:lnTo>
                      <a:pt x="690" y="66"/>
                    </a:lnTo>
                    <a:lnTo>
                      <a:pt x="620" y="71"/>
                    </a:lnTo>
                    <a:lnTo>
                      <a:pt x="554" y="76"/>
                    </a:lnTo>
                    <a:lnTo>
                      <a:pt x="535" y="85"/>
                    </a:lnTo>
                    <a:lnTo>
                      <a:pt x="582" y="90"/>
                    </a:lnTo>
                    <a:lnTo>
                      <a:pt x="634" y="94"/>
                    </a:lnTo>
                    <a:lnTo>
                      <a:pt x="592" y="99"/>
                    </a:lnTo>
                    <a:lnTo>
                      <a:pt x="568" y="109"/>
                    </a:lnTo>
                    <a:lnTo>
                      <a:pt x="559" y="113"/>
                    </a:lnTo>
                    <a:lnTo>
                      <a:pt x="474" y="118"/>
                    </a:lnTo>
                    <a:lnTo>
                      <a:pt x="343" y="123"/>
                    </a:lnTo>
                    <a:lnTo>
                      <a:pt x="206" y="132"/>
                    </a:lnTo>
                    <a:lnTo>
                      <a:pt x="333" y="137"/>
                    </a:lnTo>
                    <a:lnTo>
                      <a:pt x="540" y="141"/>
                    </a:lnTo>
                    <a:lnTo>
                      <a:pt x="756" y="146"/>
                    </a:lnTo>
                    <a:lnTo>
                      <a:pt x="798" y="156"/>
                    </a:lnTo>
                    <a:lnTo>
                      <a:pt x="803" y="160"/>
                    </a:lnTo>
                    <a:lnTo>
                      <a:pt x="765" y="165"/>
                    </a:lnTo>
                    <a:lnTo>
                      <a:pt x="737" y="170"/>
                    </a:lnTo>
                    <a:lnTo>
                      <a:pt x="681" y="179"/>
                    </a:lnTo>
                    <a:lnTo>
                      <a:pt x="606" y="184"/>
                    </a:lnTo>
                    <a:lnTo>
                      <a:pt x="535" y="188"/>
                    </a:lnTo>
                    <a:lnTo>
                      <a:pt x="521" y="193"/>
                    </a:lnTo>
                    <a:lnTo>
                      <a:pt x="516" y="203"/>
                    </a:lnTo>
                    <a:lnTo>
                      <a:pt x="530" y="207"/>
                    </a:lnTo>
                    <a:lnTo>
                      <a:pt x="535" y="212"/>
                    </a:lnTo>
                    <a:lnTo>
                      <a:pt x="455" y="217"/>
                    </a:lnTo>
                    <a:lnTo>
                      <a:pt x="328" y="226"/>
                    </a:lnTo>
                    <a:lnTo>
                      <a:pt x="164" y="231"/>
                    </a:lnTo>
                    <a:lnTo>
                      <a:pt x="122" y="235"/>
                    </a:lnTo>
                    <a:lnTo>
                      <a:pt x="216" y="245"/>
                    </a:lnTo>
                    <a:lnTo>
                      <a:pt x="451" y="249"/>
                    </a:lnTo>
                    <a:lnTo>
                      <a:pt x="606" y="254"/>
                    </a:lnTo>
                    <a:lnTo>
                      <a:pt x="615" y="259"/>
                    </a:lnTo>
                    <a:lnTo>
                      <a:pt x="512" y="268"/>
                    </a:lnTo>
                    <a:lnTo>
                      <a:pt x="479" y="273"/>
                    </a:lnTo>
                    <a:lnTo>
                      <a:pt x="507" y="278"/>
                    </a:lnTo>
                    <a:lnTo>
                      <a:pt x="582" y="282"/>
                    </a:lnTo>
                    <a:lnTo>
                      <a:pt x="695" y="292"/>
                    </a:lnTo>
                    <a:lnTo>
                      <a:pt x="831" y="296"/>
                    </a:lnTo>
                    <a:lnTo>
                      <a:pt x="869" y="301"/>
                    </a:lnTo>
                    <a:lnTo>
                      <a:pt x="859" y="306"/>
                    </a:lnTo>
                    <a:lnTo>
                      <a:pt x="789" y="315"/>
                    </a:lnTo>
                    <a:lnTo>
                      <a:pt x="751" y="320"/>
                    </a:lnTo>
                    <a:lnTo>
                      <a:pt x="681" y="325"/>
                    </a:lnTo>
                    <a:lnTo>
                      <a:pt x="667" y="329"/>
                    </a:lnTo>
                    <a:lnTo>
                      <a:pt x="643" y="339"/>
                    </a:lnTo>
                    <a:lnTo>
                      <a:pt x="568" y="343"/>
                    </a:lnTo>
                    <a:lnTo>
                      <a:pt x="385" y="348"/>
                    </a:lnTo>
                    <a:lnTo>
                      <a:pt x="258" y="353"/>
                    </a:lnTo>
                    <a:lnTo>
                      <a:pt x="310" y="362"/>
                    </a:lnTo>
                    <a:lnTo>
                      <a:pt x="516" y="367"/>
                    </a:lnTo>
                    <a:lnTo>
                      <a:pt x="686" y="372"/>
                    </a:lnTo>
                    <a:lnTo>
                      <a:pt x="761" y="381"/>
                    </a:lnTo>
                    <a:lnTo>
                      <a:pt x="761" y="386"/>
                    </a:lnTo>
                    <a:lnTo>
                      <a:pt x="733" y="390"/>
                    </a:lnTo>
                    <a:lnTo>
                      <a:pt x="667" y="395"/>
                    </a:lnTo>
                    <a:lnTo>
                      <a:pt x="634" y="405"/>
                    </a:lnTo>
                    <a:lnTo>
                      <a:pt x="596" y="409"/>
                    </a:lnTo>
                    <a:lnTo>
                      <a:pt x="535" y="414"/>
                    </a:lnTo>
                    <a:lnTo>
                      <a:pt x="404" y="419"/>
                    </a:lnTo>
                    <a:lnTo>
                      <a:pt x="300" y="428"/>
                    </a:lnTo>
                    <a:lnTo>
                      <a:pt x="314" y="433"/>
                    </a:lnTo>
                    <a:lnTo>
                      <a:pt x="455" y="437"/>
                    </a:lnTo>
                    <a:lnTo>
                      <a:pt x="624" y="442"/>
                    </a:lnTo>
                    <a:lnTo>
                      <a:pt x="742" y="452"/>
                    </a:lnTo>
                    <a:lnTo>
                      <a:pt x="794" y="456"/>
                    </a:lnTo>
                    <a:lnTo>
                      <a:pt x="775" y="461"/>
                    </a:lnTo>
                    <a:lnTo>
                      <a:pt x="742" y="466"/>
                    </a:lnTo>
                    <a:lnTo>
                      <a:pt x="704" y="475"/>
                    </a:lnTo>
                    <a:lnTo>
                      <a:pt x="751" y="480"/>
                    </a:lnTo>
                    <a:lnTo>
                      <a:pt x="761" y="484"/>
                    </a:lnTo>
                    <a:lnTo>
                      <a:pt x="686" y="489"/>
                    </a:lnTo>
                    <a:lnTo>
                      <a:pt x="488" y="499"/>
                    </a:lnTo>
                    <a:lnTo>
                      <a:pt x="296" y="503"/>
                    </a:lnTo>
                    <a:lnTo>
                      <a:pt x="187" y="508"/>
                    </a:lnTo>
                    <a:lnTo>
                      <a:pt x="225" y="513"/>
                    </a:lnTo>
                    <a:lnTo>
                      <a:pt x="394" y="522"/>
                    </a:lnTo>
                    <a:lnTo>
                      <a:pt x="592" y="527"/>
                    </a:lnTo>
                    <a:lnTo>
                      <a:pt x="737" y="531"/>
                    </a:lnTo>
                    <a:lnTo>
                      <a:pt x="756" y="541"/>
                    </a:lnTo>
                    <a:lnTo>
                      <a:pt x="695" y="546"/>
                    </a:lnTo>
                    <a:lnTo>
                      <a:pt x="695" y="550"/>
                    </a:lnTo>
                    <a:lnTo>
                      <a:pt x="629" y="555"/>
                    </a:lnTo>
                    <a:lnTo>
                      <a:pt x="568" y="564"/>
                    </a:lnTo>
                    <a:lnTo>
                      <a:pt x="493" y="569"/>
                    </a:lnTo>
                    <a:lnTo>
                      <a:pt x="474" y="574"/>
                    </a:lnTo>
                    <a:lnTo>
                      <a:pt x="554" y="578"/>
                    </a:lnTo>
                    <a:lnTo>
                      <a:pt x="606" y="588"/>
                    </a:lnTo>
                    <a:lnTo>
                      <a:pt x="587" y="592"/>
                    </a:lnTo>
                    <a:lnTo>
                      <a:pt x="606" y="597"/>
                    </a:lnTo>
                    <a:lnTo>
                      <a:pt x="488" y="602"/>
                    </a:lnTo>
                    <a:lnTo>
                      <a:pt x="347" y="611"/>
                    </a:lnTo>
                    <a:lnTo>
                      <a:pt x="253" y="616"/>
                    </a:lnTo>
                    <a:lnTo>
                      <a:pt x="239" y="621"/>
                    </a:lnTo>
                    <a:lnTo>
                      <a:pt x="277" y="625"/>
                    </a:lnTo>
                    <a:lnTo>
                      <a:pt x="234" y="635"/>
                    </a:lnTo>
                    <a:lnTo>
                      <a:pt x="187" y="639"/>
                    </a:lnTo>
                    <a:lnTo>
                      <a:pt x="169" y="644"/>
                    </a:lnTo>
                    <a:lnTo>
                      <a:pt x="197" y="649"/>
                    </a:lnTo>
                    <a:lnTo>
                      <a:pt x="310" y="658"/>
                    </a:lnTo>
                    <a:lnTo>
                      <a:pt x="413" y="663"/>
                    </a:lnTo>
                    <a:lnTo>
                      <a:pt x="483" y="668"/>
                    </a:lnTo>
                    <a:lnTo>
                      <a:pt x="507" y="677"/>
                    </a:lnTo>
                    <a:lnTo>
                      <a:pt x="507" y="682"/>
                    </a:lnTo>
                    <a:lnTo>
                      <a:pt x="493" y="686"/>
                    </a:lnTo>
                    <a:lnTo>
                      <a:pt x="436" y="691"/>
                    </a:lnTo>
                    <a:lnTo>
                      <a:pt x="436" y="701"/>
                    </a:lnTo>
                    <a:lnTo>
                      <a:pt x="399" y="705"/>
                    </a:lnTo>
                    <a:lnTo>
                      <a:pt x="361" y="710"/>
                    </a:lnTo>
                    <a:lnTo>
                      <a:pt x="375" y="715"/>
                    </a:lnTo>
                    <a:lnTo>
                      <a:pt x="390" y="724"/>
                    </a:lnTo>
                    <a:lnTo>
                      <a:pt x="432" y="729"/>
                    </a:lnTo>
                    <a:lnTo>
                      <a:pt x="451" y="733"/>
                    </a:lnTo>
                    <a:lnTo>
                      <a:pt x="390" y="738"/>
                    </a:lnTo>
                    <a:lnTo>
                      <a:pt x="277" y="748"/>
                    </a:lnTo>
                    <a:lnTo>
                      <a:pt x="112" y="752"/>
                    </a:lnTo>
                    <a:lnTo>
                      <a:pt x="4" y="757"/>
                    </a:lnTo>
                    <a:lnTo>
                      <a:pt x="0" y="762"/>
                    </a:lnTo>
                    <a:lnTo>
                      <a:pt x="98" y="771"/>
                    </a:lnTo>
                    <a:lnTo>
                      <a:pt x="211" y="776"/>
                    </a:lnTo>
                    <a:lnTo>
                      <a:pt x="286" y="780"/>
                    </a:lnTo>
                    <a:lnTo>
                      <a:pt x="267" y="785"/>
                    </a:lnTo>
                    <a:lnTo>
                      <a:pt x="225" y="795"/>
                    </a:lnTo>
                    <a:lnTo>
                      <a:pt x="206" y="799"/>
                    </a:lnTo>
                    <a:lnTo>
                      <a:pt x="310" y="804"/>
                    </a:lnTo>
                    <a:lnTo>
                      <a:pt x="690" y="809"/>
                    </a:lnTo>
                    <a:lnTo>
                      <a:pt x="728" y="818"/>
                    </a:lnTo>
                    <a:lnTo>
                      <a:pt x="620" y="823"/>
                    </a:lnTo>
                    <a:lnTo>
                      <a:pt x="592" y="827"/>
                    </a:lnTo>
                    <a:lnTo>
                      <a:pt x="615" y="837"/>
                    </a:lnTo>
                    <a:lnTo>
                      <a:pt x="657" y="842"/>
                    </a:lnTo>
                    <a:lnTo>
                      <a:pt x="577" y="846"/>
                    </a:lnTo>
                    <a:lnTo>
                      <a:pt x="413" y="851"/>
                    </a:lnTo>
                    <a:lnTo>
                      <a:pt x="300" y="860"/>
                    </a:lnTo>
                    <a:lnTo>
                      <a:pt x="300" y="865"/>
                    </a:lnTo>
                    <a:lnTo>
                      <a:pt x="446" y="870"/>
                    </a:lnTo>
                    <a:lnTo>
                      <a:pt x="554" y="874"/>
                    </a:lnTo>
                    <a:lnTo>
                      <a:pt x="549" y="884"/>
                    </a:lnTo>
                    <a:lnTo>
                      <a:pt x="441" y="889"/>
                    </a:lnTo>
                    <a:lnTo>
                      <a:pt x="310" y="893"/>
                    </a:lnTo>
                    <a:lnTo>
                      <a:pt x="263" y="898"/>
                    </a:lnTo>
                    <a:lnTo>
                      <a:pt x="244" y="907"/>
                    </a:lnTo>
                    <a:lnTo>
                      <a:pt x="239" y="912"/>
                    </a:lnTo>
                    <a:lnTo>
                      <a:pt x="319" y="917"/>
                    </a:lnTo>
                    <a:lnTo>
                      <a:pt x="375" y="921"/>
                    </a:lnTo>
                    <a:lnTo>
                      <a:pt x="404" y="931"/>
                    </a:lnTo>
                    <a:lnTo>
                      <a:pt x="352" y="935"/>
                    </a:lnTo>
                    <a:lnTo>
                      <a:pt x="394" y="940"/>
                    </a:lnTo>
                    <a:lnTo>
                      <a:pt x="375" y="945"/>
                    </a:lnTo>
                    <a:lnTo>
                      <a:pt x="371" y="954"/>
                    </a:lnTo>
                    <a:lnTo>
                      <a:pt x="465" y="959"/>
                    </a:lnTo>
                    <a:lnTo>
                      <a:pt x="502" y="964"/>
                    </a:lnTo>
                    <a:lnTo>
                      <a:pt x="624" y="973"/>
                    </a:lnTo>
                    <a:lnTo>
                      <a:pt x="592" y="978"/>
                    </a:lnTo>
                    <a:lnTo>
                      <a:pt x="667" y="982"/>
                    </a:lnTo>
                    <a:lnTo>
                      <a:pt x="639" y="987"/>
                    </a:lnTo>
                    <a:lnTo>
                      <a:pt x="587" y="997"/>
                    </a:lnTo>
                    <a:lnTo>
                      <a:pt x="474" y="1001"/>
                    </a:lnTo>
                    <a:lnTo>
                      <a:pt x="390" y="1006"/>
                    </a:lnTo>
                    <a:lnTo>
                      <a:pt x="347" y="1011"/>
                    </a:lnTo>
                    <a:lnTo>
                      <a:pt x="347" y="1020"/>
                    </a:lnTo>
                    <a:lnTo>
                      <a:pt x="272" y="1025"/>
                    </a:lnTo>
                    <a:lnTo>
                      <a:pt x="272" y="1029"/>
                    </a:lnTo>
                    <a:lnTo>
                      <a:pt x="324" y="1034"/>
                    </a:lnTo>
                    <a:lnTo>
                      <a:pt x="469" y="1044"/>
                    </a:lnTo>
                    <a:lnTo>
                      <a:pt x="709" y="1048"/>
                    </a:lnTo>
                    <a:lnTo>
                      <a:pt x="469" y="1053"/>
                    </a:lnTo>
                    <a:lnTo>
                      <a:pt x="709" y="1058"/>
                    </a:lnTo>
                    <a:lnTo>
                      <a:pt x="836" y="1067"/>
                    </a:lnTo>
                    <a:lnTo>
                      <a:pt x="888" y="1067"/>
                    </a:lnTo>
                  </a:path>
                </a:pathLst>
              </a:custGeom>
              <a:noFill/>
              <a:ln w="14288">
                <a:solidFill>
                  <a:srgbClr val="C3050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33" name="Freeform 10"/>
              <p:cNvSpPr>
                <a:spLocks/>
              </p:cNvSpPr>
              <p:nvPr/>
            </p:nvSpPr>
            <p:spPr bwMode="auto">
              <a:xfrm>
                <a:off x="3212" y="2816"/>
                <a:ext cx="921" cy="1039"/>
              </a:xfrm>
              <a:custGeom>
                <a:avLst/>
                <a:gdLst>
                  <a:gd name="T0" fmla="*/ 845 w 921"/>
                  <a:gd name="T1" fmla="*/ 5 h 1039"/>
                  <a:gd name="T2" fmla="*/ 789 w 921"/>
                  <a:gd name="T3" fmla="*/ 24 h 1039"/>
                  <a:gd name="T4" fmla="*/ 784 w 921"/>
                  <a:gd name="T5" fmla="*/ 43 h 1039"/>
                  <a:gd name="T6" fmla="*/ 587 w 921"/>
                  <a:gd name="T7" fmla="*/ 62 h 1039"/>
                  <a:gd name="T8" fmla="*/ 394 w 921"/>
                  <a:gd name="T9" fmla="*/ 80 h 1039"/>
                  <a:gd name="T10" fmla="*/ 615 w 921"/>
                  <a:gd name="T11" fmla="*/ 94 h 1039"/>
                  <a:gd name="T12" fmla="*/ 460 w 921"/>
                  <a:gd name="T13" fmla="*/ 113 h 1039"/>
                  <a:gd name="T14" fmla="*/ 625 w 921"/>
                  <a:gd name="T15" fmla="*/ 132 h 1039"/>
                  <a:gd name="T16" fmla="*/ 874 w 921"/>
                  <a:gd name="T17" fmla="*/ 151 h 1039"/>
                  <a:gd name="T18" fmla="*/ 803 w 921"/>
                  <a:gd name="T19" fmla="*/ 165 h 1039"/>
                  <a:gd name="T20" fmla="*/ 282 w 921"/>
                  <a:gd name="T21" fmla="*/ 184 h 1039"/>
                  <a:gd name="T22" fmla="*/ 446 w 921"/>
                  <a:gd name="T23" fmla="*/ 202 h 1039"/>
                  <a:gd name="T24" fmla="*/ 620 w 921"/>
                  <a:gd name="T25" fmla="*/ 221 h 1039"/>
                  <a:gd name="T26" fmla="*/ 413 w 921"/>
                  <a:gd name="T27" fmla="*/ 240 h 1039"/>
                  <a:gd name="T28" fmla="*/ 347 w 921"/>
                  <a:gd name="T29" fmla="*/ 254 h 1039"/>
                  <a:gd name="T30" fmla="*/ 286 w 921"/>
                  <a:gd name="T31" fmla="*/ 273 h 1039"/>
                  <a:gd name="T32" fmla="*/ 390 w 921"/>
                  <a:gd name="T33" fmla="*/ 292 h 1039"/>
                  <a:gd name="T34" fmla="*/ 267 w 921"/>
                  <a:gd name="T35" fmla="*/ 311 h 1039"/>
                  <a:gd name="T36" fmla="*/ 239 w 921"/>
                  <a:gd name="T37" fmla="*/ 325 h 1039"/>
                  <a:gd name="T38" fmla="*/ 164 w 921"/>
                  <a:gd name="T39" fmla="*/ 343 h 1039"/>
                  <a:gd name="T40" fmla="*/ 230 w 921"/>
                  <a:gd name="T41" fmla="*/ 362 h 1039"/>
                  <a:gd name="T42" fmla="*/ 188 w 921"/>
                  <a:gd name="T43" fmla="*/ 381 h 1039"/>
                  <a:gd name="T44" fmla="*/ 249 w 921"/>
                  <a:gd name="T45" fmla="*/ 400 h 1039"/>
                  <a:gd name="T46" fmla="*/ 253 w 921"/>
                  <a:gd name="T47" fmla="*/ 414 h 1039"/>
                  <a:gd name="T48" fmla="*/ 216 w 921"/>
                  <a:gd name="T49" fmla="*/ 433 h 1039"/>
                  <a:gd name="T50" fmla="*/ 155 w 921"/>
                  <a:gd name="T51" fmla="*/ 452 h 1039"/>
                  <a:gd name="T52" fmla="*/ 188 w 921"/>
                  <a:gd name="T53" fmla="*/ 470 h 1039"/>
                  <a:gd name="T54" fmla="*/ 267 w 921"/>
                  <a:gd name="T55" fmla="*/ 489 h 1039"/>
                  <a:gd name="T56" fmla="*/ 206 w 921"/>
                  <a:gd name="T57" fmla="*/ 503 h 1039"/>
                  <a:gd name="T58" fmla="*/ 145 w 921"/>
                  <a:gd name="T59" fmla="*/ 522 h 1039"/>
                  <a:gd name="T60" fmla="*/ 202 w 921"/>
                  <a:gd name="T61" fmla="*/ 541 h 1039"/>
                  <a:gd name="T62" fmla="*/ 202 w 921"/>
                  <a:gd name="T63" fmla="*/ 560 h 1039"/>
                  <a:gd name="T64" fmla="*/ 145 w 921"/>
                  <a:gd name="T65" fmla="*/ 574 h 1039"/>
                  <a:gd name="T66" fmla="*/ 145 w 921"/>
                  <a:gd name="T67" fmla="*/ 592 h 1039"/>
                  <a:gd name="T68" fmla="*/ 380 w 921"/>
                  <a:gd name="T69" fmla="*/ 611 h 1039"/>
                  <a:gd name="T70" fmla="*/ 479 w 921"/>
                  <a:gd name="T71" fmla="*/ 630 h 1039"/>
                  <a:gd name="T72" fmla="*/ 385 w 921"/>
                  <a:gd name="T73" fmla="*/ 649 h 1039"/>
                  <a:gd name="T74" fmla="*/ 155 w 921"/>
                  <a:gd name="T75" fmla="*/ 663 h 1039"/>
                  <a:gd name="T76" fmla="*/ 18 w 921"/>
                  <a:gd name="T77" fmla="*/ 682 h 1039"/>
                  <a:gd name="T78" fmla="*/ 451 w 921"/>
                  <a:gd name="T79" fmla="*/ 701 h 1039"/>
                  <a:gd name="T80" fmla="*/ 385 w 921"/>
                  <a:gd name="T81" fmla="*/ 719 h 1039"/>
                  <a:gd name="T82" fmla="*/ 225 w 921"/>
                  <a:gd name="T83" fmla="*/ 733 h 1039"/>
                  <a:gd name="T84" fmla="*/ 117 w 921"/>
                  <a:gd name="T85" fmla="*/ 752 h 1039"/>
                  <a:gd name="T86" fmla="*/ 89 w 921"/>
                  <a:gd name="T87" fmla="*/ 771 h 1039"/>
                  <a:gd name="T88" fmla="*/ 272 w 921"/>
                  <a:gd name="T89" fmla="*/ 790 h 1039"/>
                  <a:gd name="T90" fmla="*/ 390 w 921"/>
                  <a:gd name="T91" fmla="*/ 809 h 1039"/>
                  <a:gd name="T92" fmla="*/ 376 w 921"/>
                  <a:gd name="T93" fmla="*/ 823 h 1039"/>
                  <a:gd name="T94" fmla="*/ 291 w 921"/>
                  <a:gd name="T95" fmla="*/ 841 h 1039"/>
                  <a:gd name="T96" fmla="*/ 267 w 921"/>
                  <a:gd name="T97" fmla="*/ 860 h 1039"/>
                  <a:gd name="T98" fmla="*/ 197 w 921"/>
                  <a:gd name="T99" fmla="*/ 879 h 1039"/>
                  <a:gd name="T100" fmla="*/ 310 w 921"/>
                  <a:gd name="T101" fmla="*/ 893 h 1039"/>
                  <a:gd name="T102" fmla="*/ 343 w 921"/>
                  <a:gd name="T103" fmla="*/ 912 h 1039"/>
                  <a:gd name="T104" fmla="*/ 333 w 921"/>
                  <a:gd name="T105" fmla="*/ 931 h 1039"/>
                  <a:gd name="T106" fmla="*/ 277 w 921"/>
                  <a:gd name="T107" fmla="*/ 950 h 1039"/>
                  <a:gd name="T108" fmla="*/ 239 w 921"/>
                  <a:gd name="T109" fmla="*/ 968 h 1039"/>
                  <a:gd name="T110" fmla="*/ 169 w 921"/>
                  <a:gd name="T111" fmla="*/ 982 h 1039"/>
                  <a:gd name="T112" fmla="*/ 305 w 921"/>
                  <a:gd name="T113" fmla="*/ 1001 h 1039"/>
                  <a:gd name="T114" fmla="*/ 347 w 921"/>
                  <a:gd name="T115" fmla="*/ 1020 h 1039"/>
                  <a:gd name="T116" fmla="*/ 282 w 921"/>
                  <a:gd name="T117" fmla="*/ 1039 h 103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21"/>
                  <a:gd name="T178" fmla="*/ 0 h 1039"/>
                  <a:gd name="T179" fmla="*/ 921 w 921"/>
                  <a:gd name="T180" fmla="*/ 1039 h 103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21" h="1039">
                    <a:moveTo>
                      <a:pt x="921" y="0"/>
                    </a:moveTo>
                    <a:lnTo>
                      <a:pt x="874" y="0"/>
                    </a:lnTo>
                    <a:lnTo>
                      <a:pt x="845" y="5"/>
                    </a:lnTo>
                    <a:lnTo>
                      <a:pt x="836" y="15"/>
                    </a:lnTo>
                    <a:lnTo>
                      <a:pt x="784" y="19"/>
                    </a:lnTo>
                    <a:lnTo>
                      <a:pt x="789" y="24"/>
                    </a:lnTo>
                    <a:lnTo>
                      <a:pt x="803" y="29"/>
                    </a:lnTo>
                    <a:lnTo>
                      <a:pt x="827" y="38"/>
                    </a:lnTo>
                    <a:lnTo>
                      <a:pt x="784" y="43"/>
                    </a:lnTo>
                    <a:lnTo>
                      <a:pt x="704" y="47"/>
                    </a:lnTo>
                    <a:lnTo>
                      <a:pt x="625" y="57"/>
                    </a:lnTo>
                    <a:lnTo>
                      <a:pt x="587" y="62"/>
                    </a:lnTo>
                    <a:lnTo>
                      <a:pt x="549" y="66"/>
                    </a:lnTo>
                    <a:lnTo>
                      <a:pt x="502" y="71"/>
                    </a:lnTo>
                    <a:lnTo>
                      <a:pt x="394" y="80"/>
                    </a:lnTo>
                    <a:lnTo>
                      <a:pt x="343" y="85"/>
                    </a:lnTo>
                    <a:lnTo>
                      <a:pt x="413" y="90"/>
                    </a:lnTo>
                    <a:lnTo>
                      <a:pt x="615" y="94"/>
                    </a:lnTo>
                    <a:lnTo>
                      <a:pt x="610" y="104"/>
                    </a:lnTo>
                    <a:lnTo>
                      <a:pt x="540" y="109"/>
                    </a:lnTo>
                    <a:lnTo>
                      <a:pt x="460" y="113"/>
                    </a:lnTo>
                    <a:lnTo>
                      <a:pt x="418" y="118"/>
                    </a:lnTo>
                    <a:lnTo>
                      <a:pt x="493" y="127"/>
                    </a:lnTo>
                    <a:lnTo>
                      <a:pt x="625" y="132"/>
                    </a:lnTo>
                    <a:lnTo>
                      <a:pt x="723" y="137"/>
                    </a:lnTo>
                    <a:lnTo>
                      <a:pt x="841" y="141"/>
                    </a:lnTo>
                    <a:lnTo>
                      <a:pt x="874" y="151"/>
                    </a:lnTo>
                    <a:lnTo>
                      <a:pt x="888" y="155"/>
                    </a:lnTo>
                    <a:lnTo>
                      <a:pt x="831" y="160"/>
                    </a:lnTo>
                    <a:lnTo>
                      <a:pt x="803" y="165"/>
                    </a:lnTo>
                    <a:lnTo>
                      <a:pt x="695" y="174"/>
                    </a:lnTo>
                    <a:lnTo>
                      <a:pt x="507" y="179"/>
                    </a:lnTo>
                    <a:lnTo>
                      <a:pt x="282" y="184"/>
                    </a:lnTo>
                    <a:lnTo>
                      <a:pt x="117" y="193"/>
                    </a:lnTo>
                    <a:lnTo>
                      <a:pt x="249" y="198"/>
                    </a:lnTo>
                    <a:lnTo>
                      <a:pt x="446" y="202"/>
                    </a:lnTo>
                    <a:lnTo>
                      <a:pt x="606" y="207"/>
                    </a:lnTo>
                    <a:lnTo>
                      <a:pt x="606" y="217"/>
                    </a:lnTo>
                    <a:lnTo>
                      <a:pt x="620" y="221"/>
                    </a:lnTo>
                    <a:lnTo>
                      <a:pt x="606" y="226"/>
                    </a:lnTo>
                    <a:lnTo>
                      <a:pt x="498" y="231"/>
                    </a:lnTo>
                    <a:lnTo>
                      <a:pt x="413" y="240"/>
                    </a:lnTo>
                    <a:lnTo>
                      <a:pt x="347" y="245"/>
                    </a:lnTo>
                    <a:lnTo>
                      <a:pt x="361" y="249"/>
                    </a:lnTo>
                    <a:lnTo>
                      <a:pt x="347" y="254"/>
                    </a:lnTo>
                    <a:lnTo>
                      <a:pt x="343" y="264"/>
                    </a:lnTo>
                    <a:lnTo>
                      <a:pt x="310" y="268"/>
                    </a:lnTo>
                    <a:lnTo>
                      <a:pt x="286" y="273"/>
                    </a:lnTo>
                    <a:lnTo>
                      <a:pt x="244" y="278"/>
                    </a:lnTo>
                    <a:lnTo>
                      <a:pt x="296" y="287"/>
                    </a:lnTo>
                    <a:lnTo>
                      <a:pt x="390" y="292"/>
                    </a:lnTo>
                    <a:lnTo>
                      <a:pt x="404" y="296"/>
                    </a:lnTo>
                    <a:lnTo>
                      <a:pt x="376" y="301"/>
                    </a:lnTo>
                    <a:lnTo>
                      <a:pt x="267" y="311"/>
                    </a:lnTo>
                    <a:lnTo>
                      <a:pt x="239" y="315"/>
                    </a:lnTo>
                    <a:lnTo>
                      <a:pt x="267" y="320"/>
                    </a:lnTo>
                    <a:lnTo>
                      <a:pt x="239" y="325"/>
                    </a:lnTo>
                    <a:lnTo>
                      <a:pt x="239" y="334"/>
                    </a:lnTo>
                    <a:lnTo>
                      <a:pt x="159" y="339"/>
                    </a:lnTo>
                    <a:lnTo>
                      <a:pt x="164" y="343"/>
                    </a:lnTo>
                    <a:lnTo>
                      <a:pt x="197" y="353"/>
                    </a:lnTo>
                    <a:lnTo>
                      <a:pt x="239" y="358"/>
                    </a:lnTo>
                    <a:lnTo>
                      <a:pt x="230" y="362"/>
                    </a:lnTo>
                    <a:lnTo>
                      <a:pt x="188" y="367"/>
                    </a:lnTo>
                    <a:lnTo>
                      <a:pt x="145" y="376"/>
                    </a:lnTo>
                    <a:lnTo>
                      <a:pt x="188" y="381"/>
                    </a:lnTo>
                    <a:lnTo>
                      <a:pt x="211" y="386"/>
                    </a:lnTo>
                    <a:lnTo>
                      <a:pt x="258" y="390"/>
                    </a:lnTo>
                    <a:lnTo>
                      <a:pt x="249" y="400"/>
                    </a:lnTo>
                    <a:lnTo>
                      <a:pt x="253" y="405"/>
                    </a:lnTo>
                    <a:lnTo>
                      <a:pt x="253" y="409"/>
                    </a:lnTo>
                    <a:lnTo>
                      <a:pt x="253" y="414"/>
                    </a:lnTo>
                    <a:lnTo>
                      <a:pt x="235" y="423"/>
                    </a:lnTo>
                    <a:lnTo>
                      <a:pt x="239" y="428"/>
                    </a:lnTo>
                    <a:lnTo>
                      <a:pt x="216" y="433"/>
                    </a:lnTo>
                    <a:lnTo>
                      <a:pt x="192" y="437"/>
                    </a:lnTo>
                    <a:lnTo>
                      <a:pt x="155" y="447"/>
                    </a:lnTo>
                    <a:lnTo>
                      <a:pt x="155" y="452"/>
                    </a:lnTo>
                    <a:lnTo>
                      <a:pt x="155" y="456"/>
                    </a:lnTo>
                    <a:lnTo>
                      <a:pt x="169" y="461"/>
                    </a:lnTo>
                    <a:lnTo>
                      <a:pt x="188" y="470"/>
                    </a:lnTo>
                    <a:lnTo>
                      <a:pt x="197" y="475"/>
                    </a:lnTo>
                    <a:lnTo>
                      <a:pt x="249" y="480"/>
                    </a:lnTo>
                    <a:lnTo>
                      <a:pt x="267" y="489"/>
                    </a:lnTo>
                    <a:lnTo>
                      <a:pt x="296" y="494"/>
                    </a:lnTo>
                    <a:lnTo>
                      <a:pt x="235" y="498"/>
                    </a:lnTo>
                    <a:lnTo>
                      <a:pt x="206" y="503"/>
                    </a:lnTo>
                    <a:lnTo>
                      <a:pt x="126" y="513"/>
                    </a:lnTo>
                    <a:lnTo>
                      <a:pt x="131" y="517"/>
                    </a:lnTo>
                    <a:lnTo>
                      <a:pt x="145" y="522"/>
                    </a:lnTo>
                    <a:lnTo>
                      <a:pt x="220" y="527"/>
                    </a:lnTo>
                    <a:lnTo>
                      <a:pt x="230" y="536"/>
                    </a:lnTo>
                    <a:lnTo>
                      <a:pt x="202" y="541"/>
                    </a:lnTo>
                    <a:lnTo>
                      <a:pt x="169" y="545"/>
                    </a:lnTo>
                    <a:lnTo>
                      <a:pt x="164" y="550"/>
                    </a:lnTo>
                    <a:lnTo>
                      <a:pt x="202" y="560"/>
                    </a:lnTo>
                    <a:lnTo>
                      <a:pt x="202" y="564"/>
                    </a:lnTo>
                    <a:lnTo>
                      <a:pt x="197" y="569"/>
                    </a:lnTo>
                    <a:lnTo>
                      <a:pt x="145" y="574"/>
                    </a:lnTo>
                    <a:lnTo>
                      <a:pt x="126" y="583"/>
                    </a:lnTo>
                    <a:lnTo>
                      <a:pt x="75" y="588"/>
                    </a:lnTo>
                    <a:lnTo>
                      <a:pt x="145" y="592"/>
                    </a:lnTo>
                    <a:lnTo>
                      <a:pt x="220" y="597"/>
                    </a:lnTo>
                    <a:lnTo>
                      <a:pt x="343" y="607"/>
                    </a:lnTo>
                    <a:lnTo>
                      <a:pt x="380" y="611"/>
                    </a:lnTo>
                    <a:lnTo>
                      <a:pt x="404" y="616"/>
                    </a:lnTo>
                    <a:lnTo>
                      <a:pt x="441" y="621"/>
                    </a:lnTo>
                    <a:lnTo>
                      <a:pt x="479" y="630"/>
                    </a:lnTo>
                    <a:lnTo>
                      <a:pt x="493" y="635"/>
                    </a:lnTo>
                    <a:lnTo>
                      <a:pt x="488" y="639"/>
                    </a:lnTo>
                    <a:lnTo>
                      <a:pt x="385" y="649"/>
                    </a:lnTo>
                    <a:lnTo>
                      <a:pt x="291" y="654"/>
                    </a:lnTo>
                    <a:lnTo>
                      <a:pt x="216" y="658"/>
                    </a:lnTo>
                    <a:lnTo>
                      <a:pt x="155" y="663"/>
                    </a:lnTo>
                    <a:lnTo>
                      <a:pt x="79" y="672"/>
                    </a:lnTo>
                    <a:lnTo>
                      <a:pt x="0" y="677"/>
                    </a:lnTo>
                    <a:lnTo>
                      <a:pt x="18" y="682"/>
                    </a:lnTo>
                    <a:lnTo>
                      <a:pt x="131" y="686"/>
                    </a:lnTo>
                    <a:lnTo>
                      <a:pt x="286" y="696"/>
                    </a:lnTo>
                    <a:lnTo>
                      <a:pt x="451" y="701"/>
                    </a:lnTo>
                    <a:lnTo>
                      <a:pt x="469" y="705"/>
                    </a:lnTo>
                    <a:lnTo>
                      <a:pt x="460" y="710"/>
                    </a:lnTo>
                    <a:lnTo>
                      <a:pt x="385" y="719"/>
                    </a:lnTo>
                    <a:lnTo>
                      <a:pt x="319" y="724"/>
                    </a:lnTo>
                    <a:lnTo>
                      <a:pt x="253" y="729"/>
                    </a:lnTo>
                    <a:lnTo>
                      <a:pt x="225" y="733"/>
                    </a:lnTo>
                    <a:lnTo>
                      <a:pt x="220" y="743"/>
                    </a:lnTo>
                    <a:lnTo>
                      <a:pt x="188" y="748"/>
                    </a:lnTo>
                    <a:lnTo>
                      <a:pt x="117" y="752"/>
                    </a:lnTo>
                    <a:lnTo>
                      <a:pt x="75" y="757"/>
                    </a:lnTo>
                    <a:lnTo>
                      <a:pt x="79" y="766"/>
                    </a:lnTo>
                    <a:lnTo>
                      <a:pt x="89" y="771"/>
                    </a:lnTo>
                    <a:lnTo>
                      <a:pt x="145" y="776"/>
                    </a:lnTo>
                    <a:lnTo>
                      <a:pt x="206" y="785"/>
                    </a:lnTo>
                    <a:lnTo>
                      <a:pt x="272" y="790"/>
                    </a:lnTo>
                    <a:lnTo>
                      <a:pt x="282" y="795"/>
                    </a:lnTo>
                    <a:lnTo>
                      <a:pt x="314" y="799"/>
                    </a:lnTo>
                    <a:lnTo>
                      <a:pt x="390" y="809"/>
                    </a:lnTo>
                    <a:lnTo>
                      <a:pt x="469" y="813"/>
                    </a:lnTo>
                    <a:lnTo>
                      <a:pt x="437" y="818"/>
                    </a:lnTo>
                    <a:lnTo>
                      <a:pt x="376" y="823"/>
                    </a:lnTo>
                    <a:lnTo>
                      <a:pt x="314" y="832"/>
                    </a:lnTo>
                    <a:lnTo>
                      <a:pt x="310" y="837"/>
                    </a:lnTo>
                    <a:lnTo>
                      <a:pt x="291" y="841"/>
                    </a:lnTo>
                    <a:lnTo>
                      <a:pt x="277" y="846"/>
                    </a:lnTo>
                    <a:lnTo>
                      <a:pt x="277" y="856"/>
                    </a:lnTo>
                    <a:lnTo>
                      <a:pt x="267" y="860"/>
                    </a:lnTo>
                    <a:lnTo>
                      <a:pt x="253" y="865"/>
                    </a:lnTo>
                    <a:lnTo>
                      <a:pt x="244" y="870"/>
                    </a:lnTo>
                    <a:lnTo>
                      <a:pt x="197" y="879"/>
                    </a:lnTo>
                    <a:lnTo>
                      <a:pt x="216" y="884"/>
                    </a:lnTo>
                    <a:lnTo>
                      <a:pt x="216" y="888"/>
                    </a:lnTo>
                    <a:lnTo>
                      <a:pt x="310" y="893"/>
                    </a:lnTo>
                    <a:lnTo>
                      <a:pt x="347" y="903"/>
                    </a:lnTo>
                    <a:lnTo>
                      <a:pt x="361" y="907"/>
                    </a:lnTo>
                    <a:lnTo>
                      <a:pt x="343" y="912"/>
                    </a:lnTo>
                    <a:lnTo>
                      <a:pt x="343" y="917"/>
                    </a:lnTo>
                    <a:lnTo>
                      <a:pt x="352" y="926"/>
                    </a:lnTo>
                    <a:lnTo>
                      <a:pt x="333" y="931"/>
                    </a:lnTo>
                    <a:lnTo>
                      <a:pt x="286" y="935"/>
                    </a:lnTo>
                    <a:lnTo>
                      <a:pt x="267" y="945"/>
                    </a:lnTo>
                    <a:lnTo>
                      <a:pt x="277" y="950"/>
                    </a:lnTo>
                    <a:lnTo>
                      <a:pt x="277" y="954"/>
                    </a:lnTo>
                    <a:lnTo>
                      <a:pt x="286" y="959"/>
                    </a:lnTo>
                    <a:lnTo>
                      <a:pt x="239" y="968"/>
                    </a:lnTo>
                    <a:lnTo>
                      <a:pt x="183" y="973"/>
                    </a:lnTo>
                    <a:lnTo>
                      <a:pt x="145" y="978"/>
                    </a:lnTo>
                    <a:lnTo>
                      <a:pt x="169" y="982"/>
                    </a:lnTo>
                    <a:lnTo>
                      <a:pt x="249" y="992"/>
                    </a:lnTo>
                    <a:lnTo>
                      <a:pt x="282" y="997"/>
                    </a:lnTo>
                    <a:lnTo>
                      <a:pt x="305" y="1001"/>
                    </a:lnTo>
                    <a:lnTo>
                      <a:pt x="300" y="1006"/>
                    </a:lnTo>
                    <a:lnTo>
                      <a:pt x="324" y="1015"/>
                    </a:lnTo>
                    <a:lnTo>
                      <a:pt x="347" y="1020"/>
                    </a:lnTo>
                    <a:lnTo>
                      <a:pt x="338" y="1025"/>
                    </a:lnTo>
                    <a:lnTo>
                      <a:pt x="300" y="1029"/>
                    </a:lnTo>
                    <a:lnTo>
                      <a:pt x="282" y="1039"/>
                    </a:lnTo>
                  </a:path>
                </a:pathLst>
              </a:custGeom>
              <a:noFill/>
              <a:ln w="14288">
                <a:solidFill>
                  <a:srgbClr val="C3050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2881" name="Group 11"/>
            <p:cNvGrpSpPr>
              <a:grpSpLocks/>
            </p:cNvGrpSpPr>
            <p:nvPr/>
          </p:nvGrpSpPr>
          <p:grpSpPr bwMode="auto">
            <a:xfrm>
              <a:off x="3127" y="3841"/>
              <a:ext cx="1016" cy="23"/>
              <a:chOff x="3127" y="3841"/>
              <a:chExt cx="1016" cy="23"/>
            </a:xfrm>
          </p:grpSpPr>
          <p:sp>
            <p:nvSpPr>
              <p:cNvPr id="162988" name="Line 12"/>
              <p:cNvSpPr>
                <a:spLocks noChangeShapeType="1"/>
              </p:cNvSpPr>
              <p:nvPr/>
            </p:nvSpPr>
            <p:spPr bwMode="auto">
              <a:xfrm flipV="1">
                <a:off x="3127" y="3841"/>
                <a:ext cx="1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89" name="Line 13"/>
              <p:cNvSpPr>
                <a:spLocks noChangeShapeType="1"/>
              </p:cNvSpPr>
              <p:nvPr/>
            </p:nvSpPr>
            <p:spPr bwMode="auto">
              <a:xfrm flipV="1">
                <a:off x="3254" y="3841"/>
                <a:ext cx="1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90" name="Line 14"/>
              <p:cNvSpPr>
                <a:spLocks noChangeShapeType="1"/>
              </p:cNvSpPr>
              <p:nvPr/>
            </p:nvSpPr>
            <p:spPr bwMode="auto">
              <a:xfrm flipV="1">
                <a:off x="3381" y="3841"/>
                <a:ext cx="1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91" name="Line 15"/>
              <p:cNvSpPr>
                <a:spLocks noChangeShapeType="1"/>
              </p:cNvSpPr>
              <p:nvPr/>
            </p:nvSpPr>
            <p:spPr bwMode="auto">
              <a:xfrm flipV="1">
                <a:off x="3508" y="3841"/>
                <a:ext cx="1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92" name="Line 16"/>
              <p:cNvSpPr>
                <a:spLocks noChangeShapeType="1"/>
              </p:cNvSpPr>
              <p:nvPr/>
            </p:nvSpPr>
            <p:spPr bwMode="auto">
              <a:xfrm flipV="1">
                <a:off x="3635" y="3841"/>
                <a:ext cx="1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93" name="Line 17"/>
              <p:cNvSpPr>
                <a:spLocks noChangeShapeType="1"/>
              </p:cNvSpPr>
              <p:nvPr/>
            </p:nvSpPr>
            <p:spPr bwMode="auto">
              <a:xfrm flipV="1">
                <a:off x="3761" y="3841"/>
                <a:ext cx="1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94" name="Line 18"/>
              <p:cNvSpPr>
                <a:spLocks noChangeShapeType="1"/>
              </p:cNvSpPr>
              <p:nvPr/>
            </p:nvSpPr>
            <p:spPr bwMode="auto">
              <a:xfrm flipV="1">
                <a:off x="3888" y="3841"/>
                <a:ext cx="1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95" name="Line 19"/>
              <p:cNvSpPr>
                <a:spLocks noChangeShapeType="1"/>
              </p:cNvSpPr>
              <p:nvPr/>
            </p:nvSpPr>
            <p:spPr bwMode="auto">
              <a:xfrm flipV="1">
                <a:off x="4015" y="3841"/>
                <a:ext cx="1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96" name="Line 20"/>
              <p:cNvSpPr>
                <a:spLocks noChangeShapeType="1"/>
              </p:cNvSpPr>
              <p:nvPr/>
            </p:nvSpPr>
            <p:spPr bwMode="auto">
              <a:xfrm flipV="1">
                <a:off x="4142" y="3841"/>
                <a:ext cx="1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97" name="Line 21"/>
              <p:cNvSpPr>
                <a:spLocks noChangeShapeType="1"/>
              </p:cNvSpPr>
              <p:nvPr/>
            </p:nvSpPr>
            <p:spPr bwMode="auto">
              <a:xfrm flipV="1">
                <a:off x="3151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98" name="Line 22"/>
              <p:cNvSpPr>
                <a:spLocks noChangeShapeType="1"/>
              </p:cNvSpPr>
              <p:nvPr/>
            </p:nvSpPr>
            <p:spPr bwMode="auto">
              <a:xfrm flipV="1">
                <a:off x="3179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99" name="Line 23"/>
              <p:cNvSpPr>
                <a:spLocks noChangeShapeType="1"/>
              </p:cNvSpPr>
              <p:nvPr/>
            </p:nvSpPr>
            <p:spPr bwMode="auto">
              <a:xfrm flipV="1">
                <a:off x="3202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00" name="Line 24"/>
              <p:cNvSpPr>
                <a:spLocks noChangeShapeType="1"/>
              </p:cNvSpPr>
              <p:nvPr/>
            </p:nvSpPr>
            <p:spPr bwMode="auto">
              <a:xfrm flipV="1">
                <a:off x="3230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01" name="Line 25"/>
              <p:cNvSpPr>
                <a:spLocks noChangeShapeType="1"/>
              </p:cNvSpPr>
              <p:nvPr/>
            </p:nvSpPr>
            <p:spPr bwMode="auto">
              <a:xfrm flipV="1">
                <a:off x="3277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02" name="Line 26"/>
              <p:cNvSpPr>
                <a:spLocks noChangeShapeType="1"/>
              </p:cNvSpPr>
              <p:nvPr/>
            </p:nvSpPr>
            <p:spPr bwMode="auto">
              <a:xfrm flipV="1">
                <a:off x="3306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03" name="Line 27"/>
              <p:cNvSpPr>
                <a:spLocks noChangeShapeType="1"/>
              </p:cNvSpPr>
              <p:nvPr/>
            </p:nvSpPr>
            <p:spPr bwMode="auto">
              <a:xfrm flipV="1">
                <a:off x="3329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04" name="Line 28"/>
              <p:cNvSpPr>
                <a:spLocks noChangeShapeType="1"/>
              </p:cNvSpPr>
              <p:nvPr/>
            </p:nvSpPr>
            <p:spPr bwMode="auto">
              <a:xfrm flipV="1">
                <a:off x="3357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05" name="Line 29"/>
              <p:cNvSpPr>
                <a:spLocks noChangeShapeType="1"/>
              </p:cNvSpPr>
              <p:nvPr/>
            </p:nvSpPr>
            <p:spPr bwMode="auto">
              <a:xfrm flipV="1">
                <a:off x="3404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06" name="Line 30"/>
              <p:cNvSpPr>
                <a:spLocks noChangeShapeType="1"/>
              </p:cNvSpPr>
              <p:nvPr/>
            </p:nvSpPr>
            <p:spPr bwMode="auto">
              <a:xfrm flipV="1">
                <a:off x="3432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07" name="Line 31"/>
              <p:cNvSpPr>
                <a:spLocks noChangeShapeType="1"/>
              </p:cNvSpPr>
              <p:nvPr/>
            </p:nvSpPr>
            <p:spPr bwMode="auto">
              <a:xfrm flipV="1">
                <a:off x="3456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08" name="Line 32"/>
              <p:cNvSpPr>
                <a:spLocks noChangeShapeType="1"/>
              </p:cNvSpPr>
              <p:nvPr/>
            </p:nvSpPr>
            <p:spPr bwMode="auto">
              <a:xfrm flipV="1">
                <a:off x="3484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09" name="Line 33"/>
              <p:cNvSpPr>
                <a:spLocks noChangeShapeType="1"/>
              </p:cNvSpPr>
              <p:nvPr/>
            </p:nvSpPr>
            <p:spPr bwMode="auto">
              <a:xfrm flipV="1">
                <a:off x="3531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10" name="Line 34"/>
              <p:cNvSpPr>
                <a:spLocks noChangeShapeType="1"/>
              </p:cNvSpPr>
              <p:nvPr/>
            </p:nvSpPr>
            <p:spPr bwMode="auto">
              <a:xfrm flipV="1">
                <a:off x="3559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11" name="Line 35"/>
              <p:cNvSpPr>
                <a:spLocks noChangeShapeType="1"/>
              </p:cNvSpPr>
              <p:nvPr/>
            </p:nvSpPr>
            <p:spPr bwMode="auto">
              <a:xfrm flipV="1">
                <a:off x="3583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12" name="Line 36"/>
              <p:cNvSpPr>
                <a:spLocks noChangeShapeType="1"/>
              </p:cNvSpPr>
              <p:nvPr/>
            </p:nvSpPr>
            <p:spPr bwMode="auto">
              <a:xfrm flipV="1">
                <a:off x="3611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13" name="Line 37"/>
              <p:cNvSpPr>
                <a:spLocks noChangeShapeType="1"/>
              </p:cNvSpPr>
              <p:nvPr/>
            </p:nvSpPr>
            <p:spPr bwMode="auto">
              <a:xfrm flipV="1">
                <a:off x="3658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14" name="Line 38"/>
              <p:cNvSpPr>
                <a:spLocks noChangeShapeType="1"/>
              </p:cNvSpPr>
              <p:nvPr/>
            </p:nvSpPr>
            <p:spPr bwMode="auto">
              <a:xfrm flipV="1">
                <a:off x="3686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15" name="Line 39"/>
              <p:cNvSpPr>
                <a:spLocks noChangeShapeType="1"/>
              </p:cNvSpPr>
              <p:nvPr/>
            </p:nvSpPr>
            <p:spPr bwMode="auto">
              <a:xfrm flipV="1">
                <a:off x="3710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16" name="Line 40"/>
              <p:cNvSpPr>
                <a:spLocks noChangeShapeType="1"/>
              </p:cNvSpPr>
              <p:nvPr/>
            </p:nvSpPr>
            <p:spPr bwMode="auto">
              <a:xfrm flipV="1">
                <a:off x="3738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17" name="Line 41"/>
              <p:cNvSpPr>
                <a:spLocks noChangeShapeType="1"/>
              </p:cNvSpPr>
              <p:nvPr/>
            </p:nvSpPr>
            <p:spPr bwMode="auto">
              <a:xfrm flipV="1">
                <a:off x="3785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18" name="Line 42"/>
              <p:cNvSpPr>
                <a:spLocks noChangeShapeType="1"/>
              </p:cNvSpPr>
              <p:nvPr/>
            </p:nvSpPr>
            <p:spPr bwMode="auto">
              <a:xfrm flipV="1">
                <a:off x="3813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19" name="Line 43"/>
              <p:cNvSpPr>
                <a:spLocks noChangeShapeType="1"/>
              </p:cNvSpPr>
              <p:nvPr/>
            </p:nvSpPr>
            <p:spPr bwMode="auto">
              <a:xfrm flipV="1">
                <a:off x="3837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20" name="Line 44"/>
              <p:cNvSpPr>
                <a:spLocks noChangeShapeType="1"/>
              </p:cNvSpPr>
              <p:nvPr/>
            </p:nvSpPr>
            <p:spPr bwMode="auto">
              <a:xfrm flipV="1">
                <a:off x="3865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21" name="Line 45"/>
              <p:cNvSpPr>
                <a:spLocks noChangeShapeType="1"/>
              </p:cNvSpPr>
              <p:nvPr/>
            </p:nvSpPr>
            <p:spPr bwMode="auto">
              <a:xfrm flipV="1">
                <a:off x="3912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22" name="Line 46"/>
              <p:cNvSpPr>
                <a:spLocks noChangeShapeType="1"/>
              </p:cNvSpPr>
              <p:nvPr/>
            </p:nvSpPr>
            <p:spPr bwMode="auto">
              <a:xfrm flipV="1">
                <a:off x="3940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23" name="Line 47"/>
              <p:cNvSpPr>
                <a:spLocks noChangeShapeType="1"/>
              </p:cNvSpPr>
              <p:nvPr/>
            </p:nvSpPr>
            <p:spPr bwMode="auto">
              <a:xfrm flipV="1">
                <a:off x="3963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24" name="Line 48"/>
              <p:cNvSpPr>
                <a:spLocks noChangeShapeType="1"/>
              </p:cNvSpPr>
              <p:nvPr/>
            </p:nvSpPr>
            <p:spPr bwMode="auto">
              <a:xfrm flipV="1">
                <a:off x="3992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25" name="Line 49"/>
              <p:cNvSpPr>
                <a:spLocks noChangeShapeType="1"/>
              </p:cNvSpPr>
              <p:nvPr/>
            </p:nvSpPr>
            <p:spPr bwMode="auto">
              <a:xfrm flipV="1">
                <a:off x="4039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26" name="Line 50"/>
              <p:cNvSpPr>
                <a:spLocks noChangeShapeType="1"/>
              </p:cNvSpPr>
              <p:nvPr/>
            </p:nvSpPr>
            <p:spPr bwMode="auto">
              <a:xfrm flipV="1">
                <a:off x="4067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27" name="Line 51"/>
              <p:cNvSpPr>
                <a:spLocks noChangeShapeType="1"/>
              </p:cNvSpPr>
              <p:nvPr/>
            </p:nvSpPr>
            <p:spPr bwMode="auto">
              <a:xfrm flipV="1">
                <a:off x="4090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028" name="Line 52"/>
              <p:cNvSpPr>
                <a:spLocks noChangeShapeType="1"/>
              </p:cNvSpPr>
              <p:nvPr/>
            </p:nvSpPr>
            <p:spPr bwMode="auto">
              <a:xfrm flipV="1">
                <a:off x="4118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2882" name="Group 53"/>
            <p:cNvGrpSpPr>
              <a:grpSpLocks/>
            </p:cNvGrpSpPr>
            <p:nvPr/>
          </p:nvGrpSpPr>
          <p:grpSpPr bwMode="auto">
            <a:xfrm>
              <a:off x="3127" y="1496"/>
              <a:ext cx="1016" cy="24"/>
              <a:chOff x="3127" y="1496"/>
              <a:chExt cx="1016" cy="24"/>
            </a:xfrm>
          </p:grpSpPr>
          <p:sp>
            <p:nvSpPr>
              <p:cNvPr id="162947" name="Line 54"/>
              <p:cNvSpPr>
                <a:spLocks noChangeShapeType="1"/>
              </p:cNvSpPr>
              <p:nvPr/>
            </p:nvSpPr>
            <p:spPr bwMode="auto">
              <a:xfrm>
                <a:off x="3127" y="1496"/>
                <a:ext cx="1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48" name="Line 55"/>
              <p:cNvSpPr>
                <a:spLocks noChangeShapeType="1"/>
              </p:cNvSpPr>
              <p:nvPr/>
            </p:nvSpPr>
            <p:spPr bwMode="auto">
              <a:xfrm>
                <a:off x="3254" y="1496"/>
                <a:ext cx="1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49" name="Line 56"/>
              <p:cNvSpPr>
                <a:spLocks noChangeShapeType="1"/>
              </p:cNvSpPr>
              <p:nvPr/>
            </p:nvSpPr>
            <p:spPr bwMode="auto">
              <a:xfrm>
                <a:off x="3381" y="1496"/>
                <a:ext cx="1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50" name="Line 57"/>
              <p:cNvSpPr>
                <a:spLocks noChangeShapeType="1"/>
              </p:cNvSpPr>
              <p:nvPr/>
            </p:nvSpPr>
            <p:spPr bwMode="auto">
              <a:xfrm>
                <a:off x="3508" y="1496"/>
                <a:ext cx="1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51" name="Line 58"/>
              <p:cNvSpPr>
                <a:spLocks noChangeShapeType="1"/>
              </p:cNvSpPr>
              <p:nvPr/>
            </p:nvSpPr>
            <p:spPr bwMode="auto">
              <a:xfrm>
                <a:off x="3635" y="1496"/>
                <a:ext cx="1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52" name="Line 59"/>
              <p:cNvSpPr>
                <a:spLocks noChangeShapeType="1"/>
              </p:cNvSpPr>
              <p:nvPr/>
            </p:nvSpPr>
            <p:spPr bwMode="auto">
              <a:xfrm>
                <a:off x="3761" y="1496"/>
                <a:ext cx="1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53" name="Line 60"/>
              <p:cNvSpPr>
                <a:spLocks noChangeShapeType="1"/>
              </p:cNvSpPr>
              <p:nvPr/>
            </p:nvSpPr>
            <p:spPr bwMode="auto">
              <a:xfrm>
                <a:off x="3888" y="1496"/>
                <a:ext cx="1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54" name="Line 61"/>
              <p:cNvSpPr>
                <a:spLocks noChangeShapeType="1"/>
              </p:cNvSpPr>
              <p:nvPr/>
            </p:nvSpPr>
            <p:spPr bwMode="auto">
              <a:xfrm>
                <a:off x="4015" y="1496"/>
                <a:ext cx="1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55" name="Line 62"/>
              <p:cNvSpPr>
                <a:spLocks noChangeShapeType="1"/>
              </p:cNvSpPr>
              <p:nvPr/>
            </p:nvSpPr>
            <p:spPr bwMode="auto">
              <a:xfrm>
                <a:off x="4142" y="1496"/>
                <a:ext cx="1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56" name="Line 63"/>
              <p:cNvSpPr>
                <a:spLocks noChangeShapeType="1"/>
              </p:cNvSpPr>
              <p:nvPr/>
            </p:nvSpPr>
            <p:spPr bwMode="auto">
              <a:xfrm>
                <a:off x="3151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57" name="Line 64"/>
              <p:cNvSpPr>
                <a:spLocks noChangeShapeType="1"/>
              </p:cNvSpPr>
              <p:nvPr/>
            </p:nvSpPr>
            <p:spPr bwMode="auto">
              <a:xfrm>
                <a:off x="3179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58" name="Line 65"/>
              <p:cNvSpPr>
                <a:spLocks noChangeShapeType="1"/>
              </p:cNvSpPr>
              <p:nvPr/>
            </p:nvSpPr>
            <p:spPr bwMode="auto">
              <a:xfrm>
                <a:off x="3202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59" name="Line 66"/>
              <p:cNvSpPr>
                <a:spLocks noChangeShapeType="1"/>
              </p:cNvSpPr>
              <p:nvPr/>
            </p:nvSpPr>
            <p:spPr bwMode="auto">
              <a:xfrm>
                <a:off x="3230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60" name="Line 67"/>
              <p:cNvSpPr>
                <a:spLocks noChangeShapeType="1"/>
              </p:cNvSpPr>
              <p:nvPr/>
            </p:nvSpPr>
            <p:spPr bwMode="auto">
              <a:xfrm>
                <a:off x="3277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61" name="Line 68"/>
              <p:cNvSpPr>
                <a:spLocks noChangeShapeType="1"/>
              </p:cNvSpPr>
              <p:nvPr/>
            </p:nvSpPr>
            <p:spPr bwMode="auto">
              <a:xfrm>
                <a:off x="3306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62" name="Line 69"/>
              <p:cNvSpPr>
                <a:spLocks noChangeShapeType="1"/>
              </p:cNvSpPr>
              <p:nvPr/>
            </p:nvSpPr>
            <p:spPr bwMode="auto">
              <a:xfrm>
                <a:off x="3329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63" name="Line 70"/>
              <p:cNvSpPr>
                <a:spLocks noChangeShapeType="1"/>
              </p:cNvSpPr>
              <p:nvPr/>
            </p:nvSpPr>
            <p:spPr bwMode="auto">
              <a:xfrm>
                <a:off x="3357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64" name="Line 71"/>
              <p:cNvSpPr>
                <a:spLocks noChangeShapeType="1"/>
              </p:cNvSpPr>
              <p:nvPr/>
            </p:nvSpPr>
            <p:spPr bwMode="auto">
              <a:xfrm>
                <a:off x="3404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65" name="Line 72"/>
              <p:cNvSpPr>
                <a:spLocks noChangeShapeType="1"/>
              </p:cNvSpPr>
              <p:nvPr/>
            </p:nvSpPr>
            <p:spPr bwMode="auto">
              <a:xfrm>
                <a:off x="3432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66" name="Line 73"/>
              <p:cNvSpPr>
                <a:spLocks noChangeShapeType="1"/>
              </p:cNvSpPr>
              <p:nvPr/>
            </p:nvSpPr>
            <p:spPr bwMode="auto">
              <a:xfrm>
                <a:off x="3456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67" name="Line 74"/>
              <p:cNvSpPr>
                <a:spLocks noChangeShapeType="1"/>
              </p:cNvSpPr>
              <p:nvPr/>
            </p:nvSpPr>
            <p:spPr bwMode="auto">
              <a:xfrm>
                <a:off x="3484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68" name="Line 75"/>
              <p:cNvSpPr>
                <a:spLocks noChangeShapeType="1"/>
              </p:cNvSpPr>
              <p:nvPr/>
            </p:nvSpPr>
            <p:spPr bwMode="auto">
              <a:xfrm>
                <a:off x="3531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69" name="Line 76"/>
              <p:cNvSpPr>
                <a:spLocks noChangeShapeType="1"/>
              </p:cNvSpPr>
              <p:nvPr/>
            </p:nvSpPr>
            <p:spPr bwMode="auto">
              <a:xfrm>
                <a:off x="3559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70" name="Line 77"/>
              <p:cNvSpPr>
                <a:spLocks noChangeShapeType="1"/>
              </p:cNvSpPr>
              <p:nvPr/>
            </p:nvSpPr>
            <p:spPr bwMode="auto">
              <a:xfrm>
                <a:off x="3583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71" name="Line 78"/>
              <p:cNvSpPr>
                <a:spLocks noChangeShapeType="1"/>
              </p:cNvSpPr>
              <p:nvPr/>
            </p:nvSpPr>
            <p:spPr bwMode="auto">
              <a:xfrm>
                <a:off x="3611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72" name="Line 79"/>
              <p:cNvSpPr>
                <a:spLocks noChangeShapeType="1"/>
              </p:cNvSpPr>
              <p:nvPr/>
            </p:nvSpPr>
            <p:spPr bwMode="auto">
              <a:xfrm>
                <a:off x="3658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73" name="Line 80"/>
              <p:cNvSpPr>
                <a:spLocks noChangeShapeType="1"/>
              </p:cNvSpPr>
              <p:nvPr/>
            </p:nvSpPr>
            <p:spPr bwMode="auto">
              <a:xfrm>
                <a:off x="3686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74" name="Line 81"/>
              <p:cNvSpPr>
                <a:spLocks noChangeShapeType="1"/>
              </p:cNvSpPr>
              <p:nvPr/>
            </p:nvSpPr>
            <p:spPr bwMode="auto">
              <a:xfrm>
                <a:off x="3710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75" name="Line 82"/>
              <p:cNvSpPr>
                <a:spLocks noChangeShapeType="1"/>
              </p:cNvSpPr>
              <p:nvPr/>
            </p:nvSpPr>
            <p:spPr bwMode="auto">
              <a:xfrm>
                <a:off x="3738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76" name="Line 83"/>
              <p:cNvSpPr>
                <a:spLocks noChangeShapeType="1"/>
              </p:cNvSpPr>
              <p:nvPr/>
            </p:nvSpPr>
            <p:spPr bwMode="auto">
              <a:xfrm>
                <a:off x="3785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77" name="Line 84"/>
              <p:cNvSpPr>
                <a:spLocks noChangeShapeType="1"/>
              </p:cNvSpPr>
              <p:nvPr/>
            </p:nvSpPr>
            <p:spPr bwMode="auto">
              <a:xfrm>
                <a:off x="3813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78" name="Line 85"/>
              <p:cNvSpPr>
                <a:spLocks noChangeShapeType="1"/>
              </p:cNvSpPr>
              <p:nvPr/>
            </p:nvSpPr>
            <p:spPr bwMode="auto">
              <a:xfrm>
                <a:off x="3837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79" name="Line 86"/>
              <p:cNvSpPr>
                <a:spLocks noChangeShapeType="1"/>
              </p:cNvSpPr>
              <p:nvPr/>
            </p:nvSpPr>
            <p:spPr bwMode="auto">
              <a:xfrm>
                <a:off x="3865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80" name="Line 87"/>
              <p:cNvSpPr>
                <a:spLocks noChangeShapeType="1"/>
              </p:cNvSpPr>
              <p:nvPr/>
            </p:nvSpPr>
            <p:spPr bwMode="auto">
              <a:xfrm>
                <a:off x="3912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81" name="Line 88"/>
              <p:cNvSpPr>
                <a:spLocks noChangeShapeType="1"/>
              </p:cNvSpPr>
              <p:nvPr/>
            </p:nvSpPr>
            <p:spPr bwMode="auto">
              <a:xfrm>
                <a:off x="3940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82" name="Line 89"/>
              <p:cNvSpPr>
                <a:spLocks noChangeShapeType="1"/>
              </p:cNvSpPr>
              <p:nvPr/>
            </p:nvSpPr>
            <p:spPr bwMode="auto">
              <a:xfrm>
                <a:off x="3963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83" name="Line 90"/>
              <p:cNvSpPr>
                <a:spLocks noChangeShapeType="1"/>
              </p:cNvSpPr>
              <p:nvPr/>
            </p:nvSpPr>
            <p:spPr bwMode="auto">
              <a:xfrm>
                <a:off x="3992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84" name="Line 91"/>
              <p:cNvSpPr>
                <a:spLocks noChangeShapeType="1"/>
              </p:cNvSpPr>
              <p:nvPr/>
            </p:nvSpPr>
            <p:spPr bwMode="auto">
              <a:xfrm>
                <a:off x="4039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85" name="Line 92"/>
              <p:cNvSpPr>
                <a:spLocks noChangeShapeType="1"/>
              </p:cNvSpPr>
              <p:nvPr/>
            </p:nvSpPr>
            <p:spPr bwMode="auto">
              <a:xfrm>
                <a:off x="4067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86" name="Line 93"/>
              <p:cNvSpPr>
                <a:spLocks noChangeShapeType="1"/>
              </p:cNvSpPr>
              <p:nvPr/>
            </p:nvSpPr>
            <p:spPr bwMode="auto">
              <a:xfrm>
                <a:off x="4090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87" name="Line 94"/>
              <p:cNvSpPr>
                <a:spLocks noChangeShapeType="1"/>
              </p:cNvSpPr>
              <p:nvPr/>
            </p:nvSpPr>
            <p:spPr bwMode="auto">
              <a:xfrm>
                <a:off x="4118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2883" name="Group 95"/>
            <p:cNvGrpSpPr>
              <a:grpSpLocks/>
            </p:cNvGrpSpPr>
            <p:nvPr/>
          </p:nvGrpSpPr>
          <p:grpSpPr bwMode="auto">
            <a:xfrm>
              <a:off x="3127" y="1496"/>
              <a:ext cx="24" cy="2369"/>
              <a:chOff x="3127" y="1496"/>
              <a:chExt cx="24" cy="2369"/>
            </a:xfrm>
          </p:grpSpPr>
          <p:sp>
            <p:nvSpPr>
              <p:cNvPr id="162926" name="Line 96"/>
              <p:cNvSpPr>
                <a:spLocks noChangeShapeType="1"/>
              </p:cNvSpPr>
              <p:nvPr/>
            </p:nvSpPr>
            <p:spPr bwMode="auto">
              <a:xfrm>
                <a:off x="3127" y="1496"/>
                <a:ext cx="2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27" name="Line 97"/>
              <p:cNvSpPr>
                <a:spLocks noChangeShapeType="1"/>
              </p:cNvSpPr>
              <p:nvPr/>
            </p:nvSpPr>
            <p:spPr bwMode="auto">
              <a:xfrm>
                <a:off x="3127" y="2088"/>
                <a:ext cx="2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28" name="Line 98"/>
              <p:cNvSpPr>
                <a:spLocks noChangeShapeType="1"/>
              </p:cNvSpPr>
              <p:nvPr/>
            </p:nvSpPr>
            <p:spPr bwMode="auto">
              <a:xfrm>
                <a:off x="3127" y="2680"/>
                <a:ext cx="2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29" name="Line 99"/>
              <p:cNvSpPr>
                <a:spLocks noChangeShapeType="1"/>
              </p:cNvSpPr>
              <p:nvPr/>
            </p:nvSpPr>
            <p:spPr bwMode="auto">
              <a:xfrm>
                <a:off x="3127" y="3272"/>
                <a:ext cx="2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30" name="Line 100"/>
              <p:cNvSpPr>
                <a:spLocks noChangeShapeType="1"/>
              </p:cNvSpPr>
              <p:nvPr/>
            </p:nvSpPr>
            <p:spPr bwMode="auto">
              <a:xfrm>
                <a:off x="3127" y="3864"/>
                <a:ext cx="2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31" name="Line 101"/>
              <p:cNvSpPr>
                <a:spLocks noChangeShapeType="1"/>
              </p:cNvSpPr>
              <p:nvPr/>
            </p:nvSpPr>
            <p:spPr bwMode="auto">
              <a:xfrm>
                <a:off x="3127" y="1614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32" name="Line 102"/>
              <p:cNvSpPr>
                <a:spLocks noChangeShapeType="1"/>
              </p:cNvSpPr>
              <p:nvPr/>
            </p:nvSpPr>
            <p:spPr bwMode="auto">
              <a:xfrm>
                <a:off x="3127" y="1731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33" name="Line 103"/>
              <p:cNvSpPr>
                <a:spLocks noChangeShapeType="1"/>
              </p:cNvSpPr>
              <p:nvPr/>
            </p:nvSpPr>
            <p:spPr bwMode="auto">
              <a:xfrm>
                <a:off x="3127" y="1853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34" name="Line 104"/>
              <p:cNvSpPr>
                <a:spLocks noChangeShapeType="1"/>
              </p:cNvSpPr>
              <p:nvPr/>
            </p:nvSpPr>
            <p:spPr bwMode="auto">
              <a:xfrm>
                <a:off x="3127" y="1971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35" name="Line 105"/>
              <p:cNvSpPr>
                <a:spLocks noChangeShapeType="1"/>
              </p:cNvSpPr>
              <p:nvPr/>
            </p:nvSpPr>
            <p:spPr bwMode="auto">
              <a:xfrm>
                <a:off x="3127" y="2206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36" name="Line 106"/>
              <p:cNvSpPr>
                <a:spLocks noChangeShapeType="1"/>
              </p:cNvSpPr>
              <p:nvPr/>
            </p:nvSpPr>
            <p:spPr bwMode="auto">
              <a:xfrm>
                <a:off x="3127" y="2323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37" name="Line 107"/>
              <p:cNvSpPr>
                <a:spLocks noChangeShapeType="1"/>
              </p:cNvSpPr>
              <p:nvPr/>
            </p:nvSpPr>
            <p:spPr bwMode="auto">
              <a:xfrm>
                <a:off x="3127" y="2445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38" name="Line 108"/>
              <p:cNvSpPr>
                <a:spLocks noChangeShapeType="1"/>
              </p:cNvSpPr>
              <p:nvPr/>
            </p:nvSpPr>
            <p:spPr bwMode="auto">
              <a:xfrm>
                <a:off x="3127" y="2563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39" name="Line 109"/>
              <p:cNvSpPr>
                <a:spLocks noChangeShapeType="1"/>
              </p:cNvSpPr>
              <p:nvPr/>
            </p:nvSpPr>
            <p:spPr bwMode="auto">
              <a:xfrm>
                <a:off x="3127" y="2798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40" name="Line 110"/>
              <p:cNvSpPr>
                <a:spLocks noChangeShapeType="1"/>
              </p:cNvSpPr>
              <p:nvPr/>
            </p:nvSpPr>
            <p:spPr bwMode="auto">
              <a:xfrm>
                <a:off x="3127" y="2915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41" name="Line 111"/>
              <p:cNvSpPr>
                <a:spLocks noChangeShapeType="1"/>
              </p:cNvSpPr>
              <p:nvPr/>
            </p:nvSpPr>
            <p:spPr bwMode="auto">
              <a:xfrm>
                <a:off x="3127" y="3037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42" name="Line 112"/>
              <p:cNvSpPr>
                <a:spLocks noChangeShapeType="1"/>
              </p:cNvSpPr>
              <p:nvPr/>
            </p:nvSpPr>
            <p:spPr bwMode="auto">
              <a:xfrm>
                <a:off x="3127" y="3155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43" name="Line 113"/>
              <p:cNvSpPr>
                <a:spLocks noChangeShapeType="1"/>
              </p:cNvSpPr>
              <p:nvPr/>
            </p:nvSpPr>
            <p:spPr bwMode="auto">
              <a:xfrm>
                <a:off x="3127" y="3390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44" name="Line 114"/>
              <p:cNvSpPr>
                <a:spLocks noChangeShapeType="1"/>
              </p:cNvSpPr>
              <p:nvPr/>
            </p:nvSpPr>
            <p:spPr bwMode="auto">
              <a:xfrm>
                <a:off x="3127" y="3507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45" name="Line 115"/>
              <p:cNvSpPr>
                <a:spLocks noChangeShapeType="1"/>
              </p:cNvSpPr>
              <p:nvPr/>
            </p:nvSpPr>
            <p:spPr bwMode="auto">
              <a:xfrm>
                <a:off x="3127" y="3629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46" name="Line 116"/>
              <p:cNvSpPr>
                <a:spLocks noChangeShapeType="1"/>
              </p:cNvSpPr>
              <p:nvPr/>
            </p:nvSpPr>
            <p:spPr bwMode="auto">
              <a:xfrm>
                <a:off x="3127" y="3747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2884" name="Group 117"/>
            <p:cNvGrpSpPr>
              <a:grpSpLocks/>
            </p:cNvGrpSpPr>
            <p:nvPr/>
          </p:nvGrpSpPr>
          <p:grpSpPr bwMode="auto">
            <a:xfrm>
              <a:off x="4118" y="1496"/>
              <a:ext cx="24" cy="2369"/>
              <a:chOff x="4118" y="1496"/>
              <a:chExt cx="24" cy="2369"/>
            </a:xfrm>
          </p:grpSpPr>
          <p:sp>
            <p:nvSpPr>
              <p:cNvPr id="162905" name="Line 118"/>
              <p:cNvSpPr>
                <a:spLocks noChangeShapeType="1"/>
              </p:cNvSpPr>
              <p:nvPr/>
            </p:nvSpPr>
            <p:spPr bwMode="auto">
              <a:xfrm flipH="1">
                <a:off x="4118" y="1496"/>
                <a:ext cx="2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06" name="Line 119"/>
              <p:cNvSpPr>
                <a:spLocks noChangeShapeType="1"/>
              </p:cNvSpPr>
              <p:nvPr/>
            </p:nvSpPr>
            <p:spPr bwMode="auto">
              <a:xfrm flipH="1">
                <a:off x="4118" y="2088"/>
                <a:ext cx="2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07" name="Line 120"/>
              <p:cNvSpPr>
                <a:spLocks noChangeShapeType="1"/>
              </p:cNvSpPr>
              <p:nvPr/>
            </p:nvSpPr>
            <p:spPr bwMode="auto">
              <a:xfrm flipH="1">
                <a:off x="4118" y="2680"/>
                <a:ext cx="2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08" name="Line 121"/>
              <p:cNvSpPr>
                <a:spLocks noChangeShapeType="1"/>
              </p:cNvSpPr>
              <p:nvPr/>
            </p:nvSpPr>
            <p:spPr bwMode="auto">
              <a:xfrm flipH="1">
                <a:off x="4118" y="3272"/>
                <a:ext cx="2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09" name="Line 122"/>
              <p:cNvSpPr>
                <a:spLocks noChangeShapeType="1"/>
              </p:cNvSpPr>
              <p:nvPr/>
            </p:nvSpPr>
            <p:spPr bwMode="auto">
              <a:xfrm flipH="1">
                <a:off x="4118" y="3864"/>
                <a:ext cx="2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10" name="Line 123"/>
              <p:cNvSpPr>
                <a:spLocks noChangeShapeType="1"/>
              </p:cNvSpPr>
              <p:nvPr/>
            </p:nvSpPr>
            <p:spPr bwMode="auto">
              <a:xfrm flipH="1">
                <a:off x="4128" y="1614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11" name="Line 124"/>
              <p:cNvSpPr>
                <a:spLocks noChangeShapeType="1"/>
              </p:cNvSpPr>
              <p:nvPr/>
            </p:nvSpPr>
            <p:spPr bwMode="auto">
              <a:xfrm flipH="1">
                <a:off x="4128" y="1731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12" name="Line 125"/>
              <p:cNvSpPr>
                <a:spLocks noChangeShapeType="1"/>
              </p:cNvSpPr>
              <p:nvPr/>
            </p:nvSpPr>
            <p:spPr bwMode="auto">
              <a:xfrm flipH="1">
                <a:off x="4128" y="1853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13" name="Line 126"/>
              <p:cNvSpPr>
                <a:spLocks noChangeShapeType="1"/>
              </p:cNvSpPr>
              <p:nvPr/>
            </p:nvSpPr>
            <p:spPr bwMode="auto">
              <a:xfrm flipH="1">
                <a:off x="4128" y="1971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14" name="Line 127"/>
              <p:cNvSpPr>
                <a:spLocks noChangeShapeType="1"/>
              </p:cNvSpPr>
              <p:nvPr/>
            </p:nvSpPr>
            <p:spPr bwMode="auto">
              <a:xfrm flipH="1">
                <a:off x="4128" y="2206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15" name="Line 128"/>
              <p:cNvSpPr>
                <a:spLocks noChangeShapeType="1"/>
              </p:cNvSpPr>
              <p:nvPr/>
            </p:nvSpPr>
            <p:spPr bwMode="auto">
              <a:xfrm flipH="1">
                <a:off x="4128" y="2323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16" name="Line 129"/>
              <p:cNvSpPr>
                <a:spLocks noChangeShapeType="1"/>
              </p:cNvSpPr>
              <p:nvPr/>
            </p:nvSpPr>
            <p:spPr bwMode="auto">
              <a:xfrm flipH="1">
                <a:off x="4128" y="2445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17" name="Line 130"/>
              <p:cNvSpPr>
                <a:spLocks noChangeShapeType="1"/>
              </p:cNvSpPr>
              <p:nvPr/>
            </p:nvSpPr>
            <p:spPr bwMode="auto">
              <a:xfrm flipH="1">
                <a:off x="4128" y="2563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18" name="Line 131"/>
              <p:cNvSpPr>
                <a:spLocks noChangeShapeType="1"/>
              </p:cNvSpPr>
              <p:nvPr/>
            </p:nvSpPr>
            <p:spPr bwMode="auto">
              <a:xfrm flipH="1">
                <a:off x="4128" y="2798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19" name="Line 132"/>
              <p:cNvSpPr>
                <a:spLocks noChangeShapeType="1"/>
              </p:cNvSpPr>
              <p:nvPr/>
            </p:nvSpPr>
            <p:spPr bwMode="auto">
              <a:xfrm flipH="1">
                <a:off x="4128" y="2915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20" name="Line 133"/>
              <p:cNvSpPr>
                <a:spLocks noChangeShapeType="1"/>
              </p:cNvSpPr>
              <p:nvPr/>
            </p:nvSpPr>
            <p:spPr bwMode="auto">
              <a:xfrm flipH="1">
                <a:off x="4128" y="3037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21" name="Line 134"/>
              <p:cNvSpPr>
                <a:spLocks noChangeShapeType="1"/>
              </p:cNvSpPr>
              <p:nvPr/>
            </p:nvSpPr>
            <p:spPr bwMode="auto">
              <a:xfrm flipH="1">
                <a:off x="4128" y="3155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22" name="Line 135"/>
              <p:cNvSpPr>
                <a:spLocks noChangeShapeType="1"/>
              </p:cNvSpPr>
              <p:nvPr/>
            </p:nvSpPr>
            <p:spPr bwMode="auto">
              <a:xfrm flipH="1">
                <a:off x="4128" y="3390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23" name="Line 136"/>
              <p:cNvSpPr>
                <a:spLocks noChangeShapeType="1"/>
              </p:cNvSpPr>
              <p:nvPr/>
            </p:nvSpPr>
            <p:spPr bwMode="auto">
              <a:xfrm flipH="1">
                <a:off x="4128" y="3507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24" name="Line 137"/>
              <p:cNvSpPr>
                <a:spLocks noChangeShapeType="1"/>
              </p:cNvSpPr>
              <p:nvPr/>
            </p:nvSpPr>
            <p:spPr bwMode="auto">
              <a:xfrm flipH="1">
                <a:off x="4128" y="3629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25" name="Line 138"/>
              <p:cNvSpPr>
                <a:spLocks noChangeShapeType="1"/>
              </p:cNvSpPr>
              <p:nvPr/>
            </p:nvSpPr>
            <p:spPr bwMode="auto">
              <a:xfrm flipH="1">
                <a:off x="4128" y="3747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2885" name="Line 139"/>
            <p:cNvSpPr>
              <a:spLocks noChangeShapeType="1"/>
            </p:cNvSpPr>
            <p:nvPr/>
          </p:nvSpPr>
          <p:spPr bwMode="auto">
            <a:xfrm>
              <a:off x="3127" y="3864"/>
              <a:ext cx="101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86" name="Line 140"/>
            <p:cNvSpPr>
              <a:spLocks noChangeShapeType="1"/>
            </p:cNvSpPr>
            <p:nvPr/>
          </p:nvSpPr>
          <p:spPr bwMode="auto">
            <a:xfrm>
              <a:off x="3127" y="1496"/>
              <a:ext cx="101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87" name="Line 141"/>
            <p:cNvSpPr>
              <a:spLocks noChangeShapeType="1"/>
            </p:cNvSpPr>
            <p:nvPr/>
          </p:nvSpPr>
          <p:spPr bwMode="auto">
            <a:xfrm flipV="1">
              <a:off x="3127" y="1496"/>
              <a:ext cx="1" cy="236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88" name="Line 142"/>
            <p:cNvSpPr>
              <a:spLocks noChangeShapeType="1"/>
            </p:cNvSpPr>
            <p:nvPr/>
          </p:nvSpPr>
          <p:spPr bwMode="auto">
            <a:xfrm flipV="1">
              <a:off x="4142" y="1496"/>
              <a:ext cx="1" cy="236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62889" name="Group 143"/>
            <p:cNvGrpSpPr>
              <a:grpSpLocks/>
            </p:cNvGrpSpPr>
            <p:nvPr/>
          </p:nvGrpSpPr>
          <p:grpSpPr bwMode="auto">
            <a:xfrm>
              <a:off x="3091" y="3899"/>
              <a:ext cx="1116" cy="86"/>
              <a:chOff x="3091" y="3899"/>
              <a:chExt cx="1116" cy="86"/>
            </a:xfrm>
          </p:grpSpPr>
          <p:sp>
            <p:nvSpPr>
              <p:cNvPr id="162896" name="Rectangle 144"/>
              <p:cNvSpPr>
                <a:spLocks noChangeArrowheads="1"/>
              </p:cNvSpPr>
              <p:nvPr/>
            </p:nvSpPr>
            <p:spPr bwMode="auto">
              <a:xfrm>
                <a:off x="3091" y="3899"/>
                <a:ext cx="8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20</a:t>
                </a: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897" name="Rectangle 145"/>
              <p:cNvSpPr>
                <a:spLocks noChangeArrowheads="1"/>
              </p:cNvSpPr>
              <p:nvPr/>
            </p:nvSpPr>
            <p:spPr bwMode="auto">
              <a:xfrm>
                <a:off x="3218" y="3899"/>
                <a:ext cx="8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30</a:t>
                </a: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898" name="Rectangle 146"/>
              <p:cNvSpPr>
                <a:spLocks noChangeArrowheads="1"/>
              </p:cNvSpPr>
              <p:nvPr/>
            </p:nvSpPr>
            <p:spPr bwMode="auto">
              <a:xfrm>
                <a:off x="3345" y="3899"/>
                <a:ext cx="8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899" name="Rectangle 147"/>
              <p:cNvSpPr>
                <a:spLocks noChangeArrowheads="1"/>
              </p:cNvSpPr>
              <p:nvPr/>
            </p:nvSpPr>
            <p:spPr bwMode="auto">
              <a:xfrm>
                <a:off x="3472" y="3899"/>
                <a:ext cx="8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50</a:t>
                </a: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00" name="Rectangle 148"/>
              <p:cNvSpPr>
                <a:spLocks noChangeArrowheads="1"/>
              </p:cNvSpPr>
              <p:nvPr/>
            </p:nvSpPr>
            <p:spPr bwMode="auto">
              <a:xfrm>
                <a:off x="3599" y="3899"/>
                <a:ext cx="8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60</a:t>
                </a: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01" name="Rectangle 149"/>
              <p:cNvSpPr>
                <a:spLocks noChangeArrowheads="1"/>
              </p:cNvSpPr>
              <p:nvPr/>
            </p:nvSpPr>
            <p:spPr bwMode="auto">
              <a:xfrm>
                <a:off x="3726" y="3899"/>
                <a:ext cx="8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70</a:t>
                </a: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02" name="Rectangle 150"/>
              <p:cNvSpPr>
                <a:spLocks noChangeArrowheads="1"/>
              </p:cNvSpPr>
              <p:nvPr/>
            </p:nvSpPr>
            <p:spPr bwMode="auto">
              <a:xfrm>
                <a:off x="3853" y="3899"/>
                <a:ext cx="8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80</a:t>
                </a: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03" name="Rectangle 151"/>
              <p:cNvSpPr>
                <a:spLocks noChangeArrowheads="1"/>
              </p:cNvSpPr>
              <p:nvPr/>
            </p:nvSpPr>
            <p:spPr bwMode="auto">
              <a:xfrm>
                <a:off x="3979" y="3899"/>
                <a:ext cx="8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90</a:t>
                </a: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904" name="Rectangle 152"/>
              <p:cNvSpPr>
                <a:spLocks noChangeArrowheads="1"/>
              </p:cNvSpPr>
              <p:nvPr/>
            </p:nvSpPr>
            <p:spPr bwMode="auto">
              <a:xfrm>
                <a:off x="4087" y="3899"/>
                <a:ext cx="1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100</a:t>
                </a: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2890" name="Group 153"/>
            <p:cNvGrpSpPr>
              <a:grpSpLocks/>
            </p:cNvGrpSpPr>
            <p:nvPr/>
          </p:nvGrpSpPr>
          <p:grpSpPr bwMode="auto">
            <a:xfrm>
              <a:off x="2936" y="1460"/>
              <a:ext cx="160" cy="2454"/>
              <a:chOff x="2936" y="1460"/>
              <a:chExt cx="160" cy="2454"/>
            </a:xfrm>
          </p:grpSpPr>
          <p:sp>
            <p:nvSpPr>
              <p:cNvPr id="162891" name="Rectangle 154"/>
              <p:cNvSpPr>
                <a:spLocks noChangeArrowheads="1"/>
              </p:cNvSpPr>
              <p:nvPr/>
            </p:nvSpPr>
            <p:spPr bwMode="auto">
              <a:xfrm>
                <a:off x="2936" y="1460"/>
                <a:ext cx="16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5300</a:t>
                </a: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892" name="Rectangle 155"/>
              <p:cNvSpPr>
                <a:spLocks noChangeArrowheads="1"/>
              </p:cNvSpPr>
              <p:nvPr/>
            </p:nvSpPr>
            <p:spPr bwMode="auto">
              <a:xfrm>
                <a:off x="2936" y="2052"/>
                <a:ext cx="16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5350</a:t>
                </a: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893" name="Rectangle 156"/>
              <p:cNvSpPr>
                <a:spLocks noChangeArrowheads="1"/>
              </p:cNvSpPr>
              <p:nvPr/>
            </p:nvSpPr>
            <p:spPr bwMode="auto">
              <a:xfrm>
                <a:off x="2936" y="2644"/>
                <a:ext cx="16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5400</a:t>
                </a: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894" name="Rectangle 157"/>
              <p:cNvSpPr>
                <a:spLocks noChangeArrowheads="1"/>
              </p:cNvSpPr>
              <p:nvPr/>
            </p:nvSpPr>
            <p:spPr bwMode="auto">
              <a:xfrm>
                <a:off x="2936" y="3236"/>
                <a:ext cx="16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5450</a:t>
                </a: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895" name="Rectangle 158"/>
              <p:cNvSpPr>
                <a:spLocks noChangeArrowheads="1"/>
              </p:cNvSpPr>
              <p:nvPr/>
            </p:nvSpPr>
            <p:spPr bwMode="auto">
              <a:xfrm>
                <a:off x="2936" y="3828"/>
                <a:ext cx="16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5500</a:t>
                </a: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62820" name="Group 160"/>
          <p:cNvGrpSpPr>
            <a:grpSpLocks/>
          </p:cNvGrpSpPr>
          <p:nvPr/>
        </p:nvGrpSpPr>
        <p:grpSpPr bwMode="auto">
          <a:xfrm>
            <a:off x="4429125" y="1908175"/>
            <a:ext cx="990600" cy="3733800"/>
            <a:chOff x="2448" y="1056"/>
            <a:chExt cx="624" cy="2352"/>
          </a:xfrm>
        </p:grpSpPr>
        <p:sp>
          <p:nvSpPr>
            <p:cNvPr id="162863" name="Rectangle 161"/>
            <p:cNvSpPr>
              <a:spLocks noChangeArrowheads="1"/>
            </p:cNvSpPr>
            <p:nvPr/>
          </p:nvSpPr>
          <p:spPr bwMode="auto">
            <a:xfrm>
              <a:off x="2448" y="1056"/>
              <a:ext cx="289" cy="14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64" name="Rectangle 162"/>
            <p:cNvSpPr>
              <a:spLocks noChangeArrowheads="1"/>
            </p:cNvSpPr>
            <p:nvPr/>
          </p:nvSpPr>
          <p:spPr bwMode="auto">
            <a:xfrm>
              <a:off x="2448" y="1194"/>
              <a:ext cx="336" cy="144"/>
            </a:xfrm>
            <a:prstGeom prst="rect">
              <a:avLst/>
            </a:prstGeom>
            <a:solidFill>
              <a:srgbClr val="CE2A1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65" name="Rectangle 163"/>
            <p:cNvSpPr>
              <a:spLocks noChangeArrowheads="1"/>
            </p:cNvSpPr>
            <p:nvPr/>
          </p:nvSpPr>
          <p:spPr bwMode="auto">
            <a:xfrm>
              <a:off x="2448" y="1332"/>
              <a:ext cx="371" cy="144"/>
            </a:xfrm>
            <a:prstGeom prst="rect">
              <a:avLst/>
            </a:prstGeom>
            <a:solidFill>
              <a:srgbClr val="D94D24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66" name="Rectangle 164"/>
            <p:cNvSpPr>
              <a:spLocks noChangeArrowheads="1"/>
            </p:cNvSpPr>
            <p:nvPr/>
          </p:nvSpPr>
          <p:spPr bwMode="auto">
            <a:xfrm>
              <a:off x="2448" y="1470"/>
              <a:ext cx="400" cy="144"/>
            </a:xfrm>
            <a:prstGeom prst="rect">
              <a:avLst/>
            </a:prstGeom>
            <a:solidFill>
              <a:srgbClr val="DF6728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67" name="Rectangle 165"/>
            <p:cNvSpPr>
              <a:spLocks noChangeArrowheads="1"/>
            </p:cNvSpPr>
            <p:nvPr/>
          </p:nvSpPr>
          <p:spPr bwMode="auto">
            <a:xfrm>
              <a:off x="2448" y="1608"/>
              <a:ext cx="432" cy="144"/>
            </a:xfrm>
            <a:prstGeom prst="rect">
              <a:avLst/>
            </a:prstGeom>
            <a:solidFill>
              <a:srgbClr val="E9953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68" name="Rectangle 166"/>
            <p:cNvSpPr>
              <a:spLocks noChangeArrowheads="1"/>
            </p:cNvSpPr>
            <p:nvPr/>
          </p:nvSpPr>
          <p:spPr bwMode="auto">
            <a:xfrm>
              <a:off x="2448" y="1746"/>
              <a:ext cx="491" cy="144"/>
            </a:xfrm>
            <a:prstGeom prst="rect">
              <a:avLst/>
            </a:prstGeom>
            <a:solidFill>
              <a:srgbClr val="F4C439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69" name="Rectangle 167"/>
            <p:cNvSpPr>
              <a:spLocks noChangeArrowheads="1"/>
            </p:cNvSpPr>
            <p:nvPr/>
          </p:nvSpPr>
          <p:spPr bwMode="auto">
            <a:xfrm>
              <a:off x="2448" y="1884"/>
              <a:ext cx="528" cy="144"/>
            </a:xfrm>
            <a:prstGeom prst="rect">
              <a:avLst/>
            </a:prstGeom>
            <a:solidFill>
              <a:srgbClr val="FDE84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70" name="Rectangle 168"/>
            <p:cNvSpPr>
              <a:spLocks noChangeArrowheads="1"/>
            </p:cNvSpPr>
            <p:nvPr/>
          </p:nvSpPr>
          <p:spPr bwMode="auto">
            <a:xfrm>
              <a:off x="2448" y="2022"/>
              <a:ext cx="576" cy="144"/>
            </a:xfrm>
            <a:prstGeom prst="rect">
              <a:avLst/>
            </a:prstGeom>
            <a:solidFill>
              <a:srgbClr val="FEF04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71" name="Rectangle 169"/>
            <p:cNvSpPr>
              <a:spLocks noChangeArrowheads="1"/>
            </p:cNvSpPr>
            <p:nvPr/>
          </p:nvSpPr>
          <p:spPr bwMode="auto">
            <a:xfrm>
              <a:off x="2448" y="2160"/>
              <a:ext cx="624" cy="144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72" name="Rectangle 170"/>
            <p:cNvSpPr>
              <a:spLocks noChangeArrowheads="1"/>
            </p:cNvSpPr>
            <p:nvPr/>
          </p:nvSpPr>
          <p:spPr bwMode="auto">
            <a:xfrm>
              <a:off x="2448" y="2298"/>
              <a:ext cx="576" cy="144"/>
            </a:xfrm>
            <a:prstGeom prst="rect">
              <a:avLst/>
            </a:prstGeom>
            <a:solidFill>
              <a:srgbClr val="FEF04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73" name="Rectangle 171"/>
            <p:cNvSpPr>
              <a:spLocks noChangeArrowheads="1"/>
            </p:cNvSpPr>
            <p:nvPr/>
          </p:nvSpPr>
          <p:spPr bwMode="auto">
            <a:xfrm>
              <a:off x="2448" y="2436"/>
              <a:ext cx="528" cy="144"/>
            </a:xfrm>
            <a:prstGeom prst="rect">
              <a:avLst/>
            </a:prstGeom>
            <a:solidFill>
              <a:srgbClr val="FDE84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74" name="Rectangle 172"/>
            <p:cNvSpPr>
              <a:spLocks noChangeArrowheads="1"/>
            </p:cNvSpPr>
            <p:nvPr/>
          </p:nvSpPr>
          <p:spPr bwMode="auto">
            <a:xfrm>
              <a:off x="2448" y="2574"/>
              <a:ext cx="491" cy="144"/>
            </a:xfrm>
            <a:prstGeom prst="rect">
              <a:avLst/>
            </a:prstGeom>
            <a:solidFill>
              <a:srgbClr val="F4C439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75" name="Rectangle 173"/>
            <p:cNvSpPr>
              <a:spLocks noChangeArrowheads="1"/>
            </p:cNvSpPr>
            <p:nvPr/>
          </p:nvSpPr>
          <p:spPr bwMode="auto">
            <a:xfrm>
              <a:off x="2448" y="2712"/>
              <a:ext cx="432" cy="144"/>
            </a:xfrm>
            <a:prstGeom prst="rect">
              <a:avLst/>
            </a:prstGeom>
            <a:solidFill>
              <a:srgbClr val="E9953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76" name="Rectangle 174"/>
            <p:cNvSpPr>
              <a:spLocks noChangeArrowheads="1"/>
            </p:cNvSpPr>
            <p:nvPr/>
          </p:nvSpPr>
          <p:spPr bwMode="auto">
            <a:xfrm>
              <a:off x="2448" y="2850"/>
              <a:ext cx="400" cy="144"/>
            </a:xfrm>
            <a:prstGeom prst="rect">
              <a:avLst/>
            </a:prstGeom>
            <a:solidFill>
              <a:srgbClr val="DF6728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77" name="Rectangle 175"/>
            <p:cNvSpPr>
              <a:spLocks noChangeArrowheads="1"/>
            </p:cNvSpPr>
            <p:nvPr/>
          </p:nvSpPr>
          <p:spPr bwMode="auto">
            <a:xfrm>
              <a:off x="2448" y="2988"/>
              <a:ext cx="371" cy="144"/>
            </a:xfrm>
            <a:prstGeom prst="rect">
              <a:avLst/>
            </a:prstGeom>
            <a:solidFill>
              <a:srgbClr val="D94D24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78" name="Rectangle 176"/>
            <p:cNvSpPr>
              <a:spLocks noChangeArrowheads="1"/>
            </p:cNvSpPr>
            <p:nvPr/>
          </p:nvSpPr>
          <p:spPr bwMode="auto">
            <a:xfrm>
              <a:off x="2448" y="3126"/>
              <a:ext cx="336" cy="144"/>
            </a:xfrm>
            <a:prstGeom prst="rect">
              <a:avLst/>
            </a:prstGeom>
            <a:solidFill>
              <a:srgbClr val="CE2A1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79" name="Rectangle 177"/>
            <p:cNvSpPr>
              <a:spLocks noChangeArrowheads="1"/>
            </p:cNvSpPr>
            <p:nvPr/>
          </p:nvSpPr>
          <p:spPr bwMode="auto">
            <a:xfrm>
              <a:off x="2448" y="3264"/>
              <a:ext cx="289" cy="14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2821" name="Group 178"/>
          <p:cNvGrpSpPr>
            <a:grpSpLocks/>
          </p:cNvGrpSpPr>
          <p:nvPr/>
        </p:nvGrpSpPr>
        <p:grpSpPr bwMode="auto">
          <a:xfrm>
            <a:off x="6029325" y="1908175"/>
            <a:ext cx="990600" cy="3733800"/>
            <a:chOff x="3312" y="1056"/>
            <a:chExt cx="624" cy="2352"/>
          </a:xfrm>
        </p:grpSpPr>
        <p:sp>
          <p:nvSpPr>
            <p:cNvPr id="162847" name="Rectangle 179"/>
            <p:cNvSpPr>
              <a:spLocks noChangeArrowheads="1"/>
            </p:cNvSpPr>
            <p:nvPr/>
          </p:nvSpPr>
          <p:spPr bwMode="auto">
            <a:xfrm>
              <a:off x="3312" y="1056"/>
              <a:ext cx="289" cy="235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48" name="Rectangle 180"/>
            <p:cNvSpPr>
              <a:spLocks noChangeArrowheads="1"/>
            </p:cNvSpPr>
            <p:nvPr/>
          </p:nvSpPr>
          <p:spPr bwMode="auto">
            <a:xfrm>
              <a:off x="3312" y="2160"/>
              <a:ext cx="624" cy="86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62849" name="Group 181"/>
            <p:cNvGrpSpPr>
              <a:grpSpLocks/>
            </p:cNvGrpSpPr>
            <p:nvPr/>
          </p:nvGrpSpPr>
          <p:grpSpPr bwMode="auto">
            <a:xfrm>
              <a:off x="3312" y="2272"/>
              <a:ext cx="624" cy="970"/>
              <a:chOff x="3312" y="2272"/>
              <a:chExt cx="624" cy="970"/>
            </a:xfrm>
          </p:grpSpPr>
          <p:sp>
            <p:nvSpPr>
              <p:cNvPr id="162857" name="Rectangle 182"/>
              <p:cNvSpPr>
                <a:spLocks noChangeArrowheads="1"/>
              </p:cNvSpPr>
              <p:nvPr/>
            </p:nvSpPr>
            <p:spPr bwMode="auto">
              <a:xfrm>
                <a:off x="3312" y="2272"/>
                <a:ext cx="624" cy="86"/>
              </a:xfrm>
              <a:prstGeom prst="rect">
                <a:avLst/>
              </a:prstGeom>
              <a:solidFill>
                <a:srgbClr val="FFFA7E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858" name="Rectangle 183"/>
              <p:cNvSpPr>
                <a:spLocks noChangeArrowheads="1"/>
              </p:cNvSpPr>
              <p:nvPr/>
            </p:nvSpPr>
            <p:spPr bwMode="auto">
              <a:xfrm>
                <a:off x="3312" y="2412"/>
                <a:ext cx="624" cy="86"/>
              </a:xfrm>
              <a:prstGeom prst="rect">
                <a:avLst/>
              </a:prstGeom>
              <a:solidFill>
                <a:srgbClr val="FFFA7E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859" name="Rectangle 184"/>
              <p:cNvSpPr>
                <a:spLocks noChangeArrowheads="1"/>
              </p:cNvSpPr>
              <p:nvPr/>
            </p:nvSpPr>
            <p:spPr bwMode="auto">
              <a:xfrm>
                <a:off x="3312" y="2568"/>
                <a:ext cx="624" cy="86"/>
              </a:xfrm>
              <a:prstGeom prst="rect">
                <a:avLst/>
              </a:prstGeom>
              <a:solidFill>
                <a:srgbClr val="FFFA7E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860" name="Rectangle 185"/>
              <p:cNvSpPr>
                <a:spLocks noChangeArrowheads="1"/>
              </p:cNvSpPr>
              <p:nvPr/>
            </p:nvSpPr>
            <p:spPr bwMode="auto">
              <a:xfrm>
                <a:off x="3312" y="2748"/>
                <a:ext cx="624" cy="86"/>
              </a:xfrm>
              <a:prstGeom prst="rect">
                <a:avLst/>
              </a:prstGeom>
              <a:solidFill>
                <a:srgbClr val="FFFA7E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861" name="Rectangle 186"/>
              <p:cNvSpPr>
                <a:spLocks noChangeArrowheads="1"/>
              </p:cNvSpPr>
              <p:nvPr/>
            </p:nvSpPr>
            <p:spPr bwMode="auto">
              <a:xfrm>
                <a:off x="3312" y="2946"/>
                <a:ext cx="624" cy="86"/>
              </a:xfrm>
              <a:prstGeom prst="rect">
                <a:avLst/>
              </a:prstGeom>
              <a:solidFill>
                <a:srgbClr val="FFFA7E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862" name="Rectangle 187"/>
              <p:cNvSpPr>
                <a:spLocks noChangeArrowheads="1"/>
              </p:cNvSpPr>
              <p:nvPr/>
            </p:nvSpPr>
            <p:spPr bwMode="auto">
              <a:xfrm>
                <a:off x="3312" y="3156"/>
                <a:ext cx="624" cy="86"/>
              </a:xfrm>
              <a:prstGeom prst="rect">
                <a:avLst/>
              </a:prstGeom>
              <a:solidFill>
                <a:srgbClr val="FFFA7E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2850" name="Group 188"/>
            <p:cNvGrpSpPr>
              <a:grpSpLocks/>
            </p:cNvGrpSpPr>
            <p:nvPr/>
          </p:nvGrpSpPr>
          <p:grpSpPr bwMode="auto">
            <a:xfrm flipH="1" flipV="1">
              <a:off x="3312" y="1166"/>
              <a:ext cx="624" cy="970"/>
              <a:chOff x="3312" y="2272"/>
              <a:chExt cx="624" cy="970"/>
            </a:xfrm>
          </p:grpSpPr>
          <p:sp>
            <p:nvSpPr>
              <p:cNvPr id="162851" name="Rectangle 189"/>
              <p:cNvSpPr>
                <a:spLocks noChangeArrowheads="1"/>
              </p:cNvSpPr>
              <p:nvPr/>
            </p:nvSpPr>
            <p:spPr bwMode="auto">
              <a:xfrm>
                <a:off x="3312" y="2272"/>
                <a:ext cx="624" cy="86"/>
              </a:xfrm>
              <a:prstGeom prst="rect">
                <a:avLst/>
              </a:prstGeom>
              <a:solidFill>
                <a:srgbClr val="FFFA7E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852" name="Rectangle 190"/>
              <p:cNvSpPr>
                <a:spLocks noChangeArrowheads="1"/>
              </p:cNvSpPr>
              <p:nvPr/>
            </p:nvSpPr>
            <p:spPr bwMode="auto">
              <a:xfrm>
                <a:off x="3312" y="2412"/>
                <a:ext cx="624" cy="86"/>
              </a:xfrm>
              <a:prstGeom prst="rect">
                <a:avLst/>
              </a:prstGeom>
              <a:solidFill>
                <a:srgbClr val="FFFA7E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853" name="Rectangle 191"/>
              <p:cNvSpPr>
                <a:spLocks noChangeArrowheads="1"/>
              </p:cNvSpPr>
              <p:nvPr/>
            </p:nvSpPr>
            <p:spPr bwMode="auto">
              <a:xfrm>
                <a:off x="3312" y="2568"/>
                <a:ext cx="624" cy="86"/>
              </a:xfrm>
              <a:prstGeom prst="rect">
                <a:avLst/>
              </a:prstGeom>
              <a:solidFill>
                <a:srgbClr val="FFFA7E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854" name="Rectangle 192"/>
              <p:cNvSpPr>
                <a:spLocks noChangeArrowheads="1"/>
              </p:cNvSpPr>
              <p:nvPr/>
            </p:nvSpPr>
            <p:spPr bwMode="auto">
              <a:xfrm>
                <a:off x="3312" y="2748"/>
                <a:ext cx="624" cy="86"/>
              </a:xfrm>
              <a:prstGeom prst="rect">
                <a:avLst/>
              </a:prstGeom>
              <a:solidFill>
                <a:srgbClr val="FFFA7E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855" name="Rectangle 193"/>
              <p:cNvSpPr>
                <a:spLocks noChangeArrowheads="1"/>
              </p:cNvSpPr>
              <p:nvPr/>
            </p:nvSpPr>
            <p:spPr bwMode="auto">
              <a:xfrm>
                <a:off x="3312" y="2946"/>
                <a:ext cx="624" cy="86"/>
              </a:xfrm>
              <a:prstGeom prst="rect">
                <a:avLst/>
              </a:prstGeom>
              <a:solidFill>
                <a:srgbClr val="FFFA7E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856" name="Rectangle 194"/>
              <p:cNvSpPr>
                <a:spLocks noChangeArrowheads="1"/>
              </p:cNvSpPr>
              <p:nvPr/>
            </p:nvSpPr>
            <p:spPr bwMode="auto">
              <a:xfrm>
                <a:off x="3312" y="3156"/>
                <a:ext cx="624" cy="86"/>
              </a:xfrm>
              <a:prstGeom prst="rect">
                <a:avLst/>
              </a:prstGeom>
              <a:solidFill>
                <a:srgbClr val="FFFA7E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62822" name="Group 195"/>
          <p:cNvGrpSpPr>
            <a:grpSpLocks/>
          </p:cNvGrpSpPr>
          <p:nvPr/>
        </p:nvGrpSpPr>
        <p:grpSpPr bwMode="auto">
          <a:xfrm>
            <a:off x="7629525" y="1908175"/>
            <a:ext cx="990600" cy="3733800"/>
            <a:chOff x="4176" y="1040"/>
            <a:chExt cx="624" cy="2352"/>
          </a:xfrm>
        </p:grpSpPr>
        <p:sp>
          <p:nvSpPr>
            <p:cNvPr id="162833" name="Rectangle 196"/>
            <p:cNvSpPr>
              <a:spLocks noChangeArrowheads="1"/>
            </p:cNvSpPr>
            <p:nvPr/>
          </p:nvSpPr>
          <p:spPr bwMode="auto">
            <a:xfrm>
              <a:off x="4176" y="1040"/>
              <a:ext cx="289" cy="235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34" name="Rectangle 197"/>
            <p:cNvSpPr>
              <a:spLocks noChangeArrowheads="1"/>
            </p:cNvSpPr>
            <p:nvPr/>
          </p:nvSpPr>
          <p:spPr bwMode="auto">
            <a:xfrm>
              <a:off x="4176" y="2106"/>
              <a:ext cx="624" cy="202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35" name="Rectangle 198"/>
            <p:cNvSpPr>
              <a:spLocks noChangeArrowheads="1"/>
            </p:cNvSpPr>
            <p:nvPr/>
          </p:nvSpPr>
          <p:spPr bwMode="auto">
            <a:xfrm>
              <a:off x="4176" y="2366"/>
              <a:ext cx="624" cy="173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36" name="Rectangle 199"/>
            <p:cNvSpPr>
              <a:spLocks noChangeArrowheads="1"/>
            </p:cNvSpPr>
            <p:nvPr/>
          </p:nvSpPr>
          <p:spPr bwMode="auto">
            <a:xfrm>
              <a:off x="4176" y="2598"/>
              <a:ext cx="624" cy="144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37" name="Rectangle 200"/>
            <p:cNvSpPr>
              <a:spLocks noChangeArrowheads="1"/>
            </p:cNvSpPr>
            <p:nvPr/>
          </p:nvSpPr>
          <p:spPr bwMode="auto">
            <a:xfrm>
              <a:off x="4176" y="2800"/>
              <a:ext cx="624" cy="115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38" name="Rectangle 201"/>
            <p:cNvSpPr>
              <a:spLocks noChangeArrowheads="1"/>
            </p:cNvSpPr>
            <p:nvPr/>
          </p:nvSpPr>
          <p:spPr bwMode="auto">
            <a:xfrm>
              <a:off x="4176" y="2974"/>
              <a:ext cx="624" cy="86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39" name="Rectangle 202"/>
            <p:cNvSpPr>
              <a:spLocks noChangeArrowheads="1"/>
            </p:cNvSpPr>
            <p:nvPr/>
          </p:nvSpPr>
          <p:spPr bwMode="auto">
            <a:xfrm>
              <a:off x="4176" y="3118"/>
              <a:ext cx="624" cy="58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40" name="Rectangle 203"/>
            <p:cNvSpPr>
              <a:spLocks noChangeArrowheads="1"/>
            </p:cNvSpPr>
            <p:nvPr/>
          </p:nvSpPr>
          <p:spPr bwMode="auto">
            <a:xfrm>
              <a:off x="4176" y="3235"/>
              <a:ext cx="624" cy="29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41" name="Rectangle 204"/>
            <p:cNvSpPr>
              <a:spLocks noChangeArrowheads="1"/>
            </p:cNvSpPr>
            <p:nvPr/>
          </p:nvSpPr>
          <p:spPr bwMode="auto">
            <a:xfrm flipH="1" flipV="1">
              <a:off x="4176" y="1874"/>
              <a:ext cx="624" cy="173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42" name="Rectangle 205"/>
            <p:cNvSpPr>
              <a:spLocks noChangeArrowheads="1"/>
            </p:cNvSpPr>
            <p:nvPr/>
          </p:nvSpPr>
          <p:spPr bwMode="auto">
            <a:xfrm flipH="1" flipV="1">
              <a:off x="4176" y="1672"/>
              <a:ext cx="624" cy="144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43" name="Rectangle 206"/>
            <p:cNvSpPr>
              <a:spLocks noChangeArrowheads="1"/>
            </p:cNvSpPr>
            <p:nvPr/>
          </p:nvSpPr>
          <p:spPr bwMode="auto">
            <a:xfrm flipH="1" flipV="1">
              <a:off x="4176" y="1498"/>
              <a:ext cx="624" cy="115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44" name="Rectangle 207"/>
            <p:cNvSpPr>
              <a:spLocks noChangeArrowheads="1"/>
            </p:cNvSpPr>
            <p:nvPr/>
          </p:nvSpPr>
          <p:spPr bwMode="auto">
            <a:xfrm flipH="1" flipV="1">
              <a:off x="4176" y="1354"/>
              <a:ext cx="624" cy="86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45" name="Rectangle 208"/>
            <p:cNvSpPr>
              <a:spLocks noChangeArrowheads="1"/>
            </p:cNvSpPr>
            <p:nvPr/>
          </p:nvSpPr>
          <p:spPr bwMode="auto">
            <a:xfrm flipH="1" flipV="1">
              <a:off x="4176" y="1237"/>
              <a:ext cx="624" cy="58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46" name="Rectangle 209"/>
            <p:cNvSpPr>
              <a:spLocks noChangeArrowheads="1"/>
            </p:cNvSpPr>
            <p:nvPr/>
          </p:nvSpPr>
          <p:spPr bwMode="auto">
            <a:xfrm flipH="1" flipV="1">
              <a:off x="4176" y="1150"/>
              <a:ext cx="624" cy="29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62823" name="Text Box 210"/>
          <p:cNvSpPr txBox="1">
            <a:spLocks noChangeArrowheads="1"/>
          </p:cNvSpPr>
          <p:nvPr/>
        </p:nvSpPr>
        <p:spPr bwMode="auto">
          <a:xfrm>
            <a:off x="298450" y="1095375"/>
            <a:ext cx="1931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sz="2000">
                <a:solidFill>
                  <a:prstClr val="black"/>
                </a:solidFill>
              </a:rPr>
              <a:t>Gamma-ray log</a:t>
            </a:r>
          </a:p>
        </p:txBody>
      </p:sp>
      <p:sp>
        <p:nvSpPr>
          <p:cNvPr id="162824" name="Text Box 211"/>
          <p:cNvSpPr txBox="1">
            <a:spLocks noChangeArrowheads="1"/>
          </p:cNvSpPr>
          <p:nvPr/>
        </p:nvSpPr>
        <p:spPr bwMode="auto">
          <a:xfrm>
            <a:off x="2455863" y="1095375"/>
            <a:ext cx="1592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sz="2000">
                <a:solidFill>
                  <a:prstClr val="black"/>
                </a:solidFill>
              </a:rPr>
              <a:t>Gamma-ray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sz="2000">
                <a:solidFill>
                  <a:prstClr val="black"/>
                </a:solidFill>
              </a:rPr>
              <a:t>cycle</a:t>
            </a:r>
          </a:p>
        </p:txBody>
      </p:sp>
      <p:sp>
        <p:nvSpPr>
          <p:cNvPr id="162825" name="Text Box 212"/>
          <p:cNvSpPr txBox="1">
            <a:spLocks noChangeArrowheads="1"/>
          </p:cNvSpPr>
          <p:nvPr/>
        </p:nvSpPr>
        <p:spPr bwMode="auto">
          <a:xfrm>
            <a:off x="4003675" y="1095375"/>
            <a:ext cx="1539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sz="2000">
                <a:solidFill>
                  <a:prstClr val="black"/>
                </a:solidFill>
              </a:rPr>
              <a:t>Varied bed</a:t>
            </a:r>
            <a:br>
              <a:rPr kumimoji="0" lang="en-US" sz="2000">
                <a:solidFill>
                  <a:prstClr val="black"/>
                </a:solidFill>
              </a:rPr>
            </a:br>
            <a:r>
              <a:rPr kumimoji="0" lang="en-US" sz="2000">
                <a:solidFill>
                  <a:prstClr val="black"/>
                </a:solidFill>
              </a:rPr>
              <a:t>composition</a:t>
            </a:r>
          </a:p>
        </p:txBody>
      </p:sp>
      <p:sp>
        <p:nvSpPr>
          <p:cNvPr id="162826" name="Text Box 213"/>
          <p:cNvSpPr txBox="1">
            <a:spLocks noChangeArrowheads="1"/>
          </p:cNvSpPr>
          <p:nvPr/>
        </p:nvSpPr>
        <p:spPr bwMode="auto">
          <a:xfrm>
            <a:off x="5600700" y="1095375"/>
            <a:ext cx="15970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sz="2000">
                <a:solidFill>
                  <a:prstClr val="black"/>
                </a:solidFill>
              </a:rPr>
              <a:t>Varied shale</a:t>
            </a:r>
            <a:br>
              <a:rPr kumimoji="0" lang="en-US" sz="2000">
                <a:solidFill>
                  <a:prstClr val="black"/>
                </a:solidFill>
              </a:rPr>
            </a:br>
            <a:r>
              <a:rPr kumimoji="0" lang="en-US" sz="2000">
                <a:solidFill>
                  <a:prstClr val="black"/>
                </a:solidFill>
              </a:rPr>
              <a:t>thickness</a:t>
            </a:r>
          </a:p>
        </p:txBody>
      </p:sp>
      <p:sp>
        <p:nvSpPr>
          <p:cNvPr id="162827" name="Text Box 214"/>
          <p:cNvSpPr txBox="1">
            <a:spLocks noChangeArrowheads="1"/>
          </p:cNvSpPr>
          <p:nvPr/>
        </p:nvSpPr>
        <p:spPr bwMode="auto">
          <a:xfrm>
            <a:off x="7248525" y="1095375"/>
            <a:ext cx="17510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sz="2000">
                <a:solidFill>
                  <a:prstClr val="black"/>
                </a:solidFill>
              </a:rPr>
              <a:t>Varied porcel.</a:t>
            </a:r>
            <a:br>
              <a:rPr kumimoji="0" lang="en-US" sz="2000">
                <a:solidFill>
                  <a:prstClr val="black"/>
                </a:solidFill>
              </a:rPr>
            </a:br>
            <a:r>
              <a:rPr kumimoji="0" lang="en-US" sz="2000">
                <a:solidFill>
                  <a:prstClr val="black"/>
                </a:solidFill>
              </a:rPr>
              <a:t>thickness</a:t>
            </a:r>
          </a:p>
        </p:txBody>
      </p:sp>
      <p:sp>
        <p:nvSpPr>
          <p:cNvPr id="162828" name="Line 215"/>
          <p:cNvSpPr>
            <a:spLocks noChangeShapeType="1"/>
          </p:cNvSpPr>
          <p:nvPr/>
        </p:nvSpPr>
        <p:spPr bwMode="auto">
          <a:xfrm flipV="1">
            <a:off x="2355850" y="2009775"/>
            <a:ext cx="473075" cy="9398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2829" name="Line 216"/>
          <p:cNvSpPr>
            <a:spLocks noChangeShapeType="1"/>
          </p:cNvSpPr>
          <p:nvPr/>
        </p:nvSpPr>
        <p:spPr bwMode="auto">
          <a:xfrm>
            <a:off x="2371725" y="3152775"/>
            <a:ext cx="533400" cy="24384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62830" name="Group 2"/>
          <p:cNvGrpSpPr>
            <a:grpSpLocks/>
          </p:cNvGrpSpPr>
          <p:nvPr/>
        </p:nvGrpSpPr>
        <p:grpSpPr bwMode="auto">
          <a:xfrm flipH="1">
            <a:off x="2959100" y="1895475"/>
            <a:ext cx="898525" cy="3790950"/>
            <a:chOff x="2959100" y="1895475"/>
            <a:chExt cx="898525" cy="3790950"/>
          </a:xfrm>
        </p:grpSpPr>
        <p:sp>
          <p:nvSpPr>
            <p:cNvPr id="162831" name="Freeform 159"/>
            <p:cNvSpPr>
              <a:spLocks/>
            </p:cNvSpPr>
            <p:nvPr/>
          </p:nvSpPr>
          <p:spPr bwMode="auto">
            <a:xfrm>
              <a:off x="2959100" y="1895475"/>
              <a:ext cx="860425" cy="3790950"/>
            </a:xfrm>
            <a:custGeom>
              <a:avLst/>
              <a:gdLst>
                <a:gd name="T0" fmla="*/ 0 w 734"/>
                <a:gd name="T1" fmla="*/ 0 h 2388"/>
                <a:gd name="T2" fmla="*/ 2147483647 w 734"/>
                <a:gd name="T3" fmla="*/ 2147483647 h 2388"/>
                <a:gd name="T4" fmla="*/ 2147483647 w 734"/>
                <a:gd name="T5" fmla="*/ 2147483647 h 2388"/>
                <a:gd name="T6" fmla="*/ 2147483647 w 734"/>
                <a:gd name="T7" fmla="*/ 2147483647 h 2388"/>
                <a:gd name="T8" fmla="*/ 2147483647 w 734"/>
                <a:gd name="T9" fmla="*/ 2147483647 h 2388"/>
                <a:gd name="T10" fmla="*/ 2147483647 w 734"/>
                <a:gd name="T11" fmla="*/ 2147483647 h 2388"/>
                <a:gd name="T12" fmla="*/ 2147483647 w 734"/>
                <a:gd name="T13" fmla="*/ 2147483647 h 23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4"/>
                <a:gd name="T22" fmla="*/ 0 h 2388"/>
                <a:gd name="T23" fmla="*/ 734 w 734"/>
                <a:gd name="T24" fmla="*/ 2388 h 23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4" h="2388">
                  <a:moveTo>
                    <a:pt x="0" y="0"/>
                  </a:moveTo>
                  <a:cubicBezTo>
                    <a:pt x="24" y="76"/>
                    <a:pt x="48" y="152"/>
                    <a:pt x="151" y="313"/>
                  </a:cubicBezTo>
                  <a:cubicBezTo>
                    <a:pt x="254" y="474"/>
                    <a:pt x="523" y="809"/>
                    <a:pt x="620" y="968"/>
                  </a:cubicBezTo>
                  <a:cubicBezTo>
                    <a:pt x="717" y="1127"/>
                    <a:pt x="734" y="1175"/>
                    <a:pt x="731" y="1269"/>
                  </a:cubicBezTo>
                  <a:cubicBezTo>
                    <a:pt x="728" y="1363"/>
                    <a:pt x="698" y="1391"/>
                    <a:pt x="603" y="1530"/>
                  </a:cubicBezTo>
                  <a:cubicBezTo>
                    <a:pt x="508" y="1669"/>
                    <a:pt x="260" y="1961"/>
                    <a:pt x="163" y="2104"/>
                  </a:cubicBezTo>
                  <a:cubicBezTo>
                    <a:pt x="66" y="2247"/>
                    <a:pt x="48" y="2329"/>
                    <a:pt x="18" y="2388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832" name="Freeform 217"/>
            <p:cNvSpPr>
              <a:spLocks/>
            </p:cNvSpPr>
            <p:nvPr/>
          </p:nvSpPr>
          <p:spPr bwMode="auto">
            <a:xfrm>
              <a:off x="2997200" y="1895475"/>
              <a:ext cx="860425" cy="3790950"/>
            </a:xfrm>
            <a:custGeom>
              <a:avLst/>
              <a:gdLst>
                <a:gd name="T0" fmla="*/ 0 w 734"/>
                <a:gd name="T1" fmla="*/ 0 h 2388"/>
                <a:gd name="T2" fmla="*/ 2147483647 w 734"/>
                <a:gd name="T3" fmla="*/ 2147483647 h 2388"/>
                <a:gd name="T4" fmla="*/ 2147483647 w 734"/>
                <a:gd name="T5" fmla="*/ 2147483647 h 2388"/>
                <a:gd name="T6" fmla="*/ 2147483647 w 734"/>
                <a:gd name="T7" fmla="*/ 2147483647 h 2388"/>
                <a:gd name="T8" fmla="*/ 2147483647 w 734"/>
                <a:gd name="T9" fmla="*/ 2147483647 h 2388"/>
                <a:gd name="T10" fmla="*/ 2147483647 w 734"/>
                <a:gd name="T11" fmla="*/ 2147483647 h 2388"/>
                <a:gd name="T12" fmla="*/ 2147483647 w 734"/>
                <a:gd name="T13" fmla="*/ 2147483647 h 23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4"/>
                <a:gd name="T22" fmla="*/ 0 h 2388"/>
                <a:gd name="T23" fmla="*/ 734 w 734"/>
                <a:gd name="T24" fmla="*/ 2388 h 23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4" h="2388">
                  <a:moveTo>
                    <a:pt x="0" y="0"/>
                  </a:moveTo>
                  <a:cubicBezTo>
                    <a:pt x="24" y="76"/>
                    <a:pt x="48" y="152"/>
                    <a:pt x="151" y="313"/>
                  </a:cubicBezTo>
                  <a:cubicBezTo>
                    <a:pt x="254" y="474"/>
                    <a:pt x="523" y="809"/>
                    <a:pt x="620" y="968"/>
                  </a:cubicBezTo>
                  <a:cubicBezTo>
                    <a:pt x="717" y="1127"/>
                    <a:pt x="734" y="1175"/>
                    <a:pt x="731" y="1269"/>
                  </a:cubicBezTo>
                  <a:cubicBezTo>
                    <a:pt x="728" y="1363"/>
                    <a:pt x="698" y="1391"/>
                    <a:pt x="603" y="1530"/>
                  </a:cubicBezTo>
                  <a:cubicBezTo>
                    <a:pt x="508" y="1669"/>
                    <a:pt x="260" y="1961"/>
                    <a:pt x="163" y="2104"/>
                  </a:cubicBezTo>
                  <a:cubicBezTo>
                    <a:pt x="66" y="2247"/>
                    <a:pt x="48" y="2329"/>
                    <a:pt x="18" y="2388"/>
                  </a:cubicBezTo>
                </a:path>
              </a:pathLst>
            </a:custGeom>
            <a:noFill/>
            <a:ln w="38100" cap="flat" cmpd="sng">
              <a:solidFill>
                <a:srgbClr val="FFFA7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1" descr="P9070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5875"/>
            <a:ext cx="9164638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3" name="Picture 1" descr="IMG_60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2" b="6670"/>
          <a:stretch>
            <a:fillRect/>
          </a:stretch>
        </p:blipFill>
        <p:spPr bwMode="auto">
          <a:xfrm>
            <a:off x="969963" y="0"/>
            <a:ext cx="6103937" cy="65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1" descr="RSCA-HGS-fig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68300" y="290513"/>
            <a:ext cx="8712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Monterey Summary</a:t>
            </a:r>
          </a:p>
        </p:txBody>
      </p:sp>
      <p:sp>
        <p:nvSpPr>
          <p:cNvPr id="548867" name="Rectangle 3"/>
          <p:cNvSpPr>
            <a:spLocks noGrp="1" noChangeArrowheads="1"/>
          </p:cNvSpPr>
          <p:nvPr>
            <p:ph idx="1"/>
          </p:nvPr>
        </p:nvSpPr>
        <p:spPr>
          <a:xfrm>
            <a:off x="949325" y="1495425"/>
            <a:ext cx="7666038" cy="41481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tabLst>
                <a:tab pos="3082925" algn="l"/>
              </a:tabLst>
              <a:defRPr/>
            </a:pPr>
            <a:r>
              <a:rPr lang="en-US" sz="2400" dirty="0" smtClean="0">
                <a:cs typeface="+mn-cs"/>
              </a:rPr>
              <a:t>Important link to global change &amp; tectonics</a:t>
            </a:r>
          </a:p>
          <a:p>
            <a:pPr eaLnBrk="1" hangingPunct="1">
              <a:lnSpc>
                <a:spcPct val="90000"/>
              </a:lnSpc>
              <a:tabLst>
                <a:tab pos="3082925" algn="l"/>
              </a:tabLst>
              <a:defRPr/>
            </a:pPr>
            <a:r>
              <a:rPr lang="en-US" sz="2400" dirty="0" smtClean="0">
                <a:cs typeface="+mn-cs"/>
              </a:rPr>
              <a:t>Spans the Pacific Rim </a:t>
            </a:r>
          </a:p>
          <a:p>
            <a:pPr eaLnBrk="1" hangingPunct="1">
              <a:lnSpc>
                <a:spcPct val="90000"/>
              </a:lnSpc>
              <a:tabLst>
                <a:tab pos="3082925" algn="l"/>
              </a:tabLst>
              <a:defRPr/>
            </a:pPr>
            <a:r>
              <a:rPr lang="en-US" sz="2400" dirty="0" smtClean="0">
                <a:cs typeface="+mn-cs"/>
              </a:rPr>
              <a:t>Organic-rich, highly siliceous, fine-grained</a:t>
            </a:r>
          </a:p>
          <a:p>
            <a:pPr eaLnBrk="1" hangingPunct="1">
              <a:lnSpc>
                <a:spcPct val="90000"/>
              </a:lnSpc>
              <a:tabLst>
                <a:tab pos="3082925" algn="l"/>
              </a:tabLst>
              <a:defRPr/>
            </a:pPr>
            <a:r>
              <a:rPr lang="en-US" sz="2400" dirty="0" smtClean="0">
                <a:cs typeface="+mn-cs"/>
              </a:rPr>
              <a:t>Vertical and lateral lithofacies variations</a:t>
            </a:r>
          </a:p>
          <a:p>
            <a:pPr lvl="1" eaLnBrk="1" hangingPunct="1">
              <a:lnSpc>
                <a:spcPct val="90000"/>
              </a:lnSpc>
              <a:tabLst>
                <a:tab pos="3082925" algn="l"/>
              </a:tabLst>
              <a:defRPr/>
            </a:pPr>
            <a:r>
              <a:rPr lang="en-US" sz="2400" dirty="0" smtClean="0"/>
              <a:t>Global and local controls</a:t>
            </a:r>
          </a:p>
          <a:p>
            <a:pPr eaLnBrk="1" hangingPunct="1">
              <a:lnSpc>
                <a:spcPct val="90000"/>
              </a:lnSpc>
              <a:tabLst>
                <a:tab pos="3082925" algn="l"/>
              </a:tabLst>
              <a:defRPr/>
            </a:pPr>
            <a:r>
              <a:rPr lang="en-US" sz="2400" dirty="0" smtClean="0">
                <a:cs typeface="+mn-cs"/>
              </a:rPr>
              <a:t>Thin-bedded and cyclic bedding</a:t>
            </a:r>
          </a:p>
          <a:p>
            <a:pPr eaLnBrk="1" hangingPunct="1">
              <a:lnSpc>
                <a:spcPct val="90000"/>
              </a:lnSpc>
              <a:tabLst>
                <a:tab pos="3082925" algn="l"/>
              </a:tabLst>
              <a:defRPr/>
            </a:pPr>
            <a:r>
              <a:rPr lang="en-US" sz="2400" dirty="0" smtClean="0">
                <a:cs typeface="+mn-cs"/>
              </a:rPr>
              <a:t>High diagenetic potential of silica, </a:t>
            </a:r>
            <a:br>
              <a:rPr lang="en-US" sz="2400" dirty="0" smtClean="0">
                <a:cs typeface="+mn-cs"/>
              </a:rPr>
            </a:br>
            <a:r>
              <a:rPr lang="en-US" sz="2400" dirty="0" smtClean="0">
                <a:cs typeface="+mn-cs"/>
              </a:rPr>
              <a:t>carbonate, phosphate &amp; organic matter</a:t>
            </a:r>
          </a:p>
          <a:p>
            <a:pPr eaLnBrk="1" hangingPunct="1">
              <a:lnSpc>
                <a:spcPct val="90000"/>
              </a:lnSpc>
              <a:tabLst>
                <a:tab pos="3082925" algn="l"/>
              </a:tabLst>
              <a:defRPr/>
            </a:pPr>
            <a:r>
              <a:rPr lang="en-US" sz="2400" dirty="0" smtClean="0">
                <a:cs typeface="+mn-cs"/>
              </a:rPr>
              <a:t>Composition and diagenesis controls physical properties of sediments and mechanical stratigraphy </a:t>
            </a:r>
          </a:p>
        </p:txBody>
      </p:sp>
      <p:sp>
        <p:nvSpPr>
          <p:cNvPr id="173059" name="Rectangle 1"/>
          <p:cNvSpPr>
            <a:spLocks noChangeArrowheads="1"/>
          </p:cNvSpPr>
          <p:nvPr/>
        </p:nvSpPr>
        <p:spPr bwMode="auto">
          <a:xfrm>
            <a:off x="935038" y="5573713"/>
            <a:ext cx="65468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200" i="1" dirty="0">
                <a:solidFill>
                  <a:srgbClr val="1F497D"/>
                </a:solidFill>
              </a:rPr>
              <a:t>A natural laboratory for “shales”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-Ventura_basin_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4401947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4876001" y="3357514"/>
            <a:ext cx="251026" cy="398743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6260" y="472584"/>
            <a:ext cx="21092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Field Stops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4248893" y="3201924"/>
            <a:ext cx="251026" cy="398743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 descr="ocean_productivity_fu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0988"/>
            <a:ext cx="9144000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3"/>
          <p:cNvSpPr>
            <a:spLocks noChangeArrowheads="1"/>
          </p:cNvSpPr>
          <p:nvPr/>
        </p:nvSpPr>
        <p:spPr bwMode="auto">
          <a:xfrm>
            <a:off x="558800" y="373063"/>
            <a:ext cx="78105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sz="3600">
                <a:solidFill>
                  <a:srgbClr val="1F497D"/>
                </a:solidFill>
              </a:rPr>
              <a:t>Oceanic Production of Biomass </a:t>
            </a:r>
            <a:br>
              <a:rPr lang="en-US" sz="3600">
                <a:solidFill>
                  <a:srgbClr val="1F497D"/>
                </a:solidFill>
              </a:rPr>
            </a:br>
            <a:r>
              <a:rPr lang="en-US" sz="3600">
                <a:solidFill>
                  <a:srgbClr val="1F497D"/>
                </a:solidFill>
              </a:rPr>
              <a:t>by Photosynthesis (mostly diatoms)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 descr="global_sediment_distribu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89281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80" name="TextBox 3"/>
          <p:cNvSpPr txBox="1">
            <a:spLocks noChangeArrowheads="1"/>
          </p:cNvSpPr>
          <p:nvPr/>
        </p:nvSpPr>
        <p:spPr bwMode="auto">
          <a:xfrm>
            <a:off x="1955800" y="6351588"/>
            <a:ext cx="706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Behl (2016); modified from Hein &amp; Parrish (1987) and other authors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1092200"/>
            <a:ext cx="9144000" cy="5367338"/>
            <a:chOff x="0" y="723900"/>
            <a:chExt cx="9144000" cy="5367338"/>
          </a:xfrm>
        </p:grpSpPr>
        <p:pic>
          <p:nvPicPr>
            <p:cNvPr id="244738" name="Picture 2" descr="Hein&amp;Parrish_1987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3900"/>
              <a:ext cx="9144000" cy="536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2235200" y="2824163"/>
              <a:ext cx="134938" cy="134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2825750" y="3111500"/>
              <a:ext cx="133350" cy="1349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2100263" y="2890838"/>
              <a:ext cx="134937" cy="134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2166938" y="3013075"/>
              <a:ext cx="134937" cy="1349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3028950" y="2703513"/>
              <a:ext cx="134938" cy="134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3087688" y="2622550"/>
              <a:ext cx="134937" cy="1349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119313" y="2011363"/>
              <a:ext cx="134937" cy="134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420938" y="2273300"/>
              <a:ext cx="134937" cy="1333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159000" y="2627313"/>
              <a:ext cx="133350" cy="134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2181225" y="2536825"/>
              <a:ext cx="134938" cy="1349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2235200" y="2425700"/>
              <a:ext cx="134938" cy="1349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3116263" y="3557588"/>
              <a:ext cx="134937" cy="1333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2700338" y="3894138"/>
              <a:ext cx="134937" cy="134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2709863" y="4089400"/>
              <a:ext cx="134937" cy="1349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2890838" y="4346575"/>
              <a:ext cx="133350" cy="1349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3000375" y="4511675"/>
              <a:ext cx="134938" cy="1333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4406900" y="2755900"/>
              <a:ext cx="134938" cy="1349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4456113" y="2944813"/>
              <a:ext cx="134937" cy="134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4529138" y="2698750"/>
              <a:ext cx="133350" cy="1349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4776788" y="2784475"/>
              <a:ext cx="134937" cy="1349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4754563" y="2471738"/>
              <a:ext cx="134937" cy="134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4948238" y="2676525"/>
              <a:ext cx="134937" cy="1349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5297488" y="2422525"/>
              <a:ext cx="133350" cy="1349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5548313" y="3460750"/>
              <a:ext cx="134937" cy="1349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6619875" y="3246438"/>
              <a:ext cx="134938" cy="134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7037388" y="3827463"/>
              <a:ext cx="134937" cy="134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7167563" y="3524250"/>
              <a:ext cx="134937" cy="1333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7307263" y="3178175"/>
              <a:ext cx="134937" cy="1349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7442200" y="3381375"/>
              <a:ext cx="134938" cy="1349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6681788" y="1914525"/>
              <a:ext cx="134937" cy="1349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6838950" y="2047875"/>
              <a:ext cx="134938" cy="1349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6910388" y="2205038"/>
              <a:ext cx="134937" cy="134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7000875" y="2622550"/>
              <a:ext cx="134938" cy="1349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7177088" y="2284413"/>
              <a:ext cx="134937" cy="134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7181850" y="2444750"/>
              <a:ext cx="134938" cy="1349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7245350" y="2560638"/>
              <a:ext cx="134938" cy="134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6772275" y="3398838"/>
              <a:ext cx="134938" cy="134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4708525" y="4511675"/>
              <a:ext cx="134938" cy="1333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4740275" y="4764088"/>
              <a:ext cx="134938" cy="134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4703763" y="4645025"/>
              <a:ext cx="134937" cy="1349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4498975" y="2016125"/>
              <a:ext cx="134938" cy="1349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5838825" y="3086100"/>
              <a:ext cx="134938" cy="1349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4495800" y="2217738"/>
              <a:ext cx="134938" cy="134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2479675" y="3889375"/>
              <a:ext cx="134938" cy="1349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3524250" y="4903788"/>
              <a:ext cx="134938" cy="1333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4973638" y="2574925"/>
              <a:ext cx="134937" cy="1349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kumimoji="1" lang="en-US" sz="3000">
                <a:solidFill>
                  <a:srgbClr val="FFFFFF"/>
                </a:solidFill>
                <a:latin typeface="Rockwel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44779" name="TextBox 1"/>
          <p:cNvSpPr txBox="1">
            <a:spLocks noChangeArrowheads="1"/>
          </p:cNvSpPr>
          <p:nvPr/>
        </p:nvSpPr>
        <p:spPr bwMode="auto">
          <a:xfrm>
            <a:off x="358872" y="148254"/>
            <a:ext cx="844213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3200" dirty="0" smtClean="0">
                <a:solidFill>
                  <a:srgbClr val="000000"/>
                </a:solidFill>
              </a:rPr>
              <a:t>Global Distribution of </a:t>
            </a:r>
            <a:br>
              <a:rPr lang="en-US" sz="3200" dirty="0" smtClean="0">
                <a:solidFill>
                  <a:srgbClr val="000000"/>
                </a:solidFill>
              </a:rPr>
            </a:br>
            <a:r>
              <a:rPr lang="en-US" sz="3200" dirty="0" smtClean="0">
                <a:solidFill>
                  <a:srgbClr val="000000"/>
                </a:solidFill>
              </a:rPr>
              <a:t>Neogene Marginal Diatomaceous Sediments:</a:t>
            </a:r>
            <a:br>
              <a:rPr lang="en-US" sz="3200" dirty="0" smtClean="0">
                <a:solidFill>
                  <a:srgbClr val="000000"/>
                </a:solidFill>
              </a:rPr>
            </a:br>
            <a:endParaRPr lang="en-US" sz="2800" i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76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ChangeArrowheads="1"/>
          </p:cNvSpPr>
          <p:nvPr/>
        </p:nvSpPr>
        <p:spPr bwMode="auto">
          <a:xfrm>
            <a:off x="227013" y="434975"/>
            <a:ext cx="79771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4000" dirty="0">
                <a:solidFill>
                  <a:srgbClr val="1F497D"/>
                </a:solidFill>
              </a:rPr>
              <a:t>Monterey Formation</a:t>
            </a:r>
          </a:p>
        </p:txBody>
      </p:sp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952500" y="1609725"/>
            <a:ext cx="6959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2800" dirty="0">
                <a:solidFill>
                  <a:prstClr val="black"/>
                </a:solidFill>
              </a:rPr>
              <a:t>Unconventional reservoir rock</a:t>
            </a:r>
          </a:p>
          <a:p>
            <a:pPr>
              <a:spcBef>
                <a:spcPct val="0"/>
              </a:spcBef>
              <a:defRPr/>
            </a:pPr>
            <a:r>
              <a:rPr lang="en-US" sz="2800" dirty="0">
                <a:solidFill>
                  <a:prstClr val="black"/>
                </a:solidFill>
              </a:rPr>
              <a:t>Chiefly conventional production</a:t>
            </a:r>
            <a:endParaRPr lang="en-US" sz="2400" dirty="0">
              <a:solidFill>
                <a:prstClr val="black"/>
              </a:solidFill>
            </a:endParaRPr>
          </a:p>
          <a:p>
            <a:pPr marL="457200" lvl="2">
              <a:spcBef>
                <a:spcPct val="0"/>
              </a:spcBef>
              <a:defRPr/>
            </a:pPr>
            <a:r>
              <a:rPr lang="en-US" sz="2800" dirty="0">
                <a:solidFill>
                  <a:prstClr val="black"/>
                </a:solidFill>
              </a:rPr>
              <a:t>Naturally Fractured Reservoirs</a:t>
            </a:r>
          </a:p>
          <a:p>
            <a:pPr>
              <a:spcBef>
                <a:spcPct val="0"/>
              </a:spcBef>
              <a:defRPr/>
            </a:pPr>
            <a:endParaRPr lang="en-US" sz="2800" dirty="0">
              <a:solidFill>
                <a:prstClr val="black"/>
              </a:solidFill>
            </a:endParaRPr>
          </a:p>
          <a:p>
            <a:pPr>
              <a:spcBef>
                <a:spcPct val="0"/>
              </a:spcBef>
              <a:defRPr/>
            </a:pPr>
            <a:r>
              <a:rPr lang="en-US" sz="2800" dirty="0">
                <a:solidFill>
                  <a:prstClr val="black"/>
                </a:solidFill>
              </a:rPr>
              <a:t>Tremendous </a:t>
            </a:r>
            <a:r>
              <a:rPr lang="en-US" sz="2800" dirty="0" err="1">
                <a:solidFill>
                  <a:prstClr val="black"/>
                </a:solidFill>
              </a:rPr>
              <a:t>lithologic</a:t>
            </a:r>
            <a:r>
              <a:rPr lang="en-US" sz="2800" dirty="0">
                <a:solidFill>
                  <a:prstClr val="black"/>
                </a:solidFill>
              </a:rPr>
              <a:t> heterogeneity</a:t>
            </a:r>
          </a:p>
          <a:p>
            <a:pPr lvl="1">
              <a:spcBef>
                <a:spcPct val="0"/>
              </a:spcBef>
              <a:defRPr/>
            </a:pPr>
            <a:r>
              <a:rPr lang="en-US" sz="2800" dirty="0">
                <a:solidFill>
                  <a:prstClr val="black"/>
                </a:solidFill>
              </a:rPr>
              <a:t>Laminations – beds – members</a:t>
            </a:r>
          </a:p>
          <a:p>
            <a:pPr lvl="1">
              <a:spcBef>
                <a:spcPct val="0"/>
              </a:spcBef>
              <a:defRPr/>
            </a:pPr>
            <a:r>
              <a:rPr lang="en-US" sz="2800" dirty="0">
                <a:solidFill>
                  <a:prstClr val="black"/>
                </a:solidFill>
              </a:rPr>
              <a:t>Great outcrop exposures</a:t>
            </a:r>
          </a:p>
          <a:p>
            <a:pPr lvl="1">
              <a:spcBef>
                <a:spcPct val="0"/>
              </a:spcBef>
              <a:defRPr/>
            </a:pPr>
            <a:r>
              <a:rPr lang="en-US" sz="2800" dirty="0">
                <a:solidFill>
                  <a:prstClr val="black"/>
                </a:solidFill>
              </a:rPr>
              <a:t>Range of stress/strain conditions</a:t>
            </a:r>
          </a:p>
          <a:p>
            <a:pPr lvl="1">
              <a:spcBef>
                <a:spcPct val="0"/>
              </a:spcBef>
              <a:defRPr/>
            </a:pPr>
            <a:endParaRPr lang="en-US" sz="2800" dirty="0">
              <a:solidFill>
                <a:prstClr val="black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i="1" dirty="0">
                <a:solidFill>
                  <a:srgbClr val="1F497D"/>
                </a:solidFill>
              </a:rPr>
              <a:t>A natural laboratory for “</a:t>
            </a:r>
            <a:r>
              <a:rPr lang="en-US" sz="3600" i="1" dirty="0" err="1">
                <a:solidFill>
                  <a:srgbClr val="1F497D"/>
                </a:solidFill>
              </a:rPr>
              <a:t>shales</a:t>
            </a:r>
            <a:r>
              <a:rPr lang="en-US" sz="3600" i="1" dirty="0">
                <a:solidFill>
                  <a:srgbClr val="1F497D"/>
                </a:solidFill>
              </a:rPr>
              <a:t>”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ChangeArrowheads="1"/>
          </p:cNvSpPr>
          <p:nvPr/>
        </p:nvSpPr>
        <p:spPr bwMode="auto">
          <a:xfrm>
            <a:off x="227013" y="434975"/>
            <a:ext cx="79771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4000" dirty="0">
                <a:solidFill>
                  <a:srgbClr val="1F497D"/>
                </a:solidFill>
              </a:rPr>
              <a:t>Miocene Monterey Formation</a:t>
            </a:r>
          </a:p>
        </p:txBody>
      </p:sp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952500" y="1781175"/>
            <a:ext cx="6959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2800" dirty="0">
                <a:solidFill>
                  <a:prstClr val="black"/>
                </a:solidFill>
              </a:rPr>
              <a:t>Important source &amp; reservoir of oil</a:t>
            </a:r>
          </a:p>
          <a:p>
            <a:pPr>
              <a:spcBef>
                <a:spcPct val="0"/>
              </a:spcBef>
              <a:defRPr/>
            </a:pPr>
            <a:r>
              <a:rPr lang="en-US" sz="2800" dirty="0">
                <a:solidFill>
                  <a:prstClr val="black"/>
                </a:solidFill>
              </a:rPr>
              <a:t>Important link to Tertiary climate change</a:t>
            </a:r>
            <a:endParaRPr lang="en-US" sz="2400" dirty="0">
              <a:solidFill>
                <a:prstClr val="black"/>
              </a:solidFill>
            </a:endParaRPr>
          </a:p>
          <a:p>
            <a:pPr>
              <a:spcBef>
                <a:spcPct val="0"/>
              </a:spcBef>
              <a:defRPr/>
            </a:pPr>
            <a:endParaRPr lang="en-US" sz="2800" dirty="0">
              <a:solidFill>
                <a:prstClr val="black"/>
              </a:solidFill>
            </a:endParaRPr>
          </a:p>
          <a:p>
            <a:pPr>
              <a:spcBef>
                <a:spcPct val="0"/>
              </a:spcBef>
              <a:defRPr/>
            </a:pPr>
            <a:r>
              <a:rPr lang="en-US" sz="2800" dirty="0">
                <a:solidFill>
                  <a:prstClr val="black"/>
                </a:solidFill>
              </a:rPr>
              <a:t>Characteristic sedimentology</a:t>
            </a:r>
          </a:p>
          <a:p>
            <a:pPr lvl="1">
              <a:spcBef>
                <a:spcPct val="0"/>
              </a:spcBef>
              <a:defRPr/>
            </a:pPr>
            <a:r>
              <a:rPr lang="en-US" sz="2800" dirty="0" err="1">
                <a:solidFill>
                  <a:prstClr val="black"/>
                </a:solidFill>
              </a:rPr>
              <a:t>Hemipelagic</a:t>
            </a:r>
            <a:r>
              <a:rPr lang="en-US" sz="2800" dirty="0">
                <a:solidFill>
                  <a:prstClr val="black"/>
                </a:solidFill>
              </a:rPr>
              <a:t>, thin-bedded, laminated</a:t>
            </a:r>
          </a:p>
          <a:p>
            <a:pPr lvl="1">
              <a:spcBef>
                <a:spcPct val="0"/>
              </a:spcBef>
              <a:defRPr/>
            </a:pPr>
            <a:r>
              <a:rPr lang="en-US" sz="2800" dirty="0">
                <a:solidFill>
                  <a:prstClr val="black"/>
                </a:solidFill>
              </a:rPr>
              <a:t>Siliceous</a:t>
            </a:r>
          </a:p>
          <a:p>
            <a:pPr lvl="1">
              <a:spcBef>
                <a:spcPct val="0"/>
              </a:spcBef>
              <a:defRPr/>
            </a:pPr>
            <a:r>
              <a:rPr lang="en-US" sz="2800" dirty="0">
                <a:solidFill>
                  <a:prstClr val="black"/>
                </a:solidFill>
              </a:rPr>
              <a:t>Organic-rich</a:t>
            </a:r>
          </a:p>
          <a:p>
            <a:pPr>
              <a:spcBef>
                <a:spcPct val="0"/>
              </a:spcBef>
              <a:defRPr/>
            </a:pPr>
            <a:r>
              <a:rPr lang="en-US" sz="2800" dirty="0">
                <a:solidFill>
                  <a:prstClr val="black"/>
                </a:solidFill>
              </a:rPr>
              <a:t>Age: approximately 17-5 Ma</a:t>
            </a:r>
          </a:p>
          <a:p>
            <a:pPr>
              <a:spcBef>
                <a:spcPct val="0"/>
              </a:spcBef>
              <a:defRPr/>
            </a:pPr>
            <a:r>
              <a:rPr lang="en-US" sz="2800" dirty="0">
                <a:solidFill>
                  <a:prstClr val="black"/>
                </a:solidFill>
              </a:rPr>
              <a:t>Related </a:t>
            </a:r>
            <a:r>
              <a:rPr lang="en-US" sz="2800" dirty="0" err="1">
                <a:solidFill>
                  <a:prstClr val="black"/>
                </a:solidFill>
              </a:rPr>
              <a:t>facies</a:t>
            </a:r>
            <a:r>
              <a:rPr lang="en-US" sz="2800" dirty="0">
                <a:solidFill>
                  <a:prstClr val="black"/>
                </a:solidFill>
              </a:rPr>
              <a:t> span the Pacific Rim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Rick's Titanium:Applications (Mac OS 9):Microsoft Office 2001:Templates:Presentations:Designs:Azure</Template>
  <TotalTime>11738</TotalTime>
  <Words>651</Words>
  <Application>Microsoft Macintosh PowerPoint</Application>
  <PresentationFormat>On-screen Show (4:3)</PresentationFormat>
  <Paragraphs>220</Paragraphs>
  <Slides>47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47</vt:i4>
      </vt:variant>
    </vt:vector>
  </HeadingPairs>
  <TitlesOfParts>
    <vt:vector size="62" baseType="lpstr">
      <vt:lpstr>B Helvetica Bold</vt:lpstr>
      <vt:lpstr>Calibri</vt:lpstr>
      <vt:lpstr>Helvetica</vt:lpstr>
      <vt:lpstr>ＭＳ Ｐゴシック</vt:lpstr>
      <vt:lpstr>Rockwell</vt:lpstr>
      <vt:lpstr>Symbol</vt:lpstr>
      <vt:lpstr>Times</vt:lpstr>
      <vt:lpstr>Times New Roman</vt:lpstr>
      <vt:lpstr>Wingdings</vt:lpstr>
      <vt:lpstr>Arial</vt:lpstr>
      <vt:lpstr>1_Office Theme</vt:lpstr>
      <vt:lpstr>3_Office Theme</vt:lpstr>
      <vt:lpstr>4_Office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Cenozoic Climate Transition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Rock Types</vt:lpstr>
      <vt:lpstr>Silica Diagenesis</vt:lpstr>
      <vt:lpstr>PowerPoint Presentation</vt:lpstr>
      <vt:lpstr>PowerPoint Presentation</vt:lpstr>
      <vt:lpstr>PowerPoint Presentation</vt:lpstr>
      <vt:lpstr>PowerPoint Presentation</vt:lpstr>
      <vt:lpstr>Highly porous diatomite imparts primary massive, patchy or laminated fabric</vt:lpstr>
      <vt:lpstr>Opal-CT Porcelanite: Detrital-poor (&gt; .75 silica:detritus)</vt:lpstr>
      <vt:lpstr>PowerPoint Presentation</vt:lpstr>
      <vt:lpstr>Total Organic Carbon (TOC)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Physical Characteristics of Monterey Lithologies</vt:lpstr>
      <vt:lpstr>Climate Cycles &amp; Litho-cyclicity</vt:lpstr>
      <vt:lpstr>PowerPoint Presentation</vt:lpstr>
      <vt:lpstr>PowerPoint Presentation</vt:lpstr>
      <vt:lpstr>PowerPoint Presentation</vt:lpstr>
      <vt:lpstr>PowerPoint Presentation</vt:lpstr>
      <vt:lpstr>Monterey Summary</vt:lpstr>
      <vt:lpstr>PowerPoint Presentation</vt:lpstr>
    </vt:vector>
  </TitlesOfParts>
  <Manager/>
  <Company>California State University Long Beach</Company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Geohistory Analysis</dc:title>
  <dc:subject/>
  <dc:creator>Richard Behl</dc:creator>
  <cp:keywords/>
  <dc:description/>
  <cp:lastModifiedBy>Richard Behl</cp:lastModifiedBy>
  <cp:revision>631</cp:revision>
  <cp:lastPrinted>2012-08-26T02:02:29Z</cp:lastPrinted>
  <dcterms:created xsi:type="dcterms:W3CDTF">2001-04-04T17:06:00Z</dcterms:created>
  <dcterms:modified xsi:type="dcterms:W3CDTF">2018-07-30T15:27:39Z</dcterms:modified>
  <cp:category/>
</cp:coreProperties>
</file>