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9" r:id="rId1"/>
    <p:sldMasterId id="2147484071" r:id="rId2"/>
  </p:sldMasterIdLst>
  <p:notesMasterIdLst>
    <p:notesMasterId r:id="rId16"/>
  </p:notesMasterIdLst>
  <p:handoutMasterIdLst>
    <p:handoutMasterId r:id="rId17"/>
  </p:handoutMasterIdLst>
  <p:sldIdLst>
    <p:sldId id="316" r:id="rId3"/>
    <p:sldId id="317" r:id="rId4"/>
    <p:sldId id="280" r:id="rId5"/>
    <p:sldId id="281" r:id="rId6"/>
    <p:sldId id="282" r:id="rId7"/>
    <p:sldId id="283" r:id="rId8"/>
    <p:sldId id="284" r:id="rId9"/>
    <p:sldId id="285" r:id="rId10"/>
    <p:sldId id="318" r:id="rId11"/>
    <p:sldId id="298" r:id="rId12"/>
    <p:sldId id="287" r:id="rId13"/>
    <p:sldId id="288" r:id="rId14"/>
    <p:sldId id="28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/>
    <p:restoredTop sz="97381" autoAdjust="0"/>
  </p:normalViewPr>
  <p:slideViewPr>
    <p:cSldViewPr snapToGrid="0" snapToObjects="1">
      <p:cViewPr varScale="1">
        <p:scale>
          <a:sx n="104" d="100"/>
          <a:sy n="104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CC6DD-E8F5-0047-B42F-7A3510FB7FE3}" type="datetimeFigureOut">
              <a:rPr lang="en-US" smtClean="0"/>
              <a:t>7/29/18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C5305-BBED-3F47-80C5-A607F5ED8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731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2A6B5-DDDD-904D-8793-9C5E6D66356E}" type="datetimeFigureOut">
              <a:rPr lang="en-US" smtClean="0"/>
              <a:t>7/29/18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84552-7C24-524A-B906-960F7CAE5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53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99849E-98D3-914A-A0D8-B78915FA3FA4}" type="slidenum">
              <a:rPr lang="en-US" altLang="x-none" sz="1200"/>
              <a:pPr/>
              <a:t>13</a:t>
            </a:fld>
            <a:endParaRPr lang="en-US" altLang="x-none" sz="1200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03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40E9EC59-A896-7842-8C1C-292062DD4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8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8643431A-A46A-6843-87A9-2BBC5E6F0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4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F4126F3-6C64-2246-B90C-C076BCE28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77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2076B7B-D3AD-D14D-AE82-F90C06878414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400416-F150-A64A-8ED9-85D46D2BDE23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313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98914A-A99E-C748-B846-5B6AB3C38EAF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7A2170-CD73-C740-88B5-D678A9045468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909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893C90C-7AD7-ED44-903A-029B4FB3F9F0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3C27B42-E165-1744-AB90-D111D84BFB04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814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619027-4009-3B4D-94B9-57B8C6135305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F02692-5454-F548-9D93-E46ECB6A79B0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7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74DDC4-37B7-EE4D-A3B0-680148FB3720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6084FA-24DF-EB47-B558-BC8B525FB3BD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975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3DEC3-CEF7-464A-83B4-75A84E70B873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07FA2-3217-D447-B453-19F5A6B45A57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17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4086-C9CB-7C4B-8030-914C786178D7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D2319-A5BA-A545-9325-F2332939CD66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4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1105050-251F-804A-AFB6-DD737E551F19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6CD280-B0DF-FA4A-B03D-8B4F1DBC34BD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129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74D61B82-9497-A14C-A637-5919881888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683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1A095FE-23C0-C746-B737-CF2BD64EDD55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7470A76-ED23-FC48-9619-844BE4A581E1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8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DBC1-C2E1-BA45-A2BE-F898A43D9751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55E09-0B3C-2B4B-AFA5-2E1D6A024A6D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91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7715F-FBE1-5449-959D-F192FC7256E9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</a:rPr>
              <a:pPr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4839-5814-0145-85C7-3F2966AB993C}" type="slidenum">
              <a:rPr lang="en-US">
                <a:solidFill>
                  <a:srgbClr val="EAEBDE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18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99FC01C3-07D0-094E-BD7F-D4C4FDE35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1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32D6F490-749C-E74D-A677-FE1BF576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F93A79ED-B458-DB42-9B26-6A05F4645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4249239A-4BF0-6E45-8800-04D03FA5E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7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699A4CA0-B067-2D44-8439-D2CB702E6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02C4BB1B-84D5-5C46-BD03-AE030169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48675" y="6383338"/>
            <a:ext cx="547688" cy="396875"/>
          </a:xfrm>
          <a:prstGeom prst="bracketPair">
            <a:avLst>
              <a:gd name="adj" fmla="val 50000"/>
            </a:avLst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1CD5860F-978C-CD43-9D6D-0FD12C10E6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7456" y="4048919"/>
            <a:ext cx="2366963" cy="365125"/>
          </a:xfrm>
        </p:spPr>
        <p:txBody>
          <a:bodyPr/>
          <a:lstStyle>
            <a:lvl1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kumimoji="1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5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550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75388"/>
            <a:ext cx="9144000" cy="5889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5650" y="6275388"/>
            <a:ext cx="768350" cy="5826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Footer Placeholder 2"/>
          <p:cNvSpPr txBox="1">
            <a:spLocks/>
          </p:cNvSpPr>
          <p:nvPr userDrawn="1"/>
        </p:nvSpPr>
        <p:spPr>
          <a:xfrm>
            <a:off x="1600200" y="6321425"/>
            <a:ext cx="6667500" cy="4794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i="1" dirty="0" smtClean="0">
                <a:solidFill>
                  <a:srgbClr val="FFFFFF"/>
                </a:solidFill>
                <a:latin typeface="Calibri"/>
              </a:rPr>
              <a:t>Long Beach MARS Project: </a:t>
            </a:r>
            <a:r>
              <a:rPr lang="en-US" i="1" dirty="0" smtClean="0">
                <a:solidFill>
                  <a:srgbClr val="FFFFFF"/>
                </a:solidFill>
                <a:latin typeface="Calibri"/>
              </a:rPr>
              <a:t>Monterey and Related  Sediments</a:t>
            </a:r>
            <a:endParaRPr lang="en-US" i="1" dirty="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50183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15541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8464550" y="6400800"/>
            <a:ext cx="52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 kumimoji="0" sz="1800">
                <a:solidFill>
                  <a:srgbClr val="2F2B20"/>
                </a:solidFill>
                <a:latin typeface="Calibri"/>
                <a:ea typeface="+mn-ea"/>
                <a:cs typeface="+mn-cs"/>
              </a:defRPr>
            </a:lvl1pPr>
          </a:lstStyle>
          <a:p>
            <a:pPr>
              <a:defRPr/>
            </a:pPr>
            <a:fld id="{64ED1274-2BBE-0344-9BD7-70133EEB53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lang="en-US">
              <a:solidFill>
                <a:srgbClr val="676A55">
                  <a:tint val="60000"/>
                  <a:satMod val="155000"/>
                </a:srgb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fld id="{A3AE4751-76F4-2142-A279-B4D82B75A373}" type="datetimeFigureOut">
              <a:rPr lang="en-US">
                <a:solidFill>
                  <a:srgbClr val="676A55">
                    <a:tint val="60000"/>
                    <a:satMod val="155000"/>
                  </a:srgbClr>
                </a:solidFill>
                <a:latin typeface="Arial" charset="0"/>
                <a:ea typeface="ＭＳ Ｐゴシック" charset="0"/>
                <a:cs typeface="ＭＳ Ｐゴシック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  <a:defRPr/>
              </a:pPr>
              <a:t>7/29/18</a:t>
            </a:fld>
            <a:endParaRPr lang="en-US">
              <a:solidFill>
                <a:srgbClr val="676A55">
                  <a:tint val="60000"/>
                  <a:satMod val="155000"/>
                </a:srgb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fld id="{E996F757-FF9C-DE45-BA5E-927FF74D0327}" type="slidenum">
              <a:rPr lang="en-US">
                <a:solidFill>
                  <a:srgbClr val="EAEBDE">
                    <a:shade val="90000"/>
                  </a:srgbClr>
                </a:solidFill>
                <a:latin typeface="Arial" charset="0"/>
                <a:ea typeface="ＭＳ Ｐゴシック" charset="0"/>
                <a:cs typeface="ＭＳ Ｐゴシック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Tx/>
                <a:buChar char="•"/>
                <a:defRPr/>
              </a:pPr>
              <a:t>‹#›</a:t>
            </a:fld>
            <a:endParaRPr lang="en-US">
              <a:solidFill>
                <a:srgbClr val="EAEBDE">
                  <a:shade val="90000"/>
                </a:srgb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Box 40"/>
          <p:cNvSpPr txBox="1">
            <a:spLocks noChangeArrowheads="1"/>
          </p:cNvSpPr>
          <p:nvPr userDrawn="1"/>
        </p:nvSpPr>
        <p:spPr bwMode="auto">
          <a:xfrm>
            <a:off x="14288" y="6403975"/>
            <a:ext cx="73977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en-US" sz="2000" i="1" dirty="0">
                <a:solidFill>
                  <a:prstClr val="white"/>
                </a:solidFill>
                <a:latin typeface="Geneva" charset="0"/>
                <a:ea typeface="ＭＳ Ｐゴシック" charset="0"/>
                <a:cs typeface="ＭＳ Ｐゴシック" charset="0"/>
              </a:rPr>
              <a:t>Long Beach MARS Project</a:t>
            </a:r>
            <a:r>
              <a:rPr kumimoji="1" lang="en-US" i="1" dirty="0">
                <a:solidFill>
                  <a:prstClr val="white"/>
                </a:solidFill>
                <a:latin typeface="Geneva" charset="0"/>
                <a:ea typeface="ＭＳ Ｐゴシック" charset="0"/>
                <a:cs typeface="ＭＳ Ｐゴシック" charset="0"/>
              </a:rPr>
              <a:t>: Monterey and Related Sediments</a:t>
            </a:r>
          </a:p>
        </p:txBody>
      </p:sp>
      <p:sp>
        <p:nvSpPr>
          <p:cNvPr id="9" name="Line 43"/>
          <p:cNvSpPr>
            <a:spLocks noChangeShapeType="1"/>
          </p:cNvSpPr>
          <p:nvPr userDrawn="1"/>
        </p:nvSpPr>
        <p:spPr bwMode="auto">
          <a:xfrm>
            <a:off x="128588" y="6796088"/>
            <a:ext cx="8890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kumimoji="1" lang="en-US" sz="3000">
              <a:solidFill>
                <a:prstClr val="white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033" name="Picture 39" descr="small_logo_color.jpg                                           0000BA06Rick's Titanium                ABA78158: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298E96"/>
              </a:clrFrom>
              <a:clrTo>
                <a:srgbClr val="298E9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6022975"/>
            <a:ext cx="14097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charset="0"/>
          <a:ea typeface="ＭＳ Ｐゴシック" charset="0"/>
          <a:cs typeface="ＭＳ Ｐゴシック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"/>
        <a:defRPr sz="3200" kern="1200">
          <a:solidFill>
            <a:schemeClr val="tx1"/>
          </a:solidFill>
          <a:latin typeface="Calibri Light"/>
          <a:ea typeface="ＭＳ Ｐゴシック" charset="0"/>
          <a:cs typeface="Calibri Light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Calibri Light"/>
          <a:ea typeface="ＭＳ Ｐゴシック" charset="0"/>
          <a:cs typeface="Calibri Light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2300" kern="1200">
          <a:solidFill>
            <a:schemeClr val="tx1"/>
          </a:solidFill>
          <a:latin typeface="Calibri Light"/>
          <a:ea typeface="ＭＳ Ｐゴシック" charset="0"/>
          <a:cs typeface="Calibri Light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2000" kern="1200">
          <a:solidFill>
            <a:schemeClr val="tx1"/>
          </a:solidFill>
          <a:latin typeface="Calibri Light"/>
          <a:ea typeface="ＭＳ Ｐゴシック" charset="0"/>
          <a:cs typeface="Calibri Light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charset="0"/>
        <a:buChar char=""/>
        <a:defRPr sz="1900" kern="1200">
          <a:solidFill>
            <a:schemeClr val="tx1"/>
          </a:solidFill>
          <a:latin typeface="Calibri Light"/>
          <a:ea typeface="ＭＳ Ｐゴシック" charset="0"/>
          <a:cs typeface="Calibri Light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5" name="Text Box 7"/>
          <p:cNvSpPr txBox="1">
            <a:spLocks noChangeArrowheads="1"/>
          </p:cNvSpPr>
          <p:nvPr/>
        </p:nvSpPr>
        <p:spPr bwMode="auto">
          <a:xfrm>
            <a:off x="193675" y="585788"/>
            <a:ext cx="8621713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x-none" sz="4000" dirty="0" smtClean="0">
                <a:solidFill>
                  <a:schemeClr val="tx2"/>
                </a:solidFill>
                <a:latin typeface="B Helvetica Bold" charset="0"/>
              </a:rPr>
              <a:t>Welcome! to</a:t>
            </a:r>
          </a:p>
          <a:p>
            <a:pPr algn="ctr">
              <a:spcBef>
                <a:spcPct val="50000"/>
              </a:spcBef>
            </a:pPr>
            <a:r>
              <a:rPr kumimoji="0" lang="en-US" altLang="x-none" sz="3600" dirty="0" smtClean="0">
                <a:solidFill>
                  <a:schemeClr val="tx2"/>
                </a:solidFill>
                <a:latin typeface="B Helvetica Bold" charset="0"/>
              </a:rPr>
              <a:t>California State University Long Beach</a:t>
            </a:r>
          </a:p>
          <a:p>
            <a:pPr algn="ctr">
              <a:spcBef>
                <a:spcPct val="50000"/>
              </a:spcBef>
            </a:pPr>
            <a:r>
              <a:rPr kumimoji="0" lang="en-US" altLang="x-none" sz="3600" i="1" dirty="0">
                <a:solidFill>
                  <a:schemeClr val="tx2"/>
                </a:solidFill>
                <a:latin typeface="B Helvetica Bold" charset="0"/>
              </a:rPr>
              <a:t>a</a:t>
            </a:r>
            <a:r>
              <a:rPr kumimoji="0" lang="en-US" altLang="x-none" sz="3600" i="1" dirty="0" smtClean="0">
                <a:solidFill>
                  <a:schemeClr val="tx2"/>
                </a:solidFill>
                <a:latin typeface="B Helvetica Bold" charset="0"/>
              </a:rPr>
              <a:t>ka</a:t>
            </a:r>
          </a:p>
          <a:p>
            <a:pPr algn="ctr">
              <a:spcBef>
                <a:spcPct val="50000"/>
              </a:spcBef>
            </a:pPr>
            <a:r>
              <a:rPr kumimoji="0" lang="en-US" altLang="x-none" sz="3600" dirty="0" smtClean="0">
                <a:solidFill>
                  <a:schemeClr val="tx2"/>
                </a:solidFill>
                <a:latin typeface="B Helvetica Bold" charset="0"/>
              </a:rPr>
              <a:t>Long Beach State University</a:t>
            </a:r>
            <a:r>
              <a:rPr kumimoji="0" lang="en-US" altLang="x-none" sz="3600" dirty="0">
                <a:solidFill>
                  <a:schemeClr val="tx2"/>
                </a:solidFill>
                <a:latin typeface="B Helvetica Bold" charset="0"/>
              </a:rPr>
              <a:t/>
            </a:r>
            <a:br>
              <a:rPr kumimoji="0" lang="en-US" altLang="x-none" sz="3600" dirty="0">
                <a:solidFill>
                  <a:schemeClr val="tx2"/>
                </a:solidFill>
                <a:latin typeface="B Helvetica Bold" charset="0"/>
              </a:rPr>
            </a:br>
            <a:endParaRPr kumimoji="0" lang="en-US" altLang="x-none" sz="3600" dirty="0">
              <a:solidFill>
                <a:schemeClr val="tx2"/>
              </a:solidFill>
              <a:latin typeface="B Helvetica Bold" charset="0"/>
            </a:endParaRPr>
          </a:p>
        </p:txBody>
      </p:sp>
      <p:sp>
        <p:nvSpPr>
          <p:cNvPr id="538632" name="Text Box 8"/>
          <p:cNvSpPr txBox="1">
            <a:spLocks noChangeArrowheads="1"/>
          </p:cNvSpPr>
          <p:nvPr/>
        </p:nvSpPr>
        <p:spPr bwMode="auto">
          <a:xfrm>
            <a:off x="969963" y="4530966"/>
            <a:ext cx="6880225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kumimoji="0"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 Helvetica Bold" charset="0"/>
              </a:rPr>
              <a:t>From the MARS Project Team</a:t>
            </a:r>
            <a:endParaRPr kumimoji="0"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676A55"/>
                </a:outerShdw>
              </a:effectLst>
              <a:latin typeface="B Helvetic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88455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Rectangle 2"/>
          <p:cNvSpPr>
            <a:spLocks noChangeArrowheads="1"/>
          </p:cNvSpPr>
          <p:nvPr/>
        </p:nvSpPr>
        <p:spPr bwMode="auto">
          <a:xfrm>
            <a:off x="225425" y="158750"/>
            <a:ext cx="89185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kumimoji="0" lang="en-US" sz="4800" dirty="0">
                <a:solidFill>
                  <a:schemeClr val="tx2"/>
                </a:solidFill>
                <a:latin typeface="B Helvetica Bold" charset="0"/>
              </a:rPr>
              <a:t>MARS Project Research Areas</a:t>
            </a:r>
          </a:p>
        </p:txBody>
      </p:sp>
      <p:sp>
        <p:nvSpPr>
          <p:cNvPr id="248834" name="Rectangle 3"/>
          <p:cNvSpPr>
            <a:spLocks noChangeArrowheads="1"/>
          </p:cNvSpPr>
          <p:nvPr/>
        </p:nvSpPr>
        <p:spPr bwMode="auto">
          <a:xfrm>
            <a:off x="1092200" y="1266825"/>
            <a:ext cx="6959600" cy="445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Stratigraphy</a:t>
            </a: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Sedimentology</a:t>
            </a:r>
            <a:endParaRPr kumimoji="1" lang="en-US" sz="3200" dirty="0">
              <a:ea typeface="ＭＳ Ｐゴシック" charset="0"/>
              <a:cs typeface="ＭＳ Ｐゴシック" charset="0"/>
            </a:endParaRP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Petrography</a:t>
            </a:r>
            <a:endParaRPr kumimoji="1" lang="en-US" sz="3200" dirty="0">
              <a:ea typeface="ＭＳ Ｐゴシック" charset="0"/>
              <a:cs typeface="ＭＳ Ｐゴシック" charset="0"/>
            </a:endParaRP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Diagenesis</a:t>
            </a:r>
            <a:endParaRPr kumimoji="1" lang="en-US" sz="3200" dirty="0">
              <a:ea typeface="ＭＳ Ｐゴシック" charset="0"/>
              <a:cs typeface="ＭＳ Ｐゴシック" charset="0"/>
            </a:endParaRP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>
                <a:ea typeface="ＭＳ Ｐゴシック" charset="0"/>
                <a:cs typeface="ＭＳ Ｐゴシック" charset="0"/>
              </a:rPr>
              <a:t>Structural </a:t>
            </a: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Geology</a:t>
            </a: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Paleoceanography</a:t>
            </a:r>
            <a:endParaRPr kumimoji="1" lang="en-US" sz="3200" dirty="0">
              <a:ea typeface="ＭＳ Ｐゴシック" charset="0"/>
              <a:cs typeface="ＭＳ Ｐゴシック" charset="0"/>
            </a:endParaRPr>
          </a:p>
          <a:p>
            <a:pPr marL="342900" lvl="1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kumimoji="1" lang="en-US" sz="3200" dirty="0" smtClean="0">
                <a:ea typeface="ＭＳ Ｐゴシック" charset="0"/>
                <a:cs typeface="ＭＳ Ｐゴシック" charset="0"/>
              </a:rPr>
              <a:t>Geochemistry</a:t>
            </a:r>
            <a:endParaRPr kumimoji="1" lang="en-US" sz="32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4490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1" descr="RSCA-HGS-fig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81" y="439738"/>
            <a:ext cx="7848600" cy="634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-12700" y="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Environment</a:t>
            </a:r>
            <a:r>
              <a:rPr kumimoji="0" lang="en-US" altLang="x-none" sz="2000">
                <a:solidFill>
                  <a:srgbClr val="4A452A"/>
                </a:solidFill>
                <a:latin typeface="Wingdings" charset="2"/>
                <a:sym typeface="Wingdings" charset="2"/>
              </a:rPr>
              <a:t>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Sediment</a:t>
            </a:r>
            <a:r>
              <a:rPr kumimoji="0" lang="en-US" altLang="x-none" sz="2000">
                <a:solidFill>
                  <a:srgbClr val="4A452A"/>
                </a:solidFill>
                <a:latin typeface="Wingdings" charset="2"/>
                <a:sym typeface="Wingdings" charset="2"/>
              </a:rPr>
              <a:t>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Diagenesis</a:t>
            </a:r>
            <a:r>
              <a:rPr kumimoji="0" lang="en-US" altLang="x-none" sz="2000">
                <a:solidFill>
                  <a:srgbClr val="4A452A"/>
                </a:solidFill>
                <a:latin typeface="Wingdings" charset="2"/>
                <a:sym typeface="Wingdings" charset="2"/>
              </a:rPr>
              <a:t>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Rock Properties</a:t>
            </a:r>
            <a:r>
              <a:rPr kumimoji="0" lang="en-US" altLang="x-none" sz="2000">
                <a:solidFill>
                  <a:srgbClr val="4A452A"/>
                </a:solidFill>
                <a:latin typeface="Wingdings" charset="2"/>
                <a:sym typeface="Wingdings" charset="2"/>
              </a:rPr>
              <a:t>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  <a:sym typeface="Wingdings" charset="2"/>
              </a:rPr>
              <a:t>P&amp;P &amp; 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Def</a:t>
            </a:r>
            <a:r>
              <a:rPr kumimoji="0" lang="en-US" altLang="en-US" sz="2000">
                <a:solidFill>
                  <a:srgbClr val="4A452A"/>
                </a:solidFill>
                <a:latin typeface="B Helvetica Bold" charset="0"/>
              </a:rPr>
              <a:t>’</a:t>
            </a:r>
            <a:r>
              <a:rPr kumimoji="0" lang="en-US" altLang="x-none" sz="2000">
                <a:solidFill>
                  <a:srgbClr val="4A452A"/>
                </a:solidFill>
                <a:latin typeface="B Helvetica Bold" charset="0"/>
              </a:rPr>
              <a:t>m Style</a:t>
            </a:r>
          </a:p>
        </p:txBody>
      </p:sp>
      <p:sp>
        <p:nvSpPr>
          <p:cNvPr id="249860" name="TextBox 3"/>
          <p:cNvSpPr txBox="1">
            <a:spLocks noChangeArrowheads="1"/>
          </p:cNvSpPr>
          <p:nvPr/>
        </p:nvSpPr>
        <p:spPr bwMode="auto">
          <a:xfrm>
            <a:off x="171450" y="6454775"/>
            <a:ext cx="1289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x-none" sz="1800">
                <a:solidFill>
                  <a:srgbClr val="000000"/>
                </a:solidFill>
              </a:rPr>
              <a:t>Behl, 2013</a:t>
            </a:r>
          </a:p>
        </p:txBody>
      </p:sp>
    </p:spTree>
    <p:extLst>
      <p:ext uri="{BB962C8B-B14F-4D97-AF65-F5344CB8AC3E}">
        <p14:creationId xmlns:p14="http://schemas.microsoft.com/office/powerpoint/2010/main" val="178101063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Rectangle 2"/>
          <p:cNvSpPr>
            <a:spLocks noChangeArrowheads="1"/>
          </p:cNvSpPr>
          <p:nvPr/>
        </p:nvSpPr>
        <p:spPr bwMode="auto">
          <a:xfrm>
            <a:off x="225425" y="158750"/>
            <a:ext cx="8789988" cy="965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000" dirty="0">
                <a:solidFill>
                  <a:srgbClr val="675E47"/>
                </a:solidFill>
                <a:latin typeface="B Helvetica Bold" charset="0"/>
              </a:rPr>
              <a:t>MARS Project MSc Thesis Research</a:t>
            </a:r>
          </a:p>
        </p:txBody>
      </p:sp>
      <p:sp>
        <p:nvSpPr>
          <p:cNvPr id="258050" name="Rectangle 3"/>
          <p:cNvSpPr>
            <a:spLocks noChangeArrowheads="1"/>
          </p:cNvSpPr>
          <p:nvPr/>
        </p:nvSpPr>
        <p:spPr bwMode="auto">
          <a:xfrm>
            <a:off x="584200" y="1444625"/>
            <a:ext cx="8020050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075" indent="-257175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Outcrop Stratigraphy</a:t>
            </a: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Subsurface Stratigraphy</a:t>
            </a: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 err="1" smtClean="0">
                <a:latin typeface="+mn-lt"/>
                <a:ea typeface="ＭＳ Ｐゴシック" charset="0"/>
                <a:cs typeface="ＭＳ Ｐゴシック" charset="0"/>
              </a:rPr>
              <a:t>Chemostratigraphy</a:t>
            </a:r>
            <a:endParaRPr lang="en-US" altLang="x-none" sz="3200" dirty="0" smtClean="0">
              <a:latin typeface="+mn-lt"/>
              <a:ea typeface="ＭＳ Ｐゴシック" charset="0"/>
              <a:cs typeface="ＭＳ Ｐゴシック" charset="0"/>
            </a:endParaRP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 smtClean="0">
                <a:latin typeface="+mn-lt"/>
                <a:ea typeface="ＭＳ Ｐゴシック" charset="0"/>
                <a:cs typeface="ＭＳ Ｐゴシック" charset="0"/>
              </a:rPr>
              <a:t>Mineralogy</a:t>
            </a:r>
            <a:endParaRPr lang="en-US" altLang="x-none" sz="3200" dirty="0">
              <a:latin typeface="+mn-lt"/>
              <a:ea typeface="ＭＳ Ｐゴシック" charset="0"/>
              <a:cs typeface="ＭＳ Ｐゴシック" charset="0"/>
            </a:endParaRP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 smtClean="0">
                <a:latin typeface="+mn-lt"/>
                <a:ea typeface="ＭＳ Ｐゴシック" charset="0"/>
                <a:cs typeface="ＭＳ Ｐゴシック" charset="0"/>
              </a:rPr>
              <a:t>Diagenesis </a:t>
            </a: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(silica &amp; </a:t>
            </a:r>
            <a:r>
              <a:rPr lang="en-US" altLang="x-none" sz="3200" dirty="0" smtClean="0">
                <a:latin typeface="+mn-lt"/>
                <a:ea typeface="ＭＳ Ｐゴシック" charset="0"/>
                <a:cs typeface="ＭＳ Ｐゴシック" charset="0"/>
              </a:rPr>
              <a:t>dolomite</a:t>
            </a: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)</a:t>
            </a: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Rock properties</a:t>
            </a:r>
          </a:p>
          <a:p>
            <a:pPr marL="3429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3200" dirty="0">
                <a:latin typeface="+mn-lt"/>
                <a:ea typeface="ＭＳ Ｐゴシック" charset="0"/>
                <a:cs typeface="ＭＳ Ｐゴシック" charset="0"/>
              </a:rPr>
              <a:t>Structural </a:t>
            </a:r>
            <a:r>
              <a:rPr lang="en-US" altLang="x-none" sz="3200" dirty="0" smtClean="0">
                <a:latin typeface="+mn-lt"/>
                <a:ea typeface="ＭＳ Ｐゴシック" charset="0"/>
                <a:cs typeface="ＭＳ Ｐゴシック" charset="0"/>
              </a:rPr>
              <a:t>deformation</a:t>
            </a:r>
            <a:endParaRPr lang="en-US" altLang="x-none" sz="2000" dirty="0"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161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1" name="Picture 1" descr="OilField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9" t="5333" r="3369" b="4004"/>
          <a:stretch>
            <a:fillRect/>
          </a:stretch>
        </p:blipFill>
        <p:spPr bwMode="auto">
          <a:xfrm>
            <a:off x="106363" y="1157288"/>
            <a:ext cx="7607300" cy="571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02" name="Oval 3"/>
          <p:cNvSpPr>
            <a:spLocks noChangeArrowheads="1"/>
          </p:cNvSpPr>
          <p:nvPr/>
        </p:nvSpPr>
        <p:spPr bwMode="auto">
          <a:xfrm>
            <a:off x="1697038" y="18637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03" name="Oval 6"/>
          <p:cNvSpPr>
            <a:spLocks noChangeArrowheads="1"/>
          </p:cNvSpPr>
          <p:nvPr/>
        </p:nvSpPr>
        <p:spPr bwMode="auto">
          <a:xfrm>
            <a:off x="3789363" y="1543050"/>
            <a:ext cx="241300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05" name="Oval 8"/>
          <p:cNvSpPr>
            <a:spLocks noChangeArrowheads="1"/>
          </p:cNvSpPr>
          <p:nvPr/>
        </p:nvSpPr>
        <p:spPr bwMode="auto">
          <a:xfrm>
            <a:off x="2386013" y="2678113"/>
            <a:ext cx="241300" cy="239712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06" name="Oval 9"/>
          <p:cNvSpPr>
            <a:spLocks noChangeArrowheads="1"/>
          </p:cNvSpPr>
          <p:nvPr/>
        </p:nvSpPr>
        <p:spPr bwMode="auto">
          <a:xfrm>
            <a:off x="6992938" y="5248275"/>
            <a:ext cx="239712" cy="2413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07" name="Oval 10"/>
          <p:cNvSpPr>
            <a:spLocks noChangeArrowheads="1"/>
          </p:cNvSpPr>
          <p:nvPr/>
        </p:nvSpPr>
        <p:spPr bwMode="auto">
          <a:xfrm>
            <a:off x="6958013" y="5729288"/>
            <a:ext cx="239712" cy="239712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08" name="Oval 12"/>
          <p:cNvSpPr>
            <a:spLocks noChangeArrowheads="1"/>
          </p:cNvSpPr>
          <p:nvPr/>
        </p:nvSpPr>
        <p:spPr bwMode="auto">
          <a:xfrm>
            <a:off x="2487613" y="29051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0000"/>
              </a:solidFill>
            </a:endParaRPr>
          </a:p>
        </p:txBody>
      </p:sp>
      <p:sp>
        <p:nvSpPr>
          <p:cNvPr id="256009" name="Oval 3"/>
          <p:cNvSpPr>
            <a:spLocks noChangeArrowheads="1"/>
          </p:cNvSpPr>
          <p:nvPr/>
        </p:nvSpPr>
        <p:spPr bwMode="auto">
          <a:xfrm>
            <a:off x="1912938" y="30956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0" name="Oval 3"/>
          <p:cNvSpPr>
            <a:spLocks noChangeArrowheads="1"/>
          </p:cNvSpPr>
          <p:nvPr/>
        </p:nvSpPr>
        <p:spPr bwMode="auto">
          <a:xfrm>
            <a:off x="388938" y="32099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4987" name="Rectangle 2"/>
          <p:cNvSpPr>
            <a:spLocks noChangeArrowheads="1"/>
          </p:cNvSpPr>
          <p:nvPr/>
        </p:nvSpPr>
        <p:spPr bwMode="auto">
          <a:xfrm>
            <a:off x="225425" y="158750"/>
            <a:ext cx="797718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 dirty="0">
                <a:solidFill>
                  <a:srgbClr val="675E47"/>
                </a:solidFill>
                <a:latin typeface="B Helvetica Bold" charset="0"/>
              </a:rPr>
              <a:t>MARS Research Projects</a:t>
            </a:r>
          </a:p>
        </p:txBody>
      </p:sp>
      <p:sp>
        <p:nvSpPr>
          <p:cNvPr id="256012" name="Oval 9"/>
          <p:cNvSpPr>
            <a:spLocks noChangeArrowheads="1"/>
          </p:cNvSpPr>
          <p:nvPr/>
        </p:nvSpPr>
        <p:spPr bwMode="auto">
          <a:xfrm>
            <a:off x="7297738" y="5641975"/>
            <a:ext cx="239712" cy="2413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3" name="Oval 9"/>
          <p:cNvSpPr>
            <a:spLocks noChangeArrowheads="1"/>
          </p:cNvSpPr>
          <p:nvPr/>
        </p:nvSpPr>
        <p:spPr bwMode="auto">
          <a:xfrm>
            <a:off x="6980238" y="4930775"/>
            <a:ext cx="239712" cy="2413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4" name="Oval 3"/>
          <p:cNvSpPr>
            <a:spLocks noChangeArrowheads="1"/>
          </p:cNvSpPr>
          <p:nvPr/>
        </p:nvSpPr>
        <p:spPr bwMode="auto">
          <a:xfrm>
            <a:off x="5953125" y="4919663"/>
            <a:ext cx="239713" cy="239712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5" name="Oval 6"/>
          <p:cNvSpPr>
            <a:spLocks noChangeArrowheads="1"/>
          </p:cNvSpPr>
          <p:nvPr/>
        </p:nvSpPr>
        <p:spPr bwMode="auto">
          <a:xfrm>
            <a:off x="2700338" y="3556000"/>
            <a:ext cx="241300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6" name="Oval 6"/>
          <p:cNvSpPr>
            <a:spLocks noChangeArrowheads="1"/>
          </p:cNvSpPr>
          <p:nvPr/>
        </p:nvSpPr>
        <p:spPr bwMode="auto">
          <a:xfrm>
            <a:off x="6875463" y="4556125"/>
            <a:ext cx="241300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6006" y="5908739"/>
            <a:ext cx="386112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400" b="1" i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+       North Sea Lark Fm.</a:t>
            </a:r>
          </a:p>
        </p:txBody>
      </p:sp>
      <p:sp>
        <p:nvSpPr>
          <p:cNvPr id="256018" name="Oval 3"/>
          <p:cNvSpPr>
            <a:spLocks noChangeArrowheads="1"/>
          </p:cNvSpPr>
          <p:nvPr/>
        </p:nvSpPr>
        <p:spPr bwMode="auto">
          <a:xfrm>
            <a:off x="2509838" y="33496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19" name="Oval 3"/>
          <p:cNvSpPr>
            <a:spLocks noChangeArrowheads="1"/>
          </p:cNvSpPr>
          <p:nvPr/>
        </p:nvSpPr>
        <p:spPr bwMode="auto">
          <a:xfrm>
            <a:off x="3094038" y="36163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20" name="Oval 3"/>
          <p:cNvSpPr>
            <a:spLocks noChangeArrowheads="1"/>
          </p:cNvSpPr>
          <p:nvPr/>
        </p:nvSpPr>
        <p:spPr bwMode="auto">
          <a:xfrm>
            <a:off x="4668838" y="233997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21" name="Oval 3"/>
          <p:cNvSpPr>
            <a:spLocks noChangeArrowheads="1"/>
          </p:cNvSpPr>
          <p:nvPr/>
        </p:nvSpPr>
        <p:spPr bwMode="auto">
          <a:xfrm>
            <a:off x="3957638" y="12795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22" name="Oval 3"/>
          <p:cNvSpPr>
            <a:spLocks noChangeArrowheads="1"/>
          </p:cNvSpPr>
          <p:nvPr/>
        </p:nvSpPr>
        <p:spPr bwMode="auto">
          <a:xfrm>
            <a:off x="4173538" y="1203325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23" name="Oval 3"/>
          <p:cNvSpPr>
            <a:spLocks noChangeArrowheads="1"/>
          </p:cNvSpPr>
          <p:nvPr/>
        </p:nvSpPr>
        <p:spPr bwMode="auto">
          <a:xfrm>
            <a:off x="2339975" y="2205038"/>
            <a:ext cx="239713" cy="239712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56024" name="Oval 3"/>
          <p:cNvSpPr>
            <a:spLocks noChangeArrowheads="1"/>
          </p:cNvSpPr>
          <p:nvPr/>
        </p:nvSpPr>
        <p:spPr bwMode="auto">
          <a:xfrm>
            <a:off x="3005138" y="6040438"/>
            <a:ext cx="239712" cy="239712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  <p:sp>
        <p:nvSpPr>
          <p:cNvPr id="26" name="Oval 3"/>
          <p:cNvSpPr>
            <a:spLocks noChangeArrowheads="1"/>
          </p:cNvSpPr>
          <p:nvPr/>
        </p:nvSpPr>
        <p:spPr bwMode="auto">
          <a:xfrm>
            <a:off x="4053682" y="4033929"/>
            <a:ext cx="239712" cy="239713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kumimoji="0" lang="x-none" altLang="x-none" sz="500">
              <a:solidFill>
                <a:srgbClr val="FF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89202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HOS-third-floor-clea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8315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1066800" y="2590800"/>
            <a:ext cx="0" cy="22098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882650" y="2133600"/>
            <a:ext cx="696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</a:rPr>
              <a:t>Exit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66800" y="4876800"/>
            <a:ext cx="439738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6934200" y="22098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2133600"/>
            <a:ext cx="457200" cy="1219200"/>
          </a:xfrm>
          <a:prstGeom prst="rect">
            <a:avLst/>
          </a:prstGeom>
          <a:solidFill>
            <a:srgbClr val="0080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kumimoji="1" lang="en-US" sz="3000">
              <a:solidFill>
                <a:prstClr val="white"/>
              </a:solidFill>
              <a:latin typeface="Rockwell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315200" y="2590800"/>
            <a:ext cx="0" cy="21336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74888" y="4876800"/>
            <a:ext cx="4964112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696200" y="2133600"/>
            <a:ext cx="838200" cy="685800"/>
          </a:xfrm>
          <a:prstGeom prst="rect">
            <a:avLst/>
          </a:prstGeom>
          <a:solidFill>
            <a:srgbClr val="0080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kumimoji="1"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7010400" y="-762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0000"/>
                </a:solidFill>
              </a:rPr>
              <a:t>Exit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315200" y="304800"/>
            <a:ext cx="0" cy="152400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951788" y="4876800"/>
            <a:ext cx="1143000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4" name="TextBox 15"/>
          <p:cNvSpPr txBox="1">
            <a:spLocks noChangeArrowheads="1"/>
          </p:cNvSpPr>
          <p:nvPr/>
        </p:nvSpPr>
        <p:spPr bwMode="auto">
          <a:xfrm>
            <a:off x="6717050" y="5029200"/>
            <a:ext cx="2425363" cy="70173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Exit &amp; </a:t>
            </a:r>
          </a:p>
          <a:p>
            <a:pPr algn="r" eaLnBrk="0" fontAlgn="base" hangingPunct="0">
              <a:lnSpc>
                <a:spcPct val="70000"/>
              </a:lnSpc>
              <a:spcBef>
                <a:spcPct val="2000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other </a:t>
            </a:r>
            <a:r>
              <a:rPr lang="en-US" sz="2400" dirty="0" smtClean="0">
                <a:solidFill>
                  <a:srgbClr val="0000FF"/>
                </a:solidFill>
              </a:rPr>
              <a:t>rest rooms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7772400" y="1905000"/>
            <a:ext cx="1143000" cy="0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232150" y="5287963"/>
            <a:ext cx="1203325" cy="10144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endParaRPr kumimoji="1" lang="en-US" sz="3000">
              <a:solidFill>
                <a:prstClr val="white"/>
              </a:solidFill>
              <a:latin typeface="Rockwel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31697" y="5202238"/>
            <a:ext cx="1809750" cy="1498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kumimoji="1" lang="en-US" sz="3000" dirty="0">
                <a:solidFill>
                  <a:srgbClr val="EE5100"/>
                </a:solidFill>
                <a:latin typeface="Rockwell"/>
              </a:rPr>
              <a:t>MARS</a:t>
            </a:r>
            <a:br>
              <a:rPr kumimoji="1" lang="en-US" sz="3000" dirty="0">
                <a:solidFill>
                  <a:srgbClr val="EE5100"/>
                </a:solidFill>
                <a:latin typeface="Rockwell"/>
              </a:rPr>
            </a:br>
            <a:r>
              <a:rPr kumimoji="1" lang="en-US" sz="3000" dirty="0">
                <a:solidFill>
                  <a:srgbClr val="EE5100"/>
                </a:solidFill>
                <a:latin typeface="Rockwell"/>
              </a:rPr>
              <a:t>Seminar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5202238"/>
            <a:ext cx="1766466" cy="14039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Young Scientists</a:t>
            </a:r>
          </a:p>
          <a:p>
            <a:pPr algn="ctr"/>
            <a:r>
              <a:rPr lang="en-US" i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Camp</a:t>
            </a:r>
            <a:endParaRPr lang="en-US" i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52018" y="2115546"/>
            <a:ext cx="1028483" cy="1962926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5" name="Text Box 7"/>
          <p:cNvSpPr txBox="1">
            <a:spLocks noChangeArrowheads="1"/>
          </p:cNvSpPr>
          <p:nvPr/>
        </p:nvSpPr>
        <p:spPr bwMode="auto">
          <a:xfrm>
            <a:off x="193675" y="585788"/>
            <a:ext cx="8621713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x-none" sz="4000" dirty="0" smtClean="0">
                <a:solidFill>
                  <a:schemeClr val="tx2"/>
                </a:solidFill>
                <a:latin typeface="B Helvetica Bold" charset="0"/>
              </a:rPr>
              <a:t>Status Report on the Long Beach Monterey and Related Sediments Project (MARS): </a:t>
            </a:r>
            <a:r>
              <a:rPr kumimoji="0" lang="en-US" altLang="x-none" sz="4000" dirty="0">
                <a:solidFill>
                  <a:schemeClr val="tx2"/>
                </a:solidFill>
                <a:latin typeface="B Helvetica Bold" charset="0"/>
              </a:rPr>
              <a:t/>
            </a:r>
            <a:br>
              <a:rPr kumimoji="0" lang="en-US" altLang="x-none" sz="4000" dirty="0">
                <a:solidFill>
                  <a:schemeClr val="tx2"/>
                </a:solidFill>
                <a:latin typeface="B Helvetica Bold" charset="0"/>
              </a:rPr>
            </a:br>
            <a:r>
              <a:rPr kumimoji="0" lang="en-US" altLang="x-none" sz="4000" dirty="0">
                <a:solidFill>
                  <a:schemeClr val="tx2"/>
                </a:solidFill>
                <a:latin typeface="B Helvetica Bold" charset="0"/>
              </a:rPr>
              <a:t/>
            </a:r>
            <a:br>
              <a:rPr kumimoji="0" lang="en-US" altLang="x-none" sz="4000" dirty="0">
                <a:solidFill>
                  <a:schemeClr val="tx2"/>
                </a:solidFill>
                <a:latin typeface="B Helvetica Bold" charset="0"/>
              </a:rPr>
            </a:br>
            <a:r>
              <a:rPr kumimoji="0" lang="en-US" altLang="x-none" sz="2400" dirty="0" smtClean="0">
                <a:solidFill>
                  <a:schemeClr val="tx2"/>
                </a:solidFill>
                <a:latin typeface="B Helvetica Bold" charset="0"/>
              </a:rPr>
              <a:t>July 2018</a:t>
            </a:r>
            <a:endParaRPr kumimoji="0" lang="en-US" altLang="x-none" sz="2400" dirty="0">
              <a:solidFill>
                <a:schemeClr val="tx2"/>
              </a:solidFill>
              <a:latin typeface="B Helvetica Bold" charset="0"/>
            </a:endParaRPr>
          </a:p>
        </p:txBody>
      </p:sp>
      <p:sp>
        <p:nvSpPr>
          <p:cNvPr id="538632" name="Text Box 8"/>
          <p:cNvSpPr txBox="1">
            <a:spLocks noChangeArrowheads="1"/>
          </p:cNvSpPr>
          <p:nvPr/>
        </p:nvSpPr>
        <p:spPr bwMode="auto">
          <a:xfrm>
            <a:off x="969963" y="4457700"/>
            <a:ext cx="6880225" cy="646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  <a:defRPr/>
            </a:pPr>
            <a:r>
              <a:rPr kumimoji="0" lang="en-US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 Helvetica Bold" charset="0"/>
              </a:rPr>
              <a:t>Richard Behl</a:t>
            </a:r>
            <a:endParaRPr kumimoji="0" lang="en-US" sz="3600" dirty="0" smtClean="0">
              <a:solidFill>
                <a:schemeClr val="tx2"/>
              </a:solidFill>
              <a:effectLst>
                <a:outerShdw blurRad="38100" dist="38100" dir="2700000" algn="tl">
                  <a:srgbClr val="676A55"/>
                </a:outerShdw>
              </a:effectLst>
              <a:latin typeface="B Helvetica Bold" charset="0"/>
            </a:endParaRPr>
          </a:p>
        </p:txBody>
      </p:sp>
      <p:sp>
        <p:nvSpPr>
          <p:cNvPr id="241667" name="Text Box 7"/>
          <p:cNvSpPr txBox="1">
            <a:spLocks noChangeArrowheads="1"/>
          </p:cNvSpPr>
          <p:nvPr/>
        </p:nvSpPr>
        <p:spPr bwMode="auto">
          <a:xfrm>
            <a:off x="193675" y="5376863"/>
            <a:ext cx="8621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kumimoji="0" lang="en-US" altLang="x-none" sz="3200" i="1">
                <a:solidFill>
                  <a:schemeClr val="tx2"/>
                </a:solidFill>
                <a:latin typeface="B Helvetica Bold" charset="0"/>
              </a:rPr>
              <a:t>California State University Long Beach</a:t>
            </a:r>
          </a:p>
        </p:txBody>
      </p:sp>
    </p:spTree>
    <p:extLst>
      <p:ext uri="{BB962C8B-B14F-4D97-AF65-F5344CB8AC3E}">
        <p14:creationId xmlns:p14="http://schemas.microsoft.com/office/powerpoint/2010/main" val="6456155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Rectangle 2"/>
          <p:cNvSpPr>
            <a:spLocks noChangeArrowheads="1"/>
          </p:cNvSpPr>
          <p:nvPr/>
        </p:nvSpPr>
        <p:spPr bwMode="auto">
          <a:xfrm>
            <a:off x="225425" y="171276"/>
            <a:ext cx="7977188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000" dirty="0">
                <a:solidFill>
                  <a:schemeClr val="tx2"/>
                </a:solidFill>
                <a:latin typeface="B Helvetica Bold" charset="0"/>
              </a:rPr>
              <a:t>MARS Project Objectives</a:t>
            </a:r>
          </a:p>
        </p:txBody>
      </p:sp>
      <p:sp>
        <p:nvSpPr>
          <p:cNvPr id="975875" name="Rectangle 3"/>
          <p:cNvSpPr>
            <a:spLocks noChangeArrowheads="1"/>
          </p:cNvSpPr>
          <p:nvPr/>
        </p:nvSpPr>
        <p:spPr bwMode="auto">
          <a:xfrm>
            <a:off x="593725" y="1449388"/>
            <a:ext cx="8004175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725" indent="-339725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spcAft>
                <a:spcPct val="40000"/>
              </a:spcAft>
              <a:buFont typeface="Times" charset="0"/>
              <a:buAutoNum type="arabicPeriod"/>
            </a:pPr>
            <a:r>
              <a:rPr lang="en-US" altLang="x-none" sz="2800" dirty="0">
                <a:latin typeface="Calibri" charset="0"/>
              </a:rPr>
              <a:t>Development of a focused center of excellence for research into Monterey Formation and related siliceous sediments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charset="0"/>
              <a:buAutoNum type="arabicPeriod"/>
            </a:pPr>
            <a:r>
              <a:rPr lang="en-US" altLang="x-none" sz="2800" dirty="0">
                <a:latin typeface="Calibri" charset="0"/>
              </a:rPr>
              <a:t>Provide sustainable support for ongoing research for graduate student &amp; post-doctoral scholars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charset="0"/>
              <a:buAutoNum type="arabicPeriod"/>
            </a:pPr>
            <a:r>
              <a:rPr lang="en-US" altLang="x-none" sz="2800" dirty="0">
                <a:latin typeface="Calibri" charset="0"/>
              </a:rPr>
              <a:t>Develop well-trained graduate students, ready for entry into industry or PhD programs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Times" charset="0"/>
              <a:buAutoNum type="arabicPeriod"/>
            </a:pPr>
            <a:r>
              <a:rPr lang="en-US" altLang="x-none" sz="2800" dirty="0">
                <a:latin typeface="Calibri" charset="0"/>
              </a:rPr>
              <a:t>Encourage fruitful intellectual interaction between industry and academia on real problems</a:t>
            </a:r>
          </a:p>
        </p:txBody>
      </p:sp>
    </p:spTree>
    <p:extLst>
      <p:ext uri="{BB962C8B-B14F-4D97-AF65-F5344CB8AC3E}">
        <p14:creationId xmlns:p14="http://schemas.microsoft.com/office/powerpoint/2010/main" val="3174517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5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ChangeArrowheads="1"/>
          </p:cNvSpPr>
          <p:nvPr/>
        </p:nvSpPr>
        <p:spPr bwMode="auto">
          <a:xfrm>
            <a:off x="225425" y="158750"/>
            <a:ext cx="8918575" cy="965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 dirty="0">
                <a:solidFill>
                  <a:schemeClr val="tx2"/>
                </a:solidFill>
                <a:latin typeface="B Helvetica Bold" charset="0"/>
              </a:rPr>
              <a:t>MARS Project Structure: Affiliates</a:t>
            </a:r>
          </a:p>
        </p:txBody>
      </p:sp>
      <p:sp>
        <p:nvSpPr>
          <p:cNvPr id="250882" name="Rectangle 3"/>
          <p:cNvSpPr>
            <a:spLocks noChangeArrowheads="1"/>
          </p:cNvSpPr>
          <p:nvPr/>
        </p:nvSpPr>
        <p:spPr bwMode="auto">
          <a:xfrm>
            <a:off x="736600" y="1250950"/>
            <a:ext cx="78105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3200" dirty="0">
                <a:latin typeface="Calibri" charset="0"/>
              </a:rPr>
              <a:t>2011-2014 Founding Members</a:t>
            </a:r>
          </a:p>
          <a:p>
            <a:pPr>
              <a:lnSpc>
                <a:spcPct val="90000"/>
              </a:lnSpc>
            </a:pPr>
            <a:endParaRPr lang="en-US" altLang="x-none" sz="18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800" dirty="0" err="1">
                <a:latin typeface="Calibri" charset="0"/>
              </a:rPr>
              <a:t>Aera</a:t>
            </a:r>
            <a:r>
              <a:rPr lang="en-US" altLang="x-none" sz="2800" dirty="0">
                <a:latin typeface="Calibri" charset="0"/>
              </a:rPr>
              <a:t> Energy LLC</a:t>
            </a:r>
          </a:p>
          <a:p>
            <a:pPr lvl="1">
              <a:buFontTx/>
              <a:buChar char="•"/>
            </a:pPr>
            <a:r>
              <a:rPr lang="en-US" altLang="x-none" sz="2800" dirty="0" err="1">
                <a:latin typeface="Calibri" charset="0"/>
              </a:rPr>
              <a:t>Bayswater</a:t>
            </a:r>
            <a:r>
              <a:rPr lang="en-US" altLang="x-none" sz="2800" dirty="0">
                <a:latin typeface="Calibri" charset="0"/>
              </a:rPr>
              <a:t> Exploration and Production Co.</a:t>
            </a:r>
          </a:p>
          <a:p>
            <a:pPr lvl="1">
              <a:buFontTx/>
              <a:buChar char="•"/>
            </a:pPr>
            <a:r>
              <a:rPr lang="en-US" altLang="x-none" sz="2800" dirty="0" err="1">
                <a:latin typeface="Calibri" charset="0"/>
              </a:rPr>
              <a:t>BreitBurn</a:t>
            </a:r>
            <a:r>
              <a:rPr lang="en-US" altLang="x-none" sz="2800" dirty="0">
                <a:latin typeface="Calibri" charset="0"/>
              </a:rPr>
              <a:t> Energy Partners</a:t>
            </a:r>
          </a:p>
          <a:p>
            <a:pPr lvl="1">
              <a:buFontTx/>
              <a:buChar char="•"/>
            </a:pPr>
            <a:r>
              <a:rPr lang="en-US" altLang="x-none" sz="2800" dirty="0" smtClean="0">
                <a:latin typeface="Calibri" charset="0"/>
              </a:rPr>
              <a:t>ExxonMobil </a:t>
            </a:r>
            <a:r>
              <a:rPr lang="en-US" altLang="x-none" sz="2800" dirty="0">
                <a:latin typeface="Calibri" charset="0"/>
              </a:rPr>
              <a:t>Production</a:t>
            </a:r>
          </a:p>
          <a:p>
            <a:pPr lvl="1">
              <a:buFontTx/>
              <a:buChar char="•"/>
            </a:pPr>
            <a:r>
              <a:rPr lang="en-US" altLang="x-none" sz="2800" dirty="0" smtClean="0">
                <a:latin typeface="Calibri" charset="0"/>
              </a:rPr>
              <a:t>Freeport </a:t>
            </a:r>
            <a:r>
              <a:rPr lang="en-US" altLang="x-none" sz="2800" dirty="0" err="1">
                <a:latin typeface="Calibri" charset="0"/>
              </a:rPr>
              <a:t>McMoRan</a:t>
            </a:r>
            <a:endParaRPr lang="en-US" altLang="x-none" sz="28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800" dirty="0">
                <a:latin typeface="Calibri" charset="0"/>
              </a:rPr>
              <a:t>Occidental Petroleum</a:t>
            </a:r>
          </a:p>
          <a:p>
            <a:pPr lvl="1">
              <a:buFontTx/>
              <a:buChar char="•"/>
            </a:pPr>
            <a:r>
              <a:rPr lang="en-US" altLang="x-none" sz="2800" dirty="0" smtClean="0">
                <a:latin typeface="Calibri" charset="0"/>
              </a:rPr>
              <a:t>Signal </a:t>
            </a:r>
            <a:r>
              <a:rPr lang="en-US" altLang="x-none" sz="2800" dirty="0">
                <a:latin typeface="Calibri" charset="0"/>
              </a:rPr>
              <a:t>Hill </a:t>
            </a:r>
            <a:r>
              <a:rPr lang="en-US" altLang="x-none" sz="2800" dirty="0" smtClean="0">
                <a:latin typeface="Calibri" charset="0"/>
              </a:rPr>
              <a:t>Petroleum</a:t>
            </a:r>
          </a:p>
          <a:p>
            <a:pPr lvl="1">
              <a:buFontTx/>
              <a:buChar char="•"/>
            </a:pPr>
            <a:r>
              <a:rPr lang="en-US" altLang="x-none" sz="2800" dirty="0" err="1" smtClean="0">
                <a:latin typeface="Calibri" charset="0"/>
              </a:rPr>
              <a:t>Venoco</a:t>
            </a:r>
            <a:r>
              <a:rPr lang="en-US" altLang="x-none" sz="2800" dirty="0">
                <a:latin typeface="Calibri" charset="0"/>
              </a:rPr>
              <a:t>, Inc.</a:t>
            </a:r>
          </a:p>
          <a:p>
            <a:pPr lvl="1">
              <a:buFontTx/>
              <a:buChar char="•"/>
            </a:pPr>
            <a:endParaRPr lang="en-US" altLang="x-none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4520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ChangeArrowheads="1"/>
          </p:cNvSpPr>
          <p:nvPr/>
        </p:nvSpPr>
        <p:spPr bwMode="auto">
          <a:xfrm>
            <a:off x="225425" y="158750"/>
            <a:ext cx="8918575" cy="965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>
                <a:solidFill>
                  <a:schemeClr val="tx2"/>
                </a:solidFill>
                <a:latin typeface="B Helvetica Bold" charset="0"/>
              </a:rPr>
              <a:t>MARS Project Structure: Affiliates</a:t>
            </a:r>
          </a:p>
        </p:txBody>
      </p:sp>
      <p:sp>
        <p:nvSpPr>
          <p:cNvPr id="251906" name="Rectangle 3"/>
          <p:cNvSpPr>
            <a:spLocks noChangeArrowheads="1"/>
          </p:cNvSpPr>
          <p:nvPr/>
        </p:nvSpPr>
        <p:spPr bwMode="auto">
          <a:xfrm>
            <a:off x="736600" y="1237505"/>
            <a:ext cx="7810500" cy="448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3200" dirty="0">
                <a:latin typeface="Calibri" charset="0"/>
              </a:rPr>
              <a:t>2017-2018 Current Members</a:t>
            </a:r>
          </a:p>
          <a:p>
            <a:pPr>
              <a:lnSpc>
                <a:spcPct val="90000"/>
              </a:lnSpc>
            </a:pPr>
            <a:endParaRPr lang="en-US" altLang="x-none" sz="18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3200" dirty="0" err="1" smtClean="0">
                <a:latin typeface="Calibri" charset="0"/>
              </a:rPr>
              <a:t>AkerBP</a:t>
            </a:r>
            <a:r>
              <a:rPr lang="en-US" altLang="x-none" sz="3200" dirty="0" smtClean="0">
                <a:latin typeface="Calibri" charset="0"/>
              </a:rPr>
              <a:t> </a:t>
            </a:r>
            <a:r>
              <a:rPr lang="en-US" altLang="x-none" sz="3200" dirty="0">
                <a:latin typeface="Calibri" charset="0"/>
              </a:rPr>
              <a:t>ASA</a:t>
            </a:r>
          </a:p>
          <a:p>
            <a:pPr lvl="1">
              <a:buFontTx/>
              <a:buChar char="•"/>
            </a:pPr>
            <a:r>
              <a:rPr lang="en-US" altLang="x-none" sz="3200" dirty="0" smtClean="0">
                <a:latin typeface="Calibri" charset="0"/>
              </a:rPr>
              <a:t>Berry </a:t>
            </a:r>
            <a:r>
              <a:rPr lang="en-US" altLang="x-none" sz="3200" dirty="0">
                <a:latin typeface="Calibri" charset="0"/>
              </a:rPr>
              <a:t>Petroleum</a:t>
            </a:r>
          </a:p>
          <a:p>
            <a:pPr lvl="1">
              <a:buFontTx/>
              <a:buChar char="•"/>
            </a:pPr>
            <a:r>
              <a:rPr lang="en-US" altLang="x-none" sz="3200" dirty="0">
                <a:latin typeface="Calibri" charset="0"/>
              </a:rPr>
              <a:t>California Resources Corporation</a:t>
            </a:r>
          </a:p>
          <a:p>
            <a:pPr lvl="1">
              <a:buFontTx/>
              <a:buChar char="•"/>
            </a:pPr>
            <a:r>
              <a:rPr lang="en-US" altLang="x-none" sz="3200" dirty="0" smtClean="0">
                <a:latin typeface="Calibri" charset="0"/>
              </a:rPr>
              <a:t>Signal Hill Petroleum </a:t>
            </a:r>
          </a:p>
          <a:p>
            <a:pPr lvl="1">
              <a:buFontTx/>
              <a:buChar char="•"/>
            </a:pPr>
            <a:r>
              <a:rPr lang="en-US" altLang="x-none" sz="3200" dirty="0">
                <a:latin typeface="Calibri" charset="0"/>
              </a:rPr>
              <a:t>Total / Maersk Oil &amp; </a:t>
            </a:r>
            <a:r>
              <a:rPr lang="en-US" altLang="x-none" sz="3200" dirty="0" smtClean="0">
                <a:latin typeface="Calibri" charset="0"/>
              </a:rPr>
              <a:t>Gas</a:t>
            </a:r>
            <a:endParaRPr lang="en-US" altLang="x-none" sz="3200" dirty="0" smtClean="0">
              <a:latin typeface="Calibri" charset="0"/>
            </a:endParaRPr>
          </a:p>
          <a:p>
            <a:pPr lvl="1">
              <a:buFontTx/>
              <a:buChar char="•"/>
            </a:pPr>
            <a:endParaRPr lang="en-US" altLang="x-none" sz="3200" dirty="0" smtClean="0">
              <a:latin typeface="Calibri" charset="0"/>
            </a:endParaRPr>
          </a:p>
          <a:p>
            <a:pPr lvl="1"/>
            <a:r>
              <a:rPr lang="en-US" altLang="x-none" sz="3200" i="1" dirty="0" smtClean="0">
                <a:latin typeface="Calibri" charset="0"/>
              </a:rPr>
              <a:t>Introductions?</a:t>
            </a:r>
            <a:endParaRPr lang="en-US" altLang="x-none" sz="3200" i="1" dirty="0" smtClean="0">
              <a:latin typeface="Calibri" charset="0"/>
            </a:endParaRPr>
          </a:p>
          <a:p>
            <a:pPr lvl="1">
              <a:buFontTx/>
              <a:buChar char="•"/>
            </a:pPr>
            <a:endParaRPr lang="en-US" altLang="x-none" sz="3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744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ChangeArrowheads="1"/>
          </p:cNvSpPr>
          <p:nvPr/>
        </p:nvSpPr>
        <p:spPr bwMode="auto">
          <a:xfrm>
            <a:off x="225425" y="158750"/>
            <a:ext cx="7977188" cy="965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 dirty="0" smtClean="0">
                <a:solidFill>
                  <a:schemeClr val="tx2"/>
                </a:solidFill>
                <a:latin typeface="B Helvetica Bold" charset="0"/>
              </a:rPr>
              <a:t>Seven-</a:t>
            </a:r>
            <a:r>
              <a:rPr kumimoji="0" lang="en-US" altLang="x-none" sz="4400" dirty="0">
                <a:solidFill>
                  <a:schemeClr val="tx2"/>
                </a:solidFill>
                <a:latin typeface="B Helvetica Bold" charset="0"/>
              </a:rPr>
              <a:t>Year Report</a:t>
            </a:r>
          </a:p>
        </p:txBody>
      </p:sp>
      <p:sp>
        <p:nvSpPr>
          <p:cNvPr id="252930" name="Rectangle 3"/>
          <p:cNvSpPr>
            <a:spLocks noChangeArrowheads="1"/>
          </p:cNvSpPr>
          <p:nvPr/>
        </p:nvSpPr>
        <p:spPr bwMode="auto">
          <a:xfrm>
            <a:off x="727075" y="1116013"/>
            <a:ext cx="77946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3200" dirty="0" smtClean="0">
                <a:latin typeface="Calibri" charset="0"/>
              </a:rPr>
              <a:t>MARS </a:t>
            </a:r>
            <a:r>
              <a:rPr lang="en-US" altLang="x-none" sz="3200" dirty="0">
                <a:latin typeface="Calibri" charset="0"/>
              </a:rPr>
              <a:t>Project Annual </a:t>
            </a:r>
            <a:r>
              <a:rPr lang="en-US" altLang="x-none" sz="3200" dirty="0" smtClean="0">
                <a:latin typeface="Calibri" charset="0"/>
              </a:rPr>
              <a:t>Events</a:t>
            </a:r>
            <a:endParaRPr lang="en-US" altLang="x-none" sz="32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400" dirty="0">
                <a:latin typeface="Calibri" charset="0"/>
              </a:rPr>
              <a:t>7</a:t>
            </a:r>
            <a:r>
              <a:rPr lang="en-US" altLang="x-none" sz="2400" dirty="0" smtClean="0">
                <a:latin typeface="Calibri" charset="0"/>
              </a:rPr>
              <a:t> </a:t>
            </a:r>
            <a:r>
              <a:rPr lang="en-US" altLang="x-none" sz="2400" dirty="0">
                <a:latin typeface="Calibri" charset="0"/>
              </a:rPr>
              <a:t>science meetings/research symposia</a:t>
            </a:r>
          </a:p>
          <a:p>
            <a:pPr lvl="1">
              <a:buFontTx/>
              <a:buChar char="•"/>
            </a:pPr>
            <a:r>
              <a:rPr lang="en-US" altLang="x-none" sz="2400" dirty="0">
                <a:latin typeface="Calibri" charset="0"/>
              </a:rPr>
              <a:t>7</a:t>
            </a:r>
            <a:r>
              <a:rPr lang="en-US" altLang="x-none" sz="2400" dirty="0" smtClean="0">
                <a:latin typeface="Calibri" charset="0"/>
              </a:rPr>
              <a:t> </a:t>
            </a:r>
            <a:r>
              <a:rPr lang="en-US" altLang="x-none" sz="2400" dirty="0">
                <a:latin typeface="Calibri" charset="0"/>
              </a:rPr>
              <a:t>MARS Project field trips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1</a:t>
            </a:r>
            <a:r>
              <a:rPr lang="en-US" altLang="x-none" sz="2400" baseline="30000" dirty="0" smtClean="0">
                <a:latin typeface="Calibri" charset="0"/>
              </a:rPr>
              <a:t> </a:t>
            </a:r>
            <a:r>
              <a:rPr lang="en-US" altLang="x-none" sz="2400" dirty="0">
                <a:latin typeface="Calibri" charset="0"/>
              </a:rPr>
              <a:t>Lithology/diagenesis short course</a:t>
            </a:r>
          </a:p>
          <a:p>
            <a:pPr lvl="1">
              <a:buFontTx/>
              <a:buChar char="•"/>
            </a:pPr>
            <a:endParaRPr lang="en-US" altLang="x-none" sz="1400" dirty="0">
              <a:latin typeface="Calibri" charset="0"/>
            </a:endParaRPr>
          </a:p>
          <a:p>
            <a:r>
              <a:rPr lang="en-US" altLang="x-none" sz="3200" dirty="0" smtClean="0">
                <a:latin typeface="Calibri" charset="0"/>
              </a:rPr>
              <a:t>MARS Personnel </a:t>
            </a:r>
            <a:r>
              <a:rPr lang="en-US" altLang="x-none" sz="3200" dirty="0">
                <a:latin typeface="Calibri" charset="0"/>
              </a:rPr>
              <a:t>R</a:t>
            </a:r>
            <a:r>
              <a:rPr lang="en-US" altLang="x-none" sz="3200" dirty="0" smtClean="0">
                <a:latin typeface="Calibri" charset="0"/>
              </a:rPr>
              <a:t>ecruited and Supported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 </a:t>
            </a:r>
            <a:r>
              <a:rPr lang="en-US" altLang="x-none" sz="2400" dirty="0" smtClean="0">
                <a:latin typeface="+mn-lt"/>
              </a:rPr>
              <a:t>19 </a:t>
            </a:r>
            <a:r>
              <a:rPr lang="en-US" altLang="x-none" sz="2400" dirty="0" smtClean="0">
                <a:latin typeface="+mn-lt"/>
              </a:rPr>
              <a:t>MARS MSc graduate students + 7 graduate assistants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+mn-lt"/>
              </a:rPr>
              <a:t>  16 undergraduate students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+mn-lt"/>
              </a:rPr>
              <a:t>  1 part-time post-doc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+mn-lt"/>
              </a:rPr>
              <a:t>  3 occasional consultant colleagues: seismic interpreter/structural geology, diatom/</a:t>
            </a:r>
            <a:r>
              <a:rPr lang="en-US" altLang="x-none" sz="2400" dirty="0" err="1" smtClean="0">
                <a:latin typeface="+mn-lt"/>
              </a:rPr>
              <a:t>nannofossil</a:t>
            </a:r>
            <a:r>
              <a:rPr lang="en-US" altLang="x-none" sz="2400" dirty="0" smtClean="0">
                <a:latin typeface="+mn-lt"/>
              </a:rPr>
              <a:t> paleontology, graphics/cartography specialist</a:t>
            </a:r>
          </a:p>
          <a:p>
            <a:pPr marL="6350" lvl="1"/>
            <a:endParaRPr lang="en-US" altLang="x-none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64030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ChangeArrowheads="1"/>
          </p:cNvSpPr>
          <p:nvPr/>
        </p:nvSpPr>
        <p:spPr bwMode="auto">
          <a:xfrm>
            <a:off x="225425" y="158750"/>
            <a:ext cx="7977188" cy="965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 dirty="0" smtClean="0">
                <a:solidFill>
                  <a:srgbClr val="675E47"/>
                </a:solidFill>
                <a:latin typeface="B Helvetica Bold" charset="0"/>
              </a:rPr>
              <a:t>Seven-</a:t>
            </a:r>
            <a:r>
              <a:rPr kumimoji="0" lang="en-US" altLang="x-none" sz="4400" dirty="0">
                <a:solidFill>
                  <a:srgbClr val="675E47"/>
                </a:solidFill>
                <a:latin typeface="B Helvetica Bold" charset="0"/>
              </a:rPr>
              <a:t>Year Report</a:t>
            </a:r>
          </a:p>
        </p:txBody>
      </p:sp>
      <p:sp>
        <p:nvSpPr>
          <p:cNvPr id="253954" name="Rectangle 3"/>
          <p:cNvSpPr>
            <a:spLocks noChangeArrowheads="1"/>
          </p:cNvSpPr>
          <p:nvPr/>
        </p:nvSpPr>
        <p:spPr bwMode="auto">
          <a:xfrm>
            <a:off x="727075" y="1003300"/>
            <a:ext cx="77946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x-none" sz="3200" dirty="0" smtClean="0">
                <a:latin typeface="Calibri" charset="0"/>
              </a:rPr>
              <a:t>MARS-Related </a:t>
            </a:r>
            <a:r>
              <a:rPr lang="en-US" altLang="x-none" sz="3200" dirty="0">
                <a:latin typeface="Calibri" charset="0"/>
              </a:rPr>
              <a:t>Professional </a:t>
            </a:r>
            <a:r>
              <a:rPr lang="en-US" altLang="x-none" sz="3200" dirty="0" smtClean="0">
                <a:latin typeface="Calibri" charset="0"/>
              </a:rPr>
              <a:t>Activities</a:t>
            </a:r>
            <a:endParaRPr lang="en-US" altLang="x-none" sz="3200" dirty="0">
              <a:latin typeface="Calibri" charset="0"/>
            </a:endParaRP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AAPG ACE Core Workshop, CSULB, 2012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AAPG ACE Monterey Field Trip, 2012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PS-AAPG Core Workshop, April 2013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2 PS-AAPG Monterey Field Trips, April 2013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PS-AAPG Monterey Session, April 2014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PS-AAPG Monterey Session, May 2015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PS-AAPG Monterey Field Trip, 2015</a:t>
            </a:r>
          </a:p>
          <a:p>
            <a:pPr marL="342900" lvl="1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charset="0"/>
              <a:buChar char="•"/>
            </a:pPr>
            <a:r>
              <a:rPr lang="en-US" altLang="x-none" sz="2800" dirty="0">
                <a:latin typeface="+mn-lt"/>
                <a:ea typeface="ＭＳ Ｐゴシック" charset="0"/>
                <a:cs typeface="ＭＳ Ｐゴシック" charset="0"/>
              </a:rPr>
              <a:t>More than 40 professional presentations</a:t>
            </a:r>
          </a:p>
          <a:p>
            <a:pPr lvl="1">
              <a:buFontTx/>
              <a:buChar char="•"/>
            </a:pPr>
            <a:endParaRPr lang="en-US" altLang="x-none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162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7858" name="Rectangle 2"/>
          <p:cNvSpPr>
            <a:spLocks noChangeArrowheads="1"/>
          </p:cNvSpPr>
          <p:nvPr/>
        </p:nvSpPr>
        <p:spPr bwMode="auto">
          <a:xfrm>
            <a:off x="225425" y="158750"/>
            <a:ext cx="7977188" cy="9652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kumimoji="0" lang="en-US" altLang="x-none" sz="4400" dirty="0" smtClean="0">
                <a:solidFill>
                  <a:schemeClr val="tx2"/>
                </a:solidFill>
                <a:latin typeface="B Helvetica Bold" charset="0"/>
              </a:rPr>
              <a:t>Seven-</a:t>
            </a:r>
            <a:r>
              <a:rPr kumimoji="0" lang="en-US" altLang="x-none" sz="4400" dirty="0">
                <a:solidFill>
                  <a:schemeClr val="tx2"/>
                </a:solidFill>
                <a:latin typeface="B Helvetica Bold" charset="0"/>
              </a:rPr>
              <a:t>Year Report</a:t>
            </a:r>
          </a:p>
        </p:txBody>
      </p:sp>
      <p:sp>
        <p:nvSpPr>
          <p:cNvPr id="252930" name="Rectangle 3"/>
          <p:cNvSpPr>
            <a:spLocks noChangeArrowheads="1"/>
          </p:cNvSpPr>
          <p:nvPr/>
        </p:nvSpPr>
        <p:spPr bwMode="auto">
          <a:xfrm>
            <a:off x="727075" y="1116013"/>
            <a:ext cx="77946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x-none" sz="3200" dirty="0" smtClean="0">
                <a:latin typeface="Calibri" charset="0"/>
              </a:rPr>
              <a:t>MARS </a:t>
            </a:r>
            <a:r>
              <a:rPr lang="en-US" altLang="x-none" sz="3200" dirty="0">
                <a:latin typeface="Calibri" charset="0"/>
              </a:rPr>
              <a:t>Project </a:t>
            </a:r>
            <a:r>
              <a:rPr lang="en-US" altLang="x-none" sz="3200" dirty="0" smtClean="0">
                <a:latin typeface="Calibri" charset="0"/>
              </a:rPr>
              <a:t>Students</a:t>
            </a:r>
            <a:endParaRPr lang="en-US" altLang="x-none" sz="32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13 completed MSc theses</a:t>
            </a:r>
          </a:p>
          <a:p>
            <a:pPr lvl="1">
              <a:buFontTx/>
              <a:buChar char="•"/>
            </a:pPr>
            <a:r>
              <a:rPr lang="en-US" altLang="x-none" sz="2400" dirty="0">
                <a:latin typeface="Calibri" charset="0"/>
              </a:rPr>
              <a:t>5</a:t>
            </a:r>
            <a:r>
              <a:rPr lang="en-US" altLang="x-none" sz="2400" dirty="0" smtClean="0">
                <a:latin typeface="Calibri" charset="0"/>
              </a:rPr>
              <a:t> with thesis research in progress or beginning</a:t>
            </a: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2 took alternate paths</a:t>
            </a:r>
            <a:endParaRPr lang="en-US" altLang="x-none" sz="24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9 working in energy industry</a:t>
            </a:r>
            <a:endParaRPr lang="en-US" altLang="x-none" sz="2400" dirty="0">
              <a:latin typeface="Calibri" charset="0"/>
            </a:endParaRPr>
          </a:p>
          <a:p>
            <a:pPr lvl="1">
              <a:buFontTx/>
              <a:buChar char="•"/>
            </a:pPr>
            <a:r>
              <a:rPr lang="en-US" altLang="x-none" sz="2400" dirty="0" smtClean="0">
                <a:latin typeface="Calibri" charset="0"/>
              </a:rPr>
              <a:t>2 working in government (DOGGR, BLM)</a:t>
            </a:r>
          </a:p>
          <a:p>
            <a:pPr lvl="1">
              <a:buFontTx/>
              <a:buChar char="•"/>
            </a:pPr>
            <a:r>
              <a:rPr lang="en-US" altLang="x-none" sz="2400" dirty="0">
                <a:latin typeface="Calibri" charset="0"/>
              </a:rPr>
              <a:t>4</a:t>
            </a:r>
            <a:r>
              <a:rPr lang="en-US" altLang="x-none" sz="2400" dirty="0" smtClean="0">
                <a:latin typeface="Calibri" charset="0"/>
              </a:rPr>
              <a:t> working in environmental/engineering geology, etc.</a:t>
            </a:r>
          </a:p>
          <a:p>
            <a:pPr lvl="1">
              <a:buFontTx/>
              <a:buChar char="•"/>
            </a:pPr>
            <a:endParaRPr lang="en-US" altLang="x-none" sz="2400" dirty="0">
              <a:latin typeface="Calibri" charset="0"/>
            </a:endParaRPr>
          </a:p>
          <a:p>
            <a:pPr lvl="1">
              <a:buFontTx/>
              <a:buChar char="•"/>
            </a:pPr>
            <a:endParaRPr lang="en-US" altLang="x-none" sz="1400" dirty="0">
              <a:latin typeface="Calibri" charset="0"/>
            </a:endParaRPr>
          </a:p>
          <a:p>
            <a:pPr marL="6350" lvl="1"/>
            <a:endParaRPr lang="en-US" altLang="x-none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40298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2883</TotalTime>
  <Words>426</Words>
  <Application>Microsoft Macintosh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1_Adjacency</vt:lpstr>
      <vt:lpstr>Foundry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Behl</dc:creator>
  <cp:lastModifiedBy>Richard Behl</cp:lastModifiedBy>
  <cp:revision>171</cp:revision>
  <dcterms:created xsi:type="dcterms:W3CDTF">2014-04-27T01:18:21Z</dcterms:created>
  <dcterms:modified xsi:type="dcterms:W3CDTF">2018-07-30T04:50:12Z</dcterms:modified>
</cp:coreProperties>
</file>