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4"/>
  </p:notesMasterIdLst>
  <p:sldIdLst>
    <p:sldId id="288" r:id="rId2"/>
    <p:sldId id="289" r:id="rId3"/>
    <p:sldId id="257" r:id="rId4"/>
    <p:sldId id="259" r:id="rId5"/>
    <p:sldId id="258" r:id="rId6"/>
    <p:sldId id="267" r:id="rId7"/>
    <p:sldId id="261" r:id="rId8"/>
    <p:sldId id="260" r:id="rId9"/>
    <p:sldId id="262" r:id="rId10"/>
    <p:sldId id="265" r:id="rId11"/>
    <p:sldId id="269" r:id="rId12"/>
    <p:sldId id="273" r:id="rId13"/>
    <p:sldId id="274" r:id="rId14"/>
    <p:sldId id="263" r:id="rId15"/>
    <p:sldId id="271" r:id="rId16"/>
    <p:sldId id="270" r:id="rId17"/>
    <p:sldId id="277" r:id="rId18"/>
    <p:sldId id="275" r:id="rId19"/>
    <p:sldId id="268" r:id="rId20"/>
    <p:sldId id="266" r:id="rId21"/>
    <p:sldId id="278" r:id="rId22"/>
    <p:sldId id="291" r:id="rId23"/>
    <p:sldId id="276" r:id="rId24"/>
    <p:sldId id="290" r:id="rId25"/>
    <p:sldId id="279" r:id="rId26"/>
    <p:sldId id="287" r:id="rId27"/>
    <p:sldId id="281" r:id="rId28"/>
    <p:sldId id="282" r:id="rId29"/>
    <p:sldId id="283" r:id="rId30"/>
    <p:sldId id="286" r:id="rId31"/>
    <p:sldId id="284"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D96"/>
    <a:srgbClr val="DD7F62"/>
    <a:srgbClr val="808000"/>
    <a:srgbClr val="2E8B57"/>
    <a:srgbClr val="DA6D1F"/>
    <a:srgbClr val="696969"/>
    <a:srgbClr val="A0522D"/>
    <a:srgbClr val="FFC40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63" autoAdjust="0"/>
    <p:restoredTop sz="94364" autoAdjust="0"/>
  </p:normalViewPr>
  <p:slideViewPr>
    <p:cSldViewPr snapToGrid="0">
      <p:cViewPr>
        <p:scale>
          <a:sx n="100" d="100"/>
          <a:sy n="100" d="100"/>
        </p:scale>
        <p:origin x="1984" y="188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76640-3CF9-461D-8682-741FF5919871}" type="datetimeFigureOut">
              <a:rPr lang="en-US" smtClean="0"/>
              <a:t>8/29/18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A28DA-FB00-4E70-8D04-C517726E318A}" type="slidenum">
              <a:rPr lang="en-US" smtClean="0"/>
              <a:t>‹#›</a:t>
            </a:fld>
            <a:endParaRPr lang="en-US"/>
          </a:p>
        </p:txBody>
      </p:sp>
    </p:spTree>
    <p:extLst>
      <p:ext uri="{BB962C8B-B14F-4D97-AF65-F5344CB8AC3E}">
        <p14:creationId xmlns:p14="http://schemas.microsoft.com/office/powerpoint/2010/main" val="1569269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Name is Jack</a:t>
            </a:r>
            <a:r>
              <a:rPr lang="en-US" baseline="0" dirty="0" smtClean="0"/>
              <a:t> Farrell student of Rick </a:t>
            </a:r>
            <a:r>
              <a:rPr lang="en-US" baseline="0" dirty="0" err="1" smtClean="0"/>
              <a:t>Behls</a:t>
            </a:r>
            <a:endParaRPr lang="en-US" baseline="0" dirty="0" smtClean="0"/>
          </a:p>
          <a:p>
            <a:pPr marL="171450" indent="-171450">
              <a:buFontTx/>
              <a:buChar char="-"/>
            </a:pPr>
            <a:r>
              <a:rPr lang="en-US" baseline="0" dirty="0" smtClean="0"/>
              <a:t>I’ve put together a series of slides containing data I hope you all will find helpful in your exploration efforts in the lower antelope upper </a:t>
            </a:r>
            <a:r>
              <a:rPr lang="en-US" baseline="0" dirty="0" err="1" smtClean="0"/>
              <a:t>mcdonald</a:t>
            </a:r>
            <a:endParaRPr lang="en-US" baseline="0" dirty="0" smtClean="0"/>
          </a:p>
          <a:p>
            <a:pPr marL="171450" indent="-171450">
              <a:buFontTx/>
              <a:buChar char="-"/>
            </a:pPr>
            <a:r>
              <a:rPr lang="en-US" baseline="0" dirty="0" smtClean="0"/>
              <a:t>Please feel free to stop me at anytime if you want to discuss something, want me to slow down, or speed up. </a:t>
            </a:r>
          </a:p>
          <a:p>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a:t>
            </a:fld>
            <a:endParaRPr lang="en-US"/>
          </a:p>
        </p:txBody>
      </p:sp>
    </p:spTree>
    <p:extLst>
      <p:ext uri="{BB962C8B-B14F-4D97-AF65-F5344CB8AC3E}">
        <p14:creationId xmlns:p14="http://schemas.microsoft.com/office/powerpoint/2010/main" val="363375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well panel on the right here is highlighting the cored intervals with the shaded boxes, the red color is where we have XRD data + XRF, and the peach shade represents intervals where we have XRF</a:t>
            </a:r>
          </a:p>
          <a:p>
            <a:pPr marL="171450" indent="-171450">
              <a:buFontTx/>
              <a:buChar char="-"/>
            </a:pPr>
            <a:r>
              <a:rPr lang="en-US" baseline="0" dirty="0" smtClean="0"/>
              <a:t>The plot here has TOC on the x axis and quartz on the Y axis </a:t>
            </a:r>
          </a:p>
          <a:p>
            <a:pPr marL="171450" indent="-171450">
              <a:buFontTx/>
              <a:buChar char="-"/>
            </a:pPr>
            <a:r>
              <a:rPr lang="en-US" baseline="0" dirty="0" smtClean="0"/>
              <a:t>For 856 and 848 we see a good negative relationship between quartz and TOC, suggesting that the more </a:t>
            </a:r>
            <a:r>
              <a:rPr lang="en-US" baseline="0" dirty="0" err="1" smtClean="0"/>
              <a:t>silicious</a:t>
            </a:r>
            <a:r>
              <a:rPr lang="en-US" baseline="0" dirty="0" smtClean="0"/>
              <a:t> intervals, have less TOC.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11</a:t>
            </a:fld>
            <a:endParaRPr lang="en-US"/>
          </a:p>
        </p:txBody>
      </p:sp>
    </p:spTree>
    <p:extLst>
      <p:ext uri="{BB962C8B-B14F-4D97-AF65-F5344CB8AC3E}">
        <p14:creationId xmlns:p14="http://schemas.microsoft.com/office/powerpoint/2010/main" val="216732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plot</a:t>
            </a:r>
            <a:r>
              <a:rPr lang="en-US" baseline="0" dirty="0" smtClean="0"/>
              <a:t> of TOC and Clay shows us a positive relationship between TOC and Clay, so this may be suggesting that these clay rich intervals accumulated at a much slower late allowing silica dissolution and the concentration of detritus and TOC.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12</a:t>
            </a:fld>
            <a:endParaRPr lang="en-US"/>
          </a:p>
        </p:txBody>
      </p:sp>
    </p:spTree>
    <p:extLst>
      <p:ext uri="{BB962C8B-B14F-4D97-AF65-F5344CB8AC3E}">
        <p14:creationId xmlns:p14="http://schemas.microsoft.com/office/powerpoint/2010/main" val="28655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last figure here</a:t>
            </a:r>
            <a:r>
              <a:rPr lang="en-US" baseline="0" dirty="0" smtClean="0"/>
              <a:t> is showing TOC vs Feldspar, this relationship is parallel to that of TOC and clay, our clay rich, high TOC intervals are also enriched in feldspars. </a:t>
            </a:r>
          </a:p>
          <a:p>
            <a:r>
              <a:rPr lang="en-US" baseline="0" dirty="0" smtClean="0"/>
              <a:t>Again we have an extremely poor trend in the 882D well. This is because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13</a:t>
            </a:fld>
            <a:endParaRPr lang="en-US"/>
          </a:p>
        </p:txBody>
      </p:sp>
    </p:spTree>
    <p:extLst>
      <p:ext uri="{BB962C8B-B14F-4D97-AF65-F5344CB8AC3E}">
        <p14:creationId xmlns:p14="http://schemas.microsoft.com/office/powerpoint/2010/main" val="2022084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882D-8 well is in the oil generation window so a</a:t>
            </a:r>
            <a:r>
              <a:rPr lang="en-US" baseline="0" dirty="0" smtClean="0"/>
              <a:t> portion of the original TOC is being converted to hydrocarbon. </a:t>
            </a:r>
            <a:r>
              <a:rPr lang="en-US" baseline="0" dirty="0" err="1" smtClean="0"/>
              <a:t>Tmax</a:t>
            </a:r>
            <a:r>
              <a:rPr lang="en-US" baseline="0" dirty="0" smtClean="0"/>
              <a:t> lines are drawn at 435 and 455 degrees </a:t>
            </a:r>
            <a:r>
              <a:rPr lang="en-US" baseline="0" dirty="0" err="1" smtClean="0"/>
              <a:t>celcius</a:t>
            </a:r>
            <a:r>
              <a:rPr lang="en-US" baseline="0" dirty="0" smtClean="0"/>
              <a:t> </a:t>
            </a:r>
          </a:p>
          <a:p>
            <a:pPr marL="171450" indent="-171450">
              <a:buFontTx/>
              <a:buChar char="-"/>
            </a:pPr>
            <a:r>
              <a:rPr lang="en-US" baseline="0" dirty="0" err="1" smtClean="0"/>
              <a:t>Psuedo</a:t>
            </a:r>
            <a:r>
              <a:rPr lang="en-US" baseline="0" dirty="0" smtClean="0"/>
              <a:t> van </a:t>
            </a:r>
            <a:r>
              <a:rPr lang="en-US" baseline="0" dirty="0" err="1" smtClean="0"/>
              <a:t>krevlin</a:t>
            </a:r>
            <a:r>
              <a:rPr lang="en-US" baseline="0" dirty="0" smtClean="0"/>
              <a:t> is showing that the interval of interest has mostly Type 1 and type 2 kerogen. </a:t>
            </a:r>
          </a:p>
        </p:txBody>
      </p:sp>
      <p:sp>
        <p:nvSpPr>
          <p:cNvPr id="4" name="Slide Number Placeholder 3"/>
          <p:cNvSpPr>
            <a:spLocks noGrp="1"/>
          </p:cNvSpPr>
          <p:nvPr>
            <p:ph type="sldNum" sz="quarter" idx="10"/>
          </p:nvPr>
        </p:nvSpPr>
        <p:spPr/>
        <p:txBody>
          <a:bodyPr/>
          <a:lstStyle/>
          <a:p>
            <a:fld id="{F18A28DA-FB00-4E70-8D04-C517726E318A}" type="slidenum">
              <a:rPr lang="en-US" smtClean="0"/>
              <a:t>14</a:t>
            </a:fld>
            <a:endParaRPr lang="en-US"/>
          </a:p>
        </p:txBody>
      </p:sp>
    </p:spTree>
    <p:extLst>
      <p:ext uri="{BB962C8B-B14F-4D97-AF65-F5344CB8AC3E}">
        <p14:creationId xmlns:p14="http://schemas.microsoft.com/office/powerpoint/2010/main" val="1768036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 </a:t>
            </a:r>
            <a:r>
              <a:rPr lang="en-US" dirty="0" err="1" smtClean="0"/>
              <a:t>ryan</a:t>
            </a:r>
            <a:r>
              <a:rPr lang="en-US" dirty="0" smtClean="0"/>
              <a:t> demonstrated,</a:t>
            </a:r>
            <a:r>
              <a:rPr lang="en-US" baseline="0" dirty="0" smtClean="0"/>
              <a:t> these rocks are highly </a:t>
            </a:r>
            <a:r>
              <a:rPr lang="en-US" baseline="0" dirty="0" err="1" smtClean="0"/>
              <a:t>heterogenous</a:t>
            </a:r>
            <a:r>
              <a:rPr lang="en-US" baseline="0" dirty="0" smtClean="0"/>
              <a:t> in composition.</a:t>
            </a:r>
          </a:p>
          <a:p>
            <a:pPr marL="171450" indent="-171450">
              <a:buFontTx/>
              <a:buChar char="-"/>
            </a:pPr>
            <a:r>
              <a:rPr lang="en-US" baseline="0" dirty="0" smtClean="0"/>
              <a:t>On the right is a plot of silica/detritus and a gray scale color</a:t>
            </a:r>
          </a:p>
          <a:p>
            <a:pPr marL="171450" indent="-171450">
              <a:buFontTx/>
              <a:buChar char="-"/>
            </a:pPr>
            <a:r>
              <a:rPr lang="en-US" baseline="0" dirty="0" smtClean="0"/>
              <a:t>The top plot is SI/Detritus vs clay, show us that the ratio is a good reflection of clay </a:t>
            </a:r>
          </a:p>
          <a:p>
            <a:pPr marL="171450" indent="-171450">
              <a:buFontTx/>
              <a:buChar char="-"/>
            </a:pPr>
            <a:r>
              <a:rPr lang="en-US" baseline="0" dirty="0" smtClean="0"/>
              <a:t>The bottom plot is of the silica/detritus ratio tied to porosity, more clay less porosity </a:t>
            </a:r>
          </a:p>
          <a:p>
            <a:pPr marL="171450" indent="-171450">
              <a:buFontTx/>
              <a:buChar char="-"/>
            </a:pPr>
            <a:r>
              <a:rPr lang="en-US" baseline="0" dirty="0" smtClean="0"/>
              <a:t>The plot on the right </a:t>
            </a:r>
          </a:p>
        </p:txBody>
      </p:sp>
      <p:sp>
        <p:nvSpPr>
          <p:cNvPr id="4" name="Slide Number Placeholder 3"/>
          <p:cNvSpPr>
            <a:spLocks noGrp="1"/>
          </p:cNvSpPr>
          <p:nvPr>
            <p:ph type="sldNum" sz="quarter" idx="10"/>
          </p:nvPr>
        </p:nvSpPr>
        <p:spPr/>
        <p:txBody>
          <a:bodyPr/>
          <a:lstStyle/>
          <a:p>
            <a:fld id="{F18A28DA-FB00-4E70-8D04-C517726E318A}" type="slidenum">
              <a:rPr lang="en-US" smtClean="0"/>
              <a:t>15</a:t>
            </a:fld>
            <a:endParaRPr lang="en-US"/>
          </a:p>
        </p:txBody>
      </p:sp>
    </p:spTree>
    <p:extLst>
      <p:ext uri="{BB962C8B-B14F-4D97-AF65-F5344CB8AC3E}">
        <p14:creationId xmlns:p14="http://schemas.microsoft.com/office/powerpoint/2010/main" val="3442274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a:t>
            </a:r>
            <a:r>
              <a:rPr lang="en-US" baseline="0" dirty="0" smtClean="0"/>
              <a:t> we have a more extensive view of the grey scale, </a:t>
            </a:r>
            <a:r>
              <a:rPr lang="en-US" baseline="0" dirty="0" err="1" smtClean="0"/>
              <a:t>si</a:t>
            </a:r>
            <a:r>
              <a:rPr lang="en-US" baseline="0" dirty="0" smtClean="0"/>
              <a:t>/detritus ratio figure. </a:t>
            </a:r>
          </a:p>
          <a:p>
            <a:pPr marL="171450" indent="-171450">
              <a:buFontTx/>
              <a:buChar char="-"/>
            </a:pPr>
            <a:r>
              <a:rPr lang="en-US" baseline="0" dirty="0" smtClean="0"/>
              <a:t>I think its pretty amazing that you can move form 9% TOC to 49% in 5 feet. </a:t>
            </a:r>
          </a:p>
          <a:p>
            <a:pPr marL="171450" indent="-171450">
              <a:buFontTx/>
              <a:buChar char="-"/>
            </a:pPr>
            <a:r>
              <a:rPr lang="en-US" baseline="0" dirty="0" smtClean="0"/>
              <a:t>Another interesting thing to not here is that the ash beds only lie within the dark clay rich intervals, we have two hypothesis for this </a:t>
            </a:r>
          </a:p>
          <a:p>
            <a:pPr marL="171450" indent="-171450">
              <a:buFontTx/>
              <a:buChar char="-"/>
            </a:pPr>
            <a:r>
              <a:rPr lang="en-US" baseline="0" dirty="0" smtClean="0"/>
              <a:t>A the clay rich intervals took much longer to be deposited </a:t>
            </a:r>
          </a:p>
          <a:p>
            <a:pPr marL="171450" indent="-171450">
              <a:buFontTx/>
              <a:buChar char="-"/>
            </a:pPr>
            <a:r>
              <a:rPr lang="en-US" baseline="0" dirty="0" smtClean="0"/>
              <a:t>B the more </a:t>
            </a:r>
            <a:r>
              <a:rPr lang="en-US" baseline="0" dirty="0" err="1" smtClean="0"/>
              <a:t>silicious</a:t>
            </a:r>
            <a:r>
              <a:rPr lang="en-US" baseline="0" dirty="0" smtClean="0"/>
              <a:t> intervals were </a:t>
            </a:r>
          </a:p>
          <a:p>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16</a:t>
            </a:fld>
            <a:endParaRPr lang="en-US"/>
          </a:p>
        </p:txBody>
      </p:sp>
    </p:spTree>
    <p:extLst>
      <p:ext uri="{BB962C8B-B14F-4D97-AF65-F5344CB8AC3E}">
        <p14:creationId xmlns:p14="http://schemas.microsoft.com/office/powerpoint/2010/main" val="231083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a:t>
            </a:r>
            <a:r>
              <a:rPr lang="en-US" baseline="0" dirty="0" smtClean="0"/>
              <a:t> correlate I used mainly uranium and thorium. Uranium is strong indicator of TOC and phosphate, while thorium is a strong indicator of clay. </a:t>
            </a:r>
          </a:p>
          <a:p>
            <a:pPr marL="171450" indent="-171450">
              <a:buFontTx/>
              <a:buChar char="-"/>
            </a:pPr>
            <a:r>
              <a:rPr lang="en-US" baseline="0" dirty="0" smtClean="0"/>
              <a:t>I was also supplied with ECS (element capture spectroscopy) logs</a:t>
            </a:r>
          </a:p>
          <a:p>
            <a:pPr marL="171450" indent="-171450">
              <a:buFontTx/>
              <a:buChar char="-"/>
            </a:pPr>
            <a:r>
              <a:rPr lang="en-US" baseline="0" dirty="0" smtClean="0"/>
              <a:t>I divided my study interval into a number of horizons from 1 to 8 and zones A-G. </a:t>
            </a:r>
          </a:p>
          <a:p>
            <a:pPr marL="171450" indent="-171450">
              <a:buFontTx/>
              <a:buChar char="-"/>
            </a:pPr>
            <a:r>
              <a:rPr lang="en-US" baseline="0" dirty="0" smtClean="0"/>
              <a:t>Now lets look at the data</a:t>
            </a:r>
          </a:p>
        </p:txBody>
      </p:sp>
      <p:sp>
        <p:nvSpPr>
          <p:cNvPr id="4" name="Slide Number Placeholder 3"/>
          <p:cNvSpPr>
            <a:spLocks noGrp="1"/>
          </p:cNvSpPr>
          <p:nvPr>
            <p:ph type="sldNum" sz="quarter" idx="10"/>
          </p:nvPr>
        </p:nvSpPr>
        <p:spPr/>
        <p:txBody>
          <a:bodyPr/>
          <a:lstStyle/>
          <a:p>
            <a:fld id="{F18A28DA-FB00-4E70-8D04-C517726E318A}" type="slidenum">
              <a:rPr lang="en-US" smtClean="0"/>
              <a:t>17</a:t>
            </a:fld>
            <a:endParaRPr lang="en-US"/>
          </a:p>
        </p:txBody>
      </p:sp>
    </p:spTree>
    <p:extLst>
      <p:ext uri="{BB962C8B-B14F-4D97-AF65-F5344CB8AC3E}">
        <p14:creationId xmlns:p14="http://schemas.microsoft.com/office/powerpoint/2010/main" val="180825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Zone A-  relatively clean gamma signature and constant from North South</a:t>
            </a:r>
          </a:p>
          <a:p>
            <a:pPr marL="171450" indent="-171450">
              <a:buFontTx/>
              <a:buChar char="-"/>
            </a:pPr>
            <a:r>
              <a:rPr lang="en-US" baseline="0" dirty="0" smtClean="0"/>
              <a:t>Zone B- Decrease in thorium and increase to uranium, this increase begins much lower in the interval toward the south </a:t>
            </a:r>
          </a:p>
          <a:p>
            <a:pPr marL="171450" indent="-171450">
              <a:buFontTx/>
              <a:buChar char="-"/>
            </a:pPr>
            <a:r>
              <a:rPr lang="en-US" baseline="0" dirty="0" smtClean="0"/>
              <a:t>Horizon 3 zone C, maybe a flooding surface, abundance peak of </a:t>
            </a:r>
            <a:r>
              <a:rPr lang="en-US" baseline="0" dirty="0" err="1" smtClean="0"/>
              <a:t>forams</a:t>
            </a:r>
            <a:endParaRPr lang="en-US" baseline="0" dirty="0" smtClean="0"/>
          </a:p>
          <a:p>
            <a:pPr marL="171450" indent="-171450">
              <a:buFontTx/>
              <a:buChar char="-"/>
            </a:pPr>
            <a:r>
              <a:rPr lang="en-US" baseline="0" dirty="0" smtClean="0"/>
              <a:t>Thickening of </a:t>
            </a:r>
            <a:r>
              <a:rPr lang="en-US" baseline="0" dirty="0" err="1" smtClean="0"/>
              <a:t>seds</a:t>
            </a:r>
            <a:r>
              <a:rPr lang="en-US" baseline="0" dirty="0" smtClean="0"/>
              <a:t> to the south </a:t>
            </a:r>
          </a:p>
          <a:p>
            <a:pPr marL="171450" indent="-171450">
              <a:buFontTx/>
              <a:buChar char="-"/>
            </a:pPr>
            <a:r>
              <a:rPr lang="en-US" baseline="0" dirty="0" smtClean="0"/>
              <a:t>Zone D significant thickening and cleaning to the south</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18</a:t>
            </a:fld>
            <a:endParaRPr lang="en-US"/>
          </a:p>
        </p:txBody>
      </p:sp>
    </p:spTree>
    <p:extLst>
      <p:ext uri="{BB962C8B-B14F-4D97-AF65-F5344CB8AC3E}">
        <p14:creationId xmlns:p14="http://schemas.microsoft.com/office/powerpoint/2010/main" val="46653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Zone A, pretty consistent thickness slight thinning to the south. </a:t>
            </a:r>
          </a:p>
          <a:p>
            <a:pPr marL="171450" indent="-171450">
              <a:buFontTx/>
              <a:buChar char="-"/>
            </a:pPr>
            <a:r>
              <a:rPr lang="en-US" baseline="0" dirty="0" smtClean="0"/>
              <a:t>Average clay % of interval A based off ECS logs is relatively consistent but decreases to as the interval thins to the south</a:t>
            </a:r>
          </a:p>
          <a:p>
            <a:pPr marL="171450" indent="-171450">
              <a:buFontTx/>
              <a:buChar char="-"/>
            </a:pPr>
            <a:r>
              <a:rPr lang="en-US" baseline="0" dirty="0" smtClean="0"/>
              <a:t>Clay volume is constant and higher in the north vs the south.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19</a:t>
            </a:fld>
            <a:endParaRPr lang="en-US"/>
          </a:p>
        </p:txBody>
      </p:sp>
    </p:spTree>
    <p:extLst>
      <p:ext uri="{BB962C8B-B14F-4D97-AF65-F5344CB8AC3E}">
        <p14:creationId xmlns:p14="http://schemas.microsoft.com/office/powerpoint/2010/main" val="352741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Zone C 125 </a:t>
            </a:r>
            <a:r>
              <a:rPr lang="en-US" dirty="0" err="1" smtClean="0"/>
              <a:t>ft</a:t>
            </a:r>
            <a:r>
              <a:rPr lang="en-US" dirty="0" smtClean="0"/>
              <a:t> – 180 </a:t>
            </a:r>
            <a:r>
              <a:rPr lang="en-US" dirty="0" err="1" smtClean="0"/>
              <a:t>ft</a:t>
            </a:r>
            <a:endParaRPr lang="en-US" dirty="0" smtClean="0"/>
          </a:p>
          <a:p>
            <a:r>
              <a:rPr lang="en-US" dirty="0" smtClean="0"/>
              <a:t>Zone D 100</a:t>
            </a:r>
            <a:r>
              <a:rPr lang="en-US" baseline="0" dirty="0" smtClean="0"/>
              <a:t> </a:t>
            </a:r>
            <a:r>
              <a:rPr lang="en-US" baseline="0" dirty="0" err="1" smtClean="0"/>
              <a:t>ft</a:t>
            </a:r>
            <a:r>
              <a:rPr lang="en-US" dirty="0" smtClean="0"/>
              <a:t> – 220 </a:t>
            </a:r>
            <a:r>
              <a:rPr lang="en-US" dirty="0" err="1" smtClean="0"/>
              <a:t>ft</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20</a:t>
            </a:fld>
            <a:endParaRPr lang="en-US"/>
          </a:p>
        </p:txBody>
      </p:sp>
    </p:spTree>
    <p:extLst>
      <p:ext uri="{BB962C8B-B14F-4D97-AF65-F5344CB8AC3E}">
        <p14:creationId xmlns:p14="http://schemas.microsoft.com/office/powerpoint/2010/main" val="353781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Displayed are conceptual models of lateral variation in a number of forms from a bathymetric high into a low</a:t>
            </a:r>
          </a:p>
          <a:p>
            <a:pPr marL="171450" indent="-171450">
              <a:buFontTx/>
              <a:buChar char="-"/>
            </a:pPr>
            <a:r>
              <a:rPr lang="en-US" baseline="0" dirty="0" smtClean="0"/>
              <a:t>The Brown color here is representative of more clay rich strata and the gray diatomaceous intervals </a:t>
            </a:r>
          </a:p>
          <a:p>
            <a:pPr marL="171450" indent="-171450">
              <a:buFontTx/>
              <a:buChar char="-"/>
            </a:pPr>
            <a:r>
              <a:rPr lang="en-US" baseline="0" dirty="0" smtClean="0"/>
              <a:t>The first illustration depicts uniform thickness of beds, which would be indicative of pure </a:t>
            </a:r>
            <a:r>
              <a:rPr lang="en-US" baseline="0" dirty="0" err="1" smtClean="0"/>
              <a:t>hemipelagic</a:t>
            </a:r>
            <a:r>
              <a:rPr lang="en-US" baseline="0" dirty="0" smtClean="0"/>
              <a:t> deposition on a stable </a:t>
            </a:r>
            <a:r>
              <a:rPr lang="en-US" baseline="0" dirty="0" err="1" smtClean="0"/>
              <a:t>banktop</a:t>
            </a:r>
            <a:r>
              <a:rPr lang="en-US" baseline="0" dirty="0" smtClean="0"/>
              <a:t> slope and basin. </a:t>
            </a:r>
          </a:p>
          <a:p>
            <a:pPr marL="171450" indent="-171450">
              <a:buFontTx/>
              <a:buChar char="-"/>
            </a:pPr>
            <a:r>
              <a:rPr lang="en-US" baseline="0" dirty="0" smtClean="0"/>
              <a:t>The next depicts uniform thickening of both diatomaceous and clay rich beds into the lows</a:t>
            </a:r>
          </a:p>
          <a:p>
            <a:pPr marL="171450" indent="-171450">
              <a:buFontTx/>
              <a:buChar char="-"/>
            </a:pPr>
            <a:r>
              <a:rPr lang="en-US" baseline="0" dirty="0" smtClean="0"/>
              <a:t>2</a:t>
            </a:r>
            <a:r>
              <a:rPr lang="en-US" baseline="30000" dirty="0" smtClean="0"/>
              <a:t>nd</a:t>
            </a:r>
            <a:r>
              <a:rPr lang="en-US" baseline="0" dirty="0" smtClean="0"/>
              <a:t> to last shows clay rich beds thinning into a silica rich basin, this model applies to the Santa Barbara basin, where there is a preferential winnowing of diatomaceous material into the lows and enrichment of detritus on the highs</a:t>
            </a:r>
          </a:p>
          <a:p>
            <a:pPr marL="171450" indent="-171450">
              <a:buFontTx/>
              <a:buChar char="-"/>
            </a:pPr>
            <a:r>
              <a:rPr lang="en-US" baseline="0" dirty="0" smtClean="0"/>
              <a:t>And lastly we see a </a:t>
            </a:r>
            <a:r>
              <a:rPr lang="en-US" baseline="0" dirty="0" err="1" smtClean="0"/>
              <a:t>basinal</a:t>
            </a:r>
            <a:r>
              <a:rPr lang="en-US" baseline="0" dirty="0" smtClean="0"/>
              <a:t> thickening of detritus, as you know this model can be applied to some of the </a:t>
            </a:r>
            <a:r>
              <a:rPr lang="en-US" baseline="0" dirty="0" err="1" smtClean="0"/>
              <a:t>stevens</a:t>
            </a:r>
            <a:r>
              <a:rPr lang="en-US" baseline="0" dirty="0" smtClean="0"/>
              <a:t> sand interval</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F18A28DA-FB00-4E70-8D04-C517726E318A}" type="slidenum">
              <a:rPr lang="en-US" smtClean="0"/>
              <a:t>3</a:t>
            </a:fld>
            <a:endParaRPr lang="en-US"/>
          </a:p>
        </p:txBody>
      </p:sp>
    </p:spTree>
    <p:extLst>
      <p:ext uri="{BB962C8B-B14F-4D97-AF65-F5344CB8AC3E}">
        <p14:creationId xmlns:p14="http://schemas.microsoft.com/office/powerpoint/2010/main" val="4057792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points</a:t>
            </a:r>
          </a:p>
          <a:p>
            <a:pPr marL="171450" indent="-171450">
              <a:buFontTx/>
              <a:buChar char="-"/>
            </a:pPr>
            <a:r>
              <a:rPr lang="en-US" dirty="0" smtClean="0"/>
              <a:t>Zone C we</a:t>
            </a:r>
            <a:r>
              <a:rPr lang="en-US" baseline="0" dirty="0" smtClean="0"/>
              <a:t> see thickening to the south with a slight decrease in clay % and clay volume </a:t>
            </a:r>
          </a:p>
          <a:p>
            <a:pPr marL="171450" indent="-171450">
              <a:buFontTx/>
              <a:buChar char="-"/>
            </a:pPr>
            <a:r>
              <a:rPr lang="en-US" baseline="0" dirty="0" smtClean="0"/>
              <a:t>Zone D also shows a thickening to the south with a major decrease in clay % and relatively consistent clay volume </a:t>
            </a:r>
          </a:p>
          <a:p>
            <a:pPr marL="171450" indent="-171450">
              <a:buFontTx/>
              <a:buChar char="-"/>
            </a:pPr>
            <a:r>
              <a:rPr lang="en-US" baseline="0" dirty="0" smtClean="0"/>
              <a:t>We are seeing different relationships in lateral variation between zones, clay is associated with TOC. </a:t>
            </a:r>
          </a:p>
          <a:p>
            <a:pPr marL="171450" indent="-171450">
              <a:buFontTx/>
              <a:buChar char="-"/>
            </a:pPr>
            <a:r>
              <a:rPr lang="en-US" dirty="0" smtClean="0"/>
              <a:t>Zone C 125 </a:t>
            </a:r>
            <a:r>
              <a:rPr lang="en-US" dirty="0" err="1" smtClean="0"/>
              <a:t>ft</a:t>
            </a:r>
            <a:r>
              <a:rPr lang="en-US" dirty="0" smtClean="0"/>
              <a:t> – 170 </a:t>
            </a:r>
            <a:r>
              <a:rPr lang="en-US" dirty="0" err="1" smtClean="0"/>
              <a:t>ft</a:t>
            </a:r>
            <a:r>
              <a:rPr lang="en-US" dirty="0" smtClean="0"/>
              <a:t> .24</a:t>
            </a:r>
            <a:r>
              <a:rPr lang="en-US" baseline="0" dirty="0" smtClean="0"/>
              <a:t> -.28 4% flux over a thickness change of 50 </a:t>
            </a:r>
            <a:r>
              <a:rPr lang="en-US" baseline="0" dirty="0" err="1" smtClean="0"/>
              <a:t>ft</a:t>
            </a:r>
            <a:endParaRPr lang="en-US" dirty="0" smtClean="0"/>
          </a:p>
          <a:p>
            <a:pPr marL="171450" indent="-171450">
              <a:buFontTx/>
              <a:buChar char="-"/>
            </a:pPr>
            <a:r>
              <a:rPr lang="en-US" dirty="0" smtClean="0"/>
              <a:t>Zone D 100</a:t>
            </a:r>
            <a:r>
              <a:rPr lang="en-US" baseline="0" dirty="0" smtClean="0"/>
              <a:t> </a:t>
            </a:r>
            <a:r>
              <a:rPr lang="en-US" baseline="0" dirty="0" err="1" smtClean="0"/>
              <a:t>ft</a:t>
            </a:r>
            <a:r>
              <a:rPr lang="en-US" dirty="0" smtClean="0"/>
              <a:t> – 230 </a:t>
            </a:r>
            <a:r>
              <a:rPr lang="en-US" dirty="0" err="1" smtClean="0"/>
              <a:t>ft</a:t>
            </a:r>
            <a:r>
              <a:rPr lang="en-US" dirty="0" smtClean="0"/>
              <a:t> .20 -</a:t>
            </a:r>
            <a:r>
              <a:rPr lang="en-US" baseline="0" dirty="0" smtClean="0"/>
              <a:t> .35  15% flux over a thickness change of 120 </a:t>
            </a:r>
            <a:r>
              <a:rPr lang="en-US" baseline="0" dirty="0" err="1" smtClean="0"/>
              <a:t>ft</a:t>
            </a:r>
            <a:endParaRPr lang="en-US" baseline="0" dirty="0" smtClean="0"/>
          </a:p>
          <a:p>
            <a:pPr marL="171450" indent="-171450">
              <a:buFontTx/>
              <a:buChar char="-"/>
            </a:pPr>
            <a:r>
              <a:rPr lang="en-US" baseline="0" dirty="0" smtClean="0"/>
              <a:t>The transition from zone C to Zone D is representative of an increase in diatom productivity, more diatomaceous sediments are being added to the system and contributing to the differences and thickness as well as composition. </a:t>
            </a:r>
            <a:endParaRPr lang="en-US" dirty="0" smtClean="0"/>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21</a:t>
            </a:fld>
            <a:endParaRPr lang="en-US"/>
          </a:p>
        </p:txBody>
      </p:sp>
    </p:spTree>
    <p:extLst>
      <p:ext uri="{BB962C8B-B14F-4D97-AF65-F5344CB8AC3E}">
        <p14:creationId xmlns:p14="http://schemas.microsoft.com/office/powerpoint/2010/main" val="359839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id like to introduce a few concepts that I think are important to the lateral variation we see within the Monterey formation at the South </a:t>
            </a:r>
            <a:r>
              <a:rPr lang="en-US" baseline="0" dirty="0" err="1" smtClean="0"/>
              <a:t>Belridge</a:t>
            </a:r>
            <a:r>
              <a:rPr lang="en-US" baseline="0" dirty="0" smtClean="0"/>
              <a:t> Oil Field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4</a:t>
            </a:fld>
            <a:endParaRPr lang="en-US"/>
          </a:p>
        </p:txBody>
      </p:sp>
    </p:spTree>
    <p:extLst>
      <p:ext uri="{BB962C8B-B14F-4D97-AF65-F5344CB8AC3E}">
        <p14:creationId xmlns:p14="http://schemas.microsoft.com/office/powerpoint/2010/main" val="293431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figure</a:t>
            </a:r>
            <a:r>
              <a:rPr lang="en-US" baseline="0" dirty="0" smtClean="0"/>
              <a:t>, also by </a:t>
            </a:r>
            <a:r>
              <a:rPr lang="en-US" baseline="0" dirty="0" err="1" smtClean="0"/>
              <a:t>issacs</a:t>
            </a:r>
            <a:r>
              <a:rPr lang="en-US" baseline="0" dirty="0" smtClean="0"/>
              <a:t> in 2001 supports the last and compares bedding character to TOC </a:t>
            </a:r>
          </a:p>
          <a:p>
            <a:pPr marL="171450" indent="-171450">
              <a:buFontTx/>
              <a:buChar char="-"/>
            </a:pPr>
            <a:r>
              <a:rPr lang="en-US" baseline="0" dirty="0" smtClean="0"/>
              <a:t>Massive beds are indicative of slow sediment accumulations rates, are relatively rich in OC and poor in SiO2, diatoms are less preserved.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5</a:t>
            </a:fld>
            <a:endParaRPr lang="en-US"/>
          </a:p>
        </p:txBody>
      </p:sp>
    </p:spTree>
    <p:extLst>
      <p:ext uri="{BB962C8B-B14F-4D97-AF65-F5344CB8AC3E}">
        <p14:creationId xmlns:p14="http://schemas.microsoft.com/office/powerpoint/2010/main" val="110972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figure is by </a:t>
            </a:r>
            <a:r>
              <a:rPr lang="en-US" dirty="0" err="1" smtClean="0"/>
              <a:t>kennedy</a:t>
            </a:r>
            <a:r>
              <a:rPr lang="en-US" dirty="0" smtClean="0"/>
              <a:t> 2002</a:t>
            </a:r>
            <a:r>
              <a:rPr lang="en-US" baseline="0" dirty="0" smtClean="0"/>
              <a:t>. </a:t>
            </a:r>
          </a:p>
          <a:p>
            <a:pPr marL="171450" indent="-171450">
              <a:buFontTx/>
              <a:buChar char="-"/>
            </a:pPr>
            <a:r>
              <a:rPr lang="en-US" baseline="0" dirty="0" smtClean="0"/>
              <a:t>Kennedy suggests that clays play a role in TOC preservation by adsorbing the amorphous OC into their framework. </a:t>
            </a:r>
          </a:p>
          <a:p>
            <a:pPr marL="171450" indent="-171450">
              <a:buFontTx/>
              <a:buChar char="-"/>
            </a:pPr>
            <a:r>
              <a:rPr lang="en-US" baseline="0" dirty="0" smtClean="0"/>
              <a:t>As TOC increases </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6</a:t>
            </a:fld>
            <a:endParaRPr lang="en-US"/>
          </a:p>
        </p:txBody>
      </p:sp>
    </p:spTree>
    <p:extLst>
      <p:ext uri="{BB962C8B-B14F-4D97-AF65-F5344CB8AC3E}">
        <p14:creationId xmlns:p14="http://schemas.microsoft.com/office/powerpoint/2010/main" val="220523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Lastly</a:t>
            </a:r>
            <a:r>
              <a:rPr lang="en-US" baseline="0" dirty="0" smtClean="0"/>
              <a:t> we have a figure from </a:t>
            </a:r>
            <a:r>
              <a:rPr lang="en-US" baseline="0" dirty="0" err="1" smtClean="0"/>
              <a:t>Hornafiuses</a:t>
            </a:r>
            <a:r>
              <a:rPr lang="en-US" baseline="0" dirty="0" smtClean="0"/>
              <a:t> work on the SB channel.</a:t>
            </a:r>
          </a:p>
          <a:p>
            <a:pPr marL="171450" indent="-171450">
              <a:buFontTx/>
              <a:buChar char="-"/>
            </a:pPr>
            <a:r>
              <a:rPr lang="en-US" baseline="0" dirty="0" err="1" smtClean="0"/>
              <a:t>Hornafious</a:t>
            </a:r>
            <a:r>
              <a:rPr lang="en-US" baseline="0" dirty="0" smtClean="0"/>
              <a:t> showed a trend of thickening and increased silica into the basins. </a:t>
            </a:r>
          </a:p>
          <a:p>
            <a:pPr marL="171450" indent="-171450">
              <a:buFontTx/>
              <a:buChar char="-"/>
            </a:pPr>
            <a:r>
              <a:rPr lang="en-US" baseline="0" dirty="0" smtClean="0"/>
              <a:t>He interpreted this trend as a result of winnowing where the diatomaceous particles which have a lower grain density then detrital particles would be winnowed into the lows. </a:t>
            </a:r>
          </a:p>
          <a:p>
            <a:pPr marL="171450" indent="-171450">
              <a:buFontTx/>
              <a:buChar char="-"/>
            </a:pPr>
            <a:r>
              <a:rPr lang="en-US" baseline="0" dirty="0" smtClean="0"/>
              <a:t>He supported this showing higher detritus in thinner intervals and higher biogenic silica in thicker intervals. </a:t>
            </a:r>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7</a:t>
            </a:fld>
            <a:endParaRPr lang="en-US"/>
          </a:p>
        </p:txBody>
      </p:sp>
    </p:spTree>
    <p:extLst>
      <p:ext uri="{BB962C8B-B14F-4D97-AF65-F5344CB8AC3E}">
        <p14:creationId xmlns:p14="http://schemas.microsoft.com/office/powerpoint/2010/main" val="320077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Schwartz's simplified model of</a:t>
            </a:r>
            <a:r>
              <a:rPr lang="en-US" baseline="0" dirty="0" smtClean="0"/>
              <a:t> the San Joaquin basin </a:t>
            </a:r>
          </a:p>
          <a:p>
            <a:pPr marL="171450" indent="-171450">
              <a:buFontTx/>
              <a:buChar char="-"/>
            </a:pPr>
            <a:r>
              <a:rPr lang="en-US" baseline="0" dirty="0" smtClean="0"/>
              <a:t>Diatom blooms to varying degrees throughout the basin </a:t>
            </a:r>
          </a:p>
          <a:p>
            <a:pPr marL="171450" indent="-171450">
              <a:buFontTx/>
              <a:buChar char="-"/>
            </a:pPr>
            <a:r>
              <a:rPr lang="en-US" baseline="0" dirty="0" err="1" smtClean="0"/>
              <a:t>Salinian</a:t>
            </a:r>
            <a:r>
              <a:rPr lang="en-US" baseline="0" dirty="0" smtClean="0"/>
              <a:t> block shedding sands into the basin</a:t>
            </a:r>
          </a:p>
          <a:p>
            <a:pPr marL="171450" indent="-171450">
              <a:buFontTx/>
              <a:buChar char="-"/>
            </a:pPr>
            <a:r>
              <a:rPr lang="en-US" baseline="0" dirty="0" smtClean="0"/>
              <a:t>Muds being supplied through the ancient kern river draining the sierra Nevada to the west as well as from fluvial systems to the north and south</a:t>
            </a:r>
          </a:p>
        </p:txBody>
      </p:sp>
      <p:sp>
        <p:nvSpPr>
          <p:cNvPr id="4" name="Slide Number Placeholder 3"/>
          <p:cNvSpPr>
            <a:spLocks noGrp="1"/>
          </p:cNvSpPr>
          <p:nvPr>
            <p:ph type="sldNum" sz="quarter" idx="10"/>
          </p:nvPr>
        </p:nvSpPr>
        <p:spPr/>
        <p:txBody>
          <a:bodyPr/>
          <a:lstStyle/>
          <a:p>
            <a:fld id="{F18A28DA-FB00-4E70-8D04-C517726E318A}" type="slidenum">
              <a:rPr lang="en-US" smtClean="0"/>
              <a:t>8</a:t>
            </a:fld>
            <a:endParaRPr lang="en-US"/>
          </a:p>
        </p:txBody>
      </p:sp>
    </p:spTree>
    <p:extLst>
      <p:ext uri="{BB962C8B-B14F-4D97-AF65-F5344CB8AC3E}">
        <p14:creationId xmlns:p14="http://schemas.microsoft.com/office/powerpoint/2010/main" val="339032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set consists of 7 wells</a:t>
            </a:r>
            <a:r>
              <a:rPr lang="en-US" baseline="0" dirty="0" smtClean="0"/>
              <a:t>, for which we have spectral gamma ray, </a:t>
            </a:r>
            <a:r>
              <a:rPr lang="en-US" baseline="0" dirty="0" err="1" smtClean="0"/>
              <a:t>ecs</a:t>
            </a:r>
            <a:r>
              <a:rPr lang="en-US" baseline="0" dirty="0" smtClean="0"/>
              <a:t>, triple combo, as well as XRD, XRF, rock </a:t>
            </a:r>
            <a:r>
              <a:rPr lang="en-US" baseline="0" dirty="0" err="1" smtClean="0"/>
              <a:t>eval</a:t>
            </a:r>
            <a:r>
              <a:rPr lang="en-US" baseline="0" dirty="0" smtClean="0"/>
              <a:t> and conventional core analysis data. </a:t>
            </a:r>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9</a:t>
            </a:fld>
            <a:endParaRPr lang="en-US"/>
          </a:p>
        </p:txBody>
      </p:sp>
    </p:spTree>
    <p:extLst>
      <p:ext uri="{BB962C8B-B14F-4D97-AF65-F5344CB8AC3E}">
        <p14:creationId xmlns:p14="http://schemas.microsoft.com/office/powerpoint/2010/main" val="360022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My zone of interest is highlighted by the red box in the upper</a:t>
            </a:r>
            <a:r>
              <a:rPr lang="en-US" baseline="0" dirty="0" smtClean="0"/>
              <a:t> </a:t>
            </a:r>
            <a:r>
              <a:rPr lang="en-US" baseline="0" dirty="0" err="1" smtClean="0"/>
              <a:t>mcdonald</a:t>
            </a:r>
            <a:r>
              <a:rPr lang="en-US" baseline="0" dirty="0" smtClean="0"/>
              <a:t> and ends in the upper antelope. </a:t>
            </a:r>
          </a:p>
          <a:p>
            <a:pPr marL="171450" indent="-171450">
              <a:buFontTx/>
              <a:buChar char="-"/>
            </a:pPr>
            <a:r>
              <a:rPr lang="en-US" baseline="0" dirty="0" err="1" smtClean="0"/>
              <a:t>Aera</a:t>
            </a:r>
            <a:r>
              <a:rPr lang="en-US" baseline="0" dirty="0" smtClean="0"/>
              <a:t> refers the this high TOC zone as the 43Z interval</a:t>
            </a:r>
          </a:p>
          <a:p>
            <a:pPr marL="171450" indent="-171450">
              <a:buFontTx/>
              <a:buChar char="-"/>
            </a:pPr>
            <a:r>
              <a:rPr lang="en-US" baseline="0" dirty="0" smtClean="0"/>
              <a:t>I may be wrong by its my understanding that you guys pick the Top McDonald above this GR spike, right around here. </a:t>
            </a:r>
          </a:p>
          <a:p>
            <a:pPr marL="171450" indent="-171450">
              <a:buFontTx/>
              <a:buChar char="-"/>
            </a:pPr>
            <a:r>
              <a:rPr lang="en-US" baseline="0" dirty="0" smtClean="0"/>
              <a:t>I have not identified any sand in my interval </a:t>
            </a:r>
          </a:p>
          <a:p>
            <a:pPr marL="171450" indent="-171450">
              <a:buFontTx/>
              <a:buChar char="-"/>
            </a:pPr>
            <a:r>
              <a:rPr lang="en-US" baseline="0" dirty="0" smtClean="0"/>
              <a:t>This plot shows the relationship between </a:t>
            </a:r>
            <a:r>
              <a:rPr lang="en-US" baseline="0" dirty="0" err="1" smtClean="0"/>
              <a:t>Zr</a:t>
            </a:r>
            <a:r>
              <a:rPr lang="en-US" baseline="0" dirty="0" smtClean="0"/>
              <a:t> Y axis and Si/</a:t>
            </a:r>
            <a:r>
              <a:rPr lang="en-US" baseline="0" dirty="0" err="1" smtClean="0"/>
              <a:t>Al+Ti</a:t>
            </a:r>
            <a:r>
              <a:rPr lang="en-US" baseline="0" dirty="0" smtClean="0"/>
              <a:t>, what this suggests is that the source of silica is controlled </a:t>
            </a:r>
            <a:r>
              <a:rPr lang="en-US" baseline="0" dirty="0" err="1" smtClean="0"/>
              <a:t>biogenically</a:t>
            </a:r>
            <a:r>
              <a:rPr lang="en-US" baseline="0" dirty="0" smtClean="0"/>
              <a:t> through the production of diatoms not from </a:t>
            </a:r>
            <a:r>
              <a:rPr lang="en-US" baseline="0" dirty="0" err="1" smtClean="0"/>
              <a:t>siliciclastics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F18A28DA-FB00-4E70-8D04-C517726E318A}" type="slidenum">
              <a:rPr lang="en-US" smtClean="0"/>
              <a:t>10</a:t>
            </a:fld>
            <a:endParaRPr lang="en-US"/>
          </a:p>
        </p:txBody>
      </p:sp>
    </p:spTree>
    <p:extLst>
      <p:ext uri="{BB962C8B-B14F-4D97-AF65-F5344CB8AC3E}">
        <p14:creationId xmlns:p14="http://schemas.microsoft.com/office/powerpoint/2010/main" val="153842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6E6E1998-D5A7-47EF-99C9-B944DA0296F3}" type="datetimeFigureOut">
              <a:rPr lang="en-US" smtClean="0"/>
              <a:t>8/29/18</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253D1D0-D364-43BD-9C26-1679FB53CB49}"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79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6E1998-D5A7-47EF-99C9-B944DA0296F3}" type="datetimeFigureOut">
              <a:rPr lang="en-US" smtClean="0"/>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143210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6E1998-D5A7-47EF-99C9-B944DA0296F3}" type="datetimeFigureOut">
              <a:rPr lang="en-US" smtClean="0"/>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389108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6E1998-D5A7-47EF-99C9-B944DA0296F3}" type="datetimeFigureOut">
              <a:rPr lang="en-US" smtClean="0"/>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4289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E6E1998-D5A7-47EF-99C9-B944DA0296F3}" type="datetimeFigureOut">
              <a:rPr lang="en-US" smtClean="0"/>
              <a:t>8/29/18</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253D1D0-D364-43BD-9C26-1679FB53CB49}"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0029097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6E1998-D5A7-47EF-99C9-B944DA0296F3}" type="datetimeFigureOut">
              <a:rPr lang="en-US" smtClean="0"/>
              <a:t>8/29/18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340113867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6E1998-D5A7-47EF-99C9-B944DA0296F3}" type="datetimeFigureOut">
              <a:rPr lang="en-US" smtClean="0"/>
              <a:t>8/29/18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417464795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6E1998-D5A7-47EF-99C9-B944DA0296F3}" type="datetimeFigureOut">
              <a:rPr lang="en-US" smtClean="0"/>
              <a:t>8/29/18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313322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E1998-D5A7-47EF-99C9-B944DA0296F3}" type="datetimeFigureOut">
              <a:rPr lang="en-US" smtClean="0"/>
              <a:t>8/29/18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92532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6E6E1998-D5A7-47EF-99C9-B944DA0296F3}" type="datetimeFigureOut">
              <a:rPr lang="en-US" smtClean="0"/>
              <a:t>8/29/18</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B253D1D0-D364-43BD-9C26-1679FB53CB49}"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2262150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6E6E1998-D5A7-47EF-99C9-B944DA0296F3}" type="datetimeFigureOut">
              <a:rPr lang="en-US" smtClean="0"/>
              <a:t>8/29/18</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B253D1D0-D364-43BD-9C26-1679FB53CB49}" type="slidenum">
              <a:rPr lang="en-US" smtClean="0"/>
              <a:t>‹#›</a:t>
            </a:fld>
            <a:endParaRPr lang="en-US"/>
          </a:p>
        </p:txBody>
      </p:sp>
    </p:spTree>
    <p:extLst>
      <p:ext uri="{BB962C8B-B14F-4D97-AF65-F5344CB8AC3E}">
        <p14:creationId xmlns:p14="http://schemas.microsoft.com/office/powerpoint/2010/main" val="34635403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6E6E1998-D5A7-47EF-99C9-B944DA0296F3}" type="datetimeFigureOut">
              <a:rPr lang="en-US" smtClean="0"/>
              <a:t>8/29/18</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B253D1D0-D364-43BD-9C26-1679FB53CB49}"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8490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3.tiff"/><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3.tiff"/><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678" y="1518853"/>
            <a:ext cx="10178322" cy="3562598"/>
          </a:xfrm>
        </p:spPr>
        <p:txBody>
          <a:bodyPr>
            <a:normAutofit/>
          </a:bodyPr>
          <a:lstStyle/>
          <a:p>
            <a:r>
              <a:rPr lang="en-US" sz="4000" dirty="0" smtClean="0"/>
              <a:t>Lateral variation of Monterey Formation, south </a:t>
            </a:r>
            <a:r>
              <a:rPr lang="en-US" sz="4000" dirty="0" err="1" smtClean="0"/>
              <a:t>belridge</a:t>
            </a:r>
            <a:r>
              <a:rPr lang="en-US" sz="4000" dirty="0" smtClean="0"/>
              <a:t> field</a:t>
            </a:r>
            <a:br>
              <a:rPr lang="en-US" sz="4000" dirty="0" smtClean="0"/>
            </a:br>
            <a:r>
              <a:rPr lang="en-US" sz="4000" dirty="0" smtClean="0"/>
              <a:t/>
            </a:r>
            <a:br>
              <a:rPr lang="en-US" sz="4000" dirty="0" smtClean="0"/>
            </a:br>
            <a:r>
              <a:rPr lang="en-US" sz="4000" dirty="0" smtClean="0"/>
              <a:t>Jack Farrell</a:t>
            </a:r>
            <a:endParaRPr lang="en-US" sz="4000" dirty="0"/>
          </a:p>
        </p:txBody>
      </p:sp>
    </p:spTree>
    <p:extLst>
      <p:ext uri="{BB962C8B-B14F-4D97-AF65-F5344CB8AC3E}">
        <p14:creationId xmlns:p14="http://schemas.microsoft.com/office/powerpoint/2010/main" val="11455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4541" y="3311904"/>
            <a:ext cx="4606341" cy="3457196"/>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1017" y="95173"/>
            <a:ext cx="3731706" cy="3210459"/>
          </a:xfrm>
          <a:prstGeom prst="rect">
            <a:avLst/>
          </a:prstGeom>
        </p:spPr>
      </p:pic>
      <p:sp>
        <p:nvSpPr>
          <p:cNvPr id="8" name="Title 1"/>
          <p:cNvSpPr>
            <a:spLocks noGrp="1"/>
          </p:cNvSpPr>
          <p:nvPr>
            <p:ph type="title"/>
          </p:nvPr>
        </p:nvSpPr>
        <p:spPr>
          <a:xfrm>
            <a:off x="1029451" y="88901"/>
            <a:ext cx="4356100" cy="711200"/>
          </a:xfrm>
        </p:spPr>
        <p:txBody>
          <a:bodyPr>
            <a:normAutofit/>
          </a:bodyPr>
          <a:lstStyle/>
          <a:p>
            <a:r>
              <a:rPr lang="en-US" sz="3000" dirty="0" smtClean="0"/>
              <a:t>Stratigraphy</a:t>
            </a:r>
            <a:endParaRPr lang="en-US" sz="3000" dirty="0"/>
          </a:p>
        </p:txBody>
      </p:sp>
      <p:sp>
        <p:nvSpPr>
          <p:cNvPr id="9" name="TextBox 8"/>
          <p:cNvSpPr txBox="1"/>
          <p:nvPr/>
        </p:nvSpPr>
        <p:spPr>
          <a:xfrm>
            <a:off x="3900260" y="6611779"/>
            <a:ext cx="1726081" cy="246221"/>
          </a:xfrm>
          <a:prstGeom prst="rect">
            <a:avLst/>
          </a:prstGeom>
          <a:noFill/>
        </p:spPr>
        <p:txBody>
          <a:bodyPr wrap="square" rtlCol="0">
            <a:spAutoFit/>
          </a:bodyPr>
          <a:lstStyle/>
          <a:p>
            <a:r>
              <a:rPr lang="en-US" sz="1000" dirty="0" err="1" smtClean="0"/>
              <a:t>Scheirer</a:t>
            </a:r>
            <a:r>
              <a:rPr lang="en-US" sz="1000" dirty="0" smtClean="0"/>
              <a:t> and </a:t>
            </a:r>
            <a:r>
              <a:rPr lang="en-US" sz="1000" dirty="0" err="1" smtClean="0"/>
              <a:t>Magoon</a:t>
            </a:r>
            <a:r>
              <a:rPr lang="en-US" sz="1000" dirty="0" smtClean="0"/>
              <a:t>, 2007</a:t>
            </a:r>
            <a:endParaRPr lang="en-US" sz="1000" dirty="0"/>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93373" y="1"/>
            <a:ext cx="3314452" cy="6794500"/>
          </a:xfrm>
          <a:prstGeom prst="rect">
            <a:avLst/>
          </a:prstGeom>
          <a:solidFill>
            <a:schemeClr val="bg1"/>
          </a:solidFill>
        </p:spPr>
      </p:pic>
      <p:sp>
        <p:nvSpPr>
          <p:cNvPr id="2" name="TextBox 1"/>
          <p:cNvSpPr txBox="1"/>
          <p:nvPr/>
        </p:nvSpPr>
        <p:spPr>
          <a:xfrm>
            <a:off x="1171074" y="1274307"/>
            <a:ext cx="2729186" cy="2031325"/>
          </a:xfrm>
          <a:prstGeom prst="rect">
            <a:avLst/>
          </a:prstGeom>
          <a:noFill/>
        </p:spPr>
        <p:txBody>
          <a:bodyPr wrap="square" rtlCol="0">
            <a:spAutoFit/>
          </a:bodyPr>
          <a:lstStyle/>
          <a:p>
            <a:pPr marL="285750" indent="-285750">
              <a:buFontTx/>
              <a:buChar char="-"/>
            </a:pPr>
            <a:r>
              <a:rPr lang="en-US" dirty="0" smtClean="0"/>
              <a:t>Si/Detritus = Si/(</a:t>
            </a:r>
            <a:r>
              <a:rPr lang="en-US" dirty="0" err="1" smtClean="0"/>
              <a:t>Ti</a:t>
            </a:r>
            <a:r>
              <a:rPr lang="en-US" dirty="0" smtClean="0"/>
              <a:t> +Al)</a:t>
            </a:r>
          </a:p>
          <a:p>
            <a:pPr marL="285750" indent="-285750">
              <a:buFontTx/>
              <a:buChar char="-"/>
            </a:pPr>
            <a:r>
              <a:rPr lang="en-US" dirty="0" smtClean="0"/>
              <a:t>Strong biogenic trend between Silica and Zircon</a:t>
            </a:r>
          </a:p>
          <a:p>
            <a:pPr marL="285750" indent="-285750">
              <a:buFontTx/>
              <a:buChar char="-"/>
            </a:pPr>
            <a:r>
              <a:rPr lang="en-US" dirty="0" smtClean="0"/>
              <a:t>No sand has been identified in the study interval </a:t>
            </a:r>
          </a:p>
        </p:txBody>
      </p:sp>
    </p:spTree>
    <p:extLst>
      <p:ext uri="{BB962C8B-B14F-4D97-AF65-F5344CB8AC3E}">
        <p14:creationId xmlns:p14="http://schemas.microsoft.com/office/powerpoint/2010/main" val="3403888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597" y="2850567"/>
            <a:ext cx="3968554" cy="375671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0361" y="0"/>
            <a:ext cx="5899355" cy="6386052"/>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781" y="221225"/>
            <a:ext cx="2275580" cy="2013975"/>
          </a:xfrm>
          <a:prstGeom prst="rect">
            <a:avLst/>
          </a:prstGeom>
          <a:ln>
            <a:solidFill>
              <a:schemeClr val="tx1"/>
            </a:solidFill>
          </a:ln>
        </p:spPr>
      </p:pic>
      <p:sp>
        <p:nvSpPr>
          <p:cNvPr id="13" name="Title 1"/>
          <p:cNvSpPr>
            <a:spLocks noGrp="1"/>
          </p:cNvSpPr>
          <p:nvPr>
            <p:ph type="title"/>
          </p:nvPr>
        </p:nvSpPr>
        <p:spPr>
          <a:xfrm>
            <a:off x="952500" y="114300"/>
            <a:ext cx="4356100" cy="711200"/>
          </a:xfrm>
        </p:spPr>
        <p:txBody>
          <a:bodyPr>
            <a:normAutofit/>
          </a:bodyPr>
          <a:lstStyle/>
          <a:p>
            <a:r>
              <a:rPr lang="en-US" sz="3000" dirty="0" smtClean="0"/>
              <a:t>XRD Data</a:t>
            </a:r>
            <a:endParaRPr lang="en-US" sz="3000" dirty="0"/>
          </a:p>
        </p:txBody>
      </p:sp>
      <p:sp>
        <p:nvSpPr>
          <p:cNvPr id="14" name="Rectangle 13"/>
          <p:cNvSpPr/>
          <p:nvPr/>
        </p:nvSpPr>
        <p:spPr>
          <a:xfrm>
            <a:off x="6311900" y="6429477"/>
            <a:ext cx="825500" cy="355600"/>
          </a:xfrm>
          <a:prstGeom prst="rect">
            <a:avLst/>
          </a:prstGeom>
          <a:solidFill>
            <a:srgbClr val="DD7F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31771" y="6421007"/>
            <a:ext cx="825500" cy="355600"/>
          </a:xfrm>
          <a:prstGeom prst="rect">
            <a:avLst/>
          </a:prstGeom>
          <a:solidFill>
            <a:srgbClr val="FBBD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52558" y="6386052"/>
            <a:ext cx="1337874" cy="400110"/>
          </a:xfrm>
          <a:prstGeom prst="rect">
            <a:avLst/>
          </a:prstGeom>
          <a:noFill/>
        </p:spPr>
        <p:txBody>
          <a:bodyPr wrap="square" rtlCol="0">
            <a:spAutoFit/>
          </a:bodyPr>
          <a:lstStyle/>
          <a:p>
            <a:r>
              <a:rPr lang="en-US" sz="1000" dirty="0" smtClean="0"/>
              <a:t>Core +</a:t>
            </a:r>
          </a:p>
          <a:p>
            <a:r>
              <a:rPr lang="en-US" sz="1000" dirty="0" smtClean="0"/>
              <a:t>XRD + XRF analysis </a:t>
            </a:r>
            <a:endParaRPr lang="en-US" sz="1000" dirty="0"/>
          </a:p>
        </p:txBody>
      </p:sp>
      <p:sp>
        <p:nvSpPr>
          <p:cNvPr id="17" name="TextBox 16"/>
          <p:cNvSpPr txBox="1"/>
          <p:nvPr/>
        </p:nvSpPr>
        <p:spPr>
          <a:xfrm>
            <a:off x="9598610" y="6389329"/>
            <a:ext cx="1143000" cy="400110"/>
          </a:xfrm>
          <a:prstGeom prst="rect">
            <a:avLst/>
          </a:prstGeom>
          <a:noFill/>
        </p:spPr>
        <p:txBody>
          <a:bodyPr wrap="square" rtlCol="0">
            <a:spAutoFit/>
          </a:bodyPr>
          <a:lstStyle/>
          <a:p>
            <a:r>
              <a:rPr lang="en-US" sz="1000" dirty="0" smtClean="0"/>
              <a:t>Core + </a:t>
            </a:r>
          </a:p>
          <a:p>
            <a:r>
              <a:rPr lang="en-US" sz="1000" dirty="0" smtClean="0"/>
              <a:t>XRF analysis</a:t>
            </a:r>
            <a:endParaRPr lang="en-US" sz="1000" dirty="0"/>
          </a:p>
        </p:txBody>
      </p:sp>
      <p:sp>
        <p:nvSpPr>
          <p:cNvPr id="4" name="Freeform 3"/>
          <p:cNvSpPr/>
          <p:nvPr/>
        </p:nvSpPr>
        <p:spPr>
          <a:xfrm>
            <a:off x="4655671" y="764988"/>
            <a:ext cx="490070" cy="788894"/>
          </a:xfrm>
          <a:custGeom>
            <a:avLst/>
            <a:gdLst>
              <a:gd name="connsiteX0" fmla="*/ 490070 w 490070"/>
              <a:gd name="connsiteY0" fmla="*/ 47812 h 788894"/>
              <a:gd name="connsiteX1" fmla="*/ 17929 w 490070"/>
              <a:gd name="connsiteY1" fmla="*/ 0 h 788894"/>
              <a:gd name="connsiteX2" fmla="*/ 0 w 490070"/>
              <a:gd name="connsiteY2" fmla="*/ 591671 h 788894"/>
              <a:gd name="connsiteX3" fmla="*/ 251011 w 490070"/>
              <a:gd name="connsiteY3" fmla="*/ 788894 h 788894"/>
              <a:gd name="connsiteX4" fmla="*/ 251011 w 490070"/>
              <a:gd name="connsiteY4" fmla="*/ 788894 h 78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70" h="788894">
                <a:moveTo>
                  <a:pt x="490070" y="47812"/>
                </a:moveTo>
                <a:lnTo>
                  <a:pt x="17929" y="0"/>
                </a:lnTo>
                <a:lnTo>
                  <a:pt x="0" y="591671"/>
                </a:lnTo>
                <a:lnTo>
                  <a:pt x="251011" y="788894"/>
                </a:lnTo>
                <a:lnTo>
                  <a:pt x="251011" y="78889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230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93" y="2577148"/>
            <a:ext cx="4292021" cy="418316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0361" y="0"/>
            <a:ext cx="5899355" cy="638605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781" y="221225"/>
            <a:ext cx="2275580" cy="2013975"/>
          </a:xfrm>
          <a:prstGeom prst="rect">
            <a:avLst/>
          </a:prstGeom>
          <a:ln>
            <a:solidFill>
              <a:schemeClr val="tx1"/>
            </a:solidFill>
          </a:ln>
        </p:spPr>
      </p:pic>
      <p:sp>
        <p:nvSpPr>
          <p:cNvPr id="12" name="Title 1"/>
          <p:cNvSpPr>
            <a:spLocks noGrp="1"/>
          </p:cNvSpPr>
          <p:nvPr>
            <p:ph type="title"/>
          </p:nvPr>
        </p:nvSpPr>
        <p:spPr>
          <a:xfrm>
            <a:off x="952500" y="114300"/>
            <a:ext cx="4356100" cy="711200"/>
          </a:xfrm>
        </p:spPr>
        <p:txBody>
          <a:bodyPr>
            <a:normAutofit/>
          </a:bodyPr>
          <a:lstStyle/>
          <a:p>
            <a:r>
              <a:rPr lang="en-US" sz="3000" dirty="0" smtClean="0"/>
              <a:t>XRD Data</a:t>
            </a:r>
            <a:endParaRPr lang="en-US" sz="3000" dirty="0"/>
          </a:p>
        </p:txBody>
      </p:sp>
      <p:sp>
        <p:nvSpPr>
          <p:cNvPr id="15" name="Rectangle 14"/>
          <p:cNvSpPr/>
          <p:nvPr/>
        </p:nvSpPr>
        <p:spPr>
          <a:xfrm>
            <a:off x="6311900" y="6429477"/>
            <a:ext cx="825500" cy="355600"/>
          </a:xfrm>
          <a:prstGeom prst="rect">
            <a:avLst/>
          </a:prstGeom>
          <a:solidFill>
            <a:srgbClr val="DD7F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54258" y="6421007"/>
            <a:ext cx="825500" cy="355600"/>
          </a:xfrm>
          <a:prstGeom prst="rect">
            <a:avLst/>
          </a:prstGeom>
          <a:solidFill>
            <a:srgbClr val="FBBD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2558" y="6386052"/>
            <a:ext cx="1143000" cy="400110"/>
          </a:xfrm>
          <a:prstGeom prst="rect">
            <a:avLst/>
          </a:prstGeom>
          <a:noFill/>
        </p:spPr>
        <p:txBody>
          <a:bodyPr wrap="square" rtlCol="0">
            <a:spAutoFit/>
          </a:bodyPr>
          <a:lstStyle/>
          <a:p>
            <a:r>
              <a:rPr lang="en-US" sz="1000" dirty="0" smtClean="0"/>
              <a:t>Core +</a:t>
            </a:r>
          </a:p>
          <a:p>
            <a:r>
              <a:rPr lang="en-US" sz="1000" dirty="0" smtClean="0"/>
              <a:t>XRD analysis </a:t>
            </a:r>
            <a:endParaRPr lang="en-US" sz="1000" dirty="0"/>
          </a:p>
        </p:txBody>
      </p:sp>
      <p:sp>
        <p:nvSpPr>
          <p:cNvPr id="18" name="TextBox 17"/>
          <p:cNvSpPr txBox="1"/>
          <p:nvPr/>
        </p:nvSpPr>
        <p:spPr>
          <a:xfrm>
            <a:off x="9021097" y="6389329"/>
            <a:ext cx="1143000" cy="400110"/>
          </a:xfrm>
          <a:prstGeom prst="rect">
            <a:avLst/>
          </a:prstGeom>
          <a:noFill/>
        </p:spPr>
        <p:txBody>
          <a:bodyPr wrap="square" rtlCol="0">
            <a:spAutoFit/>
          </a:bodyPr>
          <a:lstStyle/>
          <a:p>
            <a:r>
              <a:rPr lang="en-US" sz="1000" dirty="0" smtClean="0"/>
              <a:t>Core + </a:t>
            </a:r>
          </a:p>
          <a:p>
            <a:r>
              <a:rPr lang="en-US" sz="1000" dirty="0" smtClean="0"/>
              <a:t>XRF analysis</a:t>
            </a:r>
            <a:endParaRPr lang="en-US" sz="1000" dirty="0"/>
          </a:p>
        </p:txBody>
      </p:sp>
      <p:sp>
        <p:nvSpPr>
          <p:cNvPr id="10" name="Freeform 9"/>
          <p:cNvSpPr/>
          <p:nvPr/>
        </p:nvSpPr>
        <p:spPr>
          <a:xfrm>
            <a:off x="4655671" y="764988"/>
            <a:ext cx="490070" cy="788894"/>
          </a:xfrm>
          <a:custGeom>
            <a:avLst/>
            <a:gdLst>
              <a:gd name="connsiteX0" fmla="*/ 490070 w 490070"/>
              <a:gd name="connsiteY0" fmla="*/ 47812 h 788894"/>
              <a:gd name="connsiteX1" fmla="*/ 17929 w 490070"/>
              <a:gd name="connsiteY1" fmla="*/ 0 h 788894"/>
              <a:gd name="connsiteX2" fmla="*/ 0 w 490070"/>
              <a:gd name="connsiteY2" fmla="*/ 591671 h 788894"/>
              <a:gd name="connsiteX3" fmla="*/ 251011 w 490070"/>
              <a:gd name="connsiteY3" fmla="*/ 788894 h 788894"/>
              <a:gd name="connsiteX4" fmla="*/ 251011 w 490070"/>
              <a:gd name="connsiteY4" fmla="*/ 788894 h 78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70" h="788894">
                <a:moveTo>
                  <a:pt x="490070" y="47812"/>
                </a:moveTo>
                <a:lnTo>
                  <a:pt x="17929" y="0"/>
                </a:lnTo>
                <a:lnTo>
                  <a:pt x="0" y="591671"/>
                </a:lnTo>
                <a:lnTo>
                  <a:pt x="251011" y="788894"/>
                </a:lnTo>
                <a:lnTo>
                  <a:pt x="251011" y="78889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343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4022" y="2547650"/>
            <a:ext cx="4292022" cy="419871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0361" y="0"/>
            <a:ext cx="5899355" cy="638605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781" y="221225"/>
            <a:ext cx="2275580" cy="2013975"/>
          </a:xfrm>
          <a:prstGeom prst="rect">
            <a:avLst/>
          </a:prstGeom>
          <a:ln>
            <a:solidFill>
              <a:schemeClr val="tx1"/>
            </a:solidFill>
          </a:ln>
        </p:spPr>
      </p:pic>
      <p:sp>
        <p:nvSpPr>
          <p:cNvPr id="11" name="Title 1"/>
          <p:cNvSpPr>
            <a:spLocks noGrp="1"/>
          </p:cNvSpPr>
          <p:nvPr>
            <p:ph type="title"/>
          </p:nvPr>
        </p:nvSpPr>
        <p:spPr>
          <a:xfrm>
            <a:off x="952500" y="114300"/>
            <a:ext cx="4356100" cy="711200"/>
          </a:xfrm>
        </p:spPr>
        <p:txBody>
          <a:bodyPr>
            <a:normAutofit/>
          </a:bodyPr>
          <a:lstStyle/>
          <a:p>
            <a:r>
              <a:rPr lang="en-US" sz="3000" dirty="0" smtClean="0"/>
              <a:t>XRD Data</a:t>
            </a:r>
            <a:endParaRPr lang="en-US" sz="3000" dirty="0"/>
          </a:p>
        </p:txBody>
      </p:sp>
      <p:sp>
        <p:nvSpPr>
          <p:cNvPr id="12" name="Rectangle 11"/>
          <p:cNvSpPr/>
          <p:nvPr/>
        </p:nvSpPr>
        <p:spPr>
          <a:xfrm>
            <a:off x="6311900" y="6429477"/>
            <a:ext cx="825500" cy="355600"/>
          </a:xfrm>
          <a:prstGeom prst="rect">
            <a:avLst/>
          </a:prstGeom>
          <a:solidFill>
            <a:srgbClr val="DD7F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54258" y="6421007"/>
            <a:ext cx="825500" cy="355600"/>
          </a:xfrm>
          <a:prstGeom prst="rect">
            <a:avLst/>
          </a:prstGeom>
          <a:solidFill>
            <a:srgbClr val="FBBD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52558" y="6386052"/>
            <a:ext cx="1143000" cy="400110"/>
          </a:xfrm>
          <a:prstGeom prst="rect">
            <a:avLst/>
          </a:prstGeom>
          <a:noFill/>
        </p:spPr>
        <p:txBody>
          <a:bodyPr wrap="square" rtlCol="0">
            <a:spAutoFit/>
          </a:bodyPr>
          <a:lstStyle/>
          <a:p>
            <a:r>
              <a:rPr lang="en-US" sz="1000" dirty="0" smtClean="0"/>
              <a:t>Core +</a:t>
            </a:r>
          </a:p>
          <a:p>
            <a:r>
              <a:rPr lang="en-US" sz="1000" dirty="0" smtClean="0"/>
              <a:t>XRD analysis </a:t>
            </a:r>
            <a:endParaRPr lang="en-US" sz="1000" dirty="0"/>
          </a:p>
        </p:txBody>
      </p:sp>
      <p:sp>
        <p:nvSpPr>
          <p:cNvPr id="15" name="TextBox 14"/>
          <p:cNvSpPr txBox="1"/>
          <p:nvPr/>
        </p:nvSpPr>
        <p:spPr>
          <a:xfrm>
            <a:off x="9021097" y="6389329"/>
            <a:ext cx="1143000" cy="400110"/>
          </a:xfrm>
          <a:prstGeom prst="rect">
            <a:avLst/>
          </a:prstGeom>
          <a:noFill/>
        </p:spPr>
        <p:txBody>
          <a:bodyPr wrap="square" rtlCol="0">
            <a:spAutoFit/>
          </a:bodyPr>
          <a:lstStyle/>
          <a:p>
            <a:r>
              <a:rPr lang="en-US" sz="1000" dirty="0" smtClean="0"/>
              <a:t>Core + </a:t>
            </a:r>
          </a:p>
          <a:p>
            <a:r>
              <a:rPr lang="en-US" sz="1000" dirty="0" smtClean="0"/>
              <a:t>XRF analysis</a:t>
            </a:r>
            <a:endParaRPr lang="en-US" sz="1000" dirty="0"/>
          </a:p>
        </p:txBody>
      </p:sp>
      <p:sp>
        <p:nvSpPr>
          <p:cNvPr id="16" name="Freeform 15"/>
          <p:cNvSpPr/>
          <p:nvPr/>
        </p:nvSpPr>
        <p:spPr>
          <a:xfrm>
            <a:off x="4655671" y="764988"/>
            <a:ext cx="490070" cy="788894"/>
          </a:xfrm>
          <a:custGeom>
            <a:avLst/>
            <a:gdLst>
              <a:gd name="connsiteX0" fmla="*/ 490070 w 490070"/>
              <a:gd name="connsiteY0" fmla="*/ 47812 h 788894"/>
              <a:gd name="connsiteX1" fmla="*/ 17929 w 490070"/>
              <a:gd name="connsiteY1" fmla="*/ 0 h 788894"/>
              <a:gd name="connsiteX2" fmla="*/ 0 w 490070"/>
              <a:gd name="connsiteY2" fmla="*/ 591671 h 788894"/>
              <a:gd name="connsiteX3" fmla="*/ 251011 w 490070"/>
              <a:gd name="connsiteY3" fmla="*/ 788894 h 788894"/>
              <a:gd name="connsiteX4" fmla="*/ 251011 w 490070"/>
              <a:gd name="connsiteY4" fmla="*/ 788894 h 78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70" h="788894">
                <a:moveTo>
                  <a:pt x="490070" y="47812"/>
                </a:moveTo>
                <a:lnTo>
                  <a:pt x="17929" y="0"/>
                </a:lnTo>
                <a:lnTo>
                  <a:pt x="0" y="591671"/>
                </a:lnTo>
                <a:lnTo>
                  <a:pt x="251011" y="788894"/>
                </a:lnTo>
                <a:lnTo>
                  <a:pt x="251011" y="78889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87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1000" y="533400"/>
            <a:ext cx="6197600" cy="6134100"/>
          </a:xfrm>
          <a:prstGeom prst="rect">
            <a:avLst/>
          </a:prstGeom>
        </p:spPr>
      </p:pic>
      <p:sp>
        <p:nvSpPr>
          <p:cNvPr id="11" name="Title 1"/>
          <p:cNvSpPr>
            <a:spLocks noGrp="1"/>
          </p:cNvSpPr>
          <p:nvPr>
            <p:ph type="title"/>
          </p:nvPr>
        </p:nvSpPr>
        <p:spPr>
          <a:xfrm>
            <a:off x="952499" y="90118"/>
            <a:ext cx="4356100" cy="711200"/>
          </a:xfrm>
        </p:spPr>
        <p:txBody>
          <a:bodyPr>
            <a:normAutofit/>
          </a:bodyPr>
          <a:lstStyle/>
          <a:p>
            <a:r>
              <a:rPr lang="en-US" sz="3000" dirty="0" smtClean="0"/>
              <a:t>Rock </a:t>
            </a:r>
            <a:r>
              <a:rPr lang="en-US" sz="3000" dirty="0" err="1" smtClean="0"/>
              <a:t>Eval</a:t>
            </a:r>
            <a:r>
              <a:rPr lang="en-US" sz="3000" dirty="0" smtClean="0"/>
              <a:t> Analysis</a:t>
            </a:r>
            <a:endParaRPr lang="en-US" sz="3000" dirty="0"/>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954" y="711200"/>
            <a:ext cx="4073191" cy="5981700"/>
          </a:xfrm>
          <a:prstGeom prst="rect">
            <a:avLst/>
          </a:prstGeom>
        </p:spPr>
      </p:pic>
    </p:spTree>
    <p:extLst>
      <p:ext uri="{BB962C8B-B14F-4D97-AF65-F5344CB8AC3E}">
        <p14:creationId xmlns:p14="http://schemas.microsoft.com/office/powerpoint/2010/main" val="1279383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65200" y="222654"/>
            <a:ext cx="4356100" cy="711200"/>
          </a:xfrm>
        </p:spPr>
        <p:txBody>
          <a:bodyPr>
            <a:normAutofit/>
          </a:bodyPr>
          <a:lstStyle/>
          <a:p>
            <a:r>
              <a:rPr lang="en-US" sz="3000" dirty="0" smtClean="0"/>
              <a:t>Heterogeneity</a:t>
            </a:r>
            <a:endParaRPr lang="en-US" sz="3000" dirty="0"/>
          </a:p>
        </p:txBody>
      </p:sp>
      <p:sp>
        <p:nvSpPr>
          <p:cNvPr id="6" name="Rectangle 5"/>
          <p:cNvSpPr/>
          <p:nvPr/>
        </p:nvSpPr>
        <p:spPr>
          <a:xfrm>
            <a:off x="11652250" y="4273550"/>
            <a:ext cx="211122" cy="219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56700" y="-2617"/>
            <a:ext cx="2660740" cy="6860617"/>
          </a:xfrm>
          <a:prstGeom prst="rect">
            <a:avLst/>
          </a:prstGeom>
        </p:spPr>
      </p:pic>
      <p:grpSp>
        <p:nvGrpSpPr>
          <p:cNvPr id="10" name="Group 9"/>
          <p:cNvGrpSpPr/>
          <p:nvPr/>
        </p:nvGrpSpPr>
        <p:grpSpPr>
          <a:xfrm>
            <a:off x="5542189" y="114074"/>
            <a:ext cx="3435411" cy="6522755"/>
            <a:chOff x="5148489" y="152174"/>
            <a:chExt cx="3435411" cy="6522755"/>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489" y="152174"/>
              <a:ext cx="3416114" cy="3162235"/>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8489" y="3314409"/>
              <a:ext cx="3435411" cy="3360520"/>
            </a:xfrm>
            <a:prstGeom prst="rect">
              <a:avLst/>
            </a:prstGeom>
          </p:spPr>
        </p:pic>
      </p:grpSp>
      <p:sp>
        <p:nvSpPr>
          <p:cNvPr id="11" name="Rectangle 10"/>
          <p:cNvSpPr/>
          <p:nvPr/>
        </p:nvSpPr>
        <p:spPr>
          <a:xfrm>
            <a:off x="11591712" y="4273550"/>
            <a:ext cx="225728" cy="2363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091506" y="6636829"/>
            <a:ext cx="1282700" cy="246221"/>
          </a:xfrm>
          <a:prstGeom prst="rect">
            <a:avLst/>
          </a:prstGeom>
          <a:noFill/>
        </p:spPr>
        <p:txBody>
          <a:bodyPr wrap="square" rtlCol="0">
            <a:spAutoFit/>
          </a:bodyPr>
          <a:lstStyle/>
          <a:p>
            <a:r>
              <a:rPr lang="en-US" sz="1000" dirty="0" smtClean="0"/>
              <a:t>Weller, 2017</a:t>
            </a:r>
            <a:endParaRPr lang="en-US" sz="1000" dirty="0"/>
          </a:p>
        </p:txBody>
      </p:sp>
      <p:sp>
        <p:nvSpPr>
          <p:cNvPr id="4" name="TextBox 3"/>
          <p:cNvSpPr txBox="1"/>
          <p:nvPr/>
        </p:nvSpPr>
        <p:spPr>
          <a:xfrm>
            <a:off x="1482892" y="1983647"/>
            <a:ext cx="3320715" cy="2585323"/>
          </a:xfrm>
          <a:prstGeom prst="rect">
            <a:avLst/>
          </a:prstGeom>
          <a:noFill/>
        </p:spPr>
        <p:txBody>
          <a:bodyPr wrap="square" rtlCol="0">
            <a:spAutoFit/>
          </a:bodyPr>
          <a:lstStyle/>
          <a:p>
            <a:pPr marL="285750" indent="-285750">
              <a:buFontTx/>
              <a:buChar char="-"/>
            </a:pPr>
            <a:r>
              <a:rPr lang="en-US" dirty="0" smtClean="0"/>
              <a:t>Si/Detritus may be used as a     proxy for clay </a:t>
            </a:r>
          </a:p>
          <a:p>
            <a:pPr marL="285750" indent="-285750">
              <a:buFontTx/>
              <a:buChar char="-"/>
            </a:pPr>
            <a:r>
              <a:rPr lang="en-US" dirty="0" smtClean="0"/>
              <a:t>Higher Si/Detritus ratios have a positive relationship with porosity </a:t>
            </a:r>
          </a:p>
          <a:p>
            <a:pPr marL="285750" indent="-285750">
              <a:buFontTx/>
              <a:buChar char="-"/>
            </a:pPr>
            <a:r>
              <a:rPr lang="en-US" dirty="0" smtClean="0"/>
              <a:t>Darker beds tend to be more clay-rich and organic-rich</a:t>
            </a:r>
          </a:p>
          <a:p>
            <a:pPr marL="285750" indent="-285750">
              <a:buFontTx/>
              <a:buChar char="-"/>
            </a:pPr>
            <a:r>
              <a:rPr lang="en-US" dirty="0" smtClean="0"/>
              <a:t>Tephra beds are exclusively observed in clay-rich intervals</a:t>
            </a:r>
          </a:p>
        </p:txBody>
      </p:sp>
    </p:spTree>
    <p:extLst>
      <p:ext uri="{BB962C8B-B14F-4D97-AF65-F5344CB8AC3E}">
        <p14:creationId xmlns:p14="http://schemas.microsoft.com/office/powerpoint/2010/main" val="860319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3234" y="108354"/>
            <a:ext cx="4356100" cy="711200"/>
          </a:xfrm>
        </p:spPr>
        <p:txBody>
          <a:bodyPr>
            <a:normAutofit/>
          </a:bodyPr>
          <a:lstStyle/>
          <a:p>
            <a:r>
              <a:rPr lang="en-US" sz="3000" dirty="0" smtClean="0"/>
              <a:t>Heterogeneity</a:t>
            </a:r>
            <a:endParaRPr lang="en-US" sz="3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9188" y="463954"/>
            <a:ext cx="8265754" cy="6249898"/>
          </a:xfrm>
          <a:prstGeom prst="rect">
            <a:avLst/>
          </a:prstGeom>
        </p:spPr>
      </p:pic>
      <p:sp>
        <p:nvSpPr>
          <p:cNvPr id="7" name="TextBox 6"/>
          <p:cNvSpPr txBox="1"/>
          <p:nvPr/>
        </p:nvSpPr>
        <p:spPr>
          <a:xfrm>
            <a:off x="3706706" y="6655321"/>
            <a:ext cx="1282700" cy="246221"/>
          </a:xfrm>
          <a:prstGeom prst="rect">
            <a:avLst/>
          </a:prstGeom>
          <a:noFill/>
        </p:spPr>
        <p:txBody>
          <a:bodyPr wrap="square" rtlCol="0">
            <a:spAutoFit/>
          </a:bodyPr>
          <a:lstStyle/>
          <a:p>
            <a:r>
              <a:rPr lang="en-US" sz="1000" dirty="0" smtClean="0"/>
              <a:t>Weller, 2017</a:t>
            </a:r>
            <a:endParaRPr lang="en-US" sz="1000" dirty="0"/>
          </a:p>
        </p:txBody>
      </p:sp>
      <p:sp>
        <p:nvSpPr>
          <p:cNvPr id="2" name="TextBox 1"/>
          <p:cNvSpPr txBox="1"/>
          <p:nvPr/>
        </p:nvSpPr>
        <p:spPr>
          <a:xfrm>
            <a:off x="951683" y="1521445"/>
            <a:ext cx="2627505" cy="1477328"/>
          </a:xfrm>
          <a:prstGeom prst="rect">
            <a:avLst/>
          </a:prstGeom>
          <a:noFill/>
        </p:spPr>
        <p:txBody>
          <a:bodyPr wrap="square" rtlCol="0">
            <a:spAutoFit/>
          </a:bodyPr>
          <a:lstStyle/>
          <a:p>
            <a:pPr marL="285750" indent="-285750">
              <a:buFontTx/>
              <a:buChar char="-"/>
            </a:pPr>
            <a:r>
              <a:rPr lang="en-US" dirty="0" smtClean="0"/>
              <a:t>Significant fluctuation in TOC  </a:t>
            </a:r>
          </a:p>
          <a:p>
            <a:pPr marL="285750" indent="-285750">
              <a:buFontTx/>
              <a:buChar char="-"/>
            </a:pPr>
            <a:r>
              <a:rPr lang="en-US" dirty="0" err="1" smtClean="0"/>
              <a:t>Tephras</a:t>
            </a:r>
            <a:r>
              <a:rPr lang="en-US" dirty="0" smtClean="0"/>
              <a:t> lie exclusively in darker more clay rich beds</a:t>
            </a:r>
            <a:endParaRPr lang="en-US" dirty="0"/>
          </a:p>
        </p:txBody>
      </p:sp>
    </p:spTree>
    <p:extLst>
      <p:ext uri="{BB962C8B-B14F-4D97-AF65-F5344CB8AC3E}">
        <p14:creationId xmlns:p14="http://schemas.microsoft.com/office/powerpoint/2010/main" val="3547050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892" y="0"/>
            <a:ext cx="3576366" cy="33230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6893" y="3323082"/>
            <a:ext cx="3576366" cy="346202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1295" y="32114"/>
            <a:ext cx="3696531" cy="6581936"/>
          </a:xfrm>
          <a:prstGeom prst="rect">
            <a:avLst/>
          </a:prstGeom>
        </p:spPr>
      </p:pic>
      <p:sp>
        <p:nvSpPr>
          <p:cNvPr id="8" name="TextBox 7"/>
          <p:cNvSpPr txBox="1"/>
          <p:nvPr/>
        </p:nvSpPr>
        <p:spPr>
          <a:xfrm>
            <a:off x="6808778" y="5760699"/>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1</a:t>
            </a:r>
            <a:endParaRPr lang="en-US" sz="1600" dirty="0">
              <a:latin typeface="Calibri" panose="020F0502020204030204" pitchFamily="34" charset="0"/>
              <a:cs typeface="Calibri" panose="020F0502020204030204" pitchFamily="34" charset="0"/>
            </a:endParaRPr>
          </a:p>
        </p:txBody>
      </p:sp>
      <p:sp>
        <p:nvSpPr>
          <p:cNvPr id="9" name="TextBox 8"/>
          <p:cNvSpPr txBox="1"/>
          <p:nvPr/>
        </p:nvSpPr>
        <p:spPr>
          <a:xfrm>
            <a:off x="6808778" y="5270505"/>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2</a:t>
            </a:r>
            <a:endParaRPr lang="en-US" sz="1600" dirty="0">
              <a:latin typeface="Calibri" panose="020F0502020204030204" pitchFamily="34" charset="0"/>
              <a:cs typeface="Calibri" panose="020F0502020204030204" pitchFamily="34" charset="0"/>
            </a:endParaRPr>
          </a:p>
        </p:txBody>
      </p:sp>
      <p:sp>
        <p:nvSpPr>
          <p:cNvPr id="10" name="TextBox 9"/>
          <p:cNvSpPr txBox="1"/>
          <p:nvPr/>
        </p:nvSpPr>
        <p:spPr>
          <a:xfrm>
            <a:off x="6808778" y="4514025"/>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3</a:t>
            </a:r>
            <a:endParaRPr lang="en-US" sz="1600" dirty="0">
              <a:latin typeface="Calibri" panose="020F0502020204030204" pitchFamily="34" charset="0"/>
              <a:cs typeface="Calibri" panose="020F0502020204030204" pitchFamily="34" charset="0"/>
            </a:endParaRPr>
          </a:p>
        </p:txBody>
      </p:sp>
      <p:sp>
        <p:nvSpPr>
          <p:cNvPr id="11" name="TextBox 10"/>
          <p:cNvSpPr txBox="1"/>
          <p:nvPr/>
        </p:nvSpPr>
        <p:spPr>
          <a:xfrm>
            <a:off x="6808778" y="3900826"/>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4</a:t>
            </a:r>
            <a:endParaRPr lang="en-US" sz="1600" dirty="0">
              <a:latin typeface="Calibri" panose="020F0502020204030204" pitchFamily="34" charset="0"/>
              <a:cs typeface="Calibri" panose="020F0502020204030204" pitchFamily="34" charset="0"/>
            </a:endParaRPr>
          </a:p>
        </p:txBody>
      </p:sp>
      <p:sp>
        <p:nvSpPr>
          <p:cNvPr id="12" name="TextBox 11"/>
          <p:cNvSpPr txBox="1"/>
          <p:nvPr/>
        </p:nvSpPr>
        <p:spPr>
          <a:xfrm>
            <a:off x="6808778" y="3495967"/>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5</a:t>
            </a:r>
            <a:endParaRPr lang="en-US" sz="1600" dirty="0">
              <a:latin typeface="Calibri" panose="020F0502020204030204" pitchFamily="34" charset="0"/>
              <a:cs typeface="Calibri" panose="020F0502020204030204" pitchFamily="34" charset="0"/>
            </a:endParaRPr>
          </a:p>
        </p:txBody>
      </p:sp>
      <p:sp>
        <p:nvSpPr>
          <p:cNvPr id="13" name="TextBox 12"/>
          <p:cNvSpPr txBox="1"/>
          <p:nvPr/>
        </p:nvSpPr>
        <p:spPr>
          <a:xfrm>
            <a:off x="6808779" y="2268340"/>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6</a:t>
            </a:r>
            <a:endParaRPr lang="en-US" sz="1600" dirty="0">
              <a:latin typeface="Calibri" panose="020F0502020204030204" pitchFamily="34" charset="0"/>
              <a:cs typeface="Calibri" panose="020F0502020204030204" pitchFamily="34" charset="0"/>
            </a:endParaRPr>
          </a:p>
        </p:txBody>
      </p:sp>
      <p:sp>
        <p:nvSpPr>
          <p:cNvPr id="14" name="TextBox 13"/>
          <p:cNvSpPr txBox="1"/>
          <p:nvPr/>
        </p:nvSpPr>
        <p:spPr>
          <a:xfrm>
            <a:off x="6808779" y="1721429"/>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7</a:t>
            </a:r>
            <a:endParaRPr lang="en-US" sz="1600" dirty="0">
              <a:latin typeface="Calibri" panose="020F0502020204030204" pitchFamily="34" charset="0"/>
              <a:cs typeface="Calibri" panose="020F0502020204030204" pitchFamily="34" charset="0"/>
            </a:endParaRPr>
          </a:p>
        </p:txBody>
      </p:sp>
      <p:sp>
        <p:nvSpPr>
          <p:cNvPr id="15" name="TextBox 14"/>
          <p:cNvSpPr txBox="1"/>
          <p:nvPr/>
        </p:nvSpPr>
        <p:spPr>
          <a:xfrm>
            <a:off x="6778574" y="1287385"/>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8</a:t>
            </a:r>
            <a:endParaRPr lang="en-US" sz="1600" dirty="0">
              <a:latin typeface="Calibri" panose="020F0502020204030204" pitchFamily="34" charset="0"/>
              <a:cs typeface="Calibri" panose="020F0502020204030204" pitchFamily="34" charset="0"/>
            </a:endParaRPr>
          </a:p>
        </p:txBody>
      </p:sp>
      <p:sp>
        <p:nvSpPr>
          <p:cNvPr id="16" name="TextBox 15"/>
          <p:cNvSpPr txBox="1"/>
          <p:nvPr/>
        </p:nvSpPr>
        <p:spPr>
          <a:xfrm>
            <a:off x="7115969" y="5494483"/>
            <a:ext cx="422726" cy="369332"/>
          </a:xfrm>
          <a:prstGeom prst="rect">
            <a:avLst/>
          </a:prstGeom>
          <a:noFill/>
        </p:spPr>
        <p:txBody>
          <a:bodyPr wrap="square" rtlCol="0">
            <a:spAutoFit/>
          </a:bodyPr>
          <a:lstStyle/>
          <a:p>
            <a:r>
              <a:rPr lang="en-US" b="1" dirty="0" smtClean="0"/>
              <a:t>A</a:t>
            </a:r>
            <a:endParaRPr lang="en-US" b="1" dirty="0"/>
          </a:p>
        </p:txBody>
      </p:sp>
      <p:sp>
        <p:nvSpPr>
          <p:cNvPr id="17" name="TextBox 16"/>
          <p:cNvSpPr txBox="1"/>
          <p:nvPr/>
        </p:nvSpPr>
        <p:spPr>
          <a:xfrm>
            <a:off x="7098705" y="4859529"/>
            <a:ext cx="422726" cy="369332"/>
          </a:xfrm>
          <a:prstGeom prst="rect">
            <a:avLst/>
          </a:prstGeom>
          <a:noFill/>
        </p:spPr>
        <p:txBody>
          <a:bodyPr wrap="square" rtlCol="0">
            <a:spAutoFit/>
          </a:bodyPr>
          <a:lstStyle/>
          <a:p>
            <a:r>
              <a:rPr lang="en-US" b="1" dirty="0"/>
              <a:t>B</a:t>
            </a:r>
          </a:p>
        </p:txBody>
      </p:sp>
      <p:sp>
        <p:nvSpPr>
          <p:cNvPr id="18" name="TextBox 17"/>
          <p:cNvSpPr txBox="1"/>
          <p:nvPr/>
        </p:nvSpPr>
        <p:spPr>
          <a:xfrm>
            <a:off x="7114661" y="4180079"/>
            <a:ext cx="422726" cy="369332"/>
          </a:xfrm>
          <a:prstGeom prst="rect">
            <a:avLst/>
          </a:prstGeom>
          <a:noFill/>
        </p:spPr>
        <p:txBody>
          <a:bodyPr wrap="square" rtlCol="0">
            <a:spAutoFit/>
          </a:bodyPr>
          <a:lstStyle/>
          <a:p>
            <a:r>
              <a:rPr lang="en-US" b="1" dirty="0"/>
              <a:t>C</a:t>
            </a:r>
          </a:p>
        </p:txBody>
      </p:sp>
      <p:sp>
        <p:nvSpPr>
          <p:cNvPr id="19" name="TextBox 18"/>
          <p:cNvSpPr txBox="1"/>
          <p:nvPr/>
        </p:nvSpPr>
        <p:spPr>
          <a:xfrm>
            <a:off x="7114661" y="3687567"/>
            <a:ext cx="422726" cy="369332"/>
          </a:xfrm>
          <a:prstGeom prst="rect">
            <a:avLst/>
          </a:prstGeom>
          <a:noFill/>
        </p:spPr>
        <p:txBody>
          <a:bodyPr wrap="square" rtlCol="0">
            <a:spAutoFit/>
          </a:bodyPr>
          <a:lstStyle/>
          <a:p>
            <a:r>
              <a:rPr lang="en-US" b="1" dirty="0"/>
              <a:t>D</a:t>
            </a:r>
          </a:p>
        </p:txBody>
      </p:sp>
      <p:sp>
        <p:nvSpPr>
          <p:cNvPr id="20" name="TextBox 19"/>
          <p:cNvSpPr txBox="1"/>
          <p:nvPr/>
        </p:nvSpPr>
        <p:spPr>
          <a:xfrm>
            <a:off x="7098705" y="2855527"/>
            <a:ext cx="422726" cy="369332"/>
          </a:xfrm>
          <a:prstGeom prst="rect">
            <a:avLst/>
          </a:prstGeom>
          <a:noFill/>
        </p:spPr>
        <p:txBody>
          <a:bodyPr wrap="square" rtlCol="0">
            <a:spAutoFit/>
          </a:bodyPr>
          <a:lstStyle/>
          <a:p>
            <a:r>
              <a:rPr lang="en-US" b="1" dirty="0"/>
              <a:t>E</a:t>
            </a:r>
          </a:p>
        </p:txBody>
      </p:sp>
      <p:sp>
        <p:nvSpPr>
          <p:cNvPr id="21" name="TextBox 20"/>
          <p:cNvSpPr txBox="1"/>
          <p:nvPr/>
        </p:nvSpPr>
        <p:spPr>
          <a:xfrm>
            <a:off x="7098705" y="1950521"/>
            <a:ext cx="422726" cy="369332"/>
          </a:xfrm>
          <a:prstGeom prst="rect">
            <a:avLst/>
          </a:prstGeom>
          <a:noFill/>
        </p:spPr>
        <p:txBody>
          <a:bodyPr wrap="square" rtlCol="0">
            <a:spAutoFit/>
          </a:bodyPr>
          <a:lstStyle/>
          <a:p>
            <a:r>
              <a:rPr lang="en-US" b="1" dirty="0"/>
              <a:t>F</a:t>
            </a:r>
          </a:p>
        </p:txBody>
      </p:sp>
      <p:sp>
        <p:nvSpPr>
          <p:cNvPr id="22" name="TextBox 21"/>
          <p:cNvSpPr txBox="1"/>
          <p:nvPr/>
        </p:nvSpPr>
        <p:spPr>
          <a:xfrm>
            <a:off x="7098705" y="1494571"/>
            <a:ext cx="422726" cy="369332"/>
          </a:xfrm>
          <a:prstGeom prst="rect">
            <a:avLst/>
          </a:prstGeom>
          <a:noFill/>
        </p:spPr>
        <p:txBody>
          <a:bodyPr wrap="square" rtlCol="0">
            <a:spAutoFit/>
          </a:bodyPr>
          <a:lstStyle/>
          <a:p>
            <a:r>
              <a:rPr lang="en-US" b="1" dirty="0"/>
              <a:t>G</a:t>
            </a:r>
          </a:p>
        </p:txBody>
      </p:sp>
      <p:sp>
        <p:nvSpPr>
          <p:cNvPr id="23" name="Title 1"/>
          <p:cNvSpPr>
            <a:spLocks noGrp="1"/>
          </p:cNvSpPr>
          <p:nvPr>
            <p:ph type="title"/>
          </p:nvPr>
        </p:nvSpPr>
        <p:spPr>
          <a:xfrm>
            <a:off x="952500" y="114300"/>
            <a:ext cx="4356100" cy="711200"/>
          </a:xfrm>
        </p:spPr>
        <p:txBody>
          <a:bodyPr>
            <a:normAutofit/>
          </a:bodyPr>
          <a:lstStyle/>
          <a:p>
            <a:r>
              <a:rPr lang="en-US" sz="3000" dirty="0" smtClean="0"/>
              <a:t>Well Logs</a:t>
            </a:r>
            <a:endParaRPr lang="en-US" sz="3000" dirty="0"/>
          </a:p>
        </p:txBody>
      </p:sp>
    </p:spTree>
    <p:extLst>
      <p:ext uri="{BB962C8B-B14F-4D97-AF65-F5344CB8AC3E}">
        <p14:creationId xmlns:p14="http://schemas.microsoft.com/office/powerpoint/2010/main" val="3624472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180" y="1186373"/>
            <a:ext cx="9741610" cy="570148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6138" y="0"/>
            <a:ext cx="1635861" cy="1447800"/>
          </a:xfrm>
          <a:prstGeom prst="rect">
            <a:avLst/>
          </a:prstGeom>
          <a:ln>
            <a:solidFill>
              <a:schemeClr val="tx1"/>
            </a:solidFill>
          </a:ln>
        </p:spPr>
      </p:pic>
      <p:sp>
        <p:nvSpPr>
          <p:cNvPr id="7" name="TextBox 6"/>
          <p:cNvSpPr txBox="1"/>
          <p:nvPr/>
        </p:nvSpPr>
        <p:spPr>
          <a:xfrm>
            <a:off x="10551186" y="6251435"/>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1</a:t>
            </a:r>
            <a:endParaRPr lang="en-US" sz="1600" dirty="0">
              <a:latin typeface="Calibri" panose="020F0502020204030204" pitchFamily="34" charset="0"/>
              <a:cs typeface="Calibri" panose="020F0502020204030204" pitchFamily="34" charset="0"/>
            </a:endParaRPr>
          </a:p>
        </p:txBody>
      </p:sp>
      <p:sp>
        <p:nvSpPr>
          <p:cNvPr id="8" name="TextBox 7"/>
          <p:cNvSpPr txBox="1"/>
          <p:nvPr/>
        </p:nvSpPr>
        <p:spPr>
          <a:xfrm>
            <a:off x="10551185" y="6005406"/>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2</a:t>
            </a:r>
            <a:endParaRPr lang="en-US" sz="1600" dirty="0">
              <a:latin typeface="Calibri" panose="020F0502020204030204" pitchFamily="34" charset="0"/>
              <a:cs typeface="Calibri" panose="020F0502020204030204" pitchFamily="34" charset="0"/>
            </a:endParaRPr>
          </a:p>
        </p:txBody>
      </p:sp>
      <p:sp>
        <p:nvSpPr>
          <p:cNvPr id="9" name="TextBox 8"/>
          <p:cNvSpPr txBox="1"/>
          <p:nvPr/>
        </p:nvSpPr>
        <p:spPr>
          <a:xfrm>
            <a:off x="10551185" y="5590100"/>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3</a:t>
            </a:r>
            <a:endParaRPr lang="en-US" sz="1600" dirty="0">
              <a:latin typeface="Calibri" panose="020F0502020204030204" pitchFamily="34" charset="0"/>
              <a:cs typeface="Calibri" panose="020F0502020204030204" pitchFamily="34" charset="0"/>
            </a:endParaRPr>
          </a:p>
        </p:txBody>
      </p:sp>
      <p:sp>
        <p:nvSpPr>
          <p:cNvPr id="10" name="TextBox 9"/>
          <p:cNvSpPr txBox="1"/>
          <p:nvPr/>
        </p:nvSpPr>
        <p:spPr>
          <a:xfrm>
            <a:off x="10556136" y="5068053"/>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4</a:t>
            </a:r>
            <a:endParaRPr lang="en-US" sz="1600" dirty="0">
              <a:latin typeface="Calibri" panose="020F0502020204030204" pitchFamily="34" charset="0"/>
              <a:cs typeface="Calibri" panose="020F0502020204030204" pitchFamily="34" charset="0"/>
            </a:endParaRPr>
          </a:p>
        </p:txBody>
      </p:sp>
      <p:sp>
        <p:nvSpPr>
          <p:cNvPr id="11" name="TextBox 10"/>
          <p:cNvSpPr txBox="1"/>
          <p:nvPr/>
        </p:nvSpPr>
        <p:spPr>
          <a:xfrm>
            <a:off x="10551184" y="4480505"/>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5</a:t>
            </a:r>
            <a:endParaRPr lang="en-US" sz="1600" dirty="0">
              <a:latin typeface="Calibri" panose="020F0502020204030204" pitchFamily="34" charset="0"/>
              <a:cs typeface="Calibri" panose="020F0502020204030204" pitchFamily="34" charset="0"/>
            </a:endParaRPr>
          </a:p>
        </p:txBody>
      </p:sp>
      <p:sp>
        <p:nvSpPr>
          <p:cNvPr id="12" name="TextBox 11"/>
          <p:cNvSpPr txBox="1"/>
          <p:nvPr/>
        </p:nvSpPr>
        <p:spPr>
          <a:xfrm>
            <a:off x="10551184" y="3370910"/>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6</a:t>
            </a:r>
            <a:endParaRPr lang="en-US" sz="1600" dirty="0">
              <a:latin typeface="Calibri" panose="020F0502020204030204" pitchFamily="34" charset="0"/>
              <a:cs typeface="Calibri" panose="020F0502020204030204" pitchFamily="34" charset="0"/>
            </a:endParaRPr>
          </a:p>
        </p:txBody>
      </p:sp>
      <p:sp>
        <p:nvSpPr>
          <p:cNvPr id="13" name="TextBox 12"/>
          <p:cNvSpPr txBox="1"/>
          <p:nvPr/>
        </p:nvSpPr>
        <p:spPr>
          <a:xfrm>
            <a:off x="10551183" y="2741886"/>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7</a:t>
            </a:r>
            <a:endParaRPr lang="en-US" sz="1600" dirty="0">
              <a:latin typeface="Calibri" panose="020F0502020204030204" pitchFamily="34" charset="0"/>
              <a:cs typeface="Calibri" panose="020F0502020204030204" pitchFamily="34" charset="0"/>
            </a:endParaRPr>
          </a:p>
        </p:txBody>
      </p:sp>
      <p:sp>
        <p:nvSpPr>
          <p:cNvPr id="14" name="TextBox 13"/>
          <p:cNvSpPr txBox="1"/>
          <p:nvPr/>
        </p:nvSpPr>
        <p:spPr>
          <a:xfrm>
            <a:off x="10551183" y="2168796"/>
            <a:ext cx="1148317" cy="33855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Horizon 8</a:t>
            </a:r>
            <a:endParaRPr lang="en-US" sz="1600" dirty="0">
              <a:latin typeface="Calibri" panose="020F0502020204030204" pitchFamily="34" charset="0"/>
              <a:cs typeface="Calibri" panose="020F0502020204030204" pitchFamily="34" charset="0"/>
            </a:endParaRPr>
          </a:p>
        </p:txBody>
      </p:sp>
      <p:sp>
        <p:nvSpPr>
          <p:cNvPr id="15" name="TextBox 14"/>
          <p:cNvSpPr txBox="1"/>
          <p:nvPr/>
        </p:nvSpPr>
        <p:spPr>
          <a:xfrm>
            <a:off x="11477046" y="4704895"/>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D</a:t>
            </a:r>
          </a:p>
        </p:txBody>
      </p:sp>
      <p:sp>
        <p:nvSpPr>
          <p:cNvPr id="16" name="TextBox 15"/>
          <p:cNvSpPr txBox="1"/>
          <p:nvPr/>
        </p:nvSpPr>
        <p:spPr>
          <a:xfrm>
            <a:off x="11491168" y="3045169"/>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F</a:t>
            </a:r>
          </a:p>
        </p:txBody>
      </p:sp>
      <p:sp>
        <p:nvSpPr>
          <p:cNvPr id="17" name="TextBox 16"/>
          <p:cNvSpPr txBox="1"/>
          <p:nvPr/>
        </p:nvSpPr>
        <p:spPr>
          <a:xfrm>
            <a:off x="11477047" y="5275706"/>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a:t>
            </a:r>
          </a:p>
        </p:txBody>
      </p:sp>
      <p:sp>
        <p:nvSpPr>
          <p:cNvPr id="18" name="TextBox 17"/>
          <p:cNvSpPr txBox="1"/>
          <p:nvPr/>
        </p:nvSpPr>
        <p:spPr>
          <a:xfrm>
            <a:off x="11477045" y="6103458"/>
            <a:ext cx="1148317" cy="338554"/>
          </a:xfrm>
          <a:prstGeom prst="rect">
            <a:avLst/>
          </a:prstGeom>
          <a:noFill/>
        </p:spPr>
        <p:txBody>
          <a:bodyPr wrap="square" rtlCol="0">
            <a:spAutoFit/>
          </a:bodyPr>
          <a:lstStyle/>
          <a:p>
            <a:r>
              <a:rPr lang="en-US" sz="1600" b="1" dirty="0" smtClean="0">
                <a:latin typeface="Calibri" panose="020F0502020204030204" pitchFamily="34" charset="0"/>
                <a:cs typeface="Calibri" panose="020F0502020204030204" pitchFamily="34" charset="0"/>
              </a:rPr>
              <a:t>A</a:t>
            </a:r>
            <a:endParaRPr lang="en-US" sz="1600" b="1" dirty="0">
              <a:latin typeface="Calibri" panose="020F0502020204030204" pitchFamily="34" charset="0"/>
              <a:cs typeface="Calibri" panose="020F0502020204030204" pitchFamily="34" charset="0"/>
            </a:endParaRPr>
          </a:p>
        </p:txBody>
      </p:sp>
      <p:sp>
        <p:nvSpPr>
          <p:cNvPr id="19" name="TextBox 18"/>
          <p:cNvSpPr txBox="1"/>
          <p:nvPr/>
        </p:nvSpPr>
        <p:spPr>
          <a:xfrm>
            <a:off x="11477045" y="3993974"/>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E</a:t>
            </a:r>
          </a:p>
        </p:txBody>
      </p:sp>
      <p:sp>
        <p:nvSpPr>
          <p:cNvPr id="21" name="TextBox 20"/>
          <p:cNvSpPr txBox="1"/>
          <p:nvPr/>
        </p:nvSpPr>
        <p:spPr>
          <a:xfrm>
            <a:off x="11491168" y="2469113"/>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G</a:t>
            </a:r>
          </a:p>
        </p:txBody>
      </p:sp>
      <p:sp>
        <p:nvSpPr>
          <p:cNvPr id="22" name="TextBox 21"/>
          <p:cNvSpPr txBox="1"/>
          <p:nvPr/>
        </p:nvSpPr>
        <p:spPr>
          <a:xfrm>
            <a:off x="11477045" y="5724106"/>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B</a:t>
            </a:r>
          </a:p>
        </p:txBody>
      </p:sp>
      <p:sp>
        <p:nvSpPr>
          <p:cNvPr id="23" name="Title 1"/>
          <p:cNvSpPr>
            <a:spLocks noGrp="1"/>
          </p:cNvSpPr>
          <p:nvPr>
            <p:ph type="title"/>
          </p:nvPr>
        </p:nvSpPr>
        <p:spPr>
          <a:xfrm>
            <a:off x="873234" y="108354"/>
            <a:ext cx="4356100" cy="711200"/>
          </a:xfrm>
        </p:spPr>
        <p:txBody>
          <a:bodyPr>
            <a:normAutofit/>
          </a:bodyPr>
          <a:lstStyle/>
          <a:p>
            <a:r>
              <a:rPr lang="en-US" sz="3000" dirty="0" smtClean="0"/>
              <a:t>Lateral Variation</a:t>
            </a:r>
            <a:endParaRPr lang="en-US" sz="3000" dirty="0"/>
          </a:p>
        </p:txBody>
      </p:sp>
      <p:sp>
        <p:nvSpPr>
          <p:cNvPr id="24" name="TextBox 23"/>
          <p:cNvSpPr txBox="1"/>
          <p:nvPr/>
        </p:nvSpPr>
        <p:spPr>
          <a:xfrm rot="16200000">
            <a:off x="11258228" y="1971208"/>
            <a:ext cx="679966" cy="369332"/>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zone</a:t>
            </a:r>
            <a:endParaRPr lang="en-US" b="1" dirty="0">
              <a:latin typeface="Calibri" panose="020F0502020204030204" pitchFamily="34" charset="0"/>
              <a:cs typeface="Calibri" panose="020F0502020204030204" pitchFamily="34" charset="0"/>
            </a:endParaRPr>
          </a:p>
        </p:txBody>
      </p:sp>
      <p:sp>
        <p:nvSpPr>
          <p:cNvPr id="2" name="Freeform 1"/>
          <p:cNvSpPr/>
          <p:nvPr/>
        </p:nvSpPr>
        <p:spPr>
          <a:xfrm>
            <a:off x="11248986" y="384421"/>
            <a:ext cx="268722" cy="571034"/>
          </a:xfrm>
          <a:custGeom>
            <a:avLst/>
            <a:gdLst>
              <a:gd name="connsiteX0" fmla="*/ 104503 w 268722"/>
              <a:gd name="connsiteY0" fmla="*/ 0 h 571034"/>
              <a:gd name="connsiteX1" fmla="*/ 0 w 268722"/>
              <a:gd name="connsiteY1" fmla="*/ 223935 h 571034"/>
              <a:gd name="connsiteX2" fmla="*/ 97038 w 268722"/>
              <a:gd name="connsiteY2" fmla="*/ 425476 h 571034"/>
              <a:gd name="connsiteX3" fmla="*/ 268722 w 268722"/>
              <a:gd name="connsiteY3" fmla="*/ 571034 h 571034"/>
              <a:gd name="connsiteX4" fmla="*/ 268722 w 268722"/>
              <a:gd name="connsiteY4" fmla="*/ 571034 h 5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2" h="571034">
                <a:moveTo>
                  <a:pt x="104503" y="0"/>
                </a:moveTo>
                <a:lnTo>
                  <a:pt x="0" y="223935"/>
                </a:lnTo>
                <a:lnTo>
                  <a:pt x="97038" y="425476"/>
                </a:lnTo>
                <a:lnTo>
                  <a:pt x="268722" y="571034"/>
                </a:lnTo>
                <a:lnTo>
                  <a:pt x="268722" y="57103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79094" y="1186373"/>
            <a:ext cx="1046749" cy="369332"/>
          </a:xfrm>
          <a:prstGeom prst="rect">
            <a:avLst/>
          </a:prstGeom>
          <a:noFill/>
        </p:spPr>
        <p:txBody>
          <a:bodyPr wrap="square" rtlCol="0">
            <a:spAutoFit/>
          </a:bodyPr>
          <a:lstStyle/>
          <a:p>
            <a:r>
              <a:rPr lang="en-US" dirty="0" smtClean="0"/>
              <a:t>North</a:t>
            </a:r>
            <a:endParaRPr lang="en-US" dirty="0"/>
          </a:p>
        </p:txBody>
      </p:sp>
      <p:sp>
        <p:nvSpPr>
          <p:cNvPr id="25" name="TextBox 24"/>
          <p:cNvSpPr txBox="1"/>
          <p:nvPr/>
        </p:nvSpPr>
        <p:spPr>
          <a:xfrm>
            <a:off x="9712041" y="1190663"/>
            <a:ext cx="1046749" cy="369332"/>
          </a:xfrm>
          <a:prstGeom prst="rect">
            <a:avLst/>
          </a:prstGeom>
          <a:noFill/>
        </p:spPr>
        <p:txBody>
          <a:bodyPr wrap="square" rtlCol="0">
            <a:spAutoFit/>
          </a:bodyPr>
          <a:lstStyle/>
          <a:p>
            <a:r>
              <a:rPr lang="en-US" dirty="0" smtClean="0"/>
              <a:t>South</a:t>
            </a:r>
            <a:endParaRPr lang="en-US" dirty="0"/>
          </a:p>
        </p:txBody>
      </p:sp>
    </p:spTree>
    <p:extLst>
      <p:ext uri="{BB962C8B-B14F-4D97-AF65-F5344CB8AC3E}">
        <p14:creationId xmlns:p14="http://schemas.microsoft.com/office/powerpoint/2010/main" val="1147473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73234" y="108354"/>
            <a:ext cx="4356100" cy="711200"/>
          </a:xfrm>
        </p:spPr>
        <p:txBody>
          <a:bodyPr>
            <a:normAutofit/>
          </a:bodyPr>
          <a:lstStyle/>
          <a:p>
            <a:r>
              <a:rPr lang="en-US" sz="3000" dirty="0" smtClean="0"/>
              <a:t>Zone A</a:t>
            </a:r>
            <a:endParaRPr lang="en-US" sz="3000" dirty="0"/>
          </a:p>
        </p:txBody>
      </p:sp>
      <p:grpSp>
        <p:nvGrpSpPr>
          <p:cNvPr id="32" name="Group 31"/>
          <p:cNvGrpSpPr/>
          <p:nvPr/>
        </p:nvGrpSpPr>
        <p:grpSpPr>
          <a:xfrm>
            <a:off x="4468158" y="672505"/>
            <a:ext cx="7181156" cy="2774312"/>
            <a:chOff x="4030472" y="296474"/>
            <a:chExt cx="7181156" cy="2774312"/>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7838" y="296474"/>
              <a:ext cx="2384666" cy="2711856"/>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0472" y="333530"/>
              <a:ext cx="2384666" cy="2711856"/>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6962" y="358930"/>
              <a:ext cx="2384666" cy="2711856"/>
            </a:xfrm>
            <a:prstGeom prst="rect">
              <a:avLst/>
            </a:prstGeom>
          </p:spPr>
        </p:pic>
        <p:sp>
          <p:nvSpPr>
            <p:cNvPr id="19" name="TextBox 18"/>
            <p:cNvSpPr txBox="1"/>
            <p:nvPr/>
          </p:nvSpPr>
          <p:spPr>
            <a:xfrm>
              <a:off x="8280642" y="1962287"/>
              <a:ext cx="359394"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a:t>
              </a:r>
              <a:endParaRPr lang="en-US" sz="800" dirty="0">
                <a:latin typeface="Calibri" panose="020F0502020204030204" pitchFamily="34" charset="0"/>
                <a:cs typeface="Calibri" panose="020F0502020204030204" pitchFamily="34" charset="0"/>
              </a:endParaRPr>
            </a:p>
          </p:txBody>
        </p:sp>
        <p:sp>
          <p:nvSpPr>
            <p:cNvPr id="20" name="TextBox 19"/>
            <p:cNvSpPr txBox="1"/>
            <p:nvPr/>
          </p:nvSpPr>
          <p:spPr>
            <a:xfrm>
              <a:off x="10384690" y="1981474"/>
              <a:ext cx="667170"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 x Thick</a:t>
              </a:r>
              <a:endParaRPr lang="en-US" sz="800" dirty="0">
                <a:latin typeface="Calibri" panose="020F0502020204030204" pitchFamily="34" charset="0"/>
                <a:cs typeface="Calibri" panose="020F0502020204030204" pitchFamily="34" charset="0"/>
              </a:endParaRPr>
            </a:p>
          </p:txBody>
        </p:sp>
        <p:sp>
          <p:nvSpPr>
            <p:cNvPr id="21" name="TextBox 20"/>
            <p:cNvSpPr txBox="1"/>
            <p:nvPr/>
          </p:nvSpPr>
          <p:spPr>
            <a:xfrm>
              <a:off x="5757248" y="1962286"/>
              <a:ext cx="442241"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Thickness</a:t>
              </a:r>
              <a:endParaRPr lang="en-US" sz="800" dirty="0">
                <a:latin typeface="Calibri" panose="020F0502020204030204" pitchFamily="34" charset="0"/>
                <a:cs typeface="Calibri" panose="020F0502020204030204" pitchFamily="34" charset="0"/>
              </a:endParaRPr>
            </a:p>
          </p:txBody>
        </p:sp>
      </p:grpSp>
      <p:grpSp>
        <p:nvGrpSpPr>
          <p:cNvPr id="30" name="Group 29"/>
          <p:cNvGrpSpPr/>
          <p:nvPr/>
        </p:nvGrpSpPr>
        <p:grpSpPr>
          <a:xfrm>
            <a:off x="992807" y="1004016"/>
            <a:ext cx="3475355" cy="5792984"/>
            <a:chOff x="1114817" y="934779"/>
            <a:chExt cx="3475355" cy="5792984"/>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14817" y="934779"/>
              <a:ext cx="2359207" cy="5792984"/>
            </a:xfrm>
            <a:prstGeom prst="rect">
              <a:avLst/>
            </a:prstGeom>
          </p:spPr>
        </p:pic>
        <p:sp>
          <p:nvSpPr>
            <p:cNvPr id="22" name="TextBox 21"/>
            <p:cNvSpPr txBox="1"/>
            <p:nvPr/>
          </p:nvSpPr>
          <p:spPr>
            <a:xfrm>
              <a:off x="3441855" y="6095083"/>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1</a:t>
              </a:r>
              <a:endParaRPr lang="en-US" sz="1200" dirty="0">
                <a:latin typeface="Calibri" panose="020F0502020204030204" pitchFamily="34" charset="0"/>
                <a:cs typeface="Calibri" panose="020F0502020204030204" pitchFamily="34" charset="0"/>
              </a:endParaRPr>
            </a:p>
          </p:txBody>
        </p:sp>
        <p:sp>
          <p:nvSpPr>
            <p:cNvPr id="23" name="TextBox 22"/>
            <p:cNvSpPr txBox="1"/>
            <p:nvPr/>
          </p:nvSpPr>
          <p:spPr>
            <a:xfrm>
              <a:off x="3441855" y="5748930"/>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2</a:t>
              </a:r>
              <a:endParaRPr lang="en-US" sz="1200" dirty="0">
                <a:latin typeface="Calibri" panose="020F0502020204030204" pitchFamily="34" charset="0"/>
                <a:cs typeface="Calibri" panose="020F0502020204030204" pitchFamily="34" charset="0"/>
              </a:endParaRPr>
            </a:p>
          </p:txBody>
        </p:sp>
        <p:sp>
          <p:nvSpPr>
            <p:cNvPr id="24" name="TextBox 23"/>
            <p:cNvSpPr txBox="1"/>
            <p:nvPr/>
          </p:nvSpPr>
          <p:spPr>
            <a:xfrm>
              <a:off x="3441855" y="5366408"/>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3</a:t>
              </a:r>
              <a:endParaRPr lang="en-US" sz="1200" dirty="0">
                <a:latin typeface="Calibri" panose="020F0502020204030204" pitchFamily="34" charset="0"/>
                <a:cs typeface="Calibri" panose="020F0502020204030204" pitchFamily="34" charset="0"/>
              </a:endParaRPr>
            </a:p>
          </p:txBody>
        </p:sp>
        <p:sp>
          <p:nvSpPr>
            <p:cNvPr id="25" name="TextBox 24"/>
            <p:cNvSpPr txBox="1"/>
            <p:nvPr/>
          </p:nvSpPr>
          <p:spPr>
            <a:xfrm>
              <a:off x="3441855" y="4916333"/>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4</a:t>
              </a:r>
              <a:endParaRPr lang="en-US" sz="1200" dirty="0">
                <a:latin typeface="Calibri" panose="020F0502020204030204" pitchFamily="34" charset="0"/>
                <a:cs typeface="Calibri" panose="020F0502020204030204" pitchFamily="34" charset="0"/>
              </a:endParaRPr>
            </a:p>
          </p:txBody>
        </p:sp>
        <p:sp>
          <p:nvSpPr>
            <p:cNvPr id="26" name="TextBox 25"/>
            <p:cNvSpPr txBox="1"/>
            <p:nvPr/>
          </p:nvSpPr>
          <p:spPr>
            <a:xfrm>
              <a:off x="3441854" y="4500835"/>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5</a:t>
              </a:r>
              <a:endParaRPr lang="en-US" sz="1200" dirty="0">
                <a:latin typeface="Calibri" panose="020F0502020204030204" pitchFamily="34" charset="0"/>
                <a:cs typeface="Calibri" panose="020F0502020204030204" pitchFamily="34" charset="0"/>
              </a:endParaRPr>
            </a:p>
          </p:txBody>
        </p:sp>
        <p:sp>
          <p:nvSpPr>
            <p:cNvPr id="27" name="TextBox 26"/>
            <p:cNvSpPr txBox="1"/>
            <p:nvPr/>
          </p:nvSpPr>
          <p:spPr>
            <a:xfrm>
              <a:off x="3441853" y="3666339"/>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6</a:t>
              </a:r>
              <a:endParaRPr lang="en-US" sz="1200" dirty="0">
                <a:latin typeface="Calibri" panose="020F0502020204030204" pitchFamily="34" charset="0"/>
                <a:cs typeface="Calibri" panose="020F0502020204030204" pitchFamily="34" charset="0"/>
              </a:endParaRPr>
            </a:p>
          </p:txBody>
        </p:sp>
        <p:sp>
          <p:nvSpPr>
            <p:cNvPr id="28" name="TextBox 27"/>
            <p:cNvSpPr txBox="1"/>
            <p:nvPr/>
          </p:nvSpPr>
          <p:spPr>
            <a:xfrm>
              <a:off x="3441852" y="3230530"/>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7</a:t>
              </a:r>
              <a:endParaRPr lang="en-US" sz="1200" dirty="0">
                <a:latin typeface="Calibri" panose="020F0502020204030204" pitchFamily="34" charset="0"/>
                <a:cs typeface="Calibri" panose="020F0502020204030204" pitchFamily="34" charset="0"/>
              </a:endParaRPr>
            </a:p>
          </p:txBody>
        </p:sp>
        <p:sp>
          <p:nvSpPr>
            <p:cNvPr id="29" name="TextBox 28"/>
            <p:cNvSpPr txBox="1"/>
            <p:nvPr/>
          </p:nvSpPr>
          <p:spPr>
            <a:xfrm>
              <a:off x="3441851" y="2946850"/>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8</a:t>
              </a:r>
              <a:endParaRPr lang="en-US" sz="1200" dirty="0">
                <a:latin typeface="Calibri" panose="020F0502020204030204" pitchFamily="34" charset="0"/>
                <a:cs typeface="Calibri" panose="020F0502020204030204" pitchFamily="34" charset="0"/>
              </a:endParaRPr>
            </a:p>
          </p:txBody>
        </p:sp>
      </p:grpSp>
      <p:sp>
        <p:nvSpPr>
          <p:cNvPr id="31" name="Title 1"/>
          <p:cNvSpPr txBox="1">
            <a:spLocks/>
          </p:cNvSpPr>
          <p:nvPr/>
        </p:nvSpPr>
        <p:spPr>
          <a:xfrm>
            <a:off x="4468158" y="81647"/>
            <a:ext cx="1280399" cy="3008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2000" b="1" dirty="0" smtClean="0">
                <a:latin typeface="Calibri" panose="020F0502020204030204" pitchFamily="34" charset="0"/>
                <a:cs typeface="Calibri" panose="020F0502020204030204" pitchFamily="34" charset="0"/>
              </a:rPr>
              <a:t>Zone A</a:t>
            </a:r>
            <a:endParaRPr lang="en-US" sz="2000" b="1" dirty="0">
              <a:latin typeface="Calibri" panose="020F0502020204030204" pitchFamily="34" charset="0"/>
              <a:cs typeface="Calibri" panose="020F0502020204030204" pitchFamily="34" charset="0"/>
            </a:endParaRPr>
          </a:p>
        </p:txBody>
      </p:sp>
      <p:sp>
        <p:nvSpPr>
          <p:cNvPr id="34" name="TextBox 33"/>
          <p:cNvSpPr txBox="1"/>
          <p:nvPr/>
        </p:nvSpPr>
        <p:spPr>
          <a:xfrm>
            <a:off x="5009882" y="463954"/>
            <a:ext cx="1743203" cy="369332"/>
          </a:xfrm>
          <a:prstGeom prst="rect">
            <a:avLst/>
          </a:prstGeom>
          <a:noFill/>
        </p:spPr>
        <p:txBody>
          <a:bodyPr wrap="square" rtlCol="0">
            <a:spAutoFit/>
          </a:bodyPr>
          <a:lstStyle/>
          <a:p>
            <a:r>
              <a:rPr lang="en-US" dirty="0" smtClean="0"/>
              <a:t>Thickness</a:t>
            </a:r>
            <a:endParaRPr lang="en-US" dirty="0"/>
          </a:p>
        </p:txBody>
      </p:sp>
      <p:sp>
        <p:nvSpPr>
          <p:cNvPr id="35" name="TextBox 34"/>
          <p:cNvSpPr txBox="1"/>
          <p:nvPr/>
        </p:nvSpPr>
        <p:spPr>
          <a:xfrm>
            <a:off x="7645792" y="473019"/>
            <a:ext cx="1743203" cy="369332"/>
          </a:xfrm>
          <a:prstGeom prst="rect">
            <a:avLst/>
          </a:prstGeom>
          <a:noFill/>
        </p:spPr>
        <p:txBody>
          <a:bodyPr wrap="square" rtlCol="0">
            <a:spAutoFit/>
          </a:bodyPr>
          <a:lstStyle/>
          <a:p>
            <a:r>
              <a:rPr lang="en-US" dirty="0" smtClean="0"/>
              <a:t>%Clay</a:t>
            </a:r>
            <a:endParaRPr lang="en-US" dirty="0"/>
          </a:p>
        </p:txBody>
      </p:sp>
      <p:sp>
        <p:nvSpPr>
          <p:cNvPr id="36" name="TextBox 35"/>
          <p:cNvSpPr txBox="1"/>
          <p:nvPr/>
        </p:nvSpPr>
        <p:spPr>
          <a:xfrm>
            <a:off x="9519530" y="487839"/>
            <a:ext cx="2281289" cy="369332"/>
          </a:xfrm>
          <a:prstGeom prst="rect">
            <a:avLst/>
          </a:prstGeom>
          <a:noFill/>
        </p:spPr>
        <p:txBody>
          <a:bodyPr wrap="square" rtlCol="0">
            <a:spAutoFit/>
          </a:bodyPr>
          <a:lstStyle/>
          <a:p>
            <a:r>
              <a:rPr lang="en-US" dirty="0" smtClean="0"/>
              <a:t>Clay Volume Proxy</a:t>
            </a:r>
            <a:endParaRPr lang="en-US" dirty="0"/>
          </a:p>
        </p:txBody>
      </p:sp>
      <p:sp>
        <p:nvSpPr>
          <p:cNvPr id="37" name="TextBox 36"/>
          <p:cNvSpPr txBox="1"/>
          <p:nvPr/>
        </p:nvSpPr>
        <p:spPr>
          <a:xfrm>
            <a:off x="4008886" y="4682046"/>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D</a:t>
            </a:r>
          </a:p>
        </p:txBody>
      </p:sp>
      <p:sp>
        <p:nvSpPr>
          <p:cNvPr id="38" name="TextBox 37"/>
          <p:cNvSpPr txBox="1"/>
          <p:nvPr/>
        </p:nvSpPr>
        <p:spPr>
          <a:xfrm>
            <a:off x="4021584" y="3466897"/>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F</a:t>
            </a:r>
          </a:p>
        </p:txBody>
      </p:sp>
      <p:sp>
        <p:nvSpPr>
          <p:cNvPr id="39" name="TextBox 38"/>
          <p:cNvSpPr txBox="1"/>
          <p:nvPr/>
        </p:nvSpPr>
        <p:spPr>
          <a:xfrm>
            <a:off x="4008885" y="5193060"/>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a:t>
            </a:r>
          </a:p>
        </p:txBody>
      </p:sp>
      <p:sp>
        <p:nvSpPr>
          <p:cNvPr id="40" name="TextBox 39"/>
          <p:cNvSpPr txBox="1"/>
          <p:nvPr/>
        </p:nvSpPr>
        <p:spPr>
          <a:xfrm>
            <a:off x="4008884" y="5995043"/>
            <a:ext cx="1148317" cy="338554"/>
          </a:xfrm>
          <a:prstGeom prst="rect">
            <a:avLst/>
          </a:prstGeom>
          <a:noFill/>
        </p:spPr>
        <p:txBody>
          <a:bodyPr wrap="square" rtlCol="0">
            <a:spAutoFit/>
          </a:bodyPr>
          <a:lstStyle/>
          <a:p>
            <a:r>
              <a:rPr lang="en-US" sz="1600" b="1" dirty="0" smtClean="0">
                <a:latin typeface="Calibri" panose="020F0502020204030204" pitchFamily="34" charset="0"/>
                <a:cs typeface="Calibri" panose="020F0502020204030204" pitchFamily="34" charset="0"/>
              </a:rPr>
              <a:t>A</a:t>
            </a:r>
            <a:endParaRPr lang="en-US" sz="1600" b="1" dirty="0">
              <a:latin typeface="Calibri" panose="020F0502020204030204" pitchFamily="34" charset="0"/>
              <a:cs typeface="Calibri" panose="020F0502020204030204" pitchFamily="34" charset="0"/>
            </a:endParaRPr>
          </a:p>
        </p:txBody>
      </p:sp>
      <p:sp>
        <p:nvSpPr>
          <p:cNvPr id="41" name="TextBox 40"/>
          <p:cNvSpPr txBox="1"/>
          <p:nvPr/>
        </p:nvSpPr>
        <p:spPr>
          <a:xfrm>
            <a:off x="4021584" y="4097831"/>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E</a:t>
            </a:r>
          </a:p>
        </p:txBody>
      </p:sp>
      <p:sp>
        <p:nvSpPr>
          <p:cNvPr id="42" name="TextBox 41"/>
          <p:cNvSpPr txBox="1"/>
          <p:nvPr/>
        </p:nvSpPr>
        <p:spPr>
          <a:xfrm>
            <a:off x="4021584" y="3105603"/>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G</a:t>
            </a:r>
          </a:p>
        </p:txBody>
      </p:sp>
      <p:sp>
        <p:nvSpPr>
          <p:cNvPr id="43" name="TextBox 42"/>
          <p:cNvSpPr txBox="1"/>
          <p:nvPr/>
        </p:nvSpPr>
        <p:spPr>
          <a:xfrm>
            <a:off x="4008885" y="5625405"/>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B</a:t>
            </a:r>
          </a:p>
        </p:txBody>
      </p:sp>
      <p:sp>
        <p:nvSpPr>
          <p:cNvPr id="44" name="TextBox 43"/>
          <p:cNvSpPr txBox="1"/>
          <p:nvPr/>
        </p:nvSpPr>
        <p:spPr>
          <a:xfrm>
            <a:off x="5338481" y="3913888"/>
            <a:ext cx="5674660" cy="2308324"/>
          </a:xfrm>
          <a:prstGeom prst="rect">
            <a:avLst/>
          </a:prstGeom>
          <a:noFill/>
        </p:spPr>
        <p:txBody>
          <a:bodyPr wrap="square" rtlCol="0">
            <a:spAutoFit/>
          </a:bodyPr>
          <a:lstStyle/>
          <a:p>
            <a:r>
              <a:rPr lang="en-US" b="1" dirty="0" smtClean="0"/>
              <a:t>Thickness</a:t>
            </a:r>
            <a:r>
              <a:rPr lang="en-US" dirty="0" smtClean="0"/>
              <a:t>: measured off of TVD well log picks. Maps are not a reflection of true stratigraphic thickness.</a:t>
            </a:r>
          </a:p>
          <a:p>
            <a:endParaRPr lang="en-US" dirty="0"/>
          </a:p>
          <a:p>
            <a:r>
              <a:rPr lang="en-US" b="1" dirty="0" smtClean="0"/>
              <a:t>%Clay </a:t>
            </a:r>
            <a:r>
              <a:rPr lang="en-US" dirty="0" smtClean="0"/>
              <a:t>= Zonal average of elemental </a:t>
            </a:r>
            <a:r>
              <a:rPr lang="en-US" dirty="0"/>
              <a:t>c</a:t>
            </a:r>
            <a:r>
              <a:rPr lang="en-US" dirty="0" smtClean="0"/>
              <a:t>apture spectroscopy (ECS) measurement in weight %. </a:t>
            </a:r>
          </a:p>
          <a:p>
            <a:endParaRPr lang="en-US" dirty="0"/>
          </a:p>
          <a:p>
            <a:r>
              <a:rPr lang="en-US" b="1" dirty="0" smtClean="0"/>
              <a:t>Clay volume proxy</a:t>
            </a:r>
            <a:r>
              <a:rPr lang="en-US" dirty="0" smtClean="0"/>
              <a:t>= %Clay x thickness. Reflects a qualitative total clay volume measurement of interval. </a:t>
            </a:r>
            <a:endParaRPr lang="en-US" dirty="0"/>
          </a:p>
        </p:txBody>
      </p:sp>
    </p:spTree>
    <p:extLst>
      <p:ext uri="{BB962C8B-B14F-4D97-AF65-F5344CB8AC3E}">
        <p14:creationId xmlns:p14="http://schemas.microsoft.com/office/powerpoint/2010/main" val="2508735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a:t>
            </a:r>
            <a:endParaRPr lang="en-US" dirty="0"/>
          </a:p>
        </p:txBody>
      </p:sp>
      <p:sp>
        <p:nvSpPr>
          <p:cNvPr id="3" name="Content Placeholder 2"/>
          <p:cNvSpPr>
            <a:spLocks noGrp="1"/>
          </p:cNvSpPr>
          <p:nvPr>
            <p:ph idx="1"/>
          </p:nvPr>
        </p:nvSpPr>
        <p:spPr>
          <a:xfrm>
            <a:off x="1251678" y="1692443"/>
            <a:ext cx="10178322" cy="3593591"/>
          </a:xfrm>
        </p:spPr>
        <p:txBody>
          <a:bodyPr/>
          <a:lstStyle/>
          <a:p>
            <a:r>
              <a:rPr lang="en-US" dirty="0" smtClean="0"/>
              <a:t>Important concepts</a:t>
            </a:r>
          </a:p>
          <a:p>
            <a:r>
              <a:rPr lang="en-US" dirty="0" smtClean="0"/>
              <a:t>Study area</a:t>
            </a:r>
          </a:p>
          <a:p>
            <a:r>
              <a:rPr lang="en-US" dirty="0" smtClean="0"/>
              <a:t>Interval composition (XRD &amp; XRF)</a:t>
            </a:r>
          </a:p>
          <a:p>
            <a:r>
              <a:rPr lang="en-US" dirty="0" smtClean="0"/>
              <a:t>Rock </a:t>
            </a:r>
            <a:r>
              <a:rPr lang="en-US" dirty="0" err="1" smtClean="0"/>
              <a:t>Eval</a:t>
            </a:r>
            <a:r>
              <a:rPr lang="en-US" dirty="0" smtClean="0"/>
              <a:t> (maturity and kerogen type)</a:t>
            </a:r>
            <a:endParaRPr lang="en-US" dirty="0"/>
          </a:p>
          <a:p>
            <a:r>
              <a:rPr lang="en-US" dirty="0" smtClean="0"/>
              <a:t>Heterogeneity</a:t>
            </a:r>
          </a:p>
          <a:p>
            <a:r>
              <a:rPr lang="en-US" dirty="0" smtClean="0"/>
              <a:t>Well log interpretation</a:t>
            </a:r>
          </a:p>
          <a:p>
            <a:r>
              <a:rPr lang="en-US" dirty="0" smtClean="0"/>
              <a:t>Lateral variation and attribute maps</a:t>
            </a:r>
          </a:p>
          <a:p>
            <a:endParaRPr lang="en-US" dirty="0" smtClean="0"/>
          </a:p>
          <a:p>
            <a:endParaRPr lang="en-US" dirty="0" smtClean="0"/>
          </a:p>
        </p:txBody>
      </p:sp>
    </p:spTree>
    <p:extLst>
      <p:ext uri="{BB962C8B-B14F-4D97-AF65-F5344CB8AC3E}">
        <p14:creationId xmlns:p14="http://schemas.microsoft.com/office/powerpoint/2010/main" val="1193802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56137" y="6009152"/>
            <a:ext cx="114831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Horizon 3</a:t>
            </a:r>
            <a:endParaRPr lang="en-US" dirty="0">
              <a:latin typeface="Calibri" panose="020F0502020204030204" pitchFamily="34" charset="0"/>
              <a:cs typeface="Calibri" panose="020F0502020204030204" pitchFamily="34" charset="0"/>
            </a:endParaRPr>
          </a:p>
        </p:txBody>
      </p:sp>
      <p:sp>
        <p:nvSpPr>
          <p:cNvPr id="7" name="TextBox 6"/>
          <p:cNvSpPr txBox="1"/>
          <p:nvPr/>
        </p:nvSpPr>
        <p:spPr>
          <a:xfrm>
            <a:off x="10610113" y="4195422"/>
            <a:ext cx="114831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Horizon 4</a:t>
            </a:r>
            <a:endParaRPr lang="en-US" dirty="0">
              <a:latin typeface="Calibri" panose="020F0502020204030204" pitchFamily="34" charset="0"/>
              <a:cs typeface="Calibri" panose="020F0502020204030204" pitchFamily="34" charset="0"/>
            </a:endParaRPr>
          </a:p>
        </p:txBody>
      </p:sp>
      <p:sp>
        <p:nvSpPr>
          <p:cNvPr id="8" name="TextBox 7"/>
          <p:cNvSpPr txBox="1"/>
          <p:nvPr/>
        </p:nvSpPr>
        <p:spPr>
          <a:xfrm>
            <a:off x="10556138" y="2012360"/>
            <a:ext cx="114831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Horizon 5</a:t>
            </a:r>
            <a:endParaRPr lang="en-US" dirty="0">
              <a:latin typeface="Calibri" panose="020F0502020204030204" pitchFamily="34" charset="0"/>
              <a:cs typeface="Calibri" panose="020F0502020204030204" pitchFamily="34" charset="0"/>
            </a:endParaRPr>
          </a:p>
        </p:txBody>
      </p:sp>
      <p:sp>
        <p:nvSpPr>
          <p:cNvPr id="9" name="TextBox 8"/>
          <p:cNvSpPr txBox="1"/>
          <p:nvPr/>
        </p:nvSpPr>
        <p:spPr>
          <a:xfrm rot="16200000">
            <a:off x="10220621" y="2946251"/>
            <a:ext cx="114831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Zone D</a:t>
            </a:r>
            <a:endParaRPr lang="en-US" dirty="0">
              <a:latin typeface="Calibri" panose="020F0502020204030204" pitchFamily="34" charset="0"/>
              <a:cs typeface="Calibri" panose="020F0502020204030204" pitchFamily="34" charset="0"/>
            </a:endParaRPr>
          </a:p>
        </p:txBody>
      </p:sp>
      <p:sp>
        <p:nvSpPr>
          <p:cNvPr id="10" name="TextBox 9"/>
          <p:cNvSpPr txBox="1"/>
          <p:nvPr/>
        </p:nvSpPr>
        <p:spPr>
          <a:xfrm rot="16200000">
            <a:off x="10220622" y="4954246"/>
            <a:ext cx="1148317"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Zone C</a:t>
            </a:r>
            <a:endParaRPr lang="en-US"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9622" y="1093528"/>
            <a:ext cx="9406516" cy="5674685"/>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6138" y="0"/>
            <a:ext cx="1635861" cy="1447800"/>
          </a:xfrm>
          <a:prstGeom prst="rect">
            <a:avLst/>
          </a:prstGeom>
          <a:ln>
            <a:solidFill>
              <a:schemeClr val="tx1"/>
            </a:solidFill>
          </a:ln>
        </p:spPr>
      </p:pic>
      <p:sp>
        <p:nvSpPr>
          <p:cNvPr id="15" name="Title 1"/>
          <p:cNvSpPr>
            <a:spLocks noGrp="1"/>
          </p:cNvSpPr>
          <p:nvPr>
            <p:ph type="title"/>
          </p:nvPr>
        </p:nvSpPr>
        <p:spPr>
          <a:xfrm>
            <a:off x="873234" y="108354"/>
            <a:ext cx="4356100" cy="711200"/>
          </a:xfrm>
        </p:spPr>
        <p:txBody>
          <a:bodyPr>
            <a:normAutofit/>
          </a:bodyPr>
          <a:lstStyle/>
          <a:p>
            <a:r>
              <a:rPr lang="en-US" sz="3000" dirty="0" smtClean="0"/>
              <a:t>Zone C &amp; D</a:t>
            </a:r>
            <a:endParaRPr lang="en-US" sz="3000" dirty="0"/>
          </a:p>
        </p:txBody>
      </p:sp>
      <p:sp>
        <p:nvSpPr>
          <p:cNvPr id="11" name="TextBox 10"/>
          <p:cNvSpPr txBox="1"/>
          <p:nvPr/>
        </p:nvSpPr>
        <p:spPr>
          <a:xfrm>
            <a:off x="1179094" y="1186373"/>
            <a:ext cx="1046749" cy="369332"/>
          </a:xfrm>
          <a:prstGeom prst="rect">
            <a:avLst/>
          </a:prstGeom>
          <a:noFill/>
        </p:spPr>
        <p:txBody>
          <a:bodyPr wrap="square" rtlCol="0">
            <a:spAutoFit/>
          </a:bodyPr>
          <a:lstStyle/>
          <a:p>
            <a:r>
              <a:rPr lang="en-US" dirty="0" smtClean="0"/>
              <a:t>North</a:t>
            </a:r>
            <a:endParaRPr lang="en-US" dirty="0"/>
          </a:p>
        </p:txBody>
      </p:sp>
      <p:sp>
        <p:nvSpPr>
          <p:cNvPr id="12" name="TextBox 11"/>
          <p:cNvSpPr txBox="1"/>
          <p:nvPr/>
        </p:nvSpPr>
        <p:spPr>
          <a:xfrm>
            <a:off x="9560172" y="1166001"/>
            <a:ext cx="1046749" cy="369332"/>
          </a:xfrm>
          <a:prstGeom prst="rect">
            <a:avLst/>
          </a:prstGeom>
          <a:noFill/>
        </p:spPr>
        <p:txBody>
          <a:bodyPr wrap="square" rtlCol="0">
            <a:spAutoFit/>
          </a:bodyPr>
          <a:lstStyle/>
          <a:p>
            <a:r>
              <a:rPr lang="en-US" dirty="0" smtClean="0"/>
              <a:t>South</a:t>
            </a:r>
            <a:endParaRPr lang="en-US" dirty="0"/>
          </a:p>
        </p:txBody>
      </p:sp>
      <p:sp>
        <p:nvSpPr>
          <p:cNvPr id="16" name="Freeform 15"/>
          <p:cNvSpPr/>
          <p:nvPr/>
        </p:nvSpPr>
        <p:spPr>
          <a:xfrm>
            <a:off x="11248986" y="384421"/>
            <a:ext cx="268722" cy="571034"/>
          </a:xfrm>
          <a:custGeom>
            <a:avLst/>
            <a:gdLst>
              <a:gd name="connsiteX0" fmla="*/ 104503 w 268722"/>
              <a:gd name="connsiteY0" fmla="*/ 0 h 571034"/>
              <a:gd name="connsiteX1" fmla="*/ 0 w 268722"/>
              <a:gd name="connsiteY1" fmla="*/ 223935 h 571034"/>
              <a:gd name="connsiteX2" fmla="*/ 97038 w 268722"/>
              <a:gd name="connsiteY2" fmla="*/ 425476 h 571034"/>
              <a:gd name="connsiteX3" fmla="*/ 268722 w 268722"/>
              <a:gd name="connsiteY3" fmla="*/ 571034 h 571034"/>
              <a:gd name="connsiteX4" fmla="*/ 268722 w 268722"/>
              <a:gd name="connsiteY4" fmla="*/ 571034 h 5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22" h="571034">
                <a:moveTo>
                  <a:pt x="104503" y="0"/>
                </a:moveTo>
                <a:lnTo>
                  <a:pt x="0" y="223935"/>
                </a:lnTo>
                <a:lnTo>
                  <a:pt x="97038" y="425476"/>
                </a:lnTo>
                <a:lnTo>
                  <a:pt x="268722" y="571034"/>
                </a:lnTo>
                <a:lnTo>
                  <a:pt x="268722" y="571034"/>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114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8289" y="880016"/>
            <a:ext cx="2144734" cy="5291156"/>
          </a:xfrm>
          <a:prstGeom prst="rect">
            <a:avLst/>
          </a:prstGeom>
        </p:spPr>
      </p:pic>
      <p:sp>
        <p:nvSpPr>
          <p:cNvPr id="18" name="Title 1"/>
          <p:cNvSpPr>
            <a:spLocks noGrp="1"/>
          </p:cNvSpPr>
          <p:nvPr>
            <p:ph type="title"/>
          </p:nvPr>
        </p:nvSpPr>
        <p:spPr>
          <a:xfrm>
            <a:off x="873234" y="108354"/>
            <a:ext cx="4356100" cy="711200"/>
          </a:xfrm>
        </p:spPr>
        <p:txBody>
          <a:bodyPr>
            <a:normAutofit/>
          </a:bodyPr>
          <a:lstStyle/>
          <a:p>
            <a:r>
              <a:rPr lang="en-US" sz="3000" dirty="0" smtClean="0"/>
              <a:t>Zone C &amp; D</a:t>
            </a:r>
            <a:endParaRPr lang="en-US" sz="30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9079" y="819554"/>
            <a:ext cx="2367054" cy="269182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3901" y="794440"/>
            <a:ext cx="2367054" cy="269182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24257" y="819554"/>
            <a:ext cx="2367054" cy="2691828"/>
          </a:xfrm>
          <a:prstGeom prst="rect">
            <a:avLst/>
          </a:prstGeom>
        </p:spPr>
      </p:pic>
      <p:sp>
        <p:nvSpPr>
          <p:cNvPr id="14" name="TextBox 13"/>
          <p:cNvSpPr txBox="1"/>
          <p:nvPr/>
        </p:nvSpPr>
        <p:spPr>
          <a:xfrm>
            <a:off x="8271117" y="2409962"/>
            <a:ext cx="359394"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a:t>
            </a:r>
            <a:endParaRPr lang="en-US" sz="800" dirty="0">
              <a:latin typeface="Calibri" panose="020F0502020204030204" pitchFamily="34" charset="0"/>
              <a:cs typeface="Calibri" panose="020F0502020204030204" pitchFamily="34" charset="0"/>
            </a:endParaRPr>
          </a:p>
        </p:txBody>
      </p:sp>
      <p:sp>
        <p:nvSpPr>
          <p:cNvPr id="19" name="TextBox 18"/>
          <p:cNvSpPr txBox="1"/>
          <p:nvPr/>
        </p:nvSpPr>
        <p:spPr>
          <a:xfrm>
            <a:off x="10518040" y="2409962"/>
            <a:ext cx="667170"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 x Thick</a:t>
            </a:r>
            <a:endParaRPr lang="en-US" sz="800" dirty="0">
              <a:latin typeface="Calibri" panose="020F0502020204030204" pitchFamily="34" charset="0"/>
              <a:cs typeface="Calibri" panose="020F0502020204030204" pitchFamily="34" charset="0"/>
            </a:endParaRPr>
          </a:p>
        </p:txBody>
      </p:sp>
      <p:sp>
        <p:nvSpPr>
          <p:cNvPr id="20" name="TextBox 19"/>
          <p:cNvSpPr txBox="1"/>
          <p:nvPr/>
        </p:nvSpPr>
        <p:spPr>
          <a:xfrm>
            <a:off x="5615658" y="2409962"/>
            <a:ext cx="442241"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Thickness</a:t>
            </a:r>
            <a:endParaRPr lang="en-US" sz="800" dirty="0">
              <a:latin typeface="Calibri" panose="020F0502020204030204" pitchFamily="34" charset="0"/>
              <a:cs typeface="Calibri" panose="020F0502020204030204" pitchFamily="34" charset="0"/>
            </a:endParaRPr>
          </a:p>
        </p:txBody>
      </p:sp>
      <p:grpSp>
        <p:nvGrpSpPr>
          <p:cNvPr id="9" name="Group 8"/>
          <p:cNvGrpSpPr/>
          <p:nvPr/>
        </p:nvGrpSpPr>
        <p:grpSpPr>
          <a:xfrm>
            <a:off x="3901581" y="4218200"/>
            <a:ext cx="7504882" cy="2667958"/>
            <a:chOff x="3913901" y="4076128"/>
            <a:chExt cx="7504882" cy="2667958"/>
          </a:xfrm>
        </p:grpSpPr>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5378" y="4076128"/>
              <a:ext cx="2340755" cy="2661920"/>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13901" y="4076128"/>
              <a:ext cx="2339583" cy="2661920"/>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78028" y="4082166"/>
              <a:ext cx="2340755" cy="2661920"/>
            </a:xfrm>
            <a:prstGeom prst="rect">
              <a:avLst/>
            </a:prstGeom>
          </p:spPr>
        </p:pic>
        <p:sp>
          <p:nvSpPr>
            <p:cNvPr id="21" name="TextBox 20"/>
            <p:cNvSpPr txBox="1"/>
            <p:nvPr/>
          </p:nvSpPr>
          <p:spPr>
            <a:xfrm>
              <a:off x="8271117" y="5639072"/>
              <a:ext cx="359394"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a:t>
              </a:r>
              <a:endParaRPr lang="en-US" sz="800" dirty="0">
                <a:latin typeface="Calibri" panose="020F0502020204030204" pitchFamily="34" charset="0"/>
                <a:cs typeface="Calibri" panose="020F0502020204030204" pitchFamily="34" charset="0"/>
              </a:endParaRPr>
            </a:p>
          </p:txBody>
        </p:sp>
        <p:sp>
          <p:nvSpPr>
            <p:cNvPr id="22" name="TextBox 21"/>
            <p:cNvSpPr txBox="1"/>
            <p:nvPr/>
          </p:nvSpPr>
          <p:spPr>
            <a:xfrm>
              <a:off x="10611872" y="5639072"/>
              <a:ext cx="667170"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Clay x Thick</a:t>
              </a:r>
              <a:endParaRPr lang="en-US" sz="800" dirty="0">
                <a:latin typeface="Calibri" panose="020F0502020204030204" pitchFamily="34" charset="0"/>
                <a:cs typeface="Calibri" panose="020F0502020204030204" pitchFamily="34" charset="0"/>
              </a:endParaRPr>
            </a:p>
          </p:txBody>
        </p:sp>
        <p:sp>
          <p:nvSpPr>
            <p:cNvPr id="23" name="TextBox 22"/>
            <p:cNvSpPr txBox="1"/>
            <p:nvPr/>
          </p:nvSpPr>
          <p:spPr>
            <a:xfrm>
              <a:off x="5615658" y="5629411"/>
              <a:ext cx="442241" cy="123111"/>
            </a:xfrm>
            <a:prstGeom prst="rect">
              <a:avLst/>
            </a:prstGeom>
            <a:solidFill>
              <a:schemeClr val="bg2"/>
            </a:solidFill>
          </p:spPr>
          <p:txBody>
            <a:bodyPr wrap="none" tIns="0" bIns="0" rtlCol="0">
              <a:spAutoFit/>
            </a:bodyPr>
            <a:lstStyle/>
            <a:p>
              <a:r>
                <a:rPr lang="en-US" sz="800" dirty="0" smtClean="0">
                  <a:latin typeface="Calibri" panose="020F0502020204030204" pitchFamily="34" charset="0"/>
                  <a:cs typeface="Calibri" panose="020F0502020204030204" pitchFamily="34" charset="0"/>
                </a:rPr>
                <a:t>Thickness</a:t>
              </a:r>
              <a:endParaRPr lang="en-US" sz="800" dirty="0">
                <a:latin typeface="Calibri" panose="020F0502020204030204" pitchFamily="34" charset="0"/>
                <a:cs typeface="Calibri" panose="020F0502020204030204" pitchFamily="34" charset="0"/>
              </a:endParaRPr>
            </a:p>
          </p:txBody>
        </p:sp>
      </p:grpSp>
      <p:sp>
        <p:nvSpPr>
          <p:cNvPr id="24" name="Title 1"/>
          <p:cNvSpPr txBox="1">
            <a:spLocks/>
          </p:cNvSpPr>
          <p:nvPr/>
        </p:nvSpPr>
        <p:spPr>
          <a:xfrm>
            <a:off x="3948935" y="150521"/>
            <a:ext cx="1280399" cy="3008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2000" b="1" dirty="0" smtClean="0">
                <a:latin typeface="Calibri" panose="020F0502020204030204" pitchFamily="34" charset="0"/>
                <a:cs typeface="Calibri" panose="020F0502020204030204" pitchFamily="34" charset="0"/>
              </a:rPr>
              <a:t>Zone D</a:t>
            </a:r>
            <a:endParaRPr lang="en-US" sz="2000" b="1" dirty="0">
              <a:latin typeface="Calibri" panose="020F0502020204030204" pitchFamily="34" charset="0"/>
              <a:cs typeface="Calibri" panose="020F0502020204030204" pitchFamily="34" charset="0"/>
            </a:endParaRPr>
          </a:p>
        </p:txBody>
      </p:sp>
      <p:sp>
        <p:nvSpPr>
          <p:cNvPr id="25" name="Title 1"/>
          <p:cNvSpPr txBox="1">
            <a:spLocks/>
          </p:cNvSpPr>
          <p:nvPr/>
        </p:nvSpPr>
        <p:spPr>
          <a:xfrm>
            <a:off x="3948934" y="3525594"/>
            <a:ext cx="1280399" cy="3008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2000" b="1" dirty="0" smtClean="0">
                <a:latin typeface="Calibri" panose="020F0502020204030204" pitchFamily="34" charset="0"/>
                <a:cs typeface="Calibri" panose="020F0502020204030204" pitchFamily="34" charset="0"/>
              </a:rPr>
              <a:t>Zone C</a:t>
            </a:r>
            <a:endParaRPr lang="en-US" sz="2000" b="1" dirty="0">
              <a:latin typeface="Calibri" panose="020F0502020204030204" pitchFamily="34" charset="0"/>
              <a:cs typeface="Calibri" panose="020F0502020204030204" pitchFamily="34" charset="0"/>
            </a:endParaRPr>
          </a:p>
        </p:txBody>
      </p:sp>
      <p:sp>
        <p:nvSpPr>
          <p:cNvPr id="26" name="TextBox 25"/>
          <p:cNvSpPr txBox="1"/>
          <p:nvPr/>
        </p:nvSpPr>
        <p:spPr>
          <a:xfrm>
            <a:off x="4525157" y="567140"/>
            <a:ext cx="1743203" cy="369332"/>
          </a:xfrm>
          <a:prstGeom prst="rect">
            <a:avLst/>
          </a:prstGeom>
          <a:noFill/>
        </p:spPr>
        <p:txBody>
          <a:bodyPr wrap="square" rtlCol="0">
            <a:spAutoFit/>
          </a:bodyPr>
          <a:lstStyle/>
          <a:p>
            <a:r>
              <a:rPr lang="en-US" dirty="0" smtClean="0"/>
              <a:t>Thickness</a:t>
            </a:r>
            <a:endParaRPr lang="en-US" dirty="0"/>
          </a:p>
        </p:txBody>
      </p:sp>
      <p:sp>
        <p:nvSpPr>
          <p:cNvPr id="27" name="TextBox 26"/>
          <p:cNvSpPr txBox="1"/>
          <p:nvPr/>
        </p:nvSpPr>
        <p:spPr>
          <a:xfrm>
            <a:off x="7186992" y="567140"/>
            <a:ext cx="1743203" cy="369332"/>
          </a:xfrm>
          <a:prstGeom prst="rect">
            <a:avLst/>
          </a:prstGeom>
          <a:noFill/>
        </p:spPr>
        <p:txBody>
          <a:bodyPr wrap="square" rtlCol="0">
            <a:spAutoFit/>
          </a:bodyPr>
          <a:lstStyle/>
          <a:p>
            <a:r>
              <a:rPr lang="en-US" dirty="0" smtClean="0"/>
              <a:t>%Clay/</a:t>
            </a:r>
            <a:r>
              <a:rPr lang="en-US" dirty="0" err="1" smtClean="0"/>
              <a:t>ft</a:t>
            </a:r>
            <a:endParaRPr lang="en-US" dirty="0"/>
          </a:p>
        </p:txBody>
      </p:sp>
      <p:sp>
        <p:nvSpPr>
          <p:cNvPr id="28" name="TextBox 27"/>
          <p:cNvSpPr txBox="1"/>
          <p:nvPr/>
        </p:nvSpPr>
        <p:spPr>
          <a:xfrm>
            <a:off x="9287139" y="584400"/>
            <a:ext cx="2281289" cy="369332"/>
          </a:xfrm>
          <a:prstGeom prst="rect">
            <a:avLst/>
          </a:prstGeom>
          <a:noFill/>
        </p:spPr>
        <p:txBody>
          <a:bodyPr wrap="square" rtlCol="0">
            <a:spAutoFit/>
          </a:bodyPr>
          <a:lstStyle/>
          <a:p>
            <a:r>
              <a:rPr lang="en-US" dirty="0" smtClean="0"/>
              <a:t>Clay Volume Proxy</a:t>
            </a:r>
            <a:endParaRPr lang="en-US" dirty="0"/>
          </a:p>
        </p:txBody>
      </p:sp>
      <p:sp>
        <p:nvSpPr>
          <p:cNvPr id="29" name="TextBox 28"/>
          <p:cNvSpPr txBox="1"/>
          <p:nvPr/>
        </p:nvSpPr>
        <p:spPr>
          <a:xfrm>
            <a:off x="4542094" y="3919709"/>
            <a:ext cx="1743203" cy="369332"/>
          </a:xfrm>
          <a:prstGeom prst="rect">
            <a:avLst/>
          </a:prstGeom>
          <a:noFill/>
        </p:spPr>
        <p:txBody>
          <a:bodyPr wrap="square" rtlCol="0">
            <a:spAutoFit/>
          </a:bodyPr>
          <a:lstStyle/>
          <a:p>
            <a:r>
              <a:rPr lang="en-US" dirty="0" smtClean="0"/>
              <a:t>Thickness</a:t>
            </a:r>
            <a:endParaRPr lang="en-US" dirty="0"/>
          </a:p>
        </p:txBody>
      </p:sp>
      <p:sp>
        <p:nvSpPr>
          <p:cNvPr id="30" name="TextBox 29"/>
          <p:cNvSpPr txBox="1"/>
          <p:nvPr/>
        </p:nvSpPr>
        <p:spPr>
          <a:xfrm>
            <a:off x="7203929" y="3919709"/>
            <a:ext cx="1743203" cy="369332"/>
          </a:xfrm>
          <a:prstGeom prst="rect">
            <a:avLst/>
          </a:prstGeom>
          <a:noFill/>
        </p:spPr>
        <p:txBody>
          <a:bodyPr wrap="square" rtlCol="0">
            <a:spAutoFit/>
          </a:bodyPr>
          <a:lstStyle/>
          <a:p>
            <a:r>
              <a:rPr lang="en-US" dirty="0" smtClean="0"/>
              <a:t>%Clay/</a:t>
            </a:r>
            <a:r>
              <a:rPr lang="en-US" dirty="0" err="1" smtClean="0"/>
              <a:t>ft</a:t>
            </a:r>
            <a:endParaRPr lang="en-US" dirty="0"/>
          </a:p>
        </p:txBody>
      </p:sp>
      <p:sp>
        <p:nvSpPr>
          <p:cNvPr id="31" name="TextBox 30"/>
          <p:cNvSpPr txBox="1"/>
          <p:nvPr/>
        </p:nvSpPr>
        <p:spPr>
          <a:xfrm>
            <a:off x="9367068" y="3926324"/>
            <a:ext cx="2281289" cy="369332"/>
          </a:xfrm>
          <a:prstGeom prst="rect">
            <a:avLst/>
          </a:prstGeom>
          <a:noFill/>
        </p:spPr>
        <p:txBody>
          <a:bodyPr wrap="square" rtlCol="0">
            <a:spAutoFit/>
          </a:bodyPr>
          <a:lstStyle/>
          <a:p>
            <a:r>
              <a:rPr lang="en-US" dirty="0" smtClean="0"/>
              <a:t>Clay Volume Proxy</a:t>
            </a:r>
            <a:endParaRPr lang="en-US" dirty="0"/>
          </a:p>
        </p:txBody>
      </p:sp>
      <p:sp>
        <p:nvSpPr>
          <p:cNvPr id="32" name="TextBox 31"/>
          <p:cNvSpPr txBox="1"/>
          <p:nvPr/>
        </p:nvSpPr>
        <p:spPr>
          <a:xfrm>
            <a:off x="3049303" y="3108928"/>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D</a:t>
            </a:r>
          </a:p>
        </p:txBody>
      </p:sp>
      <p:sp>
        <p:nvSpPr>
          <p:cNvPr id="33" name="TextBox 32"/>
          <p:cNvSpPr txBox="1"/>
          <p:nvPr/>
        </p:nvSpPr>
        <p:spPr>
          <a:xfrm>
            <a:off x="3063023" y="4470773"/>
            <a:ext cx="1148317"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a:t>
            </a:r>
          </a:p>
        </p:txBody>
      </p:sp>
      <p:sp>
        <p:nvSpPr>
          <p:cNvPr id="34" name="TextBox 33"/>
          <p:cNvSpPr txBox="1"/>
          <p:nvPr/>
        </p:nvSpPr>
        <p:spPr>
          <a:xfrm>
            <a:off x="3036554" y="5060443"/>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3</a:t>
            </a:r>
            <a:endParaRPr lang="en-US" sz="1200" dirty="0">
              <a:latin typeface="Calibri" panose="020F0502020204030204" pitchFamily="34" charset="0"/>
              <a:cs typeface="Calibri" panose="020F0502020204030204" pitchFamily="34" charset="0"/>
            </a:endParaRPr>
          </a:p>
        </p:txBody>
      </p:sp>
      <p:sp>
        <p:nvSpPr>
          <p:cNvPr id="35" name="TextBox 34"/>
          <p:cNvSpPr txBox="1"/>
          <p:nvPr/>
        </p:nvSpPr>
        <p:spPr>
          <a:xfrm>
            <a:off x="3049303" y="3682128"/>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4</a:t>
            </a:r>
            <a:endParaRPr lang="en-US" sz="1200" dirty="0">
              <a:latin typeface="Calibri" panose="020F0502020204030204" pitchFamily="34" charset="0"/>
              <a:cs typeface="Calibri" panose="020F0502020204030204" pitchFamily="34" charset="0"/>
            </a:endParaRPr>
          </a:p>
        </p:txBody>
      </p:sp>
      <p:sp>
        <p:nvSpPr>
          <p:cNvPr id="36" name="TextBox 35"/>
          <p:cNvSpPr txBox="1"/>
          <p:nvPr/>
        </p:nvSpPr>
        <p:spPr>
          <a:xfrm>
            <a:off x="3079731" y="2320283"/>
            <a:ext cx="1148317"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Horizon 5</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994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b="49620"/>
          <a:stretch/>
        </p:blipFill>
        <p:spPr>
          <a:xfrm>
            <a:off x="0" y="1972244"/>
            <a:ext cx="5462892" cy="4885756"/>
          </a:xfrm>
          <a:prstGeom prst="rect">
            <a:avLst/>
          </a:prstGeom>
        </p:spPr>
      </p:pic>
      <p:pic>
        <p:nvPicPr>
          <p:cNvPr id="5" name="Picture 4"/>
          <p:cNvPicPr/>
          <p:nvPr/>
        </p:nvPicPr>
        <p:blipFill rotWithShape="1">
          <a:blip r:embed="rId2" cstate="screen">
            <a:extLst>
              <a:ext uri="{28A0092B-C50C-407E-A947-70E740481C1C}">
                <a14:useLocalDpi xmlns:a14="http://schemas.microsoft.com/office/drawing/2010/main"/>
              </a:ext>
            </a:extLst>
          </a:blip>
          <a:srcRect t="50985"/>
          <a:stretch/>
        </p:blipFill>
        <p:spPr>
          <a:xfrm>
            <a:off x="6310008" y="2104664"/>
            <a:ext cx="5462892" cy="4753336"/>
          </a:xfrm>
          <a:prstGeom prst="rect">
            <a:avLst/>
          </a:prstGeom>
        </p:spPr>
      </p:pic>
      <p:sp>
        <p:nvSpPr>
          <p:cNvPr id="6" name="TextBox 5"/>
          <p:cNvSpPr txBox="1"/>
          <p:nvPr/>
        </p:nvSpPr>
        <p:spPr>
          <a:xfrm>
            <a:off x="7289800" y="1865509"/>
            <a:ext cx="1117600"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Zone C</a:t>
            </a:r>
            <a:endParaRPr lang="en-US" sz="1200" dirty="0">
              <a:latin typeface="Calibri" panose="020F0502020204030204" pitchFamily="34" charset="0"/>
              <a:cs typeface="Calibri" panose="020F0502020204030204" pitchFamily="34" charset="0"/>
            </a:endParaRPr>
          </a:p>
        </p:txBody>
      </p:sp>
      <p:sp>
        <p:nvSpPr>
          <p:cNvPr id="7" name="TextBox 6"/>
          <p:cNvSpPr txBox="1"/>
          <p:nvPr/>
        </p:nvSpPr>
        <p:spPr>
          <a:xfrm>
            <a:off x="10058400" y="1865509"/>
            <a:ext cx="1117600" cy="276999"/>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Zone D</a:t>
            </a:r>
            <a:endParaRPr lang="en-US" sz="1200" dirty="0">
              <a:latin typeface="Calibri" panose="020F0502020204030204" pitchFamily="34" charset="0"/>
              <a:cs typeface="Calibri" panose="020F0502020204030204" pitchFamily="34" charset="0"/>
            </a:endParaRPr>
          </a:p>
        </p:txBody>
      </p:sp>
      <p:sp>
        <p:nvSpPr>
          <p:cNvPr id="8" name="TextBox 7"/>
          <p:cNvSpPr txBox="1"/>
          <p:nvPr/>
        </p:nvSpPr>
        <p:spPr>
          <a:xfrm>
            <a:off x="1190625" y="883170"/>
            <a:ext cx="5505450" cy="646331"/>
          </a:xfrm>
          <a:prstGeom prst="rect">
            <a:avLst/>
          </a:prstGeom>
          <a:noFill/>
        </p:spPr>
        <p:txBody>
          <a:bodyPr wrap="square" rtlCol="0">
            <a:spAutoFit/>
          </a:bodyPr>
          <a:lstStyle/>
          <a:p>
            <a:r>
              <a:rPr lang="en-US" dirty="0" smtClean="0"/>
              <a:t>- Lateral variation of Ur and </a:t>
            </a:r>
            <a:r>
              <a:rPr lang="en-US" dirty="0" err="1" smtClean="0"/>
              <a:t>Th</a:t>
            </a:r>
            <a:r>
              <a:rPr lang="en-US" dirty="0" smtClean="0"/>
              <a:t> relationships in Zone C suggests varying redox conditions. </a:t>
            </a:r>
            <a:endParaRPr lang="en-US" dirty="0"/>
          </a:p>
        </p:txBody>
      </p:sp>
      <p:sp>
        <p:nvSpPr>
          <p:cNvPr id="9" name="TextBox 8"/>
          <p:cNvSpPr txBox="1"/>
          <p:nvPr/>
        </p:nvSpPr>
        <p:spPr>
          <a:xfrm>
            <a:off x="1104900" y="148178"/>
            <a:ext cx="3895725" cy="400110"/>
          </a:xfrm>
          <a:prstGeom prst="rect">
            <a:avLst/>
          </a:prstGeom>
          <a:noFill/>
        </p:spPr>
        <p:txBody>
          <a:bodyPr wrap="square" rtlCol="0">
            <a:spAutoFit/>
          </a:bodyPr>
          <a:lstStyle/>
          <a:p>
            <a:r>
              <a:rPr lang="en-US" sz="2000" dirty="0" smtClean="0"/>
              <a:t>Ur &amp; </a:t>
            </a:r>
            <a:r>
              <a:rPr lang="en-US" sz="2000" dirty="0" err="1" smtClean="0"/>
              <a:t>Th</a:t>
            </a:r>
            <a:endParaRPr lang="en-US" sz="2000" dirty="0"/>
          </a:p>
        </p:txBody>
      </p:sp>
    </p:spTree>
    <p:extLst>
      <p:ext uri="{BB962C8B-B14F-4D97-AF65-F5344CB8AC3E}">
        <p14:creationId xmlns:p14="http://schemas.microsoft.com/office/powerpoint/2010/main" val="99919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3234" y="108354"/>
            <a:ext cx="4356100" cy="711200"/>
          </a:xfrm>
        </p:spPr>
        <p:txBody>
          <a:bodyPr>
            <a:normAutofit/>
          </a:bodyPr>
          <a:lstStyle/>
          <a:p>
            <a:r>
              <a:rPr lang="en-US" sz="3000" dirty="0" smtClean="0"/>
              <a:t>Conclusions</a:t>
            </a:r>
            <a:endParaRPr lang="en-US" sz="3000" dirty="0"/>
          </a:p>
        </p:txBody>
      </p:sp>
      <p:sp>
        <p:nvSpPr>
          <p:cNvPr id="6" name="TextBox 5"/>
          <p:cNvSpPr txBox="1"/>
          <p:nvPr/>
        </p:nvSpPr>
        <p:spPr>
          <a:xfrm>
            <a:off x="1888050" y="1634451"/>
            <a:ext cx="8847438" cy="3139321"/>
          </a:xfrm>
          <a:prstGeom prst="rect">
            <a:avLst/>
          </a:prstGeom>
          <a:noFill/>
        </p:spPr>
        <p:txBody>
          <a:bodyPr wrap="square" rtlCol="0">
            <a:spAutoFit/>
          </a:bodyPr>
          <a:lstStyle/>
          <a:p>
            <a:pPr marL="285750" indent="-285750">
              <a:buFontTx/>
              <a:buChar char="-"/>
            </a:pPr>
            <a:r>
              <a:rPr lang="en-US" dirty="0" smtClean="0"/>
              <a:t>There is significant lateral variation in the thickness and composition of studied intervals. </a:t>
            </a:r>
          </a:p>
          <a:p>
            <a:pPr marL="285750" indent="-285750">
              <a:buFontTx/>
              <a:buChar char="-"/>
            </a:pPr>
            <a:endParaRPr lang="en-US" dirty="0" smtClean="0"/>
          </a:p>
          <a:p>
            <a:pPr marL="285750" indent="-285750">
              <a:buFontTx/>
              <a:buChar char="-"/>
            </a:pPr>
            <a:r>
              <a:rPr lang="en-US" dirty="0" smtClean="0"/>
              <a:t>As zones thicken they become more siliceous and vice versa.  </a:t>
            </a:r>
          </a:p>
          <a:p>
            <a:endParaRPr lang="en-US" dirty="0"/>
          </a:p>
          <a:p>
            <a:pPr marL="285750" indent="-285750">
              <a:buFontTx/>
              <a:buChar char="-"/>
            </a:pPr>
            <a:r>
              <a:rPr lang="en-US" dirty="0" smtClean="0"/>
              <a:t>Clay concentration tends to coincide with organic richness. </a:t>
            </a:r>
          </a:p>
          <a:p>
            <a:pPr marL="285750" indent="-285750">
              <a:buFontTx/>
              <a:buChar char="-"/>
            </a:pPr>
            <a:endParaRPr lang="en-US" dirty="0" smtClean="0"/>
          </a:p>
          <a:p>
            <a:pPr marL="285750" indent="-285750">
              <a:buFontTx/>
              <a:buChar char="-"/>
            </a:pPr>
            <a:r>
              <a:rPr lang="en-US" dirty="0"/>
              <a:t>The Monterey F</a:t>
            </a:r>
            <a:r>
              <a:rPr lang="en-US" dirty="0" smtClean="0"/>
              <a:t>ormation </a:t>
            </a:r>
            <a:r>
              <a:rPr lang="en-US" dirty="0"/>
              <a:t>contains highly organic and mature intervals that may act as a source, seal or reservoir. </a:t>
            </a:r>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a:p>
        </p:txBody>
      </p:sp>
    </p:spTree>
    <p:extLst>
      <p:ext uri="{BB962C8B-B14F-4D97-AF65-F5344CB8AC3E}">
        <p14:creationId xmlns:p14="http://schemas.microsoft.com/office/powerpoint/2010/main" val="1355854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2843"/>
          <a:stretch/>
        </p:blipFill>
        <p:spPr>
          <a:xfrm>
            <a:off x="3009900" y="235741"/>
            <a:ext cx="6767693" cy="6622259"/>
          </a:xfrm>
          <a:prstGeom prst="rect">
            <a:avLst/>
          </a:prstGeom>
        </p:spPr>
      </p:pic>
    </p:spTree>
    <p:extLst>
      <p:ext uri="{BB962C8B-B14F-4D97-AF65-F5344CB8AC3E}">
        <p14:creationId xmlns:p14="http://schemas.microsoft.com/office/powerpoint/2010/main" val="3599398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2348089" cy="369332"/>
          </a:xfrm>
          <a:prstGeom prst="rect">
            <a:avLst/>
          </a:prstGeom>
          <a:noFill/>
        </p:spPr>
        <p:txBody>
          <a:bodyPr wrap="square" rtlCol="0">
            <a:spAutoFit/>
          </a:bodyPr>
          <a:lstStyle/>
          <a:p>
            <a:r>
              <a:rPr lang="en-US" dirty="0" err="1" smtClean="0"/>
              <a:t>Facies</a:t>
            </a:r>
            <a:endParaRPr lang="en-US" dirty="0"/>
          </a:p>
        </p:txBody>
      </p:sp>
      <p:pic>
        <p:nvPicPr>
          <p:cNvPr id="5" name="Picture 4"/>
          <p:cNvPicPr>
            <a:picLocks noChangeAspect="1"/>
          </p:cNvPicPr>
          <p:nvPr/>
        </p:nvPicPr>
        <p:blipFill>
          <a:blip r:embed="rId2"/>
          <a:stretch>
            <a:fillRect/>
          </a:stretch>
        </p:blipFill>
        <p:spPr>
          <a:xfrm>
            <a:off x="145141" y="775035"/>
            <a:ext cx="2526943" cy="4831443"/>
          </a:xfrm>
          <a:prstGeom prst="rect">
            <a:avLst/>
          </a:prstGeom>
        </p:spPr>
      </p:pic>
      <p:pic>
        <p:nvPicPr>
          <p:cNvPr id="6" name="Picture 5"/>
          <p:cNvPicPr>
            <a:picLocks noChangeAspect="1"/>
          </p:cNvPicPr>
          <p:nvPr/>
        </p:nvPicPr>
        <p:blipFill>
          <a:blip r:embed="rId3"/>
          <a:stretch>
            <a:fillRect/>
          </a:stretch>
        </p:blipFill>
        <p:spPr>
          <a:xfrm>
            <a:off x="2773684" y="775035"/>
            <a:ext cx="2594223" cy="4831443"/>
          </a:xfrm>
          <a:prstGeom prst="rect">
            <a:avLst/>
          </a:prstGeom>
        </p:spPr>
      </p:pic>
      <p:pic>
        <p:nvPicPr>
          <p:cNvPr id="7" name="Picture 6"/>
          <p:cNvPicPr>
            <a:picLocks noChangeAspect="1"/>
          </p:cNvPicPr>
          <p:nvPr/>
        </p:nvPicPr>
        <p:blipFill>
          <a:blip r:embed="rId4"/>
          <a:stretch>
            <a:fillRect/>
          </a:stretch>
        </p:blipFill>
        <p:spPr>
          <a:xfrm>
            <a:off x="6710590" y="769442"/>
            <a:ext cx="2622097" cy="4837036"/>
          </a:xfrm>
          <a:prstGeom prst="rect">
            <a:avLst/>
          </a:prstGeom>
        </p:spPr>
      </p:pic>
      <p:pic>
        <p:nvPicPr>
          <p:cNvPr id="8" name="Picture 7"/>
          <p:cNvPicPr>
            <a:picLocks noChangeAspect="1"/>
          </p:cNvPicPr>
          <p:nvPr/>
        </p:nvPicPr>
        <p:blipFill>
          <a:blip r:embed="rId5"/>
          <a:stretch>
            <a:fillRect/>
          </a:stretch>
        </p:blipFill>
        <p:spPr>
          <a:xfrm>
            <a:off x="9406413" y="769442"/>
            <a:ext cx="2605784" cy="4837036"/>
          </a:xfrm>
          <a:prstGeom prst="rect">
            <a:avLst/>
          </a:prstGeom>
        </p:spPr>
      </p:pic>
      <p:sp>
        <p:nvSpPr>
          <p:cNvPr id="9" name="TextBox 8"/>
          <p:cNvSpPr txBox="1"/>
          <p:nvPr/>
        </p:nvSpPr>
        <p:spPr>
          <a:xfrm>
            <a:off x="145141" y="369332"/>
            <a:ext cx="335442" cy="400110"/>
          </a:xfrm>
          <a:prstGeom prst="rect">
            <a:avLst/>
          </a:prstGeom>
          <a:noFill/>
        </p:spPr>
        <p:txBody>
          <a:bodyPr wrap="square" rtlCol="0">
            <a:spAutoFit/>
          </a:bodyPr>
          <a:lstStyle/>
          <a:p>
            <a:r>
              <a:rPr lang="en-US" sz="2000" b="1" dirty="0" smtClean="0"/>
              <a:t>A</a:t>
            </a:r>
            <a:endParaRPr lang="en-US" sz="2000" b="1" dirty="0"/>
          </a:p>
        </p:txBody>
      </p:sp>
      <p:sp>
        <p:nvSpPr>
          <p:cNvPr id="10" name="TextBox 9"/>
          <p:cNvSpPr txBox="1"/>
          <p:nvPr/>
        </p:nvSpPr>
        <p:spPr>
          <a:xfrm>
            <a:off x="6631836" y="394096"/>
            <a:ext cx="335442" cy="400110"/>
          </a:xfrm>
          <a:prstGeom prst="rect">
            <a:avLst/>
          </a:prstGeom>
          <a:noFill/>
        </p:spPr>
        <p:txBody>
          <a:bodyPr wrap="square" rtlCol="0">
            <a:spAutoFit/>
          </a:bodyPr>
          <a:lstStyle/>
          <a:p>
            <a:r>
              <a:rPr lang="en-US" sz="2000" b="1" dirty="0"/>
              <a:t>B</a:t>
            </a:r>
          </a:p>
        </p:txBody>
      </p:sp>
      <p:pic>
        <p:nvPicPr>
          <p:cNvPr id="13" name="Picture 12"/>
          <p:cNvPicPr>
            <a:picLocks noChangeAspect="1"/>
          </p:cNvPicPr>
          <p:nvPr/>
        </p:nvPicPr>
        <p:blipFill>
          <a:blip r:embed="rId6"/>
          <a:stretch>
            <a:fillRect/>
          </a:stretch>
        </p:blipFill>
        <p:spPr>
          <a:xfrm>
            <a:off x="5814278" y="394096"/>
            <a:ext cx="508398" cy="5324057"/>
          </a:xfrm>
          <a:prstGeom prst="rect">
            <a:avLst/>
          </a:prstGeom>
        </p:spPr>
      </p:pic>
      <p:grpSp>
        <p:nvGrpSpPr>
          <p:cNvPr id="14" name="Group 13"/>
          <p:cNvGrpSpPr/>
          <p:nvPr/>
        </p:nvGrpSpPr>
        <p:grpSpPr>
          <a:xfrm>
            <a:off x="324657" y="1069327"/>
            <a:ext cx="372757" cy="453935"/>
            <a:chOff x="5695720" y="460285"/>
            <a:chExt cx="372757" cy="453935"/>
          </a:xfrm>
        </p:grpSpPr>
        <p:cxnSp>
          <p:nvCxnSpPr>
            <p:cNvPr id="15" name="Straight Connector 14"/>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69665" y="1453816"/>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21" name="TextBox 20"/>
          <p:cNvSpPr txBox="1"/>
          <p:nvPr/>
        </p:nvSpPr>
        <p:spPr>
          <a:xfrm>
            <a:off x="308975" y="769442"/>
            <a:ext cx="693420" cy="369332"/>
          </a:xfrm>
          <a:prstGeom prst="rect">
            <a:avLst/>
          </a:prstGeom>
          <a:noFill/>
        </p:spPr>
        <p:txBody>
          <a:bodyPr wrap="square" rtlCol="0">
            <a:spAutoFit/>
          </a:bodyPr>
          <a:lstStyle/>
          <a:p>
            <a:r>
              <a:rPr lang="en-US" dirty="0" smtClean="0"/>
              <a:t>.0</a:t>
            </a:r>
            <a:endParaRPr lang="en-US" dirty="0"/>
          </a:p>
        </p:txBody>
      </p:sp>
      <p:grpSp>
        <p:nvGrpSpPr>
          <p:cNvPr id="22" name="Group 21"/>
          <p:cNvGrpSpPr/>
          <p:nvPr/>
        </p:nvGrpSpPr>
        <p:grpSpPr>
          <a:xfrm>
            <a:off x="2902913" y="1056431"/>
            <a:ext cx="372757" cy="453935"/>
            <a:chOff x="5695720" y="460285"/>
            <a:chExt cx="372757" cy="453935"/>
          </a:xfrm>
        </p:grpSpPr>
        <p:cxnSp>
          <p:nvCxnSpPr>
            <p:cNvPr id="23" name="Straight Connector 22"/>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747921" y="1440920"/>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29" name="TextBox 28"/>
          <p:cNvSpPr txBox="1"/>
          <p:nvPr/>
        </p:nvSpPr>
        <p:spPr>
          <a:xfrm>
            <a:off x="2887231" y="756546"/>
            <a:ext cx="693420" cy="369332"/>
          </a:xfrm>
          <a:prstGeom prst="rect">
            <a:avLst/>
          </a:prstGeom>
          <a:noFill/>
        </p:spPr>
        <p:txBody>
          <a:bodyPr wrap="square" rtlCol="0">
            <a:spAutoFit/>
          </a:bodyPr>
          <a:lstStyle/>
          <a:p>
            <a:r>
              <a:rPr lang="en-US" dirty="0" smtClean="0"/>
              <a:t>.0</a:t>
            </a:r>
            <a:endParaRPr lang="en-US" dirty="0"/>
          </a:p>
        </p:txBody>
      </p:sp>
      <p:grpSp>
        <p:nvGrpSpPr>
          <p:cNvPr id="30" name="Group 29"/>
          <p:cNvGrpSpPr/>
          <p:nvPr/>
        </p:nvGrpSpPr>
        <p:grpSpPr>
          <a:xfrm>
            <a:off x="6794960" y="1056431"/>
            <a:ext cx="372757" cy="453935"/>
            <a:chOff x="5695720" y="460285"/>
            <a:chExt cx="372757" cy="453935"/>
          </a:xfrm>
        </p:grpSpPr>
        <p:cxnSp>
          <p:nvCxnSpPr>
            <p:cNvPr id="31" name="Straight Connector 30"/>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6652668" y="1440920"/>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37" name="TextBox 36"/>
          <p:cNvSpPr txBox="1"/>
          <p:nvPr/>
        </p:nvSpPr>
        <p:spPr>
          <a:xfrm>
            <a:off x="6779278" y="756546"/>
            <a:ext cx="693420" cy="369332"/>
          </a:xfrm>
          <a:prstGeom prst="rect">
            <a:avLst/>
          </a:prstGeom>
          <a:noFill/>
        </p:spPr>
        <p:txBody>
          <a:bodyPr wrap="square" rtlCol="0">
            <a:spAutoFit/>
          </a:bodyPr>
          <a:lstStyle/>
          <a:p>
            <a:r>
              <a:rPr lang="en-US" dirty="0" smtClean="0"/>
              <a:t>.0</a:t>
            </a:r>
            <a:endParaRPr lang="en-US" dirty="0"/>
          </a:p>
        </p:txBody>
      </p:sp>
      <p:grpSp>
        <p:nvGrpSpPr>
          <p:cNvPr id="38" name="Group 37"/>
          <p:cNvGrpSpPr/>
          <p:nvPr/>
        </p:nvGrpSpPr>
        <p:grpSpPr>
          <a:xfrm>
            <a:off x="9495811" y="1056431"/>
            <a:ext cx="372757" cy="453935"/>
            <a:chOff x="5695720" y="460285"/>
            <a:chExt cx="372757" cy="453935"/>
          </a:xfrm>
        </p:grpSpPr>
        <p:cxnSp>
          <p:nvCxnSpPr>
            <p:cNvPr id="39" name="Straight Connector 38"/>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9328119" y="1440920"/>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45" name="TextBox 44"/>
          <p:cNvSpPr txBox="1"/>
          <p:nvPr/>
        </p:nvSpPr>
        <p:spPr>
          <a:xfrm>
            <a:off x="9480129" y="756546"/>
            <a:ext cx="693420" cy="369332"/>
          </a:xfrm>
          <a:prstGeom prst="rect">
            <a:avLst/>
          </a:prstGeom>
          <a:noFill/>
        </p:spPr>
        <p:txBody>
          <a:bodyPr wrap="square" rtlCol="0">
            <a:spAutoFit/>
          </a:bodyPr>
          <a:lstStyle/>
          <a:p>
            <a:r>
              <a:rPr lang="en-US" dirty="0" smtClean="0"/>
              <a:t>.0</a:t>
            </a:r>
            <a:endParaRPr lang="en-US" dirty="0"/>
          </a:p>
        </p:txBody>
      </p:sp>
      <p:sp>
        <p:nvSpPr>
          <p:cNvPr id="46" name="TextBox 45"/>
          <p:cNvSpPr txBox="1"/>
          <p:nvPr/>
        </p:nvSpPr>
        <p:spPr>
          <a:xfrm>
            <a:off x="169665" y="5762366"/>
            <a:ext cx="3630504" cy="1015663"/>
          </a:xfrm>
          <a:prstGeom prst="rect">
            <a:avLst/>
          </a:prstGeom>
          <a:noFill/>
        </p:spPr>
        <p:txBody>
          <a:bodyPr wrap="square" rtlCol="0">
            <a:spAutoFit/>
          </a:bodyPr>
          <a:lstStyle/>
          <a:p>
            <a:pPr marL="285750" indent="-285750">
              <a:buFontTx/>
              <a:buChar char="-"/>
            </a:pPr>
            <a:r>
              <a:rPr lang="en-US" sz="1200" dirty="0" smtClean="0"/>
              <a:t>Faintly laminated to massive</a:t>
            </a:r>
          </a:p>
          <a:p>
            <a:pPr marL="285750" indent="-285750">
              <a:buFontTx/>
              <a:buChar char="-"/>
            </a:pPr>
            <a:r>
              <a:rPr lang="en-US" sz="1200" dirty="0" smtClean="0"/>
              <a:t>Common phosphate lamina</a:t>
            </a:r>
          </a:p>
          <a:p>
            <a:pPr marL="285750" indent="-285750">
              <a:buFontTx/>
              <a:buChar char="-"/>
            </a:pPr>
            <a:r>
              <a:rPr lang="en-US" sz="1200" dirty="0" smtClean="0"/>
              <a:t>Common ash beds</a:t>
            </a:r>
          </a:p>
          <a:p>
            <a:pPr marL="285750" indent="-285750">
              <a:buFontTx/>
              <a:buChar char="-"/>
            </a:pPr>
            <a:r>
              <a:rPr lang="en-US" sz="1200" dirty="0" smtClean="0"/>
              <a:t>Dark color</a:t>
            </a:r>
          </a:p>
          <a:p>
            <a:pPr marL="285750" indent="-285750">
              <a:buFontTx/>
              <a:buChar char="-"/>
            </a:pPr>
            <a:endParaRPr lang="en-US" sz="1200" dirty="0"/>
          </a:p>
        </p:txBody>
      </p:sp>
      <p:sp>
        <p:nvSpPr>
          <p:cNvPr id="47" name="TextBox 46"/>
          <p:cNvSpPr txBox="1"/>
          <p:nvPr/>
        </p:nvSpPr>
        <p:spPr>
          <a:xfrm>
            <a:off x="6710590" y="5762365"/>
            <a:ext cx="5016066" cy="1200329"/>
          </a:xfrm>
          <a:prstGeom prst="rect">
            <a:avLst/>
          </a:prstGeom>
          <a:noFill/>
        </p:spPr>
        <p:txBody>
          <a:bodyPr wrap="square" rtlCol="0">
            <a:spAutoFit/>
          </a:bodyPr>
          <a:lstStyle/>
          <a:p>
            <a:pPr marL="285750" indent="-285750">
              <a:buFontTx/>
              <a:buChar char="-"/>
            </a:pPr>
            <a:r>
              <a:rPr lang="en-US" sz="1200" dirty="0" smtClean="0"/>
              <a:t>Laminated</a:t>
            </a:r>
          </a:p>
          <a:p>
            <a:pPr marL="285750" indent="-285750">
              <a:buFontTx/>
              <a:buChar char="-"/>
            </a:pPr>
            <a:r>
              <a:rPr lang="en-US" sz="1200" dirty="0" smtClean="0"/>
              <a:t>Individual lams are less than .025 </a:t>
            </a:r>
            <a:r>
              <a:rPr lang="en-US" sz="1200" dirty="0" err="1" smtClean="0"/>
              <a:t>ft</a:t>
            </a:r>
            <a:r>
              <a:rPr lang="en-US" sz="1200" dirty="0" smtClean="0"/>
              <a:t> (chiefly &lt; .01 </a:t>
            </a:r>
            <a:r>
              <a:rPr lang="en-US" sz="1200" dirty="0" err="1" smtClean="0"/>
              <a:t>ft</a:t>
            </a:r>
            <a:r>
              <a:rPr lang="en-US" sz="1200" dirty="0" smtClean="0"/>
              <a:t>), bedding planes are weakly defined</a:t>
            </a:r>
          </a:p>
          <a:p>
            <a:pPr marL="285750" indent="-285750">
              <a:buFontTx/>
              <a:buChar char="-"/>
            </a:pPr>
            <a:r>
              <a:rPr lang="en-US" sz="1200" dirty="0" smtClean="0"/>
              <a:t>Color ranges from dark to light</a:t>
            </a:r>
          </a:p>
          <a:p>
            <a:pPr marL="285750" indent="-285750">
              <a:buFontTx/>
              <a:buChar char="-"/>
            </a:pPr>
            <a:r>
              <a:rPr lang="en-US" sz="1200" dirty="0" smtClean="0"/>
              <a:t>Phosphate common </a:t>
            </a:r>
          </a:p>
          <a:p>
            <a:pPr marL="285750" indent="-285750">
              <a:buFontTx/>
              <a:buChar char="-"/>
            </a:pPr>
            <a:endParaRPr lang="en-US" sz="1200" dirty="0"/>
          </a:p>
        </p:txBody>
      </p:sp>
    </p:spTree>
    <p:extLst>
      <p:ext uri="{BB962C8B-B14F-4D97-AF65-F5344CB8AC3E}">
        <p14:creationId xmlns:p14="http://schemas.microsoft.com/office/powerpoint/2010/main" val="1070135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2348089" cy="369332"/>
          </a:xfrm>
          <a:prstGeom prst="rect">
            <a:avLst/>
          </a:prstGeom>
          <a:noFill/>
        </p:spPr>
        <p:txBody>
          <a:bodyPr wrap="square" rtlCol="0">
            <a:spAutoFit/>
          </a:bodyPr>
          <a:lstStyle/>
          <a:p>
            <a:r>
              <a:rPr lang="en-US" dirty="0" err="1" smtClean="0"/>
              <a:t>Facies</a:t>
            </a:r>
            <a:endParaRPr lang="en-US" dirty="0"/>
          </a:p>
        </p:txBody>
      </p:sp>
      <p:pic>
        <p:nvPicPr>
          <p:cNvPr id="5" name="Picture 4"/>
          <p:cNvPicPr>
            <a:picLocks noChangeAspect="1"/>
          </p:cNvPicPr>
          <p:nvPr/>
        </p:nvPicPr>
        <p:blipFill>
          <a:blip r:embed="rId2"/>
          <a:stretch>
            <a:fillRect/>
          </a:stretch>
        </p:blipFill>
        <p:spPr>
          <a:xfrm>
            <a:off x="253546" y="869726"/>
            <a:ext cx="2585326" cy="4831443"/>
          </a:xfrm>
          <a:prstGeom prst="rect">
            <a:avLst/>
          </a:prstGeom>
        </p:spPr>
      </p:pic>
      <p:pic>
        <p:nvPicPr>
          <p:cNvPr id="6" name="Picture 5"/>
          <p:cNvPicPr>
            <a:picLocks noChangeAspect="1"/>
          </p:cNvPicPr>
          <p:nvPr/>
        </p:nvPicPr>
        <p:blipFill>
          <a:blip r:embed="rId3"/>
          <a:stretch>
            <a:fillRect/>
          </a:stretch>
        </p:blipFill>
        <p:spPr>
          <a:xfrm>
            <a:off x="2970439" y="869726"/>
            <a:ext cx="2560665" cy="4831443"/>
          </a:xfrm>
          <a:prstGeom prst="rect">
            <a:avLst/>
          </a:prstGeom>
        </p:spPr>
      </p:pic>
      <p:pic>
        <p:nvPicPr>
          <p:cNvPr id="7" name="Picture 6"/>
          <p:cNvPicPr>
            <a:picLocks noChangeAspect="1"/>
          </p:cNvPicPr>
          <p:nvPr/>
        </p:nvPicPr>
        <p:blipFill>
          <a:blip r:embed="rId4"/>
          <a:stretch>
            <a:fillRect/>
          </a:stretch>
        </p:blipFill>
        <p:spPr>
          <a:xfrm>
            <a:off x="6655027" y="869726"/>
            <a:ext cx="2614159" cy="4842622"/>
          </a:xfrm>
          <a:prstGeom prst="rect">
            <a:avLst/>
          </a:prstGeom>
        </p:spPr>
      </p:pic>
      <p:pic>
        <p:nvPicPr>
          <p:cNvPr id="8" name="Picture 7"/>
          <p:cNvPicPr>
            <a:picLocks noChangeAspect="1"/>
          </p:cNvPicPr>
          <p:nvPr/>
        </p:nvPicPr>
        <p:blipFill>
          <a:blip r:embed="rId5"/>
          <a:stretch>
            <a:fillRect/>
          </a:stretch>
        </p:blipFill>
        <p:spPr>
          <a:xfrm>
            <a:off x="9347259" y="873188"/>
            <a:ext cx="2578041" cy="4839160"/>
          </a:xfrm>
          <a:prstGeom prst="rect">
            <a:avLst/>
          </a:prstGeom>
        </p:spPr>
      </p:pic>
      <p:sp>
        <p:nvSpPr>
          <p:cNvPr id="9" name="TextBox 8"/>
          <p:cNvSpPr txBox="1"/>
          <p:nvPr/>
        </p:nvSpPr>
        <p:spPr>
          <a:xfrm>
            <a:off x="6576954" y="533116"/>
            <a:ext cx="335442" cy="400110"/>
          </a:xfrm>
          <a:prstGeom prst="rect">
            <a:avLst/>
          </a:prstGeom>
          <a:noFill/>
        </p:spPr>
        <p:txBody>
          <a:bodyPr wrap="square" rtlCol="0">
            <a:spAutoFit/>
          </a:bodyPr>
          <a:lstStyle/>
          <a:p>
            <a:r>
              <a:rPr lang="en-US" sz="2000" b="1" dirty="0"/>
              <a:t>D</a:t>
            </a:r>
          </a:p>
        </p:txBody>
      </p:sp>
      <p:sp>
        <p:nvSpPr>
          <p:cNvPr id="10" name="TextBox 9"/>
          <p:cNvSpPr txBox="1"/>
          <p:nvPr/>
        </p:nvSpPr>
        <p:spPr>
          <a:xfrm>
            <a:off x="215153" y="440781"/>
            <a:ext cx="335442" cy="400110"/>
          </a:xfrm>
          <a:prstGeom prst="rect">
            <a:avLst/>
          </a:prstGeom>
          <a:noFill/>
        </p:spPr>
        <p:txBody>
          <a:bodyPr wrap="square" rtlCol="0">
            <a:spAutoFit/>
          </a:bodyPr>
          <a:lstStyle/>
          <a:p>
            <a:r>
              <a:rPr lang="en-US" sz="2000" b="1" dirty="0" smtClean="0"/>
              <a:t>C</a:t>
            </a:r>
            <a:endParaRPr lang="en-US" sz="2000" b="1" dirty="0"/>
          </a:p>
        </p:txBody>
      </p:sp>
      <p:pic>
        <p:nvPicPr>
          <p:cNvPr id="11" name="Picture 10"/>
          <p:cNvPicPr>
            <a:picLocks noChangeAspect="1"/>
          </p:cNvPicPr>
          <p:nvPr/>
        </p:nvPicPr>
        <p:blipFill>
          <a:blip r:embed="rId6"/>
          <a:stretch>
            <a:fillRect/>
          </a:stretch>
        </p:blipFill>
        <p:spPr>
          <a:xfrm>
            <a:off x="5816600" y="558201"/>
            <a:ext cx="517028" cy="5414432"/>
          </a:xfrm>
          <a:prstGeom prst="rect">
            <a:avLst/>
          </a:prstGeom>
        </p:spPr>
      </p:pic>
      <p:grpSp>
        <p:nvGrpSpPr>
          <p:cNvPr id="14" name="Group 13"/>
          <p:cNvGrpSpPr/>
          <p:nvPr/>
        </p:nvGrpSpPr>
        <p:grpSpPr>
          <a:xfrm>
            <a:off x="3025250" y="860640"/>
            <a:ext cx="758068" cy="1062792"/>
            <a:chOff x="5315169" y="678110"/>
            <a:chExt cx="758068" cy="1062792"/>
          </a:xfrm>
        </p:grpSpPr>
        <p:grpSp>
          <p:nvGrpSpPr>
            <p:cNvPr id="15" name="Group 14"/>
            <p:cNvGrpSpPr/>
            <p:nvPr/>
          </p:nvGrpSpPr>
          <p:grpSpPr>
            <a:xfrm>
              <a:off x="5379817" y="989634"/>
              <a:ext cx="372757" cy="453935"/>
              <a:chOff x="5695720" y="460285"/>
              <a:chExt cx="372757" cy="453935"/>
            </a:xfrm>
          </p:grpSpPr>
          <p:cxnSp>
            <p:nvCxnSpPr>
              <p:cNvPr id="18" name="Straight Connector 17"/>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315169" y="1371570"/>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17" name="TextBox 16"/>
            <p:cNvSpPr txBox="1"/>
            <p:nvPr/>
          </p:nvSpPr>
          <p:spPr>
            <a:xfrm>
              <a:off x="5379817" y="678110"/>
              <a:ext cx="693420" cy="369332"/>
            </a:xfrm>
            <a:prstGeom prst="rect">
              <a:avLst/>
            </a:prstGeom>
            <a:noFill/>
          </p:spPr>
          <p:txBody>
            <a:bodyPr wrap="square" rtlCol="0">
              <a:spAutoFit/>
            </a:bodyPr>
            <a:lstStyle/>
            <a:p>
              <a:r>
                <a:rPr lang="en-US" dirty="0" smtClean="0"/>
                <a:t>.0</a:t>
              </a:r>
              <a:endParaRPr lang="en-US" dirty="0"/>
            </a:p>
          </p:txBody>
        </p:sp>
      </p:grpSp>
      <p:grpSp>
        <p:nvGrpSpPr>
          <p:cNvPr id="23" name="Group 22"/>
          <p:cNvGrpSpPr/>
          <p:nvPr/>
        </p:nvGrpSpPr>
        <p:grpSpPr>
          <a:xfrm>
            <a:off x="6719473" y="1140776"/>
            <a:ext cx="372757" cy="453935"/>
            <a:chOff x="5695720" y="460285"/>
            <a:chExt cx="372757" cy="453935"/>
          </a:xfrm>
        </p:grpSpPr>
        <p:cxnSp>
          <p:nvCxnSpPr>
            <p:cNvPr id="24" name="Straight Connector 23"/>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666081" y="1525265"/>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30" name="TextBox 29"/>
          <p:cNvSpPr txBox="1"/>
          <p:nvPr/>
        </p:nvSpPr>
        <p:spPr>
          <a:xfrm>
            <a:off x="6703791" y="840891"/>
            <a:ext cx="693420" cy="369332"/>
          </a:xfrm>
          <a:prstGeom prst="rect">
            <a:avLst/>
          </a:prstGeom>
          <a:noFill/>
        </p:spPr>
        <p:txBody>
          <a:bodyPr wrap="square" rtlCol="0">
            <a:spAutoFit/>
          </a:bodyPr>
          <a:lstStyle/>
          <a:p>
            <a:r>
              <a:rPr lang="en-US" dirty="0" smtClean="0"/>
              <a:t>.0</a:t>
            </a:r>
            <a:endParaRPr lang="en-US" dirty="0"/>
          </a:p>
        </p:txBody>
      </p:sp>
      <p:grpSp>
        <p:nvGrpSpPr>
          <p:cNvPr id="31" name="Group 30"/>
          <p:cNvGrpSpPr/>
          <p:nvPr/>
        </p:nvGrpSpPr>
        <p:grpSpPr>
          <a:xfrm>
            <a:off x="321329" y="1169611"/>
            <a:ext cx="372757" cy="453935"/>
            <a:chOff x="5695720" y="460285"/>
            <a:chExt cx="372757" cy="453935"/>
          </a:xfrm>
        </p:grpSpPr>
        <p:cxnSp>
          <p:nvCxnSpPr>
            <p:cNvPr id="32" name="Straight Connector 31"/>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267937" y="1554100"/>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38" name="TextBox 37"/>
          <p:cNvSpPr txBox="1"/>
          <p:nvPr/>
        </p:nvSpPr>
        <p:spPr>
          <a:xfrm>
            <a:off x="305647" y="869726"/>
            <a:ext cx="693420" cy="369332"/>
          </a:xfrm>
          <a:prstGeom prst="rect">
            <a:avLst/>
          </a:prstGeom>
          <a:noFill/>
        </p:spPr>
        <p:txBody>
          <a:bodyPr wrap="square" rtlCol="0">
            <a:spAutoFit/>
          </a:bodyPr>
          <a:lstStyle/>
          <a:p>
            <a:r>
              <a:rPr lang="en-US" dirty="0" smtClean="0"/>
              <a:t>.0</a:t>
            </a:r>
            <a:endParaRPr lang="en-US" dirty="0"/>
          </a:p>
        </p:txBody>
      </p:sp>
      <p:grpSp>
        <p:nvGrpSpPr>
          <p:cNvPr id="39" name="Group 38"/>
          <p:cNvGrpSpPr/>
          <p:nvPr/>
        </p:nvGrpSpPr>
        <p:grpSpPr>
          <a:xfrm>
            <a:off x="9415527" y="1131690"/>
            <a:ext cx="372757" cy="453935"/>
            <a:chOff x="5695720" y="460285"/>
            <a:chExt cx="372757" cy="453935"/>
          </a:xfrm>
        </p:grpSpPr>
        <p:cxnSp>
          <p:nvCxnSpPr>
            <p:cNvPr id="40" name="Straight Connector 39"/>
            <p:cNvCxnSpPr/>
            <p:nvPr/>
          </p:nvCxnSpPr>
          <p:spPr>
            <a:xfrm>
              <a:off x="5882098" y="460285"/>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95720" y="4602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695720" y="688885"/>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882098" y="68562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95720" y="914220"/>
              <a:ext cx="372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9362135" y="1516179"/>
            <a:ext cx="693420" cy="369332"/>
          </a:xfrm>
          <a:prstGeom prst="rect">
            <a:avLst/>
          </a:prstGeom>
          <a:noFill/>
        </p:spPr>
        <p:txBody>
          <a:bodyPr wrap="square" rtlCol="0">
            <a:spAutoFit/>
          </a:bodyPr>
          <a:lstStyle/>
          <a:p>
            <a:r>
              <a:rPr lang="en-US" dirty="0" smtClean="0"/>
              <a:t>.05 </a:t>
            </a:r>
            <a:r>
              <a:rPr lang="en-US" dirty="0" err="1" smtClean="0"/>
              <a:t>ft</a:t>
            </a:r>
            <a:endParaRPr lang="en-US" dirty="0"/>
          </a:p>
        </p:txBody>
      </p:sp>
      <p:sp>
        <p:nvSpPr>
          <p:cNvPr id="46" name="TextBox 45"/>
          <p:cNvSpPr txBox="1"/>
          <p:nvPr/>
        </p:nvSpPr>
        <p:spPr>
          <a:xfrm>
            <a:off x="9399845" y="831805"/>
            <a:ext cx="693420" cy="369332"/>
          </a:xfrm>
          <a:prstGeom prst="rect">
            <a:avLst/>
          </a:prstGeom>
          <a:noFill/>
        </p:spPr>
        <p:txBody>
          <a:bodyPr wrap="square" rtlCol="0">
            <a:spAutoFit/>
          </a:bodyPr>
          <a:lstStyle/>
          <a:p>
            <a:r>
              <a:rPr lang="en-US" dirty="0" smtClean="0"/>
              <a:t>.0</a:t>
            </a:r>
            <a:endParaRPr lang="en-US" dirty="0"/>
          </a:p>
        </p:txBody>
      </p:sp>
      <p:sp>
        <p:nvSpPr>
          <p:cNvPr id="47" name="TextBox 46"/>
          <p:cNvSpPr txBox="1"/>
          <p:nvPr/>
        </p:nvSpPr>
        <p:spPr>
          <a:xfrm>
            <a:off x="253546" y="5868696"/>
            <a:ext cx="4442994" cy="830997"/>
          </a:xfrm>
          <a:prstGeom prst="rect">
            <a:avLst/>
          </a:prstGeom>
          <a:noFill/>
        </p:spPr>
        <p:txBody>
          <a:bodyPr wrap="square" rtlCol="0">
            <a:spAutoFit/>
          </a:bodyPr>
          <a:lstStyle/>
          <a:p>
            <a:pPr marL="285750" indent="-285750">
              <a:buFontTx/>
              <a:buChar char="-"/>
            </a:pPr>
            <a:r>
              <a:rPr lang="en-US" sz="1200" dirty="0" smtClean="0"/>
              <a:t>Banded facies consists of thin beds ranging from .025 </a:t>
            </a:r>
            <a:r>
              <a:rPr lang="en-US" sz="1200" dirty="0" err="1" smtClean="0"/>
              <a:t>ft</a:t>
            </a:r>
            <a:r>
              <a:rPr lang="en-US" sz="1200" dirty="0" smtClean="0"/>
              <a:t> to .1 </a:t>
            </a:r>
            <a:r>
              <a:rPr lang="en-US" sz="1200" dirty="0" err="1" smtClean="0"/>
              <a:t>ft</a:t>
            </a:r>
            <a:endParaRPr lang="en-US" sz="1200" dirty="0" smtClean="0"/>
          </a:p>
          <a:p>
            <a:pPr marL="285750" indent="-285750">
              <a:buFontTx/>
              <a:buChar char="-"/>
            </a:pPr>
            <a:r>
              <a:rPr lang="en-US" sz="1200" dirty="0" smtClean="0"/>
              <a:t>Bands are massive to diffusely laminated</a:t>
            </a:r>
            <a:endParaRPr lang="en-US" sz="1200" dirty="0"/>
          </a:p>
          <a:p>
            <a:pPr marL="285750" indent="-285750">
              <a:buFontTx/>
              <a:buChar char="-"/>
            </a:pPr>
            <a:r>
              <a:rPr lang="en-US" sz="1200" dirty="0" smtClean="0"/>
              <a:t>Many individual beds have sharp contacts (scouring ?) </a:t>
            </a:r>
          </a:p>
          <a:p>
            <a:pPr marL="285750" indent="-285750">
              <a:buFontTx/>
              <a:buChar char="-"/>
            </a:pPr>
            <a:r>
              <a:rPr lang="en-US" sz="1200" dirty="0" smtClean="0"/>
              <a:t>Clay-filled fractures and IMZ common </a:t>
            </a:r>
          </a:p>
        </p:txBody>
      </p:sp>
      <p:sp>
        <p:nvSpPr>
          <p:cNvPr id="48" name="TextBox 47"/>
          <p:cNvSpPr txBox="1"/>
          <p:nvPr/>
        </p:nvSpPr>
        <p:spPr>
          <a:xfrm>
            <a:off x="6655027" y="5776362"/>
            <a:ext cx="3630504" cy="1015663"/>
          </a:xfrm>
          <a:prstGeom prst="rect">
            <a:avLst/>
          </a:prstGeom>
          <a:noFill/>
        </p:spPr>
        <p:txBody>
          <a:bodyPr wrap="square" rtlCol="0">
            <a:spAutoFit/>
          </a:bodyPr>
          <a:lstStyle/>
          <a:p>
            <a:pPr marL="285750" indent="-285750">
              <a:buFontTx/>
              <a:buChar char="-"/>
            </a:pPr>
            <a:r>
              <a:rPr lang="en-US" sz="1200" dirty="0" smtClean="0"/>
              <a:t>Soft sediment deformation</a:t>
            </a:r>
          </a:p>
          <a:p>
            <a:pPr marL="285750" indent="-285750">
              <a:buFontTx/>
              <a:buChar char="-"/>
            </a:pPr>
            <a:r>
              <a:rPr lang="en-US" sz="1200" dirty="0" smtClean="0"/>
              <a:t>Indications of gravity flow (slump beds)</a:t>
            </a:r>
          </a:p>
          <a:p>
            <a:pPr marL="285750" indent="-285750">
              <a:buFontTx/>
              <a:buChar char="-"/>
            </a:pPr>
            <a:r>
              <a:rPr lang="en-US" sz="1200" dirty="0" smtClean="0"/>
              <a:t>Intermittent continuous diffuse lamina and beds </a:t>
            </a:r>
          </a:p>
          <a:p>
            <a:pPr marL="285750" indent="-285750">
              <a:buFontTx/>
              <a:buChar char="-"/>
            </a:pPr>
            <a:r>
              <a:rPr lang="en-US" sz="1200" dirty="0" smtClean="0"/>
              <a:t>Light in color</a:t>
            </a:r>
          </a:p>
          <a:p>
            <a:pPr marL="285750" indent="-285750">
              <a:buFontTx/>
              <a:buChar char="-"/>
            </a:pPr>
            <a:r>
              <a:rPr lang="en-US" sz="1200" dirty="0" smtClean="0"/>
              <a:t>Nodules common</a:t>
            </a:r>
          </a:p>
        </p:txBody>
      </p:sp>
    </p:spTree>
    <p:extLst>
      <p:ext uri="{BB962C8B-B14F-4D97-AF65-F5344CB8AC3E}">
        <p14:creationId xmlns:p14="http://schemas.microsoft.com/office/powerpoint/2010/main" val="440872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2355" y="420824"/>
            <a:ext cx="3749447" cy="281665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352" y="3799804"/>
            <a:ext cx="3741450" cy="2809727"/>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0018" y="449281"/>
            <a:ext cx="4205975" cy="6073337"/>
          </a:xfrm>
          <a:prstGeom prst="rect">
            <a:avLst/>
          </a:prstGeom>
        </p:spPr>
      </p:pic>
      <p:sp>
        <p:nvSpPr>
          <p:cNvPr id="8" name="TextBox 7"/>
          <p:cNvSpPr txBox="1"/>
          <p:nvPr/>
        </p:nvSpPr>
        <p:spPr>
          <a:xfrm>
            <a:off x="11344348" y="264615"/>
            <a:ext cx="1393372" cy="369332"/>
          </a:xfrm>
          <a:prstGeom prst="rect">
            <a:avLst/>
          </a:prstGeom>
          <a:noFill/>
        </p:spPr>
        <p:txBody>
          <a:bodyPr wrap="square" rtlCol="0">
            <a:spAutoFit/>
          </a:bodyPr>
          <a:lstStyle/>
          <a:p>
            <a:r>
              <a:rPr lang="en-US" dirty="0" smtClean="0"/>
              <a:t>6110.3</a:t>
            </a:r>
            <a:endParaRPr lang="en-US" dirty="0"/>
          </a:p>
        </p:txBody>
      </p:sp>
      <p:sp>
        <p:nvSpPr>
          <p:cNvPr id="9" name="TextBox 8"/>
          <p:cNvSpPr txBox="1"/>
          <p:nvPr/>
        </p:nvSpPr>
        <p:spPr>
          <a:xfrm>
            <a:off x="11351328" y="6327194"/>
            <a:ext cx="1393372" cy="369332"/>
          </a:xfrm>
          <a:prstGeom prst="rect">
            <a:avLst/>
          </a:prstGeom>
          <a:noFill/>
        </p:spPr>
        <p:txBody>
          <a:bodyPr wrap="square" rtlCol="0">
            <a:spAutoFit/>
          </a:bodyPr>
          <a:lstStyle/>
          <a:p>
            <a:r>
              <a:rPr lang="en-US" dirty="0" smtClean="0"/>
              <a:t>6110.6</a:t>
            </a:r>
            <a:endParaRPr lang="en-US" dirty="0"/>
          </a:p>
        </p:txBody>
      </p:sp>
      <p:sp>
        <p:nvSpPr>
          <p:cNvPr id="10" name="TextBox 9"/>
          <p:cNvSpPr txBox="1"/>
          <p:nvPr/>
        </p:nvSpPr>
        <p:spPr>
          <a:xfrm>
            <a:off x="43543" y="13178"/>
            <a:ext cx="2554514" cy="923330"/>
          </a:xfrm>
          <a:prstGeom prst="rect">
            <a:avLst/>
          </a:prstGeom>
          <a:noFill/>
        </p:spPr>
        <p:txBody>
          <a:bodyPr wrap="square" rtlCol="0">
            <a:spAutoFit/>
          </a:bodyPr>
          <a:lstStyle/>
          <a:p>
            <a:r>
              <a:rPr lang="en-US" dirty="0" smtClean="0"/>
              <a:t>Thin Section 1</a:t>
            </a:r>
          </a:p>
          <a:p>
            <a:r>
              <a:rPr lang="en-US" dirty="0" smtClean="0"/>
              <a:t>6110.5 MD (856C-7)</a:t>
            </a:r>
          </a:p>
          <a:p>
            <a:r>
              <a:rPr lang="en-US" dirty="0" err="1" smtClean="0"/>
              <a:t>Facies</a:t>
            </a:r>
            <a:r>
              <a:rPr lang="en-US" dirty="0" smtClean="0"/>
              <a:t> A</a:t>
            </a:r>
            <a:endParaRPr lang="en-US" dirty="0"/>
          </a:p>
        </p:txBody>
      </p:sp>
      <p:grpSp>
        <p:nvGrpSpPr>
          <p:cNvPr id="22" name="Group 21"/>
          <p:cNvGrpSpPr/>
          <p:nvPr/>
        </p:nvGrpSpPr>
        <p:grpSpPr>
          <a:xfrm>
            <a:off x="11075993" y="449281"/>
            <a:ext cx="271845" cy="6062579"/>
            <a:chOff x="7039428" y="449281"/>
            <a:chExt cx="838073" cy="6062579"/>
          </a:xfrm>
        </p:grpSpPr>
        <p:cxnSp>
          <p:nvCxnSpPr>
            <p:cNvPr id="14" name="Straight Connector 13"/>
            <p:cNvCxnSpPr/>
            <p:nvPr/>
          </p:nvCxnSpPr>
          <p:spPr>
            <a:xfrm>
              <a:off x="7039428" y="2484619"/>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39428" y="4505443"/>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7039428" y="449281"/>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7050186" y="6511860"/>
              <a:ext cx="827315" cy="0"/>
            </a:xfrm>
            <a:prstGeom prst="line">
              <a:avLst/>
            </a:prstGeom>
          </p:spPr>
          <p:style>
            <a:lnRef idx="1">
              <a:schemeClr val="dk1"/>
            </a:lnRef>
            <a:fillRef idx="0">
              <a:schemeClr val="dk1"/>
            </a:fillRef>
            <a:effectRef idx="0">
              <a:schemeClr val="dk1"/>
            </a:effectRef>
            <a:fontRef idx="minor">
              <a:schemeClr val="tx1"/>
            </a:fontRef>
          </p:style>
        </p:cxnSp>
      </p:grpSp>
      <p:sp>
        <p:nvSpPr>
          <p:cNvPr id="23" name="TextBox 22"/>
          <p:cNvSpPr txBox="1"/>
          <p:nvPr/>
        </p:nvSpPr>
        <p:spPr>
          <a:xfrm>
            <a:off x="11351328" y="4320777"/>
            <a:ext cx="1393372" cy="369332"/>
          </a:xfrm>
          <a:prstGeom prst="rect">
            <a:avLst/>
          </a:prstGeom>
          <a:noFill/>
        </p:spPr>
        <p:txBody>
          <a:bodyPr wrap="square" rtlCol="0">
            <a:spAutoFit/>
          </a:bodyPr>
          <a:lstStyle/>
          <a:p>
            <a:r>
              <a:rPr lang="en-US" b="1" dirty="0" smtClean="0"/>
              <a:t>6110.5</a:t>
            </a:r>
            <a:endParaRPr lang="en-US" b="1" dirty="0"/>
          </a:p>
        </p:txBody>
      </p:sp>
      <p:sp>
        <p:nvSpPr>
          <p:cNvPr id="24" name="TextBox 23"/>
          <p:cNvSpPr txBox="1"/>
          <p:nvPr/>
        </p:nvSpPr>
        <p:spPr>
          <a:xfrm>
            <a:off x="11344348" y="2292696"/>
            <a:ext cx="1393372" cy="369332"/>
          </a:xfrm>
          <a:prstGeom prst="rect">
            <a:avLst/>
          </a:prstGeom>
          <a:noFill/>
        </p:spPr>
        <p:txBody>
          <a:bodyPr wrap="square" rtlCol="0">
            <a:spAutoFit/>
          </a:bodyPr>
          <a:lstStyle/>
          <a:p>
            <a:r>
              <a:rPr lang="en-US" dirty="0" smtClean="0"/>
              <a:t>6110.4</a:t>
            </a:r>
            <a:endParaRPr lang="en-US" dirty="0"/>
          </a:p>
        </p:txBody>
      </p:sp>
      <p:graphicFrame>
        <p:nvGraphicFramePr>
          <p:cNvPr id="26" name="Table 25"/>
          <p:cNvGraphicFramePr>
            <a:graphicFrameLocks noGrp="1"/>
          </p:cNvGraphicFramePr>
          <p:nvPr>
            <p:extLst/>
          </p:nvPr>
        </p:nvGraphicFramePr>
        <p:xfrm>
          <a:off x="162519" y="1793707"/>
          <a:ext cx="2141772" cy="2397760"/>
        </p:xfrm>
        <a:graphic>
          <a:graphicData uri="http://schemas.openxmlformats.org/drawingml/2006/table">
            <a:tbl>
              <a:tblPr firstRow="1" bandRow="1">
                <a:tableStyleId>{5C22544A-7EE6-4342-B048-85BDC9FD1C3A}</a:tableStyleId>
              </a:tblPr>
              <a:tblGrid>
                <a:gridCol w="1261386">
                  <a:extLst>
                    <a:ext uri="{9D8B030D-6E8A-4147-A177-3AD203B41FA5}">
                      <a16:colId xmlns:a16="http://schemas.microsoft.com/office/drawing/2014/main" xmlns="" val="2696329995"/>
                    </a:ext>
                  </a:extLst>
                </a:gridCol>
                <a:gridCol w="880386">
                  <a:extLst>
                    <a:ext uri="{9D8B030D-6E8A-4147-A177-3AD203B41FA5}">
                      <a16:colId xmlns:a16="http://schemas.microsoft.com/office/drawing/2014/main" xmlns="" val="1336811944"/>
                    </a:ext>
                  </a:extLst>
                </a:gridCol>
              </a:tblGrid>
              <a:tr h="370840">
                <a:tc>
                  <a:txBody>
                    <a:bodyPr/>
                    <a:lstStyle/>
                    <a:p>
                      <a:r>
                        <a:rPr lang="en-US" sz="1200" dirty="0" smtClean="0"/>
                        <a:t>Parameter</a:t>
                      </a:r>
                      <a:endParaRPr lang="en-US" sz="1200" dirty="0"/>
                    </a:p>
                  </a:txBody>
                  <a:tcPr/>
                </a:tc>
                <a:tc>
                  <a:txBody>
                    <a:bodyPr/>
                    <a:lstStyle/>
                    <a:p>
                      <a:r>
                        <a:rPr lang="en-US" sz="1200" dirty="0" smtClean="0"/>
                        <a:t>Value</a:t>
                      </a:r>
                      <a:endParaRPr lang="en-US" sz="1200" dirty="0"/>
                    </a:p>
                  </a:txBody>
                  <a:tcPr/>
                </a:tc>
                <a:extLst>
                  <a:ext uri="{0D108BD9-81ED-4DB2-BD59-A6C34878D82A}">
                    <a16:rowId xmlns:a16="http://schemas.microsoft.com/office/drawing/2014/main" xmlns="" val="1377547641"/>
                  </a:ext>
                </a:extLst>
              </a:tr>
              <a:tr h="370840">
                <a:tc>
                  <a:txBody>
                    <a:bodyPr/>
                    <a:lstStyle/>
                    <a:p>
                      <a:r>
                        <a:rPr lang="en-US" sz="1200" dirty="0" smtClean="0"/>
                        <a:t>TOC (</a:t>
                      </a:r>
                      <a:r>
                        <a:rPr lang="en-US" sz="1200" dirty="0" err="1" smtClean="0"/>
                        <a:t>wt</a:t>
                      </a:r>
                      <a:r>
                        <a:rPr lang="en-US" sz="1200" dirty="0" smtClean="0"/>
                        <a:t> %)</a:t>
                      </a:r>
                      <a:endParaRPr lang="en-US" sz="1200" dirty="0"/>
                    </a:p>
                  </a:txBody>
                  <a:tcPr/>
                </a:tc>
                <a:tc>
                  <a:txBody>
                    <a:bodyPr/>
                    <a:lstStyle/>
                    <a:p>
                      <a:r>
                        <a:rPr lang="en-US" sz="1200" dirty="0" smtClean="0"/>
                        <a:t>9.7</a:t>
                      </a:r>
                      <a:endParaRPr lang="en-US" sz="1200" dirty="0"/>
                    </a:p>
                  </a:txBody>
                  <a:tcPr/>
                </a:tc>
                <a:extLst>
                  <a:ext uri="{0D108BD9-81ED-4DB2-BD59-A6C34878D82A}">
                    <a16:rowId xmlns:a16="http://schemas.microsoft.com/office/drawing/2014/main" xmlns="" val="1595634161"/>
                  </a:ext>
                </a:extLst>
              </a:tr>
              <a:tr h="370840">
                <a:tc>
                  <a:txBody>
                    <a:bodyPr/>
                    <a:lstStyle/>
                    <a:p>
                      <a:r>
                        <a:rPr lang="en-US" sz="1200" b="0" dirty="0" err="1" smtClean="0"/>
                        <a:t>Vclay</a:t>
                      </a:r>
                      <a:r>
                        <a:rPr lang="en-US" sz="1200" b="0" dirty="0" smtClean="0"/>
                        <a:t> (XRD)</a:t>
                      </a:r>
                      <a:endParaRPr lang="en-US" sz="1200" b="0" dirty="0"/>
                    </a:p>
                  </a:txBody>
                  <a:tcPr/>
                </a:tc>
                <a:tc>
                  <a:txBody>
                    <a:bodyPr/>
                    <a:lstStyle/>
                    <a:p>
                      <a:r>
                        <a:rPr lang="en-US" sz="1200" b="0" dirty="0" smtClean="0"/>
                        <a:t>31</a:t>
                      </a:r>
                      <a:endParaRPr lang="en-US" sz="1200" b="0" dirty="0"/>
                    </a:p>
                  </a:txBody>
                  <a:tcPr/>
                </a:tc>
                <a:extLst>
                  <a:ext uri="{0D108BD9-81ED-4DB2-BD59-A6C34878D82A}">
                    <a16:rowId xmlns:a16="http://schemas.microsoft.com/office/drawing/2014/main" xmlns="" val="1568706874"/>
                  </a:ext>
                </a:extLst>
              </a:tr>
              <a:tr h="370840">
                <a:tc>
                  <a:txBody>
                    <a:bodyPr/>
                    <a:lstStyle/>
                    <a:p>
                      <a:r>
                        <a:rPr lang="en-US" sz="1200" dirty="0" smtClean="0"/>
                        <a:t>Quartz</a:t>
                      </a:r>
                      <a:r>
                        <a:rPr lang="en-US" sz="1200" baseline="0" dirty="0" smtClean="0"/>
                        <a:t> (XRD)</a:t>
                      </a:r>
                      <a:endParaRPr lang="en-US" sz="1200" dirty="0"/>
                    </a:p>
                  </a:txBody>
                  <a:tcPr/>
                </a:tc>
                <a:tc>
                  <a:txBody>
                    <a:bodyPr/>
                    <a:lstStyle/>
                    <a:p>
                      <a:r>
                        <a:rPr lang="en-US" sz="1200" dirty="0" smtClean="0"/>
                        <a:t>51.7</a:t>
                      </a:r>
                      <a:endParaRPr lang="en-US" sz="1200" dirty="0"/>
                    </a:p>
                  </a:txBody>
                  <a:tcPr/>
                </a:tc>
                <a:extLst>
                  <a:ext uri="{0D108BD9-81ED-4DB2-BD59-A6C34878D82A}">
                    <a16:rowId xmlns:a16="http://schemas.microsoft.com/office/drawing/2014/main" xmlns="" val="480156917"/>
                  </a:ext>
                </a:extLst>
              </a:tr>
              <a:tr h="370840">
                <a:tc>
                  <a:txBody>
                    <a:bodyPr/>
                    <a:lstStyle/>
                    <a:p>
                      <a:r>
                        <a:rPr lang="en-US" sz="1200" dirty="0" smtClean="0"/>
                        <a:t>K-</a:t>
                      </a:r>
                      <a:r>
                        <a:rPr lang="en-US" sz="1200" baseline="0" dirty="0" smtClean="0"/>
                        <a:t>Feldspar (XRD)</a:t>
                      </a:r>
                      <a:endParaRPr lang="en-US" sz="1200" dirty="0"/>
                    </a:p>
                  </a:txBody>
                  <a:tcPr/>
                </a:tc>
                <a:tc>
                  <a:txBody>
                    <a:bodyPr/>
                    <a:lstStyle/>
                    <a:p>
                      <a:r>
                        <a:rPr lang="en-US" sz="1200" dirty="0" smtClean="0"/>
                        <a:t>5.4</a:t>
                      </a:r>
                      <a:endParaRPr lang="en-US" sz="1200" dirty="0"/>
                    </a:p>
                  </a:txBody>
                  <a:tcPr/>
                </a:tc>
                <a:extLst>
                  <a:ext uri="{0D108BD9-81ED-4DB2-BD59-A6C34878D82A}">
                    <a16:rowId xmlns:a16="http://schemas.microsoft.com/office/drawing/2014/main" xmlns="" val="2896421991"/>
                  </a:ext>
                </a:extLst>
              </a:tr>
              <a:tr h="370840">
                <a:tc>
                  <a:txBody>
                    <a:bodyPr/>
                    <a:lstStyle/>
                    <a:p>
                      <a:r>
                        <a:rPr lang="en-US" sz="1200" dirty="0" smtClean="0"/>
                        <a:t>Plagioclase (XRD)</a:t>
                      </a:r>
                      <a:endParaRPr lang="en-US" sz="1200" dirty="0"/>
                    </a:p>
                  </a:txBody>
                  <a:tcPr/>
                </a:tc>
                <a:tc>
                  <a:txBody>
                    <a:bodyPr/>
                    <a:lstStyle/>
                    <a:p>
                      <a:r>
                        <a:rPr lang="en-US" sz="1200" dirty="0" smtClean="0"/>
                        <a:t>6.3</a:t>
                      </a:r>
                      <a:endParaRPr lang="en-US" sz="1200" dirty="0"/>
                    </a:p>
                  </a:txBody>
                  <a:tcPr/>
                </a:tc>
                <a:extLst>
                  <a:ext uri="{0D108BD9-81ED-4DB2-BD59-A6C34878D82A}">
                    <a16:rowId xmlns:a16="http://schemas.microsoft.com/office/drawing/2014/main" xmlns="" val="431775245"/>
                  </a:ext>
                </a:extLst>
              </a:tr>
            </a:tbl>
          </a:graphicData>
        </a:graphic>
      </p:graphicFrame>
      <p:sp>
        <p:nvSpPr>
          <p:cNvPr id="28" name="TextBox 27"/>
          <p:cNvSpPr txBox="1"/>
          <p:nvPr/>
        </p:nvSpPr>
        <p:spPr>
          <a:xfrm>
            <a:off x="211370" y="4228271"/>
            <a:ext cx="2051050" cy="1323439"/>
          </a:xfrm>
          <a:prstGeom prst="rect">
            <a:avLst/>
          </a:prstGeom>
          <a:noFill/>
        </p:spPr>
        <p:txBody>
          <a:bodyPr wrap="square" rtlCol="0">
            <a:spAutoFit/>
          </a:bodyPr>
          <a:lstStyle/>
          <a:p>
            <a:r>
              <a:rPr lang="en-US" sz="1000" b="1" dirty="0" smtClean="0"/>
              <a:t>Core Lab Description:</a:t>
            </a:r>
          </a:p>
          <a:p>
            <a:r>
              <a:rPr lang="en-US" sz="1000" dirty="0" smtClean="0"/>
              <a:t>Faintly laminated, argillaceous </a:t>
            </a:r>
            <a:r>
              <a:rPr lang="en-US" sz="1000" dirty="0" err="1" smtClean="0"/>
              <a:t>mudrock</a:t>
            </a:r>
            <a:r>
              <a:rPr lang="en-US" sz="1000" dirty="0" smtClean="0"/>
              <a:t>. This sample has the highest clay volume in the sample suite (see XRD data). A low-angle artificial fracture extends across images A and C. View C Reveals the scattered quartz and pyrite silt. </a:t>
            </a:r>
            <a:endParaRPr lang="en-US" sz="1000" b="1" dirty="0" smtClean="0"/>
          </a:p>
        </p:txBody>
      </p:sp>
    </p:spTree>
    <p:extLst>
      <p:ext uri="{BB962C8B-B14F-4D97-AF65-F5344CB8AC3E}">
        <p14:creationId xmlns:p14="http://schemas.microsoft.com/office/powerpoint/2010/main" val="2074350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9907" y="3774265"/>
            <a:ext cx="3787574" cy="2843446"/>
          </a:xfrm>
          <a:prstGeom prst="rect">
            <a:avLst/>
          </a:prstGeom>
        </p:spPr>
      </p:pic>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5845" y="412157"/>
            <a:ext cx="3760502" cy="2818551"/>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1662" y="449281"/>
            <a:ext cx="4164662" cy="6062579"/>
          </a:xfrm>
          <a:prstGeom prst="rect">
            <a:avLst/>
          </a:prstGeom>
        </p:spPr>
      </p:pic>
      <p:sp>
        <p:nvSpPr>
          <p:cNvPr id="4" name="TextBox 3"/>
          <p:cNvSpPr txBox="1"/>
          <p:nvPr/>
        </p:nvSpPr>
        <p:spPr>
          <a:xfrm>
            <a:off x="43543" y="13178"/>
            <a:ext cx="2554514" cy="923330"/>
          </a:xfrm>
          <a:prstGeom prst="rect">
            <a:avLst/>
          </a:prstGeom>
          <a:noFill/>
        </p:spPr>
        <p:txBody>
          <a:bodyPr wrap="square" rtlCol="0">
            <a:spAutoFit/>
          </a:bodyPr>
          <a:lstStyle/>
          <a:p>
            <a:r>
              <a:rPr lang="en-US" dirty="0" smtClean="0"/>
              <a:t>Thin Section 4</a:t>
            </a:r>
          </a:p>
          <a:p>
            <a:r>
              <a:rPr lang="en-US" dirty="0" smtClean="0"/>
              <a:t>6085.0 MD (856C-7)</a:t>
            </a:r>
          </a:p>
          <a:p>
            <a:r>
              <a:rPr lang="en-US" dirty="0" err="1" smtClean="0"/>
              <a:t>Facies</a:t>
            </a:r>
            <a:r>
              <a:rPr lang="en-US" dirty="0" smtClean="0"/>
              <a:t> C</a:t>
            </a:r>
          </a:p>
        </p:txBody>
      </p:sp>
      <p:graphicFrame>
        <p:nvGraphicFramePr>
          <p:cNvPr id="11" name="Table 10"/>
          <p:cNvGraphicFramePr>
            <a:graphicFrameLocks noGrp="1"/>
          </p:cNvGraphicFramePr>
          <p:nvPr>
            <p:extLst/>
          </p:nvPr>
        </p:nvGraphicFramePr>
        <p:xfrm>
          <a:off x="176812" y="1793707"/>
          <a:ext cx="2141772" cy="2397760"/>
        </p:xfrm>
        <a:graphic>
          <a:graphicData uri="http://schemas.openxmlformats.org/drawingml/2006/table">
            <a:tbl>
              <a:tblPr firstRow="1" bandRow="1">
                <a:tableStyleId>{5C22544A-7EE6-4342-B048-85BDC9FD1C3A}</a:tableStyleId>
              </a:tblPr>
              <a:tblGrid>
                <a:gridCol w="1261386">
                  <a:extLst>
                    <a:ext uri="{9D8B030D-6E8A-4147-A177-3AD203B41FA5}">
                      <a16:colId xmlns:a16="http://schemas.microsoft.com/office/drawing/2014/main" xmlns="" val="2696329995"/>
                    </a:ext>
                  </a:extLst>
                </a:gridCol>
                <a:gridCol w="880386">
                  <a:extLst>
                    <a:ext uri="{9D8B030D-6E8A-4147-A177-3AD203B41FA5}">
                      <a16:colId xmlns:a16="http://schemas.microsoft.com/office/drawing/2014/main" xmlns="" val="1336811944"/>
                    </a:ext>
                  </a:extLst>
                </a:gridCol>
              </a:tblGrid>
              <a:tr h="370840">
                <a:tc>
                  <a:txBody>
                    <a:bodyPr/>
                    <a:lstStyle/>
                    <a:p>
                      <a:r>
                        <a:rPr lang="en-US" sz="1200" dirty="0" smtClean="0"/>
                        <a:t>Parameter</a:t>
                      </a:r>
                      <a:endParaRPr lang="en-US" sz="1200" dirty="0"/>
                    </a:p>
                  </a:txBody>
                  <a:tcPr/>
                </a:tc>
                <a:tc>
                  <a:txBody>
                    <a:bodyPr/>
                    <a:lstStyle/>
                    <a:p>
                      <a:r>
                        <a:rPr lang="en-US" sz="1200" dirty="0" smtClean="0"/>
                        <a:t>Value</a:t>
                      </a:r>
                      <a:endParaRPr lang="en-US" sz="1200" dirty="0"/>
                    </a:p>
                  </a:txBody>
                  <a:tcPr/>
                </a:tc>
                <a:extLst>
                  <a:ext uri="{0D108BD9-81ED-4DB2-BD59-A6C34878D82A}">
                    <a16:rowId xmlns:a16="http://schemas.microsoft.com/office/drawing/2014/main" xmlns="" val="1377547641"/>
                  </a:ext>
                </a:extLst>
              </a:tr>
              <a:tr h="370840">
                <a:tc>
                  <a:txBody>
                    <a:bodyPr/>
                    <a:lstStyle/>
                    <a:p>
                      <a:r>
                        <a:rPr lang="en-US" sz="1200" dirty="0" smtClean="0"/>
                        <a:t>TOC (</a:t>
                      </a:r>
                      <a:r>
                        <a:rPr lang="en-US" sz="1200" dirty="0" err="1" smtClean="0"/>
                        <a:t>wt</a:t>
                      </a:r>
                      <a:r>
                        <a:rPr lang="en-US" sz="1200" dirty="0" smtClean="0"/>
                        <a:t> %)</a:t>
                      </a:r>
                      <a:endParaRPr lang="en-US" sz="1200" dirty="0"/>
                    </a:p>
                  </a:txBody>
                  <a:tcPr/>
                </a:tc>
                <a:tc>
                  <a:txBody>
                    <a:bodyPr/>
                    <a:lstStyle/>
                    <a:p>
                      <a:r>
                        <a:rPr lang="en-US" sz="1200" dirty="0" smtClean="0"/>
                        <a:t>6.02</a:t>
                      </a:r>
                    </a:p>
                  </a:txBody>
                  <a:tcPr/>
                </a:tc>
                <a:extLst>
                  <a:ext uri="{0D108BD9-81ED-4DB2-BD59-A6C34878D82A}">
                    <a16:rowId xmlns:a16="http://schemas.microsoft.com/office/drawing/2014/main" xmlns="" val="1595634161"/>
                  </a:ext>
                </a:extLst>
              </a:tr>
              <a:tr h="370840">
                <a:tc>
                  <a:txBody>
                    <a:bodyPr/>
                    <a:lstStyle/>
                    <a:p>
                      <a:r>
                        <a:rPr lang="en-US" sz="1200" b="0" dirty="0" err="1" smtClean="0"/>
                        <a:t>Vclay</a:t>
                      </a:r>
                      <a:r>
                        <a:rPr lang="en-US" sz="1200" b="0" dirty="0" smtClean="0"/>
                        <a:t> (XRD)</a:t>
                      </a:r>
                      <a:endParaRPr lang="en-US" sz="1200" b="0" dirty="0"/>
                    </a:p>
                  </a:txBody>
                  <a:tcPr/>
                </a:tc>
                <a:tc>
                  <a:txBody>
                    <a:bodyPr/>
                    <a:lstStyle/>
                    <a:p>
                      <a:r>
                        <a:rPr lang="en-US" sz="1200" b="0" dirty="0" smtClean="0"/>
                        <a:t>12.3</a:t>
                      </a:r>
                      <a:endParaRPr lang="en-US" sz="1200" b="0" dirty="0"/>
                    </a:p>
                  </a:txBody>
                  <a:tcPr/>
                </a:tc>
                <a:extLst>
                  <a:ext uri="{0D108BD9-81ED-4DB2-BD59-A6C34878D82A}">
                    <a16:rowId xmlns:a16="http://schemas.microsoft.com/office/drawing/2014/main" xmlns="" val="1568706874"/>
                  </a:ext>
                </a:extLst>
              </a:tr>
              <a:tr h="370840">
                <a:tc>
                  <a:txBody>
                    <a:bodyPr/>
                    <a:lstStyle/>
                    <a:p>
                      <a:r>
                        <a:rPr lang="en-US" sz="1200" dirty="0" smtClean="0"/>
                        <a:t>Quartz</a:t>
                      </a:r>
                      <a:r>
                        <a:rPr lang="en-US" sz="1200" baseline="0" dirty="0" smtClean="0"/>
                        <a:t> (XRD)</a:t>
                      </a:r>
                      <a:endParaRPr lang="en-US" sz="1200" dirty="0"/>
                    </a:p>
                  </a:txBody>
                  <a:tcPr/>
                </a:tc>
                <a:tc>
                  <a:txBody>
                    <a:bodyPr/>
                    <a:lstStyle/>
                    <a:p>
                      <a:r>
                        <a:rPr lang="en-US" sz="1200" dirty="0" smtClean="0"/>
                        <a:t>72</a:t>
                      </a:r>
                      <a:endParaRPr lang="en-US" sz="1200" dirty="0"/>
                    </a:p>
                  </a:txBody>
                  <a:tcPr/>
                </a:tc>
                <a:extLst>
                  <a:ext uri="{0D108BD9-81ED-4DB2-BD59-A6C34878D82A}">
                    <a16:rowId xmlns:a16="http://schemas.microsoft.com/office/drawing/2014/main" xmlns="" val="480156917"/>
                  </a:ext>
                </a:extLst>
              </a:tr>
              <a:tr h="370840">
                <a:tc>
                  <a:txBody>
                    <a:bodyPr/>
                    <a:lstStyle/>
                    <a:p>
                      <a:r>
                        <a:rPr lang="en-US" sz="1200" dirty="0" smtClean="0"/>
                        <a:t>K-</a:t>
                      </a:r>
                      <a:r>
                        <a:rPr lang="en-US" sz="1200" baseline="0" dirty="0" smtClean="0"/>
                        <a:t>Feldspar (XRD)</a:t>
                      </a:r>
                      <a:endParaRPr lang="en-US" sz="1200" dirty="0"/>
                    </a:p>
                  </a:txBody>
                  <a:tcPr/>
                </a:tc>
                <a:tc>
                  <a:txBody>
                    <a:bodyPr/>
                    <a:lstStyle/>
                    <a:p>
                      <a:r>
                        <a:rPr lang="en-US" sz="1200" dirty="0" smtClean="0"/>
                        <a:t>3</a:t>
                      </a:r>
                      <a:endParaRPr lang="en-US" sz="1200" dirty="0"/>
                    </a:p>
                  </a:txBody>
                  <a:tcPr/>
                </a:tc>
                <a:extLst>
                  <a:ext uri="{0D108BD9-81ED-4DB2-BD59-A6C34878D82A}">
                    <a16:rowId xmlns:a16="http://schemas.microsoft.com/office/drawing/2014/main" xmlns="" val="2896421991"/>
                  </a:ext>
                </a:extLst>
              </a:tr>
              <a:tr h="370840">
                <a:tc>
                  <a:txBody>
                    <a:bodyPr/>
                    <a:lstStyle/>
                    <a:p>
                      <a:r>
                        <a:rPr lang="en-US" sz="1200" dirty="0" smtClean="0"/>
                        <a:t>Plagioclase (XRD)</a:t>
                      </a:r>
                      <a:endParaRPr lang="en-US" sz="1200" dirty="0"/>
                    </a:p>
                  </a:txBody>
                  <a:tcPr/>
                </a:tc>
                <a:tc>
                  <a:txBody>
                    <a:bodyPr/>
                    <a:lstStyle/>
                    <a:p>
                      <a:r>
                        <a:rPr lang="en-US" sz="1200" dirty="0" smtClean="0"/>
                        <a:t>2.7</a:t>
                      </a:r>
                      <a:endParaRPr lang="en-US" sz="1200" dirty="0"/>
                    </a:p>
                  </a:txBody>
                  <a:tcPr/>
                </a:tc>
                <a:extLst>
                  <a:ext uri="{0D108BD9-81ED-4DB2-BD59-A6C34878D82A}">
                    <a16:rowId xmlns:a16="http://schemas.microsoft.com/office/drawing/2014/main" xmlns="" val="431775245"/>
                  </a:ext>
                </a:extLst>
              </a:tr>
            </a:tbl>
          </a:graphicData>
        </a:graphic>
      </p:graphicFrame>
      <p:sp>
        <p:nvSpPr>
          <p:cNvPr id="12" name="TextBox 11"/>
          <p:cNvSpPr txBox="1"/>
          <p:nvPr/>
        </p:nvSpPr>
        <p:spPr>
          <a:xfrm>
            <a:off x="267534" y="4320777"/>
            <a:ext cx="2051050" cy="1785104"/>
          </a:xfrm>
          <a:prstGeom prst="rect">
            <a:avLst/>
          </a:prstGeom>
          <a:noFill/>
        </p:spPr>
        <p:txBody>
          <a:bodyPr wrap="square" rtlCol="0">
            <a:spAutoFit/>
          </a:bodyPr>
          <a:lstStyle/>
          <a:p>
            <a:r>
              <a:rPr lang="en-US" sz="1000" b="1" dirty="0" smtClean="0"/>
              <a:t>Core Lab Description:</a:t>
            </a:r>
          </a:p>
          <a:p>
            <a:r>
              <a:rPr lang="en-US" sz="1000" dirty="0" smtClean="0"/>
              <a:t>Faintly laminated, fractured </a:t>
            </a:r>
            <a:r>
              <a:rPr lang="en-US" sz="1000" dirty="0" err="1" smtClean="0"/>
              <a:t>mudrock</a:t>
            </a:r>
            <a:r>
              <a:rPr lang="en-US" sz="1000" dirty="0" smtClean="0"/>
              <a:t>. Oblique, opaque, hydrocarbon- and clay filled fractures are visible. Scattered quartz and feldspar silt grains are visible in view C, and brown translucent lenses may be organic matter. Matrix includes brown clay or organic lenses and scattered opaque pyrite. </a:t>
            </a:r>
          </a:p>
        </p:txBody>
      </p:sp>
      <p:sp>
        <p:nvSpPr>
          <p:cNvPr id="13" name="TextBox 12"/>
          <p:cNvSpPr txBox="1"/>
          <p:nvPr/>
        </p:nvSpPr>
        <p:spPr>
          <a:xfrm>
            <a:off x="11344348" y="264615"/>
            <a:ext cx="1393372" cy="369332"/>
          </a:xfrm>
          <a:prstGeom prst="rect">
            <a:avLst/>
          </a:prstGeom>
          <a:noFill/>
        </p:spPr>
        <p:txBody>
          <a:bodyPr wrap="square" rtlCol="0">
            <a:spAutoFit/>
          </a:bodyPr>
          <a:lstStyle/>
          <a:p>
            <a:r>
              <a:rPr lang="en-US" dirty="0" smtClean="0"/>
              <a:t>6084.9</a:t>
            </a:r>
            <a:endParaRPr lang="en-US" dirty="0"/>
          </a:p>
        </p:txBody>
      </p:sp>
      <p:sp>
        <p:nvSpPr>
          <p:cNvPr id="14" name="TextBox 13"/>
          <p:cNvSpPr txBox="1"/>
          <p:nvPr/>
        </p:nvSpPr>
        <p:spPr>
          <a:xfrm>
            <a:off x="11351328" y="6327194"/>
            <a:ext cx="1393372" cy="369332"/>
          </a:xfrm>
          <a:prstGeom prst="rect">
            <a:avLst/>
          </a:prstGeom>
          <a:noFill/>
        </p:spPr>
        <p:txBody>
          <a:bodyPr wrap="square" rtlCol="0">
            <a:spAutoFit/>
          </a:bodyPr>
          <a:lstStyle/>
          <a:p>
            <a:r>
              <a:rPr lang="en-US" dirty="0" smtClean="0"/>
              <a:t>6085.2</a:t>
            </a:r>
            <a:endParaRPr lang="en-US" dirty="0"/>
          </a:p>
        </p:txBody>
      </p:sp>
      <p:grpSp>
        <p:nvGrpSpPr>
          <p:cNvPr id="15" name="Group 14"/>
          <p:cNvGrpSpPr/>
          <p:nvPr/>
        </p:nvGrpSpPr>
        <p:grpSpPr>
          <a:xfrm>
            <a:off x="11075993" y="449281"/>
            <a:ext cx="271845" cy="6062579"/>
            <a:chOff x="7039428" y="449281"/>
            <a:chExt cx="838073" cy="6062579"/>
          </a:xfrm>
        </p:grpSpPr>
        <p:cxnSp>
          <p:nvCxnSpPr>
            <p:cNvPr id="16" name="Straight Connector 15"/>
            <p:cNvCxnSpPr/>
            <p:nvPr/>
          </p:nvCxnSpPr>
          <p:spPr>
            <a:xfrm>
              <a:off x="7039428" y="2484619"/>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7039428" y="4505443"/>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7039428" y="449281"/>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050186" y="6511860"/>
              <a:ext cx="827315" cy="0"/>
            </a:xfrm>
            <a:prstGeom prst="line">
              <a:avLst/>
            </a:prstGeom>
          </p:spPr>
          <p:style>
            <a:lnRef idx="1">
              <a:schemeClr val="dk1"/>
            </a:lnRef>
            <a:fillRef idx="0">
              <a:schemeClr val="dk1"/>
            </a:fillRef>
            <a:effectRef idx="0">
              <a:schemeClr val="dk1"/>
            </a:effectRef>
            <a:fontRef idx="minor">
              <a:schemeClr val="tx1"/>
            </a:fontRef>
          </p:style>
        </p:cxnSp>
      </p:grpSp>
      <p:sp>
        <p:nvSpPr>
          <p:cNvPr id="20" name="TextBox 19"/>
          <p:cNvSpPr txBox="1"/>
          <p:nvPr/>
        </p:nvSpPr>
        <p:spPr>
          <a:xfrm>
            <a:off x="11351328" y="4320777"/>
            <a:ext cx="1393372" cy="369332"/>
          </a:xfrm>
          <a:prstGeom prst="rect">
            <a:avLst/>
          </a:prstGeom>
          <a:noFill/>
        </p:spPr>
        <p:txBody>
          <a:bodyPr wrap="square" rtlCol="0">
            <a:spAutoFit/>
          </a:bodyPr>
          <a:lstStyle/>
          <a:p>
            <a:r>
              <a:rPr lang="en-US" dirty="0" smtClean="0"/>
              <a:t>6085.1</a:t>
            </a:r>
            <a:endParaRPr lang="en-US" dirty="0"/>
          </a:p>
        </p:txBody>
      </p:sp>
      <p:sp>
        <p:nvSpPr>
          <p:cNvPr id="21" name="TextBox 20"/>
          <p:cNvSpPr txBox="1"/>
          <p:nvPr/>
        </p:nvSpPr>
        <p:spPr>
          <a:xfrm>
            <a:off x="11344348" y="2292696"/>
            <a:ext cx="1393372" cy="369332"/>
          </a:xfrm>
          <a:prstGeom prst="rect">
            <a:avLst/>
          </a:prstGeom>
          <a:noFill/>
        </p:spPr>
        <p:txBody>
          <a:bodyPr wrap="square" rtlCol="0">
            <a:spAutoFit/>
          </a:bodyPr>
          <a:lstStyle/>
          <a:p>
            <a:r>
              <a:rPr lang="en-US" b="1" dirty="0" smtClean="0"/>
              <a:t>6085.0</a:t>
            </a:r>
            <a:endParaRPr lang="en-US" b="1" dirty="0"/>
          </a:p>
        </p:txBody>
      </p:sp>
    </p:spTree>
    <p:extLst>
      <p:ext uri="{BB962C8B-B14F-4D97-AF65-F5344CB8AC3E}">
        <p14:creationId xmlns:p14="http://schemas.microsoft.com/office/powerpoint/2010/main" val="4093974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9909" y="3774266"/>
            <a:ext cx="3789654" cy="2841318"/>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8611" y="412157"/>
            <a:ext cx="3737241" cy="2802021"/>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5941" y="473754"/>
            <a:ext cx="4144916" cy="6037943"/>
          </a:xfrm>
          <a:prstGeom prst="rect">
            <a:avLst/>
          </a:prstGeom>
        </p:spPr>
      </p:pic>
      <p:sp>
        <p:nvSpPr>
          <p:cNvPr id="4" name="TextBox 3"/>
          <p:cNvSpPr txBox="1"/>
          <p:nvPr/>
        </p:nvSpPr>
        <p:spPr>
          <a:xfrm>
            <a:off x="43543" y="13178"/>
            <a:ext cx="2554514" cy="923330"/>
          </a:xfrm>
          <a:prstGeom prst="rect">
            <a:avLst/>
          </a:prstGeom>
          <a:noFill/>
        </p:spPr>
        <p:txBody>
          <a:bodyPr wrap="square" rtlCol="0">
            <a:spAutoFit/>
          </a:bodyPr>
          <a:lstStyle/>
          <a:p>
            <a:r>
              <a:rPr lang="en-US" dirty="0" smtClean="0"/>
              <a:t>Thin Section 4</a:t>
            </a:r>
          </a:p>
          <a:p>
            <a:r>
              <a:rPr lang="en-US" dirty="0" smtClean="0"/>
              <a:t>6129.5 MD (856C-7)</a:t>
            </a:r>
          </a:p>
          <a:p>
            <a:r>
              <a:rPr lang="en-US" dirty="0" err="1" smtClean="0"/>
              <a:t>Facies</a:t>
            </a:r>
            <a:r>
              <a:rPr lang="en-US" dirty="0" smtClean="0"/>
              <a:t> D</a:t>
            </a:r>
          </a:p>
        </p:txBody>
      </p:sp>
      <p:graphicFrame>
        <p:nvGraphicFramePr>
          <p:cNvPr id="11" name="Table 10"/>
          <p:cNvGraphicFramePr>
            <a:graphicFrameLocks noGrp="1"/>
          </p:cNvGraphicFramePr>
          <p:nvPr>
            <p:extLst/>
          </p:nvPr>
        </p:nvGraphicFramePr>
        <p:xfrm>
          <a:off x="176812" y="1793707"/>
          <a:ext cx="2141772" cy="2397760"/>
        </p:xfrm>
        <a:graphic>
          <a:graphicData uri="http://schemas.openxmlformats.org/drawingml/2006/table">
            <a:tbl>
              <a:tblPr firstRow="1" bandRow="1">
                <a:tableStyleId>{5C22544A-7EE6-4342-B048-85BDC9FD1C3A}</a:tableStyleId>
              </a:tblPr>
              <a:tblGrid>
                <a:gridCol w="1261386">
                  <a:extLst>
                    <a:ext uri="{9D8B030D-6E8A-4147-A177-3AD203B41FA5}">
                      <a16:colId xmlns:a16="http://schemas.microsoft.com/office/drawing/2014/main" xmlns="" val="2696329995"/>
                    </a:ext>
                  </a:extLst>
                </a:gridCol>
                <a:gridCol w="880386">
                  <a:extLst>
                    <a:ext uri="{9D8B030D-6E8A-4147-A177-3AD203B41FA5}">
                      <a16:colId xmlns:a16="http://schemas.microsoft.com/office/drawing/2014/main" xmlns="" val="1336811944"/>
                    </a:ext>
                  </a:extLst>
                </a:gridCol>
              </a:tblGrid>
              <a:tr h="370840">
                <a:tc>
                  <a:txBody>
                    <a:bodyPr/>
                    <a:lstStyle/>
                    <a:p>
                      <a:r>
                        <a:rPr lang="en-US" sz="1200" dirty="0" smtClean="0"/>
                        <a:t>Parameter</a:t>
                      </a:r>
                      <a:endParaRPr lang="en-US" sz="1200" dirty="0"/>
                    </a:p>
                  </a:txBody>
                  <a:tcPr/>
                </a:tc>
                <a:tc>
                  <a:txBody>
                    <a:bodyPr/>
                    <a:lstStyle/>
                    <a:p>
                      <a:r>
                        <a:rPr lang="en-US" sz="1200" dirty="0" smtClean="0"/>
                        <a:t>Value</a:t>
                      </a:r>
                      <a:endParaRPr lang="en-US" sz="1200" dirty="0"/>
                    </a:p>
                  </a:txBody>
                  <a:tcPr/>
                </a:tc>
                <a:extLst>
                  <a:ext uri="{0D108BD9-81ED-4DB2-BD59-A6C34878D82A}">
                    <a16:rowId xmlns:a16="http://schemas.microsoft.com/office/drawing/2014/main" xmlns="" val="1377547641"/>
                  </a:ext>
                </a:extLst>
              </a:tr>
              <a:tr h="370840">
                <a:tc>
                  <a:txBody>
                    <a:bodyPr/>
                    <a:lstStyle/>
                    <a:p>
                      <a:r>
                        <a:rPr lang="en-US" sz="1200" dirty="0" smtClean="0"/>
                        <a:t>TOC (</a:t>
                      </a:r>
                      <a:r>
                        <a:rPr lang="en-US" sz="1200" dirty="0" err="1" smtClean="0"/>
                        <a:t>wt</a:t>
                      </a:r>
                      <a:r>
                        <a:rPr lang="en-US" sz="1200" dirty="0" smtClean="0"/>
                        <a:t> %)</a:t>
                      </a:r>
                      <a:endParaRPr lang="en-US" sz="1200" dirty="0"/>
                    </a:p>
                  </a:txBody>
                  <a:tcPr/>
                </a:tc>
                <a:tc>
                  <a:txBody>
                    <a:bodyPr/>
                    <a:lstStyle/>
                    <a:p>
                      <a:r>
                        <a:rPr lang="en-US" sz="1200" dirty="0" smtClean="0"/>
                        <a:t>3.1</a:t>
                      </a:r>
                    </a:p>
                  </a:txBody>
                  <a:tcPr/>
                </a:tc>
                <a:extLst>
                  <a:ext uri="{0D108BD9-81ED-4DB2-BD59-A6C34878D82A}">
                    <a16:rowId xmlns:a16="http://schemas.microsoft.com/office/drawing/2014/main" xmlns="" val="1595634161"/>
                  </a:ext>
                </a:extLst>
              </a:tr>
              <a:tr h="370840">
                <a:tc>
                  <a:txBody>
                    <a:bodyPr/>
                    <a:lstStyle/>
                    <a:p>
                      <a:r>
                        <a:rPr lang="en-US" sz="1200" b="0" dirty="0" err="1" smtClean="0"/>
                        <a:t>Vclay</a:t>
                      </a:r>
                      <a:r>
                        <a:rPr lang="en-US" sz="1200" b="0" dirty="0" smtClean="0"/>
                        <a:t> (XRD)</a:t>
                      </a:r>
                      <a:endParaRPr lang="en-US" sz="1200" b="0" dirty="0"/>
                    </a:p>
                  </a:txBody>
                  <a:tcPr/>
                </a:tc>
                <a:tc>
                  <a:txBody>
                    <a:bodyPr/>
                    <a:lstStyle/>
                    <a:p>
                      <a:r>
                        <a:rPr lang="en-US" sz="1200" b="0" dirty="0" smtClean="0"/>
                        <a:t>10.3</a:t>
                      </a:r>
                      <a:endParaRPr lang="en-US" sz="1200" b="0" dirty="0"/>
                    </a:p>
                  </a:txBody>
                  <a:tcPr/>
                </a:tc>
                <a:extLst>
                  <a:ext uri="{0D108BD9-81ED-4DB2-BD59-A6C34878D82A}">
                    <a16:rowId xmlns:a16="http://schemas.microsoft.com/office/drawing/2014/main" xmlns="" val="1568706874"/>
                  </a:ext>
                </a:extLst>
              </a:tr>
              <a:tr h="370840">
                <a:tc>
                  <a:txBody>
                    <a:bodyPr/>
                    <a:lstStyle/>
                    <a:p>
                      <a:r>
                        <a:rPr lang="en-US" sz="1200" dirty="0" smtClean="0"/>
                        <a:t>Quartz</a:t>
                      </a:r>
                      <a:r>
                        <a:rPr lang="en-US" sz="1200" baseline="0" dirty="0" smtClean="0"/>
                        <a:t> (XRD)</a:t>
                      </a:r>
                      <a:endParaRPr lang="en-US" sz="1200" dirty="0"/>
                    </a:p>
                  </a:txBody>
                  <a:tcPr/>
                </a:tc>
                <a:tc>
                  <a:txBody>
                    <a:bodyPr/>
                    <a:lstStyle/>
                    <a:p>
                      <a:r>
                        <a:rPr lang="en-US" sz="1200" dirty="0" smtClean="0"/>
                        <a:t>78.3</a:t>
                      </a:r>
                      <a:endParaRPr lang="en-US" sz="1200" dirty="0"/>
                    </a:p>
                  </a:txBody>
                  <a:tcPr/>
                </a:tc>
                <a:extLst>
                  <a:ext uri="{0D108BD9-81ED-4DB2-BD59-A6C34878D82A}">
                    <a16:rowId xmlns:a16="http://schemas.microsoft.com/office/drawing/2014/main" xmlns="" val="480156917"/>
                  </a:ext>
                </a:extLst>
              </a:tr>
              <a:tr h="370840">
                <a:tc>
                  <a:txBody>
                    <a:bodyPr/>
                    <a:lstStyle/>
                    <a:p>
                      <a:r>
                        <a:rPr lang="en-US" sz="1200" dirty="0" smtClean="0"/>
                        <a:t>K-</a:t>
                      </a:r>
                      <a:r>
                        <a:rPr lang="en-US" sz="1200" baseline="0" dirty="0" smtClean="0"/>
                        <a:t>Feldspar (XRD)</a:t>
                      </a:r>
                      <a:endParaRPr lang="en-US" sz="1200" dirty="0"/>
                    </a:p>
                  </a:txBody>
                  <a:tcPr/>
                </a:tc>
                <a:tc>
                  <a:txBody>
                    <a:bodyPr/>
                    <a:lstStyle/>
                    <a:p>
                      <a:r>
                        <a:rPr lang="en-US" sz="1200" dirty="0" smtClean="0"/>
                        <a:t>2.4</a:t>
                      </a:r>
                      <a:endParaRPr lang="en-US" sz="1200" dirty="0"/>
                    </a:p>
                  </a:txBody>
                  <a:tcPr/>
                </a:tc>
                <a:extLst>
                  <a:ext uri="{0D108BD9-81ED-4DB2-BD59-A6C34878D82A}">
                    <a16:rowId xmlns:a16="http://schemas.microsoft.com/office/drawing/2014/main" xmlns="" val="2896421991"/>
                  </a:ext>
                </a:extLst>
              </a:tr>
              <a:tr h="370840">
                <a:tc>
                  <a:txBody>
                    <a:bodyPr/>
                    <a:lstStyle/>
                    <a:p>
                      <a:r>
                        <a:rPr lang="en-US" sz="1200" dirty="0" smtClean="0"/>
                        <a:t>Plagioclase (XRD)</a:t>
                      </a:r>
                      <a:endParaRPr lang="en-US" sz="1200" dirty="0"/>
                    </a:p>
                  </a:txBody>
                  <a:tcPr/>
                </a:tc>
                <a:tc>
                  <a:txBody>
                    <a:bodyPr/>
                    <a:lstStyle/>
                    <a:p>
                      <a:r>
                        <a:rPr lang="en-US" sz="1200" dirty="0" smtClean="0"/>
                        <a:t>1.5</a:t>
                      </a:r>
                      <a:endParaRPr lang="en-US" sz="1200" dirty="0"/>
                    </a:p>
                  </a:txBody>
                  <a:tcPr/>
                </a:tc>
                <a:extLst>
                  <a:ext uri="{0D108BD9-81ED-4DB2-BD59-A6C34878D82A}">
                    <a16:rowId xmlns:a16="http://schemas.microsoft.com/office/drawing/2014/main" xmlns="" val="431775245"/>
                  </a:ext>
                </a:extLst>
              </a:tr>
            </a:tbl>
          </a:graphicData>
        </a:graphic>
      </p:graphicFrame>
      <p:sp>
        <p:nvSpPr>
          <p:cNvPr id="12" name="TextBox 11"/>
          <p:cNvSpPr txBox="1"/>
          <p:nvPr/>
        </p:nvSpPr>
        <p:spPr>
          <a:xfrm>
            <a:off x="267534" y="4320777"/>
            <a:ext cx="2051050" cy="1477328"/>
          </a:xfrm>
          <a:prstGeom prst="rect">
            <a:avLst/>
          </a:prstGeom>
          <a:noFill/>
        </p:spPr>
        <p:txBody>
          <a:bodyPr wrap="square" rtlCol="0">
            <a:spAutoFit/>
          </a:bodyPr>
          <a:lstStyle/>
          <a:p>
            <a:r>
              <a:rPr lang="en-US" sz="1000" b="1" dirty="0" smtClean="0"/>
              <a:t>Core Lab Description:</a:t>
            </a:r>
          </a:p>
          <a:p>
            <a:r>
              <a:rPr lang="en-US" sz="1000" dirty="0" smtClean="0"/>
              <a:t>Massive-appearing to faintly laminated </a:t>
            </a:r>
            <a:r>
              <a:rPr lang="en-US" sz="1000" dirty="0" err="1" smtClean="0"/>
              <a:t>mudrock</a:t>
            </a:r>
            <a:r>
              <a:rPr lang="en-US" sz="1000" dirty="0" smtClean="0"/>
              <a:t>. Hollow </a:t>
            </a:r>
            <a:r>
              <a:rPr lang="en-US" sz="1000" dirty="0" err="1" smtClean="0"/>
              <a:t>foram</a:t>
            </a:r>
            <a:r>
              <a:rPr lang="en-US" sz="1000" dirty="0" smtClean="0"/>
              <a:t> tests in the sample are highlighted by blue epoxy in View A and C. View C reveals that the tests tend to be partially filled by calcite and pyrite. The pyrite is assumed to be a </a:t>
            </a:r>
            <a:r>
              <a:rPr lang="en-US" sz="1000" dirty="0" err="1" smtClean="0"/>
              <a:t>geopetal</a:t>
            </a:r>
            <a:r>
              <a:rPr lang="en-US" sz="1000" dirty="0" smtClean="0"/>
              <a:t> feature. </a:t>
            </a:r>
          </a:p>
        </p:txBody>
      </p:sp>
      <p:sp>
        <p:nvSpPr>
          <p:cNvPr id="13" name="TextBox 12"/>
          <p:cNvSpPr txBox="1"/>
          <p:nvPr/>
        </p:nvSpPr>
        <p:spPr>
          <a:xfrm>
            <a:off x="11344348" y="264615"/>
            <a:ext cx="1393372" cy="369332"/>
          </a:xfrm>
          <a:prstGeom prst="rect">
            <a:avLst/>
          </a:prstGeom>
          <a:noFill/>
        </p:spPr>
        <p:txBody>
          <a:bodyPr wrap="square" rtlCol="0">
            <a:spAutoFit/>
          </a:bodyPr>
          <a:lstStyle/>
          <a:p>
            <a:r>
              <a:rPr lang="en-US" dirty="0" smtClean="0"/>
              <a:t>6129.4</a:t>
            </a:r>
            <a:endParaRPr lang="en-US" dirty="0"/>
          </a:p>
        </p:txBody>
      </p:sp>
      <p:sp>
        <p:nvSpPr>
          <p:cNvPr id="14" name="TextBox 13"/>
          <p:cNvSpPr txBox="1"/>
          <p:nvPr/>
        </p:nvSpPr>
        <p:spPr>
          <a:xfrm>
            <a:off x="11351328" y="6327194"/>
            <a:ext cx="1393372" cy="369332"/>
          </a:xfrm>
          <a:prstGeom prst="rect">
            <a:avLst/>
          </a:prstGeom>
          <a:noFill/>
        </p:spPr>
        <p:txBody>
          <a:bodyPr wrap="square" rtlCol="0">
            <a:spAutoFit/>
          </a:bodyPr>
          <a:lstStyle/>
          <a:p>
            <a:r>
              <a:rPr lang="en-US" dirty="0" smtClean="0"/>
              <a:t>6129.7</a:t>
            </a:r>
            <a:endParaRPr lang="en-US" dirty="0"/>
          </a:p>
        </p:txBody>
      </p:sp>
      <p:grpSp>
        <p:nvGrpSpPr>
          <p:cNvPr id="15" name="Group 14"/>
          <p:cNvGrpSpPr/>
          <p:nvPr/>
        </p:nvGrpSpPr>
        <p:grpSpPr>
          <a:xfrm>
            <a:off x="11075993" y="449281"/>
            <a:ext cx="271845" cy="6062579"/>
            <a:chOff x="7039428" y="449281"/>
            <a:chExt cx="838073" cy="6062579"/>
          </a:xfrm>
        </p:grpSpPr>
        <p:cxnSp>
          <p:nvCxnSpPr>
            <p:cNvPr id="16" name="Straight Connector 15"/>
            <p:cNvCxnSpPr/>
            <p:nvPr/>
          </p:nvCxnSpPr>
          <p:spPr>
            <a:xfrm>
              <a:off x="7039428" y="2484619"/>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7039428" y="4505443"/>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7039428" y="449281"/>
              <a:ext cx="827315"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050186" y="6511860"/>
              <a:ext cx="827315" cy="0"/>
            </a:xfrm>
            <a:prstGeom prst="line">
              <a:avLst/>
            </a:prstGeom>
          </p:spPr>
          <p:style>
            <a:lnRef idx="1">
              <a:schemeClr val="dk1"/>
            </a:lnRef>
            <a:fillRef idx="0">
              <a:schemeClr val="dk1"/>
            </a:fillRef>
            <a:effectRef idx="0">
              <a:schemeClr val="dk1"/>
            </a:effectRef>
            <a:fontRef idx="minor">
              <a:schemeClr val="tx1"/>
            </a:fontRef>
          </p:style>
        </p:cxnSp>
      </p:grpSp>
      <p:sp>
        <p:nvSpPr>
          <p:cNvPr id="20" name="TextBox 19"/>
          <p:cNvSpPr txBox="1"/>
          <p:nvPr/>
        </p:nvSpPr>
        <p:spPr>
          <a:xfrm>
            <a:off x="11351328" y="4320777"/>
            <a:ext cx="1393372" cy="369332"/>
          </a:xfrm>
          <a:prstGeom prst="rect">
            <a:avLst/>
          </a:prstGeom>
          <a:noFill/>
        </p:spPr>
        <p:txBody>
          <a:bodyPr wrap="square" rtlCol="0">
            <a:spAutoFit/>
          </a:bodyPr>
          <a:lstStyle/>
          <a:p>
            <a:r>
              <a:rPr lang="en-US" dirty="0" smtClean="0"/>
              <a:t>6129.6</a:t>
            </a:r>
            <a:endParaRPr lang="en-US" dirty="0"/>
          </a:p>
        </p:txBody>
      </p:sp>
      <p:sp>
        <p:nvSpPr>
          <p:cNvPr id="21" name="TextBox 20"/>
          <p:cNvSpPr txBox="1"/>
          <p:nvPr/>
        </p:nvSpPr>
        <p:spPr>
          <a:xfrm>
            <a:off x="11344348" y="2292696"/>
            <a:ext cx="1393372" cy="369332"/>
          </a:xfrm>
          <a:prstGeom prst="rect">
            <a:avLst/>
          </a:prstGeom>
          <a:noFill/>
        </p:spPr>
        <p:txBody>
          <a:bodyPr wrap="square" rtlCol="0">
            <a:spAutoFit/>
          </a:bodyPr>
          <a:lstStyle/>
          <a:p>
            <a:r>
              <a:rPr lang="en-US" b="1" dirty="0" smtClean="0"/>
              <a:t>6129.5</a:t>
            </a:r>
            <a:endParaRPr lang="en-US" b="1" dirty="0"/>
          </a:p>
        </p:txBody>
      </p:sp>
    </p:spTree>
    <p:extLst>
      <p:ext uri="{BB962C8B-B14F-4D97-AF65-F5344CB8AC3E}">
        <p14:creationId xmlns:p14="http://schemas.microsoft.com/office/powerpoint/2010/main" val="354193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8500" y="1046728"/>
            <a:ext cx="9272478" cy="5678493"/>
          </a:xfrm>
          <a:prstGeom prst="rect">
            <a:avLst/>
          </a:prstGeom>
        </p:spPr>
      </p:pic>
      <p:sp>
        <p:nvSpPr>
          <p:cNvPr id="5" name="Title 1"/>
          <p:cNvSpPr>
            <a:spLocks noGrp="1"/>
          </p:cNvSpPr>
          <p:nvPr>
            <p:ph type="title"/>
          </p:nvPr>
        </p:nvSpPr>
        <p:spPr>
          <a:xfrm>
            <a:off x="1054100" y="127000"/>
            <a:ext cx="5626100" cy="711200"/>
          </a:xfrm>
        </p:spPr>
        <p:txBody>
          <a:bodyPr>
            <a:normAutofit/>
          </a:bodyPr>
          <a:lstStyle/>
          <a:p>
            <a:r>
              <a:rPr lang="en-US" sz="3000" dirty="0" smtClean="0"/>
              <a:t>Lateral Variation</a:t>
            </a:r>
            <a:endParaRPr lang="en-US" sz="3000" dirty="0"/>
          </a:p>
        </p:txBody>
      </p:sp>
    </p:spTree>
    <p:extLst>
      <p:ext uri="{BB962C8B-B14F-4D97-AF65-F5344CB8AC3E}">
        <p14:creationId xmlns:p14="http://schemas.microsoft.com/office/powerpoint/2010/main" val="3089074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9012" y="123387"/>
            <a:ext cx="6122988" cy="6558400"/>
          </a:xfrm>
          <a:prstGeom prst="rect">
            <a:avLst/>
          </a:prstGeom>
        </p:spPr>
      </p:pic>
      <p:pic>
        <p:nvPicPr>
          <p:cNvPr id="13" name="Picture 12"/>
          <p:cNvPicPr>
            <a:picLocks noChangeAspect="1"/>
          </p:cNvPicPr>
          <p:nvPr/>
        </p:nvPicPr>
        <p:blipFill>
          <a:blip r:embed="rId3"/>
          <a:stretch>
            <a:fillRect/>
          </a:stretch>
        </p:blipFill>
        <p:spPr>
          <a:xfrm>
            <a:off x="2304414" y="457200"/>
            <a:ext cx="1401888" cy="2671917"/>
          </a:xfrm>
          <a:prstGeom prst="rect">
            <a:avLst/>
          </a:prstGeom>
        </p:spPr>
      </p:pic>
      <p:pic>
        <p:nvPicPr>
          <p:cNvPr id="14" name="Picture 13"/>
          <p:cNvPicPr>
            <a:picLocks noChangeAspect="1"/>
          </p:cNvPicPr>
          <p:nvPr/>
        </p:nvPicPr>
        <p:blipFill>
          <a:blip r:embed="rId4"/>
          <a:stretch>
            <a:fillRect/>
          </a:stretch>
        </p:blipFill>
        <p:spPr>
          <a:xfrm>
            <a:off x="3950411" y="459731"/>
            <a:ext cx="1478230" cy="2692737"/>
          </a:xfrm>
          <a:prstGeom prst="rect">
            <a:avLst/>
          </a:prstGeom>
        </p:spPr>
      </p:pic>
      <p:pic>
        <p:nvPicPr>
          <p:cNvPr id="16" name="Picture 15"/>
          <p:cNvPicPr>
            <a:picLocks noChangeAspect="1"/>
          </p:cNvPicPr>
          <p:nvPr/>
        </p:nvPicPr>
        <p:blipFill>
          <a:blip r:embed="rId5"/>
          <a:stretch>
            <a:fillRect/>
          </a:stretch>
        </p:blipFill>
        <p:spPr>
          <a:xfrm>
            <a:off x="2323689" y="3796656"/>
            <a:ext cx="1450470" cy="2692736"/>
          </a:xfrm>
          <a:prstGeom prst="rect">
            <a:avLst/>
          </a:prstGeom>
        </p:spPr>
      </p:pic>
      <p:sp>
        <p:nvSpPr>
          <p:cNvPr id="18" name="TextBox 17"/>
          <p:cNvSpPr txBox="1"/>
          <p:nvPr/>
        </p:nvSpPr>
        <p:spPr>
          <a:xfrm>
            <a:off x="2304414" y="123387"/>
            <a:ext cx="335443" cy="400110"/>
          </a:xfrm>
          <a:prstGeom prst="rect">
            <a:avLst/>
          </a:prstGeom>
          <a:noFill/>
        </p:spPr>
        <p:txBody>
          <a:bodyPr wrap="square" rtlCol="0">
            <a:spAutoFit/>
          </a:bodyPr>
          <a:lstStyle/>
          <a:p>
            <a:r>
              <a:rPr lang="en-US" sz="2000" b="1" dirty="0" smtClean="0"/>
              <a:t>A</a:t>
            </a:r>
            <a:endParaRPr lang="en-US" sz="2000" b="1" dirty="0"/>
          </a:p>
        </p:txBody>
      </p:sp>
      <p:sp>
        <p:nvSpPr>
          <p:cNvPr id="19" name="TextBox 18"/>
          <p:cNvSpPr txBox="1"/>
          <p:nvPr/>
        </p:nvSpPr>
        <p:spPr>
          <a:xfrm>
            <a:off x="3892787" y="123387"/>
            <a:ext cx="335443" cy="400110"/>
          </a:xfrm>
          <a:prstGeom prst="rect">
            <a:avLst/>
          </a:prstGeom>
          <a:noFill/>
        </p:spPr>
        <p:txBody>
          <a:bodyPr wrap="square" rtlCol="0">
            <a:spAutoFit/>
          </a:bodyPr>
          <a:lstStyle/>
          <a:p>
            <a:r>
              <a:rPr lang="en-US" sz="2000" b="1" dirty="0"/>
              <a:t>B</a:t>
            </a:r>
          </a:p>
        </p:txBody>
      </p:sp>
      <p:pic>
        <p:nvPicPr>
          <p:cNvPr id="20" name="Picture 19"/>
          <p:cNvPicPr>
            <a:picLocks noChangeAspect="1"/>
          </p:cNvPicPr>
          <p:nvPr/>
        </p:nvPicPr>
        <p:blipFill>
          <a:blip r:embed="rId6"/>
          <a:stretch>
            <a:fillRect/>
          </a:stretch>
        </p:blipFill>
        <p:spPr>
          <a:xfrm>
            <a:off x="3950411" y="3788050"/>
            <a:ext cx="1458864" cy="2701342"/>
          </a:xfrm>
          <a:prstGeom prst="rect">
            <a:avLst/>
          </a:prstGeom>
        </p:spPr>
      </p:pic>
      <p:sp>
        <p:nvSpPr>
          <p:cNvPr id="21" name="TextBox 20"/>
          <p:cNvSpPr txBox="1"/>
          <p:nvPr/>
        </p:nvSpPr>
        <p:spPr>
          <a:xfrm>
            <a:off x="2263200" y="3488812"/>
            <a:ext cx="335443" cy="400110"/>
          </a:xfrm>
          <a:prstGeom prst="rect">
            <a:avLst/>
          </a:prstGeom>
          <a:noFill/>
        </p:spPr>
        <p:txBody>
          <a:bodyPr wrap="square" rtlCol="0">
            <a:spAutoFit/>
          </a:bodyPr>
          <a:lstStyle/>
          <a:p>
            <a:r>
              <a:rPr lang="en-US" sz="2000" b="1" dirty="0"/>
              <a:t>C</a:t>
            </a:r>
          </a:p>
        </p:txBody>
      </p:sp>
      <p:sp>
        <p:nvSpPr>
          <p:cNvPr id="22" name="TextBox 21"/>
          <p:cNvSpPr txBox="1"/>
          <p:nvPr/>
        </p:nvSpPr>
        <p:spPr>
          <a:xfrm>
            <a:off x="3851573" y="3488812"/>
            <a:ext cx="335443" cy="400110"/>
          </a:xfrm>
          <a:prstGeom prst="rect">
            <a:avLst/>
          </a:prstGeom>
          <a:noFill/>
        </p:spPr>
        <p:txBody>
          <a:bodyPr wrap="square" rtlCol="0">
            <a:spAutoFit/>
          </a:bodyPr>
          <a:lstStyle/>
          <a:p>
            <a:r>
              <a:rPr lang="en-US" sz="2000" b="1" dirty="0" smtClean="0"/>
              <a:t>D</a:t>
            </a:r>
            <a:endParaRPr lang="en-US" sz="2000" b="1" dirty="0"/>
          </a:p>
        </p:txBody>
      </p:sp>
      <p:sp>
        <p:nvSpPr>
          <p:cNvPr id="23" name="Rectangle 22"/>
          <p:cNvSpPr/>
          <p:nvPr/>
        </p:nvSpPr>
        <p:spPr>
          <a:xfrm>
            <a:off x="2342739" y="3152468"/>
            <a:ext cx="1314861" cy="171757"/>
          </a:xfrm>
          <a:prstGeom prst="rect">
            <a:avLst/>
          </a:prstGeom>
          <a:solidFill>
            <a:srgbClr val="A052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007561" y="3148167"/>
            <a:ext cx="1314861" cy="171757"/>
          </a:xfrm>
          <a:prstGeom prst="rect">
            <a:avLst/>
          </a:prstGeom>
          <a:solidFill>
            <a:srgbClr val="DA6D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42739" y="6514331"/>
            <a:ext cx="1314861" cy="171757"/>
          </a:xfrm>
          <a:prstGeom prst="rect">
            <a:avLst/>
          </a:prstGeom>
          <a:solidFill>
            <a:srgbClr val="696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007561" y="6510030"/>
            <a:ext cx="1314861" cy="171757"/>
          </a:xfrm>
          <a:prstGeom prst="rect">
            <a:avLst/>
          </a:prstGeom>
          <a:solidFill>
            <a:srgbClr val="8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308056" y="4800600"/>
            <a:ext cx="330993" cy="358140"/>
          </a:xfrm>
          <a:prstGeom prst="rect">
            <a:avLst/>
          </a:prstGeom>
          <a:solidFill>
            <a:srgbClr val="808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370219" y="5772150"/>
            <a:ext cx="335756" cy="398157"/>
          </a:xfrm>
          <a:prstGeom prst="rect">
            <a:avLst/>
          </a:prstGeom>
          <a:solidFill>
            <a:srgbClr val="808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0"/>
            <a:ext cx="2348089" cy="369332"/>
          </a:xfrm>
          <a:prstGeom prst="rect">
            <a:avLst/>
          </a:prstGeom>
          <a:noFill/>
        </p:spPr>
        <p:txBody>
          <a:bodyPr wrap="square" rtlCol="0">
            <a:spAutoFit/>
          </a:bodyPr>
          <a:lstStyle/>
          <a:p>
            <a:r>
              <a:rPr lang="en-US" dirty="0" err="1" smtClean="0"/>
              <a:t>Facies</a:t>
            </a:r>
            <a:r>
              <a:rPr lang="en-US" dirty="0" smtClean="0"/>
              <a:t> Correlation</a:t>
            </a:r>
            <a:endParaRPr lang="en-US" dirty="0"/>
          </a:p>
        </p:txBody>
      </p:sp>
    </p:spTree>
    <p:extLst>
      <p:ext uri="{BB962C8B-B14F-4D97-AF65-F5344CB8AC3E}">
        <p14:creationId xmlns:p14="http://schemas.microsoft.com/office/powerpoint/2010/main" val="3428703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88900" y="0"/>
            <a:ext cx="1358900" cy="369332"/>
          </a:xfrm>
          <a:prstGeom prst="rect">
            <a:avLst/>
          </a:prstGeom>
          <a:noFill/>
        </p:spPr>
        <p:txBody>
          <a:bodyPr wrap="square" rtlCol="0">
            <a:spAutoFit/>
          </a:bodyPr>
          <a:lstStyle/>
          <a:p>
            <a:r>
              <a:rPr lang="en-US" dirty="0" smtClean="0"/>
              <a:t>Color Data</a:t>
            </a:r>
            <a:endParaRPr lang="en-US" dirty="0"/>
          </a:p>
        </p:txBody>
      </p:sp>
      <p:grpSp>
        <p:nvGrpSpPr>
          <p:cNvPr id="13" name="Group 12"/>
          <p:cNvGrpSpPr/>
          <p:nvPr/>
        </p:nvGrpSpPr>
        <p:grpSpPr>
          <a:xfrm>
            <a:off x="2213184" y="91030"/>
            <a:ext cx="9978816" cy="6512969"/>
            <a:chOff x="1841913" y="623039"/>
            <a:chExt cx="9135647" cy="5962650"/>
          </a:xfrm>
        </p:grpSpPr>
        <p:pic>
          <p:nvPicPr>
            <p:cNvPr id="6" name="Picture 5"/>
            <p:cNvPicPr>
              <a:picLocks noChangeAspect="1"/>
            </p:cNvPicPr>
            <p:nvPr/>
          </p:nvPicPr>
          <p:blipFill>
            <a:blip r:embed="rId2"/>
            <a:stretch>
              <a:fillRect/>
            </a:stretch>
          </p:blipFill>
          <p:spPr>
            <a:xfrm>
              <a:off x="1841913" y="623039"/>
              <a:ext cx="9134475" cy="5962650"/>
            </a:xfrm>
            <a:prstGeom prst="rect">
              <a:avLst/>
            </a:prstGeom>
          </p:spPr>
        </p:pic>
        <p:sp>
          <p:nvSpPr>
            <p:cNvPr id="7" name="Rectangle 6"/>
            <p:cNvSpPr/>
            <p:nvPr/>
          </p:nvSpPr>
          <p:spPr>
            <a:xfrm>
              <a:off x="3214688" y="842963"/>
              <a:ext cx="876300" cy="10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86515" y="852488"/>
              <a:ext cx="876300" cy="10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58342" y="842951"/>
              <a:ext cx="876300" cy="10477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91685" y="788730"/>
              <a:ext cx="1285875" cy="215444"/>
            </a:xfrm>
            <a:prstGeom prst="rect">
              <a:avLst/>
            </a:prstGeom>
            <a:noFill/>
          </p:spPr>
          <p:txBody>
            <a:bodyPr wrap="square" rtlCol="0">
              <a:spAutoFit/>
            </a:bodyPr>
            <a:lstStyle/>
            <a:p>
              <a:r>
                <a:rPr lang="en-US" sz="800" dirty="0" smtClean="0"/>
                <a:t>Core Color</a:t>
              </a:r>
              <a:endParaRPr lang="en-US" sz="800" dirty="0"/>
            </a:p>
          </p:txBody>
        </p:sp>
        <p:sp>
          <p:nvSpPr>
            <p:cNvPr id="11" name="TextBox 10"/>
            <p:cNvSpPr txBox="1"/>
            <p:nvPr/>
          </p:nvSpPr>
          <p:spPr>
            <a:xfrm>
              <a:off x="6481766" y="797153"/>
              <a:ext cx="1285875" cy="215444"/>
            </a:xfrm>
            <a:prstGeom prst="rect">
              <a:avLst/>
            </a:prstGeom>
            <a:noFill/>
          </p:spPr>
          <p:txBody>
            <a:bodyPr wrap="square" rtlCol="0">
              <a:spAutoFit/>
            </a:bodyPr>
            <a:lstStyle/>
            <a:p>
              <a:r>
                <a:rPr lang="en-US" sz="800" dirty="0" smtClean="0"/>
                <a:t>Core Color</a:t>
              </a:r>
              <a:endParaRPr lang="en-US" sz="800" dirty="0"/>
            </a:p>
          </p:txBody>
        </p:sp>
        <p:sp>
          <p:nvSpPr>
            <p:cNvPr id="12" name="TextBox 11"/>
            <p:cNvSpPr txBox="1"/>
            <p:nvPr/>
          </p:nvSpPr>
          <p:spPr>
            <a:xfrm>
              <a:off x="3309939" y="795236"/>
              <a:ext cx="1285875" cy="215444"/>
            </a:xfrm>
            <a:prstGeom prst="rect">
              <a:avLst/>
            </a:prstGeom>
            <a:noFill/>
          </p:spPr>
          <p:txBody>
            <a:bodyPr wrap="square" rtlCol="0">
              <a:spAutoFit/>
            </a:bodyPr>
            <a:lstStyle/>
            <a:p>
              <a:r>
                <a:rPr lang="en-US" sz="800" dirty="0" smtClean="0"/>
                <a:t>Core Color</a:t>
              </a:r>
              <a:endParaRPr lang="en-US" sz="800" dirty="0"/>
            </a:p>
          </p:txBody>
        </p:sp>
      </p:grpSp>
    </p:spTree>
    <p:extLst>
      <p:ext uri="{BB962C8B-B14F-4D97-AF65-F5344CB8AC3E}">
        <p14:creationId xmlns:p14="http://schemas.microsoft.com/office/powerpoint/2010/main" val="4174995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0" y="44810"/>
            <a:ext cx="3164114" cy="740229"/>
          </a:xfrm>
        </p:spPr>
        <p:txBody>
          <a:bodyPr>
            <a:normAutofit/>
          </a:bodyPr>
          <a:lstStyle/>
          <a:p>
            <a:r>
              <a:rPr lang="en-US" sz="1800" dirty="0" smtClean="0"/>
              <a:t>Tephra Occurrence </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659563" y="-3560111"/>
            <a:ext cx="2721024" cy="11641017"/>
          </a:xfrm>
          <a:prstGeom prst="rect">
            <a:avLst/>
          </a:prstGeom>
        </p:spPr>
      </p:pic>
      <p:sp>
        <p:nvSpPr>
          <p:cNvPr id="6" name="TextBox 5"/>
          <p:cNvSpPr txBox="1"/>
          <p:nvPr/>
        </p:nvSpPr>
        <p:spPr>
          <a:xfrm>
            <a:off x="453846" y="4105870"/>
            <a:ext cx="7082971" cy="1200329"/>
          </a:xfrm>
          <a:prstGeom prst="rect">
            <a:avLst/>
          </a:prstGeom>
          <a:noFill/>
        </p:spPr>
        <p:txBody>
          <a:bodyPr wrap="square" rtlCol="0">
            <a:spAutoFit/>
          </a:bodyPr>
          <a:lstStyle/>
          <a:p>
            <a:r>
              <a:rPr lang="en-US" b="1" dirty="0" smtClean="0"/>
              <a:t>Observation:</a:t>
            </a:r>
            <a:endParaRPr lang="en-US" b="1" dirty="0"/>
          </a:p>
          <a:p>
            <a:pPr marL="285750" indent="-285750">
              <a:buFontTx/>
              <a:buChar char="-"/>
            </a:pPr>
            <a:r>
              <a:rPr lang="en-US" dirty="0" smtClean="0"/>
              <a:t>Tephra laminae are consistently encased in dark-clay-rich intervals and not in lighter-silica-rich intervals. </a:t>
            </a:r>
          </a:p>
          <a:p>
            <a:pPr marL="285750" indent="-285750">
              <a:buFontTx/>
              <a:buChar char="-"/>
            </a:pPr>
            <a:endParaRPr lang="en-US" dirty="0"/>
          </a:p>
        </p:txBody>
      </p:sp>
      <p:sp>
        <p:nvSpPr>
          <p:cNvPr id="7" name="TextBox 6"/>
          <p:cNvSpPr txBox="1"/>
          <p:nvPr/>
        </p:nvSpPr>
        <p:spPr>
          <a:xfrm>
            <a:off x="453846" y="5029200"/>
            <a:ext cx="11132457" cy="1200329"/>
          </a:xfrm>
          <a:prstGeom prst="rect">
            <a:avLst/>
          </a:prstGeom>
          <a:noFill/>
        </p:spPr>
        <p:txBody>
          <a:bodyPr wrap="square" rtlCol="0">
            <a:spAutoFit/>
          </a:bodyPr>
          <a:lstStyle/>
          <a:p>
            <a:r>
              <a:rPr lang="en-US" b="1" dirty="0" smtClean="0"/>
              <a:t>Hypotheses</a:t>
            </a:r>
          </a:p>
          <a:p>
            <a:pPr marL="342900" indent="-342900">
              <a:buFont typeface="+mj-lt"/>
              <a:buAutoNum type="arabicPeriod"/>
            </a:pPr>
            <a:r>
              <a:rPr lang="en-US" dirty="0"/>
              <a:t>Dark-clay-rich intervals accumulated at a much slower rate than silica-rich intervals and were therefore </a:t>
            </a:r>
            <a:r>
              <a:rPr lang="en-US" dirty="0" smtClean="0"/>
              <a:t>more likely to accumulate tephra laminae. </a:t>
            </a:r>
            <a:endParaRPr lang="en-US" dirty="0"/>
          </a:p>
          <a:p>
            <a:pPr marL="342900" indent="-342900">
              <a:buFont typeface="+mj-lt"/>
              <a:buAutoNum type="arabicPeriod"/>
            </a:pPr>
            <a:r>
              <a:rPr lang="en-US" dirty="0" smtClean="0"/>
              <a:t>Light-silica-rich beds were largely deposited through gravity flow processes that destroyed tephra laminae. </a:t>
            </a:r>
          </a:p>
        </p:txBody>
      </p:sp>
    </p:spTree>
    <p:extLst>
      <p:ext uri="{BB962C8B-B14F-4D97-AF65-F5344CB8AC3E}">
        <p14:creationId xmlns:p14="http://schemas.microsoft.com/office/powerpoint/2010/main" val="2089526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6500" y="127000"/>
            <a:ext cx="6565294" cy="6647360"/>
          </a:xfrm>
          <a:prstGeom prst="rect">
            <a:avLst/>
          </a:prstGeom>
        </p:spPr>
      </p:pic>
      <p:sp>
        <p:nvSpPr>
          <p:cNvPr id="5" name="Title 1"/>
          <p:cNvSpPr>
            <a:spLocks noGrp="1"/>
          </p:cNvSpPr>
          <p:nvPr>
            <p:ph type="title"/>
          </p:nvPr>
        </p:nvSpPr>
        <p:spPr>
          <a:xfrm>
            <a:off x="1054100" y="127000"/>
            <a:ext cx="5626100" cy="711200"/>
          </a:xfrm>
        </p:spPr>
        <p:txBody>
          <a:bodyPr>
            <a:normAutofit/>
          </a:bodyPr>
          <a:lstStyle/>
          <a:p>
            <a:r>
              <a:rPr lang="en-US" sz="3000" dirty="0" smtClean="0"/>
              <a:t>Silica Dissolution</a:t>
            </a:r>
            <a:endParaRPr lang="en-US" sz="3000" dirty="0"/>
          </a:p>
        </p:txBody>
      </p:sp>
      <p:sp>
        <p:nvSpPr>
          <p:cNvPr id="7" name="TextBox 6"/>
          <p:cNvSpPr txBox="1"/>
          <p:nvPr/>
        </p:nvSpPr>
        <p:spPr>
          <a:xfrm>
            <a:off x="5241852" y="6611779"/>
            <a:ext cx="1282700" cy="246221"/>
          </a:xfrm>
          <a:prstGeom prst="rect">
            <a:avLst/>
          </a:prstGeom>
          <a:noFill/>
        </p:spPr>
        <p:txBody>
          <a:bodyPr wrap="square" rtlCol="0">
            <a:spAutoFit/>
          </a:bodyPr>
          <a:lstStyle/>
          <a:p>
            <a:r>
              <a:rPr lang="en-US" sz="1000" dirty="0" smtClean="0"/>
              <a:t>Isaacs. 2001</a:t>
            </a:r>
            <a:endParaRPr lang="en-US" sz="1000" dirty="0"/>
          </a:p>
        </p:txBody>
      </p:sp>
      <p:sp>
        <p:nvSpPr>
          <p:cNvPr id="8" name="TextBox 7"/>
          <p:cNvSpPr txBox="1"/>
          <p:nvPr/>
        </p:nvSpPr>
        <p:spPr>
          <a:xfrm>
            <a:off x="1403951" y="1849069"/>
            <a:ext cx="3262698" cy="2585323"/>
          </a:xfrm>
          <a:prstGeom prst="rect">
            <a:avLst/>
          </a:prstGeom>
          <a:noFill/>
        </p:spPr>
        <p:txBody>
          <a:bodyPr wrap="square" rtlCol="0">
            <a:spAutoFit/>
          </a:bodyPr>
          <a:lstStyle/>
          <a:p>
            <a:pPr marL="285750" indent="-285750">
              <a:buFontTx/>
              <a:buChar char="-"/>
            </a:pPr>
            <a:r>
              <a:rPr lang="en-US" dirty="0" smtClean="0"/>
              <a:t>Diatom production and sediment accumulation rate are shown to be inversely related to TOC.</a:t>
            </a:r>
          </a:p>
          <a:p>
            <a:pPr marL="285750" indent="-285750">
              <a:buFontTx/>
              <a:buChar char="-"/>
            </a:pPr>
            <a:endParaRPr lang="en-US" dirty="0"/>
          </a:p>
          <a:p>
            <a:pPr marL="285750" indent="-285750">
              <a:buFontTx/>
              <a:buChar char="-"/>
            </a:pPr>
            <a:r>
              <a:rPr lang="en-US" dirty="0" smtClean="0"/>
              <a:t>Slow sedimentation rate strengthens the dissolution of silica and enhances the concentration of  TOC</a:t>
            </a:r>
          </a:p>
        </p:txBody>
      </p:sp>
    </p:spTree>
    <p:extLst>
      <p:ext uri="{BB962C8B-B14F-4D97-AF65-F5344CB8AC3E}">
        <p14:creationId xmlns:p14="http://schemas.microsoft.com/office/powerpoint/2010/main" val="2738662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594" y="970294"/>
            <a:ext cx="11211406" cy="5473285"/>
          </a:xfrm>
          <a:prstGeom prst="rect">
            <a:avLst/>
          </a:prstGeom>
        </p:spPr>
      </p:pic>
      <p:sp>
        <p:nvSpPr>
          <p:cNvPr id="5" name="Title 1"/>
          <p:cNvSpPr>
            <a:spLocks noGrp="1"/>
          </p:cNvSpPr>
          <p:nvPr>
            <p:ph type="title"/>
          </p:nvPr>
        </p:nvSpPr>
        <p:spPr>
          <a:xfrm>
            <a:off x="1054100" y="127000"/>
            <a:ext cx="5626100" cy="711200"/>
          </a:xfrm>
        </p:spPr>
        <p:txBody>
          <a:bodyPr>
            <a:normAutofit/>
          </a:bodyPr>
          <a:lstStyle/>
          <a:p>
            <a:r>
              <a:rPr lang="en-US" sz="3000" dirty="0" smtClean="0"/>
              <a:t>Silica Dissolution</a:t>
            </a:r>
            <a:endParaRPr lang="en-US" sz="3000" dirty="0"/>
          </a:p>
        </p:txBody>
      </p:sp>
      <p:sp>
        <p:nvSpPr>
          <p:cNvPr id="6" name="TextBox 5"/>
          <p:cNvSpPr txBox="1"/>
          <p:nvPr/>
        </p:nvSpPr>
        <p:spPr>
          <a:xfrm>
            <a:off x="1616660" y="6019953"/>
            <a:ext cx="1282700" cy="246221"/>
          </a:xfrm>
          <a:prstGeom prst="rect">
            <a:avLst/>
          </a:prstGeom>
          <a:noFill/>
        </p:spPr>
        <p:txBody>
          <a:bodyPr wrap="square" rtlCol="0">
            <a:spAutoFit/>
          </a:bodyPr>
          <a:lstStyle/>
          <a:p>
            <a:r>
              <a:rPr lang="en-US" sz="1000" dirty="0" smtClean="0"/>
              <a:t>Isaacs, 2001</a:t>
            </a:r>
            <a:endParaRPr lang="en-US" sz="1000" dirty="0"/>
          </a:p>
        </p:txBody>
      </p:sp>
    </p:spTree>
    <p:extLst>
      <p:ext uri="{BB962C8B-B14F-4D97-AF65-F5344CB8AC3E}">
        <p14:creationId xmlns:p14="http://schemas.microsoft.com/office/powerpoint/2010/main" val="2597151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3860800" cy="711200"/>
          </a:xfrm>
        </p:spPr>
        <p:txBody>
          <a:bodyPr>
            <a:normAutofit/>
          </a:bodyPr>
          <a:lstStyle/>
          <a:p>
            <a:r>
              <a:rPr lang="en-US" sz="3000" dirty="0" smtClean="0"/>
              <a:t>TOC + Clay </a:t>
            </a:r>
            <a:endParaRPr lang="en-US" sz="3000" dirty="0"/>
          </a:p>
        </p:txBody>
      </p:sp>
      <p:pic>
        <p:nvPicPr>
          <p:cNvPr id="4" name="Picture 3"/>
          <p:cNvPicPr>
            <a:picLocks noChangeAspect="1"/>
          </p:cNvPicPr>
          <p:nvPr/>
        </p:nvPicPr>
        <p:blipFill>
          <a:blip r:embed="rId3"/>
          <a:stretch>
            <a:fillRect/>
          </a:stretch>
        </p:blipFill>
        <p:spPr>
          <a:xfrm>
            <a:off x="1802116" y="2283004"/>
            <a:ext cx="8919223" cy="4057120"/>
          </a:xfrm>
          <a:prstGeom prst="rect">
            <a:avLst/>
          </a:prstGeom>
        </p:spPr>
      </p:pic>
      <p:sp>
        <p:nvSpPr>
          <p:cNvPr id="5" name="TextBox 4"/>
          <p:cNvSpPr txBox="1"/>
          <p:nvPr/>
        </p:nvSpPr>
        <p:spPr>
          <a:xfrm>
            <a:off x="1802116" y="6340124"/>
            <a:ext cx="1282700" cy="246221"/>
          </a:xfrm>
          <a:prstGeom prst="rect">
            <a:avLst/>
          </a:prstGeom>
          <a:noFill/>
        </p:spPr>
        <p:txBody>
          <a:bodyPr wrap="square" rtlCol="0">
            <a:spAutoFit/>
          </a:bodyPr>
          <a:lstStyle/>
          <a:p>
            <a:r>
              <a:rPr lang="en-US" sz="1000" dirty="0" smtClean="0"/>
              <a:t>Kennedy et al., 2002</a:t>
            </a:r>
            <a:endParaRPr lang="en-US" sz="1000" dirty="0"/>
          </a:p>
        </p:txBody>
      </p:sp>
      <p:sp>
        <p:nvSpPr>
          <p:cNvPr id="6" name="TextBox 5"/>
          <p:cNvSpPr txBox="1"/>
          <p:nvPr/>
        </p:nvSpPr>
        <p:spPr>
          <a:xfrm>
            <a:off x="2262730" y="836454"/>
            <a:ext cx="7997993" cy="923330"/>
          </a:xfrm>
          <a:prstGeom prst="rect">
            <a:avLst/>
          </a:prstGeom>
          <a:noFill/>
        </p:spPr>
        <p:txBody>
          <a:bodyPr wrap="square" rtlCol="0">
            <a:spAutoFit/>
          </a:bodyPr>
          <a:lstStyle/>
          <a:p>
            <a:pPr marL="285750" indent="-285750">
              <a:buFontTx/>
              <a:buChar char="-"/>
            </a:pPr>
            <a:r>
              <a:rPr lang="en-US" dirty="0" smtClean="0"/>
              <a:t>Clays may help to preserve organic carbon. </a:t>
            </a:r>
          </a:p>
          <a:p>
            <a:pPr marL="285750" indent="-285750">
              <a:buFontTx/>
              <a:buChar char="-"/>
            </a:pPr>
            <a:r>
              <a:rPr lang="en-US" dirty="0" smtClean="0"/>
              <a:t>The adsorption of TOC onto the structure of clay minerals may be dependent on mineral surface area</a:t>
            </a:r>
            <a:r>
              <a:rPr lang="en-US" dirty="0"/>
              <a:t> </a:t>
            </a:r>
            <a:r>
              <a:rPr lang="en-US" dirty="0" smtClean="0"/>
              <a:t>(MSA)</a:t>
            </a:r>
          </a:p>
        </p:txBody>
      </p:sp>
    </p:spTree>
    <p:extLst>
      <p:ext uri="{BB962C8B-B14F-4D97-AF65-F5344CB8AC3E}">
        <p14:creationId xmlns:p14="http://schemas.microsoft.com/office/powerpoint/2010/main" val="651043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915" t="9026" r="4864" b="4934"/>
          <a:stretch/>
        </p:blipFill>
        <p:spPr>
          <a:xfrm>
            <a:off x="1244600" y="1013094"/>
            <a:ext cx="10350499" cy="5705206"/>
          </a:xfrm>
          <a:prstGeom prst="rect">
            <a:avLst/>
          </a:prstGeom>
        </p:spPr>
      </p:pic>
      <p:sp>
        <p:nvSpPr>
          <p:cNvPr id="5" name="Title 1"/>
          <p:cNvSpPr>
            <a:spLocks noGrp="1"/>
          </p:cNvSpPr>
          <p:nvPr>
            <p:ph type="title"/>
          </p:nvPr>
        </p:nvSpPr>
        <p:spPr>
          <a:xfrm>
            <a:off x="952500" y="0"/>
            <a:ext cx="5816600" cy="711200"/>
          </a:xfrm>
        </p:spPr>
        <p:txBody>
          <a:bodyPr>
            <a:normAutofit/>
          </a:bodyPr>
          <a:lstStyle/>
          <a:p>
            <a:r>
              <a:rPr lang="en-US" sz="3000" dirty="0" smtClean="0"/>
              <a:t>Santa Barbara channel</a:t>
            </a:r>
            <a:endParaRPr lang="en-US" sz="3000" dirty="0"/>
          </a:p>
        </p:txBody>
      </p:sp>
      <p:sp>
        <p:nvSpPr>
          <p:cNvPr id="6" name="TextBox 5"/>
          <p:cNvSpPr txBox="1"/>
          <p:nvPr/>
        </p:nvSpPr>
        <p:spPr>
          <a:xfrm>
            <a:off x="5587411" y="5431230"/>
            <a:ext cx="1282700" cy="246221"/>
          </a:xfrm>
          <a:prstGeom prst="rect">
            <a:avLst/>
          </a:prstGeom>
          <a:noFill/>
        </p:spPr>
        <p:txBody>
          <a:bodyPr wrap="square" rtlCol="0">
            <a:spAutoFit/>
          </a:bodyPr>
          <a:lstStyle/>
          <a:p>
            <a:r>
              <a:rPr lang="en-US" sz="1000" dirty="0" err="1" smtClean="0"/>
              <a:t>Hornafius</a:t>
            </a:r>
            <a:r>
              <a:rPr lang="en-US" sz="1000" dirty="0" smtClean="0"/>
              <a:t>, 1991</a:t>
            </a:r>
            <a:endParaRPr lang="en-US" sz="1000" dirty="0"/>
          </a:p>
        </p:txBody>
      </p:sp>
    </p:spTree>
    <p:extLst>
      <p:ext uri="{BB962C8B-B14F-4D97-AF65-F5344CB8AC3E}">
        <p14:creationId xmlns:p14="http://schemas.microsoft.com/office/powerpoint/2010/main" val="802710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1033854"/>
            <a:ext cx="9118600" cy="5392346"/>
          </a:xfrm>
          <a:prstGeom prst="rect">
            <a:avLst/>
          </a:prstGeom>
        </p:spPr>
      </p:pic>
      <p:sp>
        <p:nvSpPr>
          <p:cNvPr id="7" name="Title 1"/>
          <p:cNvSpPr>
            <a:spLocks noGrp="1"/>
          </p:cNvSpPr>
          <p:nvPr>
            <p:ph type="title"/>
          </p:nvPr>
        </p:nvSpPr>
        <p:spPr>
          <a:xfrm>
            <a:off x="1054100" y="127000"/>
            <a:ext cx="5626100" cy="711200"/>
          </a:xfrm>
        </p:spPr>
        <p:txBody>
          <a:bodyPr>
            <a:normAutofit/>
          </a:bodyPr>
          <a:lstStyle/>
          <a:p>
            <a:r>
              <a:rPr lang="en-US" sz="3000" dirty="0" smtClean="0"/>
              <a:t>San Joaquin Basin</a:t>
            </a:r>
            <a:endParaRPr lang="en-US" sz="3000" dirty="0"/>
          </a:p>
        </p:txBody>
      </p:sp>
      <p:sp>
        <p:nvSpPr>
          <p:cNvPr id="8" name="TextBox 7"/>
          <p:cNvSpPr txBox="1"/>
          <p:nvPr/>
        </p:nvSpPr>
        <p:spPr>
          <a:xfrm>
            <a:off x="5380377" y="1033854"/>
            <a:ext cx="2167846" cy="369332"/>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Late Miocene (7 ma) </a:t>
            </a:r>
            <a:endParaRPr lang="en-US" b="1" dirty="0">
              <a:latin typeface="Calibri" panose="020F0502020204030204" pitchFamily="34" charset="0"/>
              <a:cs typeface="Calibri" panose="020F0502020204030204" pitchFamily="34" charset="0"/>
            </a:endParaRPr>
          </a:p>
        </p:txBody>
      </p:sp>
      <p:sp>
        <p:nvSpPr>
          <p:cNvPr id="9" name="TextBox 8"/>
          <p:cNvSpPr txBox="1"/>
          <p:nvPr/>
        </p:nvSpPr>
        <p:spPr>
          <a:xfrm>
            <a:off x="1791819" y="6498743"/>
            <a:ext cx="1282700" cy="246221"/>
          </a:xfrm>
          <a:prstGeom prst="rect">
            <a:avLst/>
          </a:prstGeom>
          <a:noFill/>
        </p:spPr>
        <p:txBody>
          <a:bodyPr wrap="square" rtlCol="0">
            <a:spAutoFit/>
          </a:bodyPr>
          <a:lstStyle/>
          <a:p>
            <a:r>
              <a:rPr lang="en-US" sz="1000" dirty="0" smtClean="0"/>
              <a:t>Schwartz, 1988</a:t>
            </a:r>
            <a:endParaRPr lang="en-US" sz="1000" dirty="0"/>
          </a:p>
        </p:txBody>
      </p:sp>
    </p:spTree>
    <p:extLst>
      <p:ext uri="{BB962C8B-B14F-4D97-AF65-F5344CB8AC3E}">
        <p14:creationId xmlns:p14="http://schemas.microsoft.com/office/powerpoint/2010/main" val="413853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2843"/>
          <a:stretch/>
        </p:blipFill>
        <p:spPr>
          <a:xfrm>
            <a:off x="7008408" y="1988467"/>
            <a:ext cx="4780189" cy="467746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447" y="2540000"/>
            <a:ext cx="5845864" cy="4318000"/>
          </a:xfrm>
          <a:prstGeom prst="rect">
            <a:avLst/>
          </a:prstGeom>
        </p:spPr>
      </p:pic>
      <p:sp>
        <p:nvSpPr>
          <p:cNvPr id="7" name="Title 1"/>
          <p:cNvSpPr>
            <a:spLocks noGrp="1"/>
          </p:cNvSpPr>
          <p:nvPr>
            <p:ph type="title"/>
          </p:nvPr>
        </p:nvSpPr>
        <p:spPr>
          <a:xfrm>
            <a:off x="952500" y="0"/>
            <a:ext cx="3860800" cy="711200"/>
          </a:xfrm>
        </p:spPr>
        <p:txBody>
          <a:bodyPr>
            <a:normAutofit/>
          </a:bodyPr>
          <a:lstStyle/>
          <a:p>
            <a:r>
              <a:rPr lang="en-US" sz="3000" dirty="0" smtClean="0"/>
              <a:t>Location</a:t>
            </a:r>
            <a:endParaRPr lang="en-US" sz="3000" dirty="0"/>
          </a:p>
        </p:txBody>
      </p:sp>
      <p:sp>
        <p:nvSpPr>
          <p:cNvPr id="8" name="TextBox 7"/>
          <p:cNvSpPr txBox="1"/>
          <p:nvPr/>
        </p:nvSpPr>
        <p:spPr>
          <a:xfrm>
            <a:off x="2490319" y="5875830"/>
            <a:ext cx="1282700" cy="246221"/>
          </a:xfrm>
          <a:prstGeom prst="rect">
            <a:avLst/>
          </a:prstGeom>
          <a:noFill/>
        </p:spPr>
        <p:txBody>
          <a:bodyPr wrap="square" rtlCol="0">
            <a:spAutoFit/>
          </a:bodyPr>
          <a:lstStyle/>
          <a:p>
            <a:r>
              <a:rPr lang="en-US" sz="1000" dirty="0" smtClean="0"/>
              <a:t>Mosher, 2013</a:t>
            </a:r>
            <a:endParaRPr lang="en-US" sz="1000" dirty="0"/>
          </a:p>
        </p:txBody>
      </p:sp>
      <p:sp>
        <p:nvSpPr>
          <p:cNvPr id="9" name="TextBox 8"/>
          <p:cNvSpPr txBox="1"/>
          <p:nvPr/>
        </p:nvSpPr>
        <p:spPr>
          <a:xfrm>
            <a:off x="1149178" y="748437"/>
            <a:ext cx="5691133" cy="1754326"/>
          </a:xfrm>
          <a:prstGeom prst="rect">
            <a:avLst/>
          </a:prstGeom>
          <a:noFill/>
        </p:spPr>
        <p:txBody>
          <a:bodyPr wrap="square" rtlCol="0">
            <a:spAutoFit/>
          </a:bodyPr>
          <a:lstStyle/>
          <a:p>
            <a:r>
              <a:rPr lang="en-US" dirty="0" smtClean="0"/>
              <a:t>Data set</a:t>
            </a:r>
          </a:p>
          <a:p>
            <a:pPr marL="285750" indent="-285750">
              <a:buFontTx/>
              <a:buChar char="-"/>
            </a:pPr>
            <a:r>
              <a:rPr lang="en-US" dirty="0" smtClean="0"/>
              <a:t>7 wells</a:t>
            </a:r>
          </a:p>
          <a:p>
            <a:pPr marL="285750" indent="-285750">
              <a:buFontTx/>
              <a:buChar char="-"/>
            </a:pPr>
            <a:r>
              <a:rPr lang="en-US" dirty="0" smtClean="0"/>
              <a:t>Core (XRD, XRF, Rock </a:t>
            </a:r>
            <a:r>
              <a:rPr lang="en-US" dirty="0" err="1" smtClean="0"/>
              <a:t>eval</a:t>
            </a:r>
            <a:r>
              <a:rPr lang="en-US" dirty="0" smtClean="0"/>
              <a:t>, conventional analysis) </a:t>
            </a:r>
          </a:p>
          <a:p>
            <a:pPr marL="285750" indent="-285750">
              <a:buFontTx/>
              <a:buChar char="-"/>
            </a:pPr>
            <a:r>
              <a:rPr lang="en-US" dirty="0" smtClean="0"/>
              <a:t>Spectral gamma ray log suite</a:t>
            </a:r>
          </a:p>
          <a:p>
            <a:pPr marL="285750" indent="-285750">
              <a:buFontTx/>
              <a:buChar char="-"/>
            </a:pPr>
            <a:r>
              <a:rPr lang="en-US" dirty="0" smtClean="0"/>
              <a:t>Elemental capture spectroscopy log suite </a:t>
            </a:r>
          </a:p>
          <a:p>
            <a:pPr marL="285750" indent="-285750">
              <a:buFontTx/>
              <a:buChar char="-"/>
            </a:pPr>
            <a:r>
              <a:rPr lang="en-US" dirty="0" smtClean="0"/>
              <a:t>Triple combo log suite</a:t>
            </a:r>
            <a:endParaRPr lang="en-US" dirty="0"/>
          </a:p>
        </p:txBody>
      </p:sp>
    </p:spTree>
    <p:extLst>
      <p:ext uri="{BB962C8B-B14F-4D97-AF65-F5344CB8AC3E}">
        <p14:creationId xmlns:p14="http://schemas.microsoft.com/office/powerpoint/2010/main" val="3250178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17146</TotalTime>
  <Words>2325</Words>
  <Application>Microsoft Macintosh PowerPoint</Application>
  <PresentationFormat>Widescreen</PresentationFormat>
  <Paragraphs>374</Paragraphs>
  <Slides>32</Slides>
  <Notes>20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Gill Sans MT</vt:lpstr>
      <vt:lpstr>Impact</vt:lpstr>
      <vt:lpstr>Badge</vt:lpstr>
      <vt:lpstr>Lateral variation of Monterey Formation, south belridge field  Jack Farrell</vt:lpstr>
      <vt:lpstr>Intro</vt:lpstr>
      <vt:lpstr>Lateral Variation</vt:lpstr>
      <vt:lpstr>Silica Dissolution</vt:lpstr>
      <vt:lpstr>Silica Dissolution</vt:lpstr>
      <vt:lpstr>TOC + Clay </vt:lpstr>
      <vt:lpstr>Santa Barbara channel</vt:lpstr>
      <vt:lpstr>San Joaquin Basin</vt:lpstr>
      <vt:lpstr>Location</vt:lpstr>
      <vt:lpstr>Stratigraphy</vt:lpstr>
      <vt:lpstr>XRD Data</vt:lpstr>
      <vt:lpstr>XRD Data</vt:lpstr>
      <vt:lpstr>XRD Data</vt:lpstr>
      <vt:lpstr>Rock Eval Analysis</vt:lpstr>
      <vt:lpstr>Heterogeneity</vt:lpstr>
      <vt:lpstr>Heterogeneity</vt:lpstr>
      <vt:lpstr>Well Logs</vt:lpstr>
      <vt:lpstr>Lateral Variation</vt:lpstr>
      <vt:lpstr>Zone A</vt:lpstr>
      <vt:lpstr>Zone C &amp; D</vt:lpstr>
      <vt:lpstr>Zone C &amp; D</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Tephra Occurrence </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Farrell</dc:creator>
  <cp:lastModifiedBy>Richard Behl</cp:lastModifiedBy>
  <cp:revision>72</cp:revision>
  <dcterms:created xsi:type="dcterms:W3CDTF">2017-07-26T05:17:05Z</dcterms:created>
  <dcterms:modified xsi:type="dcterms:W3CDTF">2018-08-29T20:08:05Z</dcterms:modified>
</cp:coreProperties>
</file>