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5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6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06" r:id="rId1"/>
    <p:sldMasterId id="2147483818" r:id="rId2"/>
    <p:sldMasterId id="2147484613" r:id="rId3"/>
    <p:sldMasterId id="2147484643" r:id="rId4"/>
    <p:sldMasterId id="2147484655" r:id="rId5"/>
    <p:sldMasterId id="2147484667" r:id="rId6"/>
    <p:sldMasterId id="2147484679" r:id="rId7"/>
    <p:sldMasterId id="2147484691" r:id="rId8"/>
    <p:sldMasterId id="2147484703" r:id="rId9"/>
    <p:sldMasterId id="2147484728" r:id="rId10"/>
    <p:sldMasterId id="2147484741" r:id="rId11"/>
    <p:sldMasterId id="2147484758" r:id="rId12"/>
    <p:sldMasterId id="2147484775" r:id="rId13"/>
    <p:sldMasterId id="2147484788" r:id="rId14"/>
    <p:sldMasterId id="2147484813" r:id="rId15"/>
    <p:sldMasterId id="2147484825" r:id="rId16"/>
    <p:sldMasterId id="2147484837" r:id="rId17"/>
  </p:sldMasterIdLst>
  <p:notesMasterIdLst>
    <p:notesMasterId r:id="rId52"/>
  </p:notesMasterIdLst>
  <p:handoutMasterIdLst>
    <p:handoutMasterId r:id="rId53"/>
  </p:handoutMasterIdLst>
  <p:sldIdLst>
    <p:sldId id="1047" r:id="rId18"/>
    <p:sldId id="1002" r:id="rId19"/>
    <p:sldId id="1021" r:id="rId20"/>
    <p:sldId id="1003" r:id="rId21"/>
    <p:sldId id="997" r:id="rId22"/>
    <p:sldId id="1025" r:id="rId23"/>
    <p:sldId id="1033" r:id="rId24"/>
    <p:sldId id="1004" r:id="rId25"/>
    <p:sldId id="1026" r:id="rId26"/>
    <p:sldId id="1027" r:id="rId27"/>
    <p:sldId id="1022" r:id="rId28"/>
    <p:sldId id="1023" r:id="rId29"/>
    <p:sldId id="1024" r:id="rId30"/>
    <p:sldId id="1049" r:id="rId31"/>
    <p:sldId id="1045" r:id="rId32"/>
    <p:sldId id="1046" r:id="rId33"/>
    <p:sldId id="1050" r:id="rId34"/>
    <p:sldId id="1036" r:id="rId35"/>
    <p:sldId id="1035" r:id="rId36"/>
    <p:sldId id="1048" r:id="rId37"/>
    <p:sldId id="1028" r:id="rId38"/>
    <p:sldId id="1029" r:id="rId39"/>
    <p:sldId id="1030" r:id="rId40"/>
    <p:sldId id="1044" r:id="rId41"/>
    <p:sldId id="1020" r:id="rId42"/>
    <p:sldId id="1031" r:id="rId43"/>
    <p:sldId id="1019" r:id="rId44"/>
    <p:sldId id="1032" r:id="rId45"/>
    <p:sldId id="1038" r:id="rId46"/>
    <p:sldId id="1037" r:id="rId47"/>
    <p:sldId id="1039" r:id="rId48"/>
    <p:sldId id="1041" r:id="rId49"/>
    <p:sldId id="1043" r:id="rId50"/>
    <p:sldId id="1042" r:id="rId51"/>
  </p:sldIdLst>
  <p:sldSz cx="9144000" cy="6858000" type="letter"/>
  <p:notesSz cx="9144000" cy="6858000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FFAC"/>
    <a:srgbClr val="EFDA05"/>
    <a:srgbClr val="E89999"/>
    <a:srgbClr val="FFD7D7"/>
    <a:srgbClr val="8C6136"/>
    <a:srgbClr val="A600FF"/>
    <a:srgbClr val="19A1FF"/>
    <a:srgbClr val="EE5100"/>
    <a:srgbClr val="00D4FD"/>
    <a:srgbClr val="0202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 showComments="0">
  <p:normalViewPr horzBarState="maximized">
    <p:restoredLeft sz="29241" autoAdjust="0"/>
    <p:restoredTop sz="50000" autoAdjust="0"/>
  </p:normalViewPr>
  <p:slideViewPr>
    <p:cSldViewPr snapToGrid="0">
      <p:cViewPr varScale="1">
        <p:scale>
          <a:sx n="103" d="100"/>
          <a:sy n="103" d="100"/>
        </p:scale>
        <p:origin x="-16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8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" Target="slides/slide1.xml"/><Relationship Id="rId19" Type="http://schemas.openxmlformats.org/officeDocument/2006/relationships/slide" Target="slides/slide2.xml"/><Relationship Id="rId50" Type="http://schemas.openxmlformats.org/officeDocument/2006/relationships/slide" Target="slides/slide33.xml"/><Relationship Id="rId51" Type="http://schemas.openxmlformats.org/officeDocument/2006/relationships/slide" Target="slides/slide34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23.xml"/><Relationship Id="rId41" Type="http://schemas.openxmlformats.org/officeDocument/2006/relationships/slide" Target="slides/slide24.xml"/><Relationship Id="rId42" Type="http://schemas.openxmlformats.org/officeDocument/2006/relationships/slide" Target="slides/slide25.xml"/><Relationship Id="rId43" Type="http://schemas.openxmlformats.org/officeDocument/2006/relationships/slide" Target="slides/slide26.xml"/><Relationship Id="rId44" Type="http://schemas.openxmlformats.org/officeDocument/2006/relationships/slide" Target="slides/slide27.xml"/><Relationship Id="rId45" Type="http://schemas.openxmlformats.org/officeDocument/2006/relationships/slide" Target="slides/slide28.xml"/><Relationship Id="rId46" Type="http://schemas.openxmlformats.org/officeDocument/2006/relationships/slide" Target="slides/slide29.xml"/><Relationship Id="rId47" Type="http://schemas.openxmlformats.org/officeDocument/2006/relationships/slide" Target="slides/slide30.xml"/><Relationship Id="rId48" Type="http://schemas.openxmlformats.org/officeDocument/2006/relationships/slide" Target="slides/slide31.xml"/><Relationship Id="rId49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3.xml"/><Relationship Id="rId31" Type="http://schemas.openxmlformats.org/officeDocument/2006/relationships/slide" Target="slides/slide14.xml"/><Relationship Id="rId32" Type="http://schemas.openxmlformats.org/officeDocument/2006/relationships/slide" Target="slides/slide15.xml"/><Relationship Id="rId33" Type="http://schemas.openxmlformats.org/officeDocument/2006/relationships/slide" Target="slides/slide16.xml"/><Relationship Id="rId34" Type="http://schemas.openxmlformats.org/officeDocument/2006/relationships/slide" Target="slides/slide17.xml"/><Relationship Id="rId35" Type="http://schemas.openxmlformats.org/officeDocument/2006/relationships/slide" Target="slides/slide18.xml"/><Relationship Id="rId36" Type="http://schemas.openxmlformats.org/officeDocument/2006/relationships/slide" Target="slides/slide19.xml"/><Relationship Id="rId37" Type="http://schemas.openxmlformats.org/officeDocument/2006/relationships/slide" Target="slides/slide20.xml"/><Relationship Id="rId38" Type="http://schemas.openxmlformats.org/officeDocument/2006/relationships/slide" Target="slides/slide21.xml"/><Relationship Id="rId39" Type="http://schemas.openxmlformats.org/officeDocument/2006/relationships/slide" Target="slides/slide22.xml"/><Relationship Id="rId20" Type="http://schemas.openxmlformats.org/officeDocument/2006/relationships/slide" Target="slides/slide3.xml"/><Relationship Id="rId21" Type="http://schemas.openxmlformats.org/officeDocument/2006/relationships/slide" Target="slides/slide4.xml"/><Relationship Id="rId22" Type="http://schemas.openxmlformats.org/officeDocument/2006/relationships/slide" Target="slides/slide5.xml"/><Relationship Id="rId23" Type="http://schemas.openxmlformats.org/officeDocument/2006/relationships/slide" Target="slides/slide6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26" Type="http://schemas.openxmlformats.org/officeDocument/2006/relationships/slide" Target="slides/slide9.xml"/><Relationship Id="rId27" Type="http://schemas.openxmlformats.org/officeDocument/2006/relationships/slide" Target="slides/slide10.xml"/><Relationship Id="rId28" Type="http://schemas.openxmlformats.org/officeDocument/2006/relationships/slide" Target="slides/slide11.xml"/><Relationship Id="rId29" Type="http://schemas.openxmlformats.org/officeDocument/2006/relationships/slide" Target="slides/slide12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kristinamhill:Desktop:Thesis%20Work:Results:Results%20Calculation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kristinamhill:Desktop:Thesis%20Work:Results:Results%20Calcula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2426389351665"/>
          <c:y val="0.0509259259259259"/>
          <c:w val="0.880784069585957"/>
          <c:h val="0.785268459181515"/>
        </c:manualLayout>
      </c:layout>
      <c:barChart>
        <c:barDir val="col"/>
        <c:grouping val="clustered"/>
        <c:varyColors val="0"/>
        <c:ser>
          <c:idx val="0"/>
          <c:order val="0"/>
          <c:tx>
            <c:v>Quartz</c:v>
          </c:tx>
          <c:invertIfNegative val="0"/>
          <c:cat>
            <c:strRef>
              <c:f>'[Results Calculations.xlsx]H2O Imb'!$A$133:$A$140</c:f>
              <c:strCache>
                <c:ptCount val="8"/>
                <c:pt idx="0">
                  <c:v>&gt;2</c:v>
                </c:pt>
                <c:pt idx="1">
                  <c:v>&gt;1</c:v>
                </c:pt>
                <c:pt idx="2">
                  <c:v>&gt;0.5</c:v>
                </c:pt>
                <c:pt idx="3">
                  <c:v>&gt;0.2</c:v>
                </c:pt>
                <c:pt idx="4">
                  <c:v>&gt;0.1</c:v>
                </c:pt>
                <c:pt idx="5">
                  <c:v>&gt;0.05</c:v>
                </c:pt>
                <c:pt idx="6">
                  <c:v>&gt;0.02</c:v>
                </c:pt>
                <c:pt idx="7">
                  <c:v>&gt;0.01</c:v>
                </c:pt>
              </c:strCache>
            </c:strRef>
          </c:cat>
          <c:val>
            <c:numRef>
              <c:f>'[Results Calculations.xlsx]H2O Imb'!$B$133:$B$140</c:f>
              <c:numCache>
                <c:formatCode>0.0</c:formatCode>
                <c:ptCount val="8"/>
                <c:pt idx="0">
                  <c:v>13.63636363636363</c:v>
                </c:pt>
                <c:pt idx="1">
                  <c:v>9.09090909090909</c:v>
                </c:pt>
                <c:pt idx="2">
                  <c:v>9.09090909090909</c:v>
                </c:pt>
                <c:pt idx="3">
                  <c:v>27.27272727272695</c:v>
                </c:pt>
                <c:pt idx="4">
                  <c:v>9.09090909090909</c:v>
                </c:pt>
                <c:pt idx="5">
                  <c:v>9.09090909090909</c:v>
                </c:pt>
                <c:pt idx="6">
                  <c:v>18.18181818181818</c:v>
                </c:pt>
                <c:pt idx="7">
                  <c:v>4.545454545454546</c:v>
                </c:pt>
              </c:numCache>
            </c:numRef>
          </c:val>
        </c:ser>
        <c:ser>
          <c:idx val="1"/>
          <c:order val="1"/>
          <c:tx>
            <c:v>Opal-CT</c:v>
          </c:tx>
          <c:invertIfNegative val="0"/>
          <c:val>
            <c:numRef>
              <c:f>'[Results Calculations.xlsx]H2O Imb'!$C$133:$C$140</c:f>
              <c:numCache>
                <c:formatCode>0</c:formatCode>
                <c:ptCount val="8"/>
                <c:pt idx="0">
                  <c:v>0.0</c:v>
                </c:pt>
                <c:pt idx="1">
                  <c:v>30.0</c:v>
                </c:pt>
                <c:pt idx="2">
                  <c:v>30.0</c:v>
                </c:pt>
                <c:pt idx="3">
                  <c:v>40.0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</c:numCache>
            </c:numRef>
          </c:val>
        </c:ser>
        <c:ser>
          <c:idx val="2"/>
          <c:order val="2"/>
          <c:tx>
            <c:v>Opal-A</c:v>
          </c:tx>
          <c:invertIfNegative val="0"/>
          <c:val>
            <c:numRef>
              <c:f>'[Results Calculations.xlsx]H2O Imb'!$D$133:$D$140</c:f>
              <c:numCache>
                <c:formatCode>0</c:formatCode>
                <c:ptCount val="8"/>
                <c:pt idx="0">
                  <c:v>0.0</c:v>
                </c:pt>
                <c:pt idx="1">
                  <c:v>3.03030303030303</c:v>
                </c:pt>
                <c:pt idx="2">
                  <c:v>15.15151515151515</c:v>
                </c:pt>
                <c:pt idx="3">
                  <c:v>27.27272727272695</c:v>
                </c:pt>
                <c:pt idx="4">
                  <c:v>27.27272727272695</c:v>
                </c:pt>
                <c:pt idx="5">
                  <c:v>18.18181818181818</c:v>
                </c:pt>
                <c:pt idx="6">
                  <c:v>6.060606060606061</c:v>
                </c:pt>
                <c:pt idx="7">
                  <c:v>3.03030303030303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1044456"/>
        <c:axId val="2100976312"/>
      </c:barChart>
      <c:catAx>
        <c:axId val="21010444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Imbibition Rates (µL/sec)</a:t>
                </a:r>
              </a:p>
            </c:rich>
          </c:tx>
          <c:layout>
            <c:manualLayout>
              <c:xMode val="edge"/>
              <c:yMode val="edge"/>
              <c:x val="0.43935165998987"/>
              <c:y val="0.923681163839529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2100976312"/>
        <c:crosses val="autoZero"/>
        <c:auto val="1"/>
        <c:lblAlgn val="ctr"/>
        <c:lblOffset val="100"/>
        <c:noMultiLvlLbl val="0"/>
      </c:catAx>
      <c:valAx>
        <c:axId val="210097631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% Samples</a:t>
                </a:r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crossAx val="2101044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3451929619909"/>
          <c:y val="0.00194445495273969"/>
          <c:w val="0.120375287164828"/>
          <c:h val="0.236851487314086"/>
        </c:manualLayout>
      </c:layout>
      <c:overlay val="0"/>
      <c:spPr>
        <a:solidFill>
          <a:srgbClr val="FFFFFF"/>
        </a:solidFill>
        <a:ln>
          <a:solidFill>
            <a:srgbClr val="7F7F7F"/>
          </a:solidFill>
        </a:ln>
      </c:sp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939175139515327"/>
          <c:y val="0.0509259259259259"/>
          <c:w val="0.888204647962694"/>
          <c:h val="0.800849008457276"/>
        </c:manualLayout>
      </c:layout>
      <c:barChart>
        <c:barDir val="col"/>
        <c:grouping val="clustered"/>
        <c:varyColors val="0"/>
        <c:ser>
          <c:idx val="0"/>
          <c:order val="0"/>
          <c:tx>
            <c:v>Quartz</c:v>
          </c:tx>
          <c:invertIfNegative val="0"/>
          <c:cat>
            <c:strRef>
              <c:f>'[Results Calculations.xlsx]Oil Imb'!$L$121:$L$127</c:f>
              <c:strCache>
                <c:ptCount val="7"/>
                <c:pt idx="0">
                  <c:v>&gt;0.05</c:v>
                </c:pt>
                <c:pt idx="1">
                  <c:v>&gt;0.02</c:v>
                </c:pt>
                <c:pt idx="2">
                  <c:v>&gt;0.01</c:v>
                </c:pt>
                <c:pt idx="3">
                  <c:v>&gt;0.005</c:v>
                </c:pt>
                <c:pt idx="4">
                  <c:v>&gt;0.002</c:v>
                </c:pt>
                <c:pt idx="5">
                  <c:v>&gt;0.001</c:v>
                </c:pt>
                <c:pt idx="6">
                  <c:v>&gt;0.0005</c:v>
                </c:pt>
              </c:strCache>
            </c:strRef>
          </c:cat>
          <c:val>
            <c:numRef>
              <c:f>'[Results Calculations.xlsx]Oil Imb'!$M$121:$M$127</c:f>
              <c:numCache>
                <c:formatCode>0</c:formatCode>
                <c:ptCount val="7"/>
                <c:pt idx="0">
                  <c:v>8.333333333333332</c:v>
                </c:pt>
                <c:pt idx="1">
                  <c:v>16.66666666666666</c:v>
                </c:pt>
                <c:pt idx="2">
                  <c:v>45.83333333333333</c:v>
                </c:pt>
                <c:pt idx="3">
                  <c:v>16.66666666666666</c:v>
                </c:pt>
                <c:pt idx="4">
                  <c:v>12.5</c:v>
                </c:pt>
                <c:pt idx="5" formatCode="General">
                  <c:v>0.0</c:v>
                </c:pt>
                <c:pt idx="6" formatCode="General">
                  <c:v>0.0</c:v>
                </c:pt>
              </c:numCache>
            </c:numRef>
          </c:val>
        </c:ser>
        <c:ser>
          <c:idx val="1"/>
          <c:order val="1"/>
          <c:tx>
            <c:v>Opal-CT</c:v>
          </c:tx>
          <c:invertIfNegative val="0"/>
          <c:val>
            <c:numRef>
              <c:f>'[Results Calculations.xlsx]Oil Imb'!$O$121:$O$127</c:f>
              <c:numCache>
                <c:formatCode>0</c:formatCode>
                <c:ptCount val="7"/>
                <c:pt idx="0">
                  <c:v>0.0</c:v>
                </c:pt>
                <c:pt idx="1">
                  <c:v>10.0</c:v>
                </c:pt>
                <c:pt idx="2">
                  <c:v>20.0</c:v>
                </c:pt>
                <c:pt idx="3">
                  <c:v>40.0</c:v>
                </c:pt>
                <c:pt idx="4">
                  <c:v>30.0</c:v>
                </c:pt>
                <c:pt idx="5">
                  <c:v>0.0</c:v>
                </c:pt>
                <c:pt idx="6">
                  <c:v>0.0</c:v>
                </c:pt>
              </c:numCache>
            </c:numRef>
          </c:val>
        </c:ser>
        <c:ser>
          <c:idx val="2"/>
          <c:order val="2"/>
          <c:tx>
            <c:v>Opal-A</c:v>
          </c:tx>
          <c:invertIfNegative val="0"/>
          <c:val>
            <c:numRef>
              <c:f>'[Results Calculations.xlsx]Oil Imb'!$N$121:$N$127</c:f>
              <c:numCache>
                <c:formatCode>0</c:formatCode>
                <c:ptCount val="7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3.03030303030303</c:v>
                </c:pt>
                <c:pt idx="4">
                  <c:v>6.060606060606061</c:v>
                </c:pt>
                <c:pt idx="5">
                  <c:v>66.66666666666665</c:v>
                </c:pt>
                <c:pt idx="6">
                  <c:v>24.24242424242408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3110072"/>
        <c:axId val="-2123114760"/>
      </c:barChart>
      <c:catAx>
        <c:axId val="-21231100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Oil Imbibition Rates (µL/sec)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-2123114760"/>
        <c:crosses val="autoZero"/>
        <c:auto val="1"/>
        <c:lblAlgn val="ctr"/>
        <c:lblOffset val="100"/>
        <c:noMultiLvlLbl val="0"/>
      </c:catAx>
      <c:valAx>
        <c:axId val="-21231147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% Samples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crossAx val="-21231100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9258165645961"/>
          <c:y val="0.00194444444444444"/>
          <c:w val="0.129123833479148"/>
          <c:h val="0.276851338582677"/>
        </c:manualLayout>
      </c:layout>
      <c:overlay val="0"/>
      <c:spPr>
        <a:solidFill>
          <a:schemeClr val="bg1"/>
        </a:solidFill>
        <a:ln>
          <a:solidFill>
            <a:srgbClr val="7F7F7F"/>
          </a:solidFill>
        </a:ln>
      </c:sp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41F1095-0F43-AD44-814B-C45EEB821F9B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DBB3FE5-0220-8E4B-A5B4-0FB44B66C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82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4E116D5-CE25-0443-BB54-A8103FED50C5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7CD691D-AA31-B042-8F81-943F92148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684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Solating the core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4F9BA-800F-4133-8A73-7D0BED0689B2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62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0766" indent="-281064" defTabSz="915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4255" indent="-224851" defTabSz="915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957" indent="-224851" defTabSz="915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3659" indent="-224851" defTabSz="91501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8725EB-DA7F-7D40-8806-671803A8A706}" type="slidenum">
              <a:rPr lang="en-US">
                <a:solidFill>
                  <a:prstClr val="black"/>
                </a:solidFill>
              </a:rPr>
              <a:pPr eaLnBrk="1" hangingPunct="1"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9563" y="509588"/>
            <a:ext cx="3397250" cy="2547937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9009" y="3284560"/>
            <a:ext cx="6694123" cy="305909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300" tIns="45150" rIns="90300" bIns="45150"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698F9-DBD9-6646-9727-2CBF3838CA8A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65868-B518-2B43-8DE3-A9446DA3F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46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BE785-1501-2146-914F-F760803687A5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96AA6-A51B-3040-93AC-DFF3247A9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451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9414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39132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70580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6188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5330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2583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8379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6009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14225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2435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3CB54-CD8D-EA46-A3A4-BECF5FDA4FA1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9E1F6-D912-CF4E-B655-0D5816CCA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5435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05146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8BB6E-956C-2C4A-A542-A2B40F1B745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1602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6264E8E3-0DE9-BA44-81FF-9B050C5F2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295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FCD70EB6-9890-FA40-ABF4-0096ED7E1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633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5FFC85D7-4A0E-F44C-B01D-3C2170E27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533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82B34B15-2DF3-E14A-8395-CAF7C93C4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784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A3CF4DE2-0F0D-D241-BE56-8E36DF6759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677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CC9BF8F9-97AC-4140-BFBF-D5EC96CE8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189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BDD7C610-155F-C34F-B9F6-F704F40E7A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279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58981888-9810-7B42-BA24-B7692C07E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52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0E9EC59-A896-7842-8C1C-292062DD45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9872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1CD686E4-823C-754A-8C54-E7E75027E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7885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9AEEA780-4019-AD40-8EB5-C96FDDDC3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6266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11D5DBAE-29E1-AD42-ACEA-FA9B54014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549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0F690C3F-20BA-BA4D-8251-D952DA1BE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081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22969831-CC3E-0D4A-BA33-C55BE1E5C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682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6EAA4BDE-831F-254D-BDB2-5AD23F66B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495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F4C75144-C65F-ED42-88C0-7A0FFEDF4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022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FontTx/>
              <a:buChar char="•"/>
              <a:defRPr kumimoji="1">
                <a:latin typeface="Arial"/>
              </a:defRPr>
            </a:lvl1pPr>
          </a:lstStyle>
          <a:p>
            <a:pPr>
              <a:defRPr/>
            </a:pPr>
            <a:fld id="{29EDA3B5-BA66-8045-9C37-C064126EE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1450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11927-59C4-884F-96FE-79965494A49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123304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1EF51-C48E-DE41-8128-86CD75C20387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20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74D61B82-9497-A14C-A637-5919881888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8367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4672AA-4790-A14F-858C-280A21F1C985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377853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2077D-AA47-1D48-9664-51CEC6E1A370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13135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D27133-3C5B-F24C-8354-833ADC636DEB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22626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704EE6-A1B3-BA46-AAE8-DC9442E8A17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89259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A73BF0-8873-FB4D-8A3B-A7AFE1C53FC5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24052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A6493D-A0FF-014F-B358-4680707816C6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17062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BCEF7D-7413-2743-939A-EF17060DEA1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1828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670AC6-818D-6D4F-B2A5-5D9CF24502B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25351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0EDD70-E908-6948-A797-C15108A871E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38742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15733D-67E4-8E4D-8B5B-4232EFE664D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7540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99FC01C3-07D0-094E-BD7F-D4C4FDE35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182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5973B8-C6AE-414E-8ADF-106894173865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52738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F62124-6E78-4A4F-8A17-ED3DE9828D8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07075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577C23-13D7-1240-B75A-ABBCB3623A6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356978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97A8B8-D858-2B4C-B9A4-7160C5A16F9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84261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94143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391321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70580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61880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53307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258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2D6F490-749C-E74D-A677-FE1BF576A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7458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83796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60095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142257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243568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051465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8BB6E-956C-2C4A-A542-A2B40F1B745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16024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42E388E4-836B-8D4F-8A5F-278D92BD14A1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F209A3C1-EE30-C848-9E26-2E616ED68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67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5B0AF734-21F6-6A4F-BE96-CAFA38EB375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BCBF8F84-022B-0541-AC77-6C36C396D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7584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FA054B48-D2D6-D949-9B57-D03815777FD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C370F729-9B75-2A4C-BDC5-572A47DE8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397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CEFBF7B6-8224-5C41-AC22-7CAD139AC7E4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49BEC29B-7052-544B-B018-A05005F51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40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93A79ED-B458-DB42-9B26-6A05F4645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4793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88DA6864-0377-914B-9C97-707BF1603EAB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74889F52-4DA2-5941-B7D7-A931DD04D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4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C4C1147E-4729-8A4F-A84F-CCAE683495A2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2A112998-6638-564C-B5B6-BEF41AEF6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4870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C05E3B09-2B8F-864D-8300-DAB6AF87709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D6CD66DB-936B-4D48-8E59-A4B3EDF51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9276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E4DA2D89-9424-3640-8938-BA21EF97430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7939D934-D5AE-F543-B589-B87D931C1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2358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F16FFBBD-AED9-9542-8412-F9A872FA6632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742C033D-8D77-6B40-A843-EC0E56403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3659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8B6183A2-AC8E-1042-BDE4-805BF1D1652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4675EED7-4B5C-2341-BC9A-4DE08ACD7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5301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FEF96566-666A-A648-A0D6-886293235E2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09C6755A-9020-F645-988A-6E70965B8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8295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white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white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white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white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249239A-4BF0-6E45-8800-04D03FA5E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2722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white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white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99A4CA0-B067-2D44-8439-D2CB702E6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3623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white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white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941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02C4BB1B-84D5-5C46-BD03-AE0301691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471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391321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705806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61880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53307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25836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83796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60095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142257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243568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0514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4CFE-AF21-6844-9AE8-B13871DE8768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BB242-78EC-1741-B69F-DA088128A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87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CD5860F-978C-CD43-9D6D-0FD12C10E6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6611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8BB6E-956C-2C4A-A542-A2B40F1B745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160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8643431A-A46A-6843-87A9-2BBC5E6F0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47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F4126F3-6C64-2246-B90C-C076BCE28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77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941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3913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70580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618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5330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258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837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BD341-9AE6-CA4D-9B8A-4278D8F3720A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A3329-D86F-7A44-9626-077FB9CAF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703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600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14225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2435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05146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698F9-DBD9-6646-9727-2CBF3838CA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65868-B518-2B43-8DE3-A9446DA3FC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46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4CFE-AF21-6844-9AE8-B13871DE87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BB242-78EC-1741-B69F-DA088128AD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787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BD341-9AE6-CA4D-9B8A-4278D8F372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A3329-D86F-7A44-9626-077FB9CAF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703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79394-F4BF-8747-A7FF-198564ED73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2104F-8313-4247-A428-4A4794D0F4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683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2CD80-6FBC-904B-AAC9-4071EEE033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E24DB-404B-3F4F-B6C6-CE551FD205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54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250EB-3722-4044-86D8-80A9DB4AB9B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837D2-7D15-1745-B9B6-A9943266B0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87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79394-F4BF-8747-A7FF-198564ED73BD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2104F-8313-4247-A428-4A4794D0F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68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47D89-DF68-1247-B901-27B2759211B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62EA-06C2-DA4F-87A5-BB7CE71A3F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1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FC824-5B6A-E84F-943A-A0237C3168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EF73B-2FB0-3341-B6D6-A545299FDF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19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F4E5B-3FD7-1445-BCBA-51A290714E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B4218-6743-274A-B7BB-5720650C51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70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BE785-1501-2146-914F-F760803687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96AA6-A51B-3040-93AC-DFF3247A9B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451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3CB54-CD8D-EA46-A3A4-BECF5FDA4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9E1F6-D912-CF4E-B655-0D5816CCA0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543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7E96CC5-7458-3A43-94CE-0A91105FA7B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6EF0E94-33FC-B04B-9004-B527BE661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465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0700BF-00A9-9341-B262-C6C9BA00F9AD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62CD89-B2F0-2442-882A-7EFCA301A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939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0CDBB2D-CFA0-A34A-A3E5-2FFCD00B70EB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CAAE8-9C0B-6549-8933-8DF197EAA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490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DB160A-BCC0-3540-A704-0EA148F7A48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C4C86B-1A07-E840-A085-5B557A667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087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074A5F0-62C3-AA4E-9B4F-6D984E6CFE4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4A1F0-1384-774B-B7CF-25C77453A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62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2CD80-6FBC-904B-AAC9-4071EEE0338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E24DB-404B-3F4F-B6C6-CE551FD20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54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18E7D9-4454-2C48-AC77-0ADA192725A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1A00061-6B98-E445-96C8-309EF556B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487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4AAC359-551C-0840-A31A-04F3E570FB5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BDEEBCC-F162-8748-A9AD-9D59B6F5A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761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297CD3A-21EC-654D-9DE8-81CD68E470E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7F126D-08B6-8845-AF95-304CB931A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408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21F7FCC-B9BB-B041-94F4-08AB181B2AC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5DAB0D-1B3B-884B-B42E-7B0E4E399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149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2F594B-CCE0-994C-8524-1C698AB6588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397EBAC-DCE9-D54A-8455-60274C688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349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2C35ADF-3616-6B4C-954A-8F558EEF6FB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48D134-2928-C34A-8EE8-A69F6DC79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663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7E96CC5-7458-3A43-94CE-0A91105FA7B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6EF0E94-33FC-B04B-9004-B527BE661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465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0700BF-00A9-9341-B262-C6C9BA00F9AD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62CD89-B2F0-2442-882A-7EFCA301A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939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0CDBB2D-CFA0-A34A-A3E5-2FFCD00B70EB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CAAE8-9C0B-6549-8933-8DF197EAA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49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DB160A-BCC0-3540-A704-0EA148F7A48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C4C86B-1A07-E840-A085-5B557A667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0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250EB-3722-4044-86D8-80A9DB4AB9B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837D2-7D15-1745-B9B6-A9943266B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874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074A5F0-62C3-AA4E-9B4F-6D984E6CFE4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4A1F0-1384-774B-B7CF-25C77453A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620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18E7D9-4454-2C48-AC77-0ADA192725A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1A00061-6B98-E445-96C8-309EF556B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487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4AAC359-551C-0840-A31A-04F3E570FB5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BDEEBCC-F162-8748-A9AD-9D59B6F5A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76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297CD3A-21EC-654D-9DE8-81CD68E470E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7F126D-08B6-8845-AF95-304CB931A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408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21F7FCC-B9BB-B041-94F4-08AB181B2AC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5DAB0D-1B3B-884B-B42E-7B0E4E399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149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2F594B-CCE0-994C-8524-1C698AB6588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397EBAC-DCE9-D54A-8455-60274C688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349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2C35ADF-3616-6B4C-954A-8F558EEF6FB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48D134-2928-C34A-8EE8-A69F6DC79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663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7E96CC5-7458-3A43-94CE-0A91105FA7B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6EF0E94-33FC-B04B-9004-B527BE661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465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0700BF-00A9-9341-B262-C6C9BA00F9AD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62CD89-B2F0-2442-882A-7EFCA301A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939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0CDBB2D-CFA0-A34A-A3E5-2FFCD00B70EB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CAAE8-9C0B-6549-8933-8DF197EAA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49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47D89-DF68-1247-B901-27B2759211BA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62EA-06C2-DA4F-87A5-BB7CE71A3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4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DB160A-BCC0-3540-A704-0EA148F7A48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C4C86B-1A07-E840-A085-5B557A667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087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074A5F0-62C3-AA4E-9B4F-6D984E6CFE4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4A1F0-1384-774B-B7CF-25C77453A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620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18E7D9-4454-2C48-AC77-0ADA192725A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1A00061-6B98-E445-96C8-309EF556B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487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4AAC359-551C-0840-A31A-04F3E570FB5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BDEEBCC-F162-8748-A9AD-9D59B6F5A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761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297CD3A-21EC-654D-9DE8-81CD68E470E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7F126D-08B6-8845-AF95-304CB931A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408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21F7FCC-B9BB-B041-94F4-08AB181B2AC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5DAB0D-1B3B-884B-B42E-7B0E4E399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149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2F594B-CCE0-994C-8524-1C698AB6588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397EBAC-DCE9-D54A-8455-60274C688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349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2C35ADF-3616-6B4C-954A-8F558EEF6FB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48D134-2928-C34A-8EE8-A69F6DC79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663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7E96CC5-7458-3A43-94CE-0A91105FA7B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6EF0E94-33FC-B04B-9004-B527BE661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465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0700BF-00A9-9341-B262-C6C9BA00F9AD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62CD89-B2F0-2442-882A-7EFCA301A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93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FC824-5B6A-E84F-943A-A0237C31688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EF73B-2FB0-3341-B6D6-A545299FD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19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0CDBB2D-CFA0-A34A-A3E5-2FFCD00B70EB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CAAE8-9C0B-6549-8933-8DF197EAA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490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DB160A-BCC0-3540-A704-0EA148F7A48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C4C86B-1A07-E840-A085-5B557A667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087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074A5F0-62C3-AA4E-9B4F-6D984E6CFE4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4A1F0-1384-774B-B7CF-25C77453A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620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18E7D9-4454-2C48-AC77-0ADA192725A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1A00061-6B98-E445-96C8-309EF556B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487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4AAC359-551C-0840-A31A-04F3E570FB5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BDEEBCC-F162-8748-A9AD-9D59B6F5A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761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297CD3A-21EC-654D-9DE8-81CD68E470E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7F126D-08B6-8845-AF95-304CB931A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408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21F7FCC-B9BB-B041-94F4-08AB181B2AC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5DAB0D-1B3B-884B-B42E-7B0E4E399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149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2F594B-CCE0-994C-8524-1C698AB6588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397EBAC-DCE9-D54A-8455-60274C688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349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2C35ADF-3616-6B4C-954A-8F558EEF6FB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48D134-2928-C34A-8EE8-A69F6DC79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663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698F9-DBD9-6646-9727-2CBF3838CA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65868-B518-2B43-8DE3-A9446DA3FC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4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F4E5B-3FD7-1445-BCBA-51A290714E5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B4218-6743-274A-B7BB-5720650C5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707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4CFE-AF21-6844-9AE8-B13871DE87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BB242-78EC-1741-B69F-DA088128AD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7875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BD341-9AE6-CA4D-9B8A-4278D8F372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A3329-D86F-7A44-9626-077FB9CAF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703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79394-F4BF-8747-A7FF-198564ED73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2104F-8313-4247-A428-4A4794D0F4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683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2CD80-6FBC-904B-AAC9-4071EEE033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E24DB-404B-3F4F-B6C6-CE551FD205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542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250EB-3722-4044-86D8-80A9DB4AB9B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837D2-7D15-1745-B9B6-A9943266B0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874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47D89-DF68-1247-B901-27B2759211B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62EA-06C2-DA4F-87A5-BB7CE71A3F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14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FC824-5B6A-E84F-943A-A0237C3168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EF73B-2FB0-3341-B6D6-A545299FDF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19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F4E5B-3FD7-1445-BCBA-51A290714E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B4218-6743-274A-B7BB-5720650C51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707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BE785-1501-2146-914F-F760803687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96AA6-A51B-3040-93AC-DFF3247A9B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451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3CB54-CD8D-EA46-A3A4-BECF5FDA4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9E1F6-D912-CF4E-B655-0D5816CCA0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54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27.xml"/><Relationship Id="rId17" Type="http://schemas.openxmlformats.org/officeDocument/2006/relationships/theme" Target="../theme/theme11.xml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43.xml"/><Relationship Id="rId17" Type="http://schemas.openxmlformats.org/officeDocument/2006/relationships/theme" Target="../theme/theme12.xml"/><Relationship Id="rId1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4.xml"/><Relationship Id="rId8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5.xml"/><Relationship Id="rId13" Type="http://schemas.openxmlformats.org/officeDocument/2006/relationships/theme" Target="../theme/theme13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6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7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3.xml"/><Relationship Id="rId8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6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8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4.xml"/><Relationship Id="rId8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7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0.xml"/><Relationship Id="rId13" Type="http://schemas.openxmlformats.org/officeDocument/2006/relationships/theme" Target="../theme/theme17.xml"/><Relationship Id="rId1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5.xml"/><Relationship Id="rId8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19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1179C74-7BDA-BB49-A05C-7EFD1FE422A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110DF09-DFF7-4240-95C8-C6B350F7D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7895" name="Picture 39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94400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358C7F3-49CA-5541-AD64-D6D2D7B8811F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7/27/17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F731949-F370-B644-909D-14F128759336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759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  <p:sldLayoutId id="214748474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kumimoji="0" sz="1400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kumimoji="0" sz="1400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kumimoji="0"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27F46E5-80F2-7745-BC13-2C1B809DD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2" r:id="rId1"/>
    <p:sldLayoutId id="2147484743" r:id="rId2"/>
    <p:sldLayoutId id="2147484744" r:id="rId3"/>
    <p:sldLayoutId id="2147484745" r:id="rId4"/>
    <p:sldLayoutId id="2147484746" r:id="rId5"/>
    <p:sldLayoutId id="2147484747" r:id="rId6"/>
    <p:sldLayoutId id="2147484748" r:id="rId7"/>
    <p:sldLayoutId id="2147484749" r:id="rId8"/>
    <p:sldLayoutId id="2147484750" r:id="rId9"/>
    <p:sldLayoutId id="2147484751" r:id="rId10"/>
    <p:sldLayoutId id="2147484752" r:id="rId11"/>
    <p:sldLayoutId id="2147484753" r:id="rId12"/>
    <p:sldLayoutId id="2147484754" r:id="rId13"/>
    <p:sldLayoutId id="2147484755" r:id="rId14"/>
    <p:sldLayoutId id="2147484756" r:id="rId15"/>
    <p:sldLayoutId id="2147484757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34195E7-3FF0-8447-A3E6-3B6AB4DACFA9}" type="slidenum">
              <a:rPr kumimoji="0" 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‹#›</a:t>
            </a:fld>
            <a:endParaRPr kumimoji="0"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9" r:id="rId1"/>
    <p:sldLayoutId id="2147484760" r:id="rId2"/>
    <p:sldLayoutId id="2147484761" r:id="rId3"/>
    <p:sldLayoutId id="2147484762" r:id="rId4"/>
    <p:sldLayoutId id="2147484763" r:id="rId5"/>
    <p:sldLayoutId id="2147484764" r:id="rId6"/>
    <p:sldLayoutId id="2147484765" r:id="rId7"/>
    <p:sldLayoutId id="2147484766" r:id="rId8"/>
    <p:sldLayoutId id="2147484767" r:id="rId9"/>
    <p:sldLayoutId id="2147484768" r:id="rId10"/>
    <p:sldLayoutId id="2147484769" r:id="rId11"/>
    <p:sldLayoutId id="2147484770" r:id="rId12"/>
    <p:sldLayoutId id="2147484771" r:id="rId13"/>
    <p:sldLayoutId id="2147484772" r:id="rId14"/>
    <p:sldLayoutId id="2147484773" r:id="rId15"/>
    <p:sldLayoutId id="214748477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358C7F3-49CA-5541-AD64-D6D2D7B8811F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7/27/17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F731949-F370-B644-909D-14F128759336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759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6" r:id="rId1"/>
    <p:sldLayoutId id="2147484777" r:id="rId2"/>
    <p:sldLayoutId id="2147484778" r:id="rId3"/>
    <p:sldLayoutId id="2147484779" r:id="rId4"/>
    <p:sldLayoutId id="2147484780" r:id="rId5"/>
    <p:sldLayoutId id="2147484781" r:id="rId6"/>
    <p:sldLayoutId id="2147484782" r:id="rId7"/>
    <p:sldLayoutId id="2147484783" r:id="rId8"/>
    <p:sldLayoutId id="2147484784" r:id="rId9"/>
    <p:sldLayoutId id="2147484785" r:id="rId10"/>
    <p:sldLayoutId id="2147484786" r:id="rId11"/>
    <p:sldLayoutId id="214748478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34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DBAB526-58AB-6A4C-B9C8-75AC46CB8B8D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A1A768A-0669-E041-8CE2-816DCACEB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4" r:id="rId1"/>
    <p:sldLayoutId id="2147484815" r:id="rId2"/>
    <p:sldLayoutId id="2147484816" r:id="rId3"/>
    <p:sldLayoutId id="2147484817" r:id="rId4"/>
    <p:sldLayoutId id="2147484818" r:id="rId5"/>
    <p:sldLayoutId id="2147484819" r:id="rId6"/>
    <p:sldLayoutId id="2147484820" r:id="rId7"/>
    <p:sldLayoutId id="2147484821" r:id="rId8"/>
    <p:sldLayoutId id="2147484822" r:id="rId9"/>
    <p:sldLayoutId id="2147484823" r:id="rId10"/>
    <p:sldLayoutId id="2147484824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8F991D54-FB20-6549-B1EA-78F2E3C4A54F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7/27/17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fld id="{D8001675-9C84-8442-AD91-A4A424A0AB71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6" r:id="rId1"/>
    <p:sldLayoutId id="2147484827" r:id="rId2"/>
    <p:sldLayoutId id="2147484828" r:id="rId3"/>
    <p:sldLayoutId id="2147484829" r:id="rId4"/>
    <p:sldLayoutId id="2147484830" r:id="rId5"/>
    <p:sldLayoutId id="2147484831" r:id="rId6"/>
    <p:sldLayoutId id="2147484832" r:id="rId7"/>
    <p:sldLayoutId id="2147484833" r:id="rId8"/>
    <p:sldLayoutId id="2147484834" r:id="rId9"/>
    <p:sldLayoutId id="2147484835" r:id="rId10"/>
    <p:sldLayoutId id="2147484836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358C7F3-49CA-5541-AD64-D6D2D7B8811F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7/27/17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F731949-F370-B644-909D-14F128759336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759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  <p:sldLayoutId id="214748484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01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55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275388"/>
            <a:ext cx="9144000" cy="5889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kumimoji="0"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75650" y="6275388"/>
            <a:ext cx="768350" cy="5826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kumimoji="0"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Footer Placeholder 2"/>
          <p:cNvSpPr txBox="1">
            <a:spLocks/>
          </p:cNvSpPr>
          <p:nvPr userDrawn="1"/>
        </p:nvSpPr>
        <p:spPr>
          <a:xfrm>
            <a:off x="1600200" y="6321425"/>
            <a:ext cx="6667500" cy="4794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2400" i="1" dirty="0" smtClean="0">
                <a:solidFill>
                  <a:srgbClr val="FFFFFF"/>
                </a:solidFill>
                <a:latin typeface="Calibri"/>
              </a:rPr>
              <a:t>Long Beach MARS Project: </a:t>
            </a:r>
            <a:r>
              <a:rPr kumimoji="0" lang="en-US" i="1" dirty="0" smtClean="0">
                <a:solidFill>
                  <a:srgbClr val="FFFFFF"/>
                </a:solidFill>
                <a:latin typeface="Calibri"/>
              </a:rPr>
              <a:t>Monterey and Related  Sediments</a:t>
            </a:r>
            <a:endParaRPr kumimoji="0" lang="en-US" i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0183" name="Picture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388"/>
            <a:ext cx="1554163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8464550" y="640080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4ED1274-2BBE-0344-9BD7-70133EEB53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  <p:sldLayoutId id="2147484612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358C7F3-49CA-5541-AD64-D6D2D7B8811F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7/27/17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F731949-F370-B644-909D-14F128759336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59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4" r:id="rId1"/>
    <p:sldLayoutId id="2147484615" r:id="rId2"/>
    <p:sldLayoutId id="2147484616" r:id="rId3"/>
    <p:sldLayoutId id="2147484617" r:id="rId4"/>
    <p:sldLayoutId id="2147484618" r:id="rId5"/>
    <p:sldLayoutId id="2147484619" r:id="rId6"/>
    <p:sldLayoutId id="2147484620" r:id="rId7"/>
    <p:sldLayoutId id="2147484621" r:id="rId8"/>
    <p:sldLayoutId id="2147484622" r:id="rId9"/>
    <p:sldLayoutId id="2147484623" r:id="rId10"/>
    <p:sldLayoutId id="214748462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1179C74-7BDA-BB49-A05C-7EFD1FE422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110DF09-DFF7-4240-95C8-C6B350F7DC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895" name="Picture 39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94400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44" r:id="rId1"/>
    <p:sldLayoutId id="2147484645" r:id="rId2"/>
    <p:sldLayoutId id="2147484646" r:id="rId3"/>
    <p:sldLayoutId id="2147484647" r:id="rId4"/>
    <p:sldLayoutId id="2147484648" r:id="rId5"/>
    <p:sldLayoutId id="2147484649" r:id="rId6"/>
    <p:sldLayoutId id="2147484650" r:id="rId7"/>
    <p:sldLayoutId id="2147484651" r:id="rId8"/>
    <p:sldLayoutId id="2147484652" r:id="rId9"/>
    <p:sldLayoutId id="2147484653" r:id="rId10"/>
    <p:sldLayoutId id="214748465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0DE42ACD-A93F-6340-9784-32996C07F3B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963" y="6356350"/>
            <a:ext cx="715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2000" i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EEECE1">
                    <a:lumMod val="25000"/>
                  </a:srgbClr>
                </a:solidFill>
              </a:rPr>
              <a:t>Long Beach MARS Project: </a:t>
            </a:r>
            <a:r>
              <a:rPr lang="en-US" sz="1800">
                <a:solidFill>
                  <a:srgbClr val="EEECE1">
                    <a:lumMod val="25000"/>
                  </a:srgbClr>
                </a:solidFill>
              </a:rPr>
              <a:t>Monterey and Related  Sediments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ea typeface="+mn-ea"/>
                <a:cs typeface="+mn-cs"/>
              </a:defRPr>
            </a:lvl1pPr>
          </a:lstStyle>
          <a:p>
            <a:pPr>
              <a:defRPr/>
            </a:pPr>
            <a:fld id="{E1F299DE-95CF-F247-A912-9C26D6892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6" r:id="rId1"/>
    <p:sldLayoutId id="2147484657" r:id="rId2"/>
    <p:sldLayoutId id="2147484658" r:id="rId3"/>
    <p:sldLayoutId id="2147484659" r:id="rId4"/>
    <p:sldLayoutId id="2147484660" r:id="rId5"/>
    <p:sldLayoutId id="2147484661" r:id="rId6"/>
    <p:sldLayoutId id="2147484662" r:id="rId7"/>
    <p:sldLayoutId id="2147484663" r:id="rId8"/>
    <p:sldLayoutId id="2147484664" r:id="rId9"/>
    <p:sldLayoutId id="2147484665" r:id="rId10"/>
    <p:sldLayoutId id="214748466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0DE42ACD-A93F-6340-9784-32996C07F3B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963" y="6356350"/>
            <a:ext cx="715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2000" i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EEECE1">
                    <a:lumMod val="25000"/>
                  </a:srgbClr>
                </a:solidFill>
              </a:rPr>
              <a:t>Long Beach MARS Project: </a:t>
            </a:r>
            <a:r>
              <a:rPr lang="en-US" sz="1800">
                <a:solidFill>
                  <a:srgbClr val="EEECE1">
                    <a:lumMod val="25000"/>
                  </a:srgbClr>
                </a:solidFill>
              </a:rPr>
              <a:t>Monterey and Related  Sediments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ea typeface="+mn-ea"/>
                <a:cs typeface="+mn-cs"/>
              </a:defRPr>
            </a:lvl1pPr>
          </a:lstStyle>
          <a:p>
            <a:pPr>
              <a:defRPr/>
            </a:pPr>
            <a:fld id="{E1F299DE-95CF-F247-A912-9C26D6892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8" r:id="rId1"/>
    <p:sldLayoutId id="2147484669" r:id="rId2"/>
    <p:sldLayoutId id="2147484670" r:id="rId3"/>
    <p:sldLayoutId id="2147484671" r:id="rId4"/>
    <p:sldLayoutId id="2147484672" r:id="rId5"/>
    <p:sldLayoutId id="2147484673" r:id="rId6"/>
    <p:sldLayoutId id="2147484674" r:id="rId7"/>
    <p:sldLayoutId id="2147484675" r:id="rId8"/>
    <p:sldLayoutId id="2147484676" r:id="rId9"/>
    <p:sldLayoutId id="2147484677" r:id="rId10"/>
    <p:sldLayoutId id="214748467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0DE42ACD-A93F-6340-9784-32996C07F3B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963" y="6356350"/>
            <a:ext cx="715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2000" i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EEECE1">
                    <a:lumMod val="25000"/>
                  </a:srgbClr>
                </a:solidFill>
              </a:rPr>
              <a:t>Long Beach MARS Project: </a:t>
            </a:r>
            <a:r>
              <a:rPr lang="en-US" sz="1800">
                <a:solidFill>
                  <a:srgbClr val="EEECE1">
                    <a:lumMod val="25000"/>
                  </a:srgbClr>
                </a:solidFill>
              </a:rPr>
              <a:t>Monterey and Related  Sediments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ea typeface="+mn-ea"/>
                <a:cs typeface="+mn-cs"/>
              </a:defRPr>
            </a:lvl1pPr>
          </a:lstStyle>
          <a:p>
            <a:pPr>
              <a:defRPr/>
            </a:pPr>
            <a:fld id="{E1F299DE-95CF-F247-A912-9C26D6892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0" r:id="rId1"/>
    <p:sldLayoutId id="2147484681" r:id="rId2"/>
    <p:sldLayoutId id="2147484682" r:id="rId3"/>
    <p:sldLayoutId id="2147484683" r:id="rId4"/>
    <p:sldLayoutId id="2147484684" r:id="rId5"/>
    <p:sldLayoutId id="2147484685" r:id="rId6"/>
    <p:sldLayoutId id="2147484686" r:id="rId7"/>
    <p:sldLayoutId id="2147484687" r:id="rId8"/>
    <p:sldLayoutId id="2147484688" r:id="rId9"/>
    <p:sldLayoutId id="2147484689" r:id="rId10"/>
    <p:sldLayoutId id="214748469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0DE42ACD-A93F-6340-9784-32996C07F3B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963" y="6356350"/>
            <a:ext cx="715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2000" i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EEECE1">
                    <a:lumMod val="25000"/>
                  </a:srgbClr>
                </a:solidFill>
              </a:rPr>
              <a:t>Long Beach MARS Project: </a:t>
            </a:r>
            <a:r>
              <a:rPr lang="en-US" sz="1800">
                <a:solidFill>
                  <a:srgbClr val="EEECE1">
                    <a:lumMod val="25000"/>
                  </a:srgbClr>
                </a:solidFill>
              </a:rPr>
              <a:t>Monterey and Related  Sediments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ea typeface="+mn-ea"/>
                <a:cs typeface="+mn-cs"/>
              </a:defRPr>
            </a:lvl1pPr>
          </a:lstStyle>
          <a:p>
            <a:pPr>
              <a:defRPr/>
            </a:pPr>
            <a:fld id="{E1F299DE-95CF-F247-A912-9C26D6892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2" r:id="rId1"/>
    <p:sldLayoutId id="2147484693" r:id="rId2"/>
    <p:sldLayoutId id="2147484694" r:id="rId3"/>
    <p:sldLayoutId id="2147484695" r:id="rId4"/>
    <p:sldLayoutId id="2147484696" r:id="rId5"/>
    <p:sldLayoutId id="2147484697" r:id="rId6"/>
    <p:sldLayoutId id="2147484698" r:id="rId7"/>
    <p:sldLayoutId id="2147484699" r:id="rId8"/>
    <p:sldLayoutId id="2147484700" r:id="rId9"/>
    <p:sldLayoutId id="2147484701" r:id="rId10"/>
    <p:sldLayoutId id="214748470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1179C74-7BDA-BB49-A05C-7EFD1FE422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110DF09-DFF7-4240-95C8-C6B350F7DC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895" name="Picture 39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94400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04" r:id="rId1"/>
    <p:sldLayoutId id="2147484705" r:id="rId2"/>
    <p:sldLayoutId id="2147484706" r:id="rId3"/>
    <p:sldLayoutId id="2147484707" r:id="rId4"/>
    <p:sldLayoutId id="2147484708" r:id="rId5"/>
    <p:sldLayoutId id="2147484709" r:id="rId6"/>
    <p:sldLayoutId id="2147484710" r:id="rId7"/>
    <p:sldLayoutId id="2147484711" r:id="rId8"/>
    <p:sldLayoutId id="2147484712" r:id="rId9"/>
    <p:sldLayoutId id="2147484713" r:id="rId10"/>
    <p:sldLayoutId id="214748471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8.emf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2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3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8.png"/><Relationship Id="rId3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3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1.tiff"/><Relationship Id="rId3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8.png"/><Relationship Id="rId3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Microsoft_Excel_97_-_2004_Worksheet2.xls"/><Relationship Id="rId5" Type="http://schemas.openxmlformats.org/officeDocument/2006/relationships/image" Target="../media/image4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5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Relationship Id="rId2" Type="http://schemas.openxmlformats.org/officeDocument/2006/relationships/chart" Target="../charts/char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Relationship Id="rId2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Text Box 2"/>
          <p:cNvSpPr txBox="1">
            <a:spLocks noChangeArrowheads="1"/>
          </p:cNvSpPr>
          <p:nvPr/>
        </p:nvSpPr>
        <p:spPr bwMode="auto">
          <a:xfrm>
            <a:off x="541338" y="1349454"/>
            <a:ext cx="806132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1260"/>
              </a:spcBef>
              <a:buFontTx/>
              <a:buNone/>
              <a:defRPr/>
            </a:pPr>
            <a:r>
              <a:rPr kumimoji="0" lang="en-US" sz="36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CSULB MARS Project </a:t>
            </a:r>
            <a: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/>
            </a:r>
            <a:b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</a:br>
            <a: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Monterey &amp; Siliceous Sediments Short-Course &amp; Symposium</a:t>
            </a:r>
            <a:b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</a:br>
            <a: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 </a:t>
            </a:r>
            <a:r>
              <a:rPr kumimoji="0" lang="en-US" sz="28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Bakersfield, </a:t>
            </a:r>
            <a:r>
              <a:rPr kumimoji="0" lang="en-US" sz="28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28 July, 2017</a:t>
            </a:r>
            <a:endParaRPr kumimoji="0" lang="en-US" sz="2800" dirty="0">
              <a:solidFill>
                <a:schemeClr val="bg2">
                  <a:lumMod val="25000"/>
                </a:schemeClr>
              </a:solidFill>
              <a:latin typeface="B Helvetica Bold" charset="0"/>
              <a:cs typeface="+mn-cs"/>
            </a:endParaRPr>
          </a:p>
        </p:txBody>
      </p:sp>
      <p:sp>
        <p:nvSpPr>
          <p:cNvPr id="794627" name="Text Box 3"/>
          <p:cNvSpPr txBox="1">
            <a:spLocks noChangeArrowheads="1"/>
          </p:cNvSpPr>
          <p:nvPr/>
        </p:nvSpPr>
        <p:spPr bwMode="auto">
          <a:xfrm>
            <a:off x="1490663" y="4746625"/>
            <a:ext cx="5349875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kumimoji="0" lang="en-US" sz="3600" dirty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Richard J. Behl</a:t>
            </a:r>
            <a:endParaRPr kumimoji="0" lang="en-US" sz="2400" dirty="0">
              <a:solidFill>
                <a:schemeClr val="bg2">
                  <a:lumMod val="25000"/>
                </a:schemeClr>
              </a:solidFill>
              <a:latin typeface="B Helvetica Bold" charset="0"/>
              <a:cs typeface="+mn-cs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None/>
              <a:defRPr/>
            </a:pPr>
            <a:r>
              <a:rPr kumimoji="0" lang="en-US" sz="1800" dirty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California State University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None/>
              <a:defRPr/>
            </a:pPr>
            <a:r>
              <a:rPr kumimoji="0" lang="en-US" sz="1800" dirty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Long Beach, CA</a:t>
            </a:r>
          </a:p>
        </p:txBody>
      </p:sp>
      <p:sp>
        <p:nvSpPr>
          <p:cNvPr id="106499" name="TextBox 1"/>
          <p:cNvSpPr txBox="1">
            <a:spLocks noChangeArrowheads="1"/>
          </p:cNvSpPr>
          <p:nvPr/>
        </p:nvSpPr>
        <p:spPr bwMode="auto">
          <a:xfrm>
            <a:off x="115888" y="6316663"/>
            <a:ext cx="57932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000" dirty="0"/>
              <a:t>MARS Project: </a:t>
            </a:r>
            <a:r>
              <a:rPr lang="en-US" sz="2000" i="1" dirty="0"/>
              <a:t>Monterey and Related Sediments</a:t>
            </a:r>
          </a:p>
        </p:txBody>
      </p:sp>
    </p:spTree>
    <p:extLst>
      <p:ext uri="{BB962C8B-B14F-4D97-AF65-F5344CB8AC3E}">
        <p14:creationId xmlns:p14="http://schemas.microsoft.com/office/powerpoint/2010/main" val="75971089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7700"/>
            <a:ext cx="4356100" cy="1767006"/>
          </a:xfrm>
        </p:spPr>
        <p:txBody>
          <a:bodyPr/>
          <a:lstStyle/>
          <a:p>
            <a:pPr algn="l"/>
            <a:r>
              <a:rPr lang="en-US" sz="3200" b="0" dirty="0" smtClean="0">
                <a:solidFill>
                  <a:schemeClr val="tx1"/>
                </a:solidFill>
                <a:latin typeface="+mn-lt"/>
              </a:rPr>
              <a:t>Environmental Conditions can 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t</a:t>
            </a:r>
            <a:r>
              <a:rPr lang="en-US" sz="3200" b="0" dirty="0" smtClean="0">
                <a:solidFill>
                  <a:schemeClr val="tx1"/>
                </a:solidFill>
                <a:latin typeface="+mn-lt"/>
              </a:rPr>
              <a:t>rigger 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r</a:t>
            </a:r>
            <a:r>
              <a:rPr lang="en-US" sz="3200" b="0" dirty="0" smtClean="0">
                <a:solidFill>
                  <a:schemeClr val="tx1"/>
                </a:solidFill>
                <a:latin typeface="+mn-lt"/>
              </a:rPr>
              <a:t>apid </a:t>
            </a:r>
            <a:r>
              <a:rPr lang="en-US" sz="3200" dirty="0" smtClean="0">
                <a:solidFill>
                  <a:schemeClr val="tx1"/>
                </a:solidFill>
                <a:latin typeface="+mn-lt"/>
              </a:rPr>
              <a:t>s</a:t>
            </a:r>
            <a:r>
              <a:rPr lang="en-US" sz="3200" b="0" dirty="0" smtClean="0">
                <a:solidFill>
                  <a:schemeClr val="tx1"/>
                </a:solidFill>
                <a:latin typeface="+mn-lt"/>
              </a:rPr>
              <a:t>edimentation of single species of diatoms</a:t>
            </a:r>
            <a:endParaRPr lang="en-US" sz="32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091115" y="6461323"/>
            <a:ext cx="29639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800" dirty="0" smtClean="0">
                <a:solidFill>
                  <a:prstClr val="black"/>
                </a:solidFill>
                <a:cs typeface="+mn-cs"/>
              </a:rPr>
              <a:t>Grimm, 1992</a:t>
            </a:r>
            <a:endParaRPr kumimoji="0" lang="en-US" sz="1800" dirty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7" name="Picture 6" descr="Grimm-SEM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486" y="0"/>
            <a:ext cx="4855514" cy="3957244"/>
          </a:xfrm>
          <a:prstGeom prst="rect">
            <a:avLst/>
          </a:prstGeom>
        </p:spPr>
      </p:pic>
      <p:pic>
        <p:nvPicPr>
          <p:cNvPr id="6" name="Picture 2" descr="IMAGE29.JPG                                                    0007BAEFRick's Titanium                ABA78158: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8"/>
          <a:stretch/>
        </p:blipFill>
        <p:spPr bwMode="auto">
          <a:xfrm>
            <a:off x="107275" y="3081658"/>
            <a:ext cx="4845725" cy="367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5186700" y="6291228"/>
            <a:ext cx="584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26186" y="6302860"/>
            <a:ext cx="905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latin typeface="+mj-lt"/>
              </a:rPr>
              <a:t>1</a:t>
            </a:r>
            <a:r>
              <a:rPr lang="en-US" sz="1800" dirty="0" smtClean="0">
                <a:latin typeface="+mj-lt"/>
              </a:rPr>
              <a:t>00 </a:t>
            </a:r>
            <a:r>
              <a:rPr lang="en-US" sz="1800" dirty="0">
                <a:latin typeface="Symbol" charset="2"/>
                <a:cs typeface="Symbol" charset="2"/>
              </a:rPr>
              <a:t>m</a:t>
            </a:r>
            <a:r>
              <a:rPr lang="en-US" sz="1800" dirty="0" smtClean="0">
                <a:latin typeface="+mj-lt"/>
              </a:rPr>
              <a:t>m</a:t>
            </a:r>
            <a:endParaRPr lang="en-US" sz="1800" dirty="0">
              <a:latin typeface="+mj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454400" y="2489200"/>
            <a:ext cx="1676400" cy="1333500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454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32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6" y="1145186"/>
            <a:ext cx="8935174" cy="50260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042" y="136139"/>
            <a:ext cx="7537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dirty="0" smtClean="0">
                <a:latin typeface="Palatino"/>
                <a:cs typeface="Palatino"/>
              </a:rPr>
              <a:t>Laminated/Massive lithologic alternations Bering Sea, Site U1340A Core Photo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98915" y="6315668"/>
            <a:ext cx="2276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Drake &amp; Aiello, 2013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1650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rvedPIC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896" y="1104400"/>
            <a:ext cx="4610104" cy="3441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3579" y="138325"/>
            <a:ext cx="706490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dirty="0" smtClean="0">
                <a:solidFill>
                  <a:srgbClr val="000000"/>
                </a:solidFill>
                <a:latin typeface="Palatino"/>
                <a:cs typeface="Palatino"/>
              </a:rPr>
              <a:t>Fragmentation &amp; Environment</a:t>
            </a:r>
            <a:endParaRPr lang="en-US" sz="3200" dirty="0">
              <a:solidFill>
                <a:srgbClr val="000000"/>
              </a:solidFill>
              <a:latin typeface="Palatino"/>
              <a:cs typeface="Palatin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75787" y="4575978"/>
            <a:ext cx="399041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dirty="0" smtClean="0">
                <a:latin typeface="Palatino"/>
                <a:cs typeface="Palatino"/>
              </a:rPr>
              <a:t>High-preservation</a:t>
            </a:r>
            <a:br>
              <a:rPr lang="en-US" sz="2400" dirty="0" smtClean="0">
                <a:latin typeface="Palatino"/>
                <a:cs typeface="Palatino"/>
              </a:rPr>
            </a:br>
            <a:r>
              <a:rPr lang="en-US" sz="2400" dirty="0" smtClean="0">
                <a:latin typeface="Palatino"/>
                <a:cs typeface="Palatino"/>
              </a:rPr>
              <a:t>Laminated</a:t>
            </a:r>
            <a:br>
              <a:rPr lang="en-US" sz="2400" dirty="0" smtClean="0">
                <a:latin typeface="Palatino"/>
                <a:cs typeface="Palatino"/>
              </a:rPr>
            </a:br>
            <a:r>
              <a:rPr lang="en-US" sz="2400" dirty="0" smtClean="0">
                <a:latin typeface="Palatino"/>
                <a:cs typeface="Palatino"/>
              </a:rPr>
              <a:t>Anoxic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51757" y="6382510"/>
            <a:ext cx="2276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Drake &amp; Aiello, 2013</a:t>
            </a:r>
            <a:endParaRPr lang="en-US" sz="1800" dirty="0"/>
          </a:p>
        </p:txBody>
      </p:sp>
      <p:pic>
        <p:nvPicPr>
          <p:cNvPr id="9" name="Picture 8" descr="PreservedPIC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400"/>
            <a:ext cx="4610100" cy="3441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0332" y="4575978"/>
            <a:ext cx="399041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dirty="0" smtClean="0">
                <a:latin typeface="Palatino"/>
                <a:cs typeface="Palatino"/>
              </a:rPr>
              <a:t>High-fragmentation</a:t>
            </a:r>
            <a:br>
              <a:rPr lang="en-US" sz="2400" dirty="0" smtClean="0">
                <a:latin typeface="Palatino"/>
                <a:cs typeface="Palatino"/>
              </a:rPr>
            </a:br>
            <a:r>
              <a:rPr lang="en-US" sz="2400" dirty="0" smtClean="0">
                <a:latin typeface="Palatino"/>
                <a:cs typeface="Palatino"/>
              </a:rPr>
              <a:t>Massive</a:t>
            </a:r>
            <a:br>
              <a:rPr lang="en-US" sz="2400" dirty="0" smtClean="0">
                <a:latin typeface="Palatino"/>
                <a:cs typeface="Palatino"/>
              </a:rPr>
            </a:br>
            <a:r>
              <a:rPr lang="en-US" sz="2400" dirty="0" smtClean="0">
                <a:latin typeface="Palatino"/>
                <a:cs typeface="Palatino"/>
              </a:rPr>
              <a:t>Oxic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24770" y="3818780"/>
            <a:ext cx="1046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chemeClr val="bg1"/>
                </a:solidFill>
              </a:rPr>
              <a:t>5</a:t>
            </a:r>
            <a:r>
              <a:rPr lang="en-US" sz="2400" dirty="0" smtClean="0">
                <a:solidFill>
                  <a:schemeClr val="bg1"/>
                </a:solidFill>
              </a:rPr>
              <a:t>0 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7564" y="3818780"/>
            <a:ext cx="1046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50 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22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packedPIC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21" y="1182004"/>
            <a:ext cx="4616274" cy="3446309"/>
          </a:xfrm>
          <a:prstGeom prst="rect">
            <a:avLst/>
          </a:prstGeom>
        </p:spPr>
      </p:pic>
      <p:pic>
        <p:nvPicPr>
          <p:cNvPr id="4" name="Picture 3" descr="unpackedPIC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7366"/>
            <a:ext cx="4610100" cy="3441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150008"/>
            <a:ext cx="875334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dirty="0" smtClean="0">
                <a:solidFill>
                  <a:srgbClr val="000000"/>
                </a:solidFill>
                <a:latin typeface="Palatino"/>
                <a:cs typeface="Palatino"/>
              </a:rPr>
              <a:t>Sediment density, packing and fragmentation</a:t>
            </a:r>
            <a:endParaRPr lang="en-US" sz="3200" dirty="0">
              <a:solidFill>
                <a:srgbClr val="000000"/>
              </a:solidFill>
              <a:latin typeface="Palatino"/>
              <a:cs typeface="Palatin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4815962"/>
            <a:ext cx="44340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dirty="0" smtClean="0">
                <a:latin typeface="Palatino"/>
                <a:cs typeface="Palatino"/>
              </a:rPr>
              <a:t>Oxic Setting</a:t>
            </a:r>
            <a:br>
              <a:rPr lang="en-US" sz="2400" dirty="0" smtClean="0">
                <a:latin typeface="Palatino"/>
                <a:cs typeface="Palatino"/>
              </a:rPr>
            </a:br>
            <a:r>
              <a:rPr lang="en-US" sz="2400" dirty="0" smtClean="0">
                <a:latin typeface="Palatino"/>
                <a:cs typeface="Palatino"/>
              </a:rPr>
              <a:t>Packed, fragmented sediment high density</a:t>
            </a:r>
            <a:br>
              <a:rPr lang="en-US" sz="2400" dirty="0" smtClean="0">
                <a:latin typeface="Palatino"/>
                <a:cs typeface="Palatino"/>
              </a:rPr>
            </a:br>
            <a:r>
              <a:rPr lang="en-US" sz="2400" dirty="0" smtClean="0">
                <a:latin typeface="Palatino"/>
                <a:cs typeface="Palatino"/>
              </a:rPr>
              <a:t>lower porosity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4787981" y="4826841"/>
            <a:ext cx="44546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dirty="0" smtClean="0">
                <a:latin typeface="Palatino"/>
                <a:cs typeface="Palatino"/>
              </a:rPr>
              <a:t>Anoxic Setting</a:t>
            </a:r>
            <a:br>
              <a:rPr lang="en-US" sz="2400" dirty="0" smtClean="0">
                <a:latin typeface="Palatino"/>
                <a:cs typeface="Palatino"/>
              </a:rPr>
            </a:br>
            <a:r>
              <a:rPr lang="en-US" sz="2400" dirty="0" smtClean="0">
                <a:latin typeface="Palatino"/>
                <a:cs typeface="Palatino"/>
              </a:rPr>
              <a:t>Less-packed sediment</a:t>
            </a:r>
            <a:r>
              <a:rPr lang="en-US" sz="2400" dirty="0">
                <a:latin typeface="Palatino"/>
                <a:cs typeface="Palatino"/>
              </a:rPr>
              <a:t/>
            </a:r>
            <a:br>
              <a:rPr lang="en-US" sz="2400" dirty="0">
                <a:latin typeface="Palatino"/>
                <a:cs typeface="Palatino"/>
              </a:rPr>
            </a:br>
            <a:r>
              <a:rPr lang="en-US" sz="2400" dirty="0" smtClean="0">
                <a:latin typeface="Palatino"/>
                <a:cs typeface="Palatino"/>
              </a:rPr>
              <a:t>low density</a:t>
            </a:r>
            <a:br>
              <a:rPr lang="en-US" sz="2400" dirty="0" smtClean="0">
                <a:latin typeface="Palatino"/>
                <a:cs typeface="Palatino"/>
              </a:rPr>
            </a:br>
            <a:r>
              <a:rPr lang="en-US" sz="2400" dirty="0" smtClean="0">
                <a:latin typeface="Palatino"/>
                <a:cs typeface="Palatino"/>
              </a:rPr>
              <a:t>higher porosity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57930" y="3952460"/>
            <a:ext cx="1217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200 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0724" y="3928813"/>
            <a:ext cx="1217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chemeClr val="bg1"/>
                </a:solidFill>
              </a:rPr>
              <a:t>5</a:t>
            </a:r>
            <a:r>
              <a:rPr lang="en-US" sz="2400" dirty="0" smtClean="0">
                <a:solidFill>
                  <a:schemeClr val="bg1"/>
                </a:solidFill>
              </a:rPr>
              <a:t>00 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51757" y="6435982"/>
            <a:ext cx="2276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Drake &amp; Aiello, 2013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85184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2" name="Text Box 49"/>
          <p:cNvSpPr txBox="1">
            <a:spLocks noChangeArrowheads="1"/>
          </p:cNvSpPr>
          <p:nvPr/>
        </p:nvSpPr>
        <p:spPr bwMode="auto">
          <a:xfrm>
            <a:off x="635172" y="333022"/>
            <a:ext cx="754485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3200" dirty="0">
                <a:solidFill>
                  <a:prstClr val="black"/>
                </a:solidFill>
              </a:rPr>
              <a:t>Typical reservoir parameters of </a:t>
            </a:r>
            <a:r>
              <a:rPr kumimoji="0" lang="en-US" sz="3200" dirty="0" smtClean="0">
                <a:solidFill>
                  <a:prstClr val="black"/>
                </a:solidFill>
              </a:rPr>
              <a:t/>
            </a:r>
            <a:br>
              <a:rPr kumimoji="0" lang="en-US" sz="3200" dirty="0" smtClean="0">
                <a:solidFill>
                  <a:prstClr val="black"/>
                </a:solidFill>
              </a:rPr>
            </a:br>
            <a:r>
              <a:rPr kumimoji="0" lang="en-US" sz="3200" dirty="0" smtClean="0">
                <a:solidFill>
                  <a:prstClr val="black"/>
                </a:solidFill>
              </a:rPr>
              <a:t>opal-A, opal-CT </a:t>
            </a:r>
            <a:r>
              <a:rPr kumimoji="0" lang="en-US" sz="3200" dirty="0">
                <a:solidFill>
                  <a:prstClr val="black"/>
                </a:solidFill>
              </a:rPr>
              <a:t>and quartz </a:t>
            </a:r>
            <a:r>
              <a:rPr kumimoji="0" lang="en-US" sz="3200" dirty="0" smtClean="0">
                <a:solidFill>
                  <a:prstClr val="black"/>
                </a:solidFill>
              </a:rPr>
              <a:t>phase rocks</a:t>
            </a:r>
            <a:endParaRPr kumimoji="0" lang="en-US" sz="3200" dirty="0">
              <a:solidFill>
                <a:prstClr val="black"/>
              </a:solidFill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043906" y="6275891"/>
            <a:ext cx="3886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600" dirty="0" smtClean="0">
                <a:solidFill>
                  <a:prstClr val="black"/>
                </a:solidFill>
              </a:rPr>
              <a:t>Compiled from many workers</a:t>
            </a:r>
            <a:endParaRPr kumimoji="0" lang="en-US" sz="1600" dirty="0">
              <a:solidFill>
                <a:prstClr val="black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700195"/>
              </p:ext>
            </p:extLst>
          </p:nvPr>
        </p:nvGraphicFramePr>
        <p:xfrm>
          <a:off x="521366" y="1991894"/>
          <a:ext cx="8141370" cy="3689684"/>
        </p:xfrm>
        <a:graphic>
          <a:graphicData uri="http://schemas.openxmlformats.org/drawingml/2006/table">
            <a:tbl>
              <a:tblPr/>
              <a:tblGrid>
                <a:gridCol w="1356895"/>
                <a:gridCol w="1169739"/>
                <a:gridCol w="1229895"/>
                <a:gridCol w="1564105"/>
                <a:gridCol w="1463841"/>
                <a:gridCol w="1356895"/>
              </a:tblGrid>
              <a:tr h="16060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Typical Porosity (%)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Grain Density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/>
                      </a:r>
                      <a:b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</a:b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g/cc)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Permeability (air, md)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Pore-throat Diameter (microns)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Oil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Saturation</a:t>
                      </a:r>
                      <a:b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</a:b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%)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45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Opal-A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35-70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1.7 - 1.9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1.0 - 8.0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0.1 - 6.0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40 - 65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45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Opal-CT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25-40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2.25 - 2.35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0.01 - 0.1’s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0.01 - 0.1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0 - 30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45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Quartz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15-30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2.55 - 2.65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0.1 - 1.0’s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0.1 - 1.0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30 - 60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0018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665"/>
          <a:stretch/>
        </p:blipFill>
        <p:spPr>
          <a:xfrm>
            <a:off x="0" y="0"/>
            <a:ext cx="4570214" cy="640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665"/>
          <a:stretch/>
        </p:blipFill>
        <p:spPr>
          <a:xfrm>
            <a:off x="4570214" y="26504"/>
            <a:ext cx="4570214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905" y="149087"/>
            <a:ext cx="106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smtClean="0">
                <a:solidFill>
                  <a:srgbClr val="FFFF00"/>
                </a:solidFill>
              </a:rPr>
              <a:t>1586’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6993" y="5899810"/>
            <a:ext cx="106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smtClean="0">
                <a:solidFill>
                  <a:srgbClr val="FFFF00"/>
                </a:solidFill>
              </a:rPr>
              <a:t>1643’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48514" y="5899810"/>
            <a:ext cx="106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1670’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5027" y="6333819"/>
            <a:ext cx="40350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Unocal </a:t>
            </a:r>
            <a:r>
              <a:rPr lang="en-US" dirty="0" err="1"/>
              <a:t>McKittrick</a:t>
            </a:r>
            <a:r>
              <a:rPr lang="en-US" dirty="0"/>
              <a:t> 418</a:t>
            </a:r>
          </a:p>
        </p:txBody>
      </p:sp>
    </p:spTree>
    <p:extLst>
      <p:ext uri="{BB962C8B-B14F-4D97-AF65-F5344CB8AC3E}">
        <p14:creationId xmlns:p14="http://schemas.microsoft.com/office/powerpoint/2010/main" val="636028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665"/>
          <a:stretch/>
        </p:blipFill>
        <p:spPr>
          <a:xfrm>
            <a:off x="0" y="0"/>
            <a:ext cx="4570214" cy="640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665"/>
          <a:stretch/>
        </p:blipFill>
        <p:spPr>
          <a:xfrm>
            <a:off x="4568428" y="0"/>
            <a:ext cx="4575572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5027" y="6333819"/>
            <a:ext cx="40350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Unocal </a:t>
            </a:r>
            <a:r>
              <a:rPr lang="en-US" dirty="0" err="1"/>
              <a:t>McKittrick</a:t>
            </a:r>
            <a:r>
              <a:rPr lang="en-US" dirty="0"/>
              <a:t> 418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210" y="149087"/>
            <a:ext cx="106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smtClean="0">
                <a:solidFill>
                  <a:srgbClr val="FFFF00"/>
                </a:solidFill>
              </a:rPr>
              <a:t>1717’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43114" y="5810599"/>
            <a:ext cx="106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smtClean="0">
                <a:solidFill>
                  <a:srgbClr val="FFFF00"/>
                </a:solidFill>
              </a:rPr>
              <a:t>1755’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8527" y="5877580"/>
            <a:ext cx="106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smtClean="0">
                <a:solidFill>
                  <a:srgbClr val="FFFF00"/>
                </a:solidFill>
              </a:rPr>
              <a:t>1722’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693" y="0"/>
            <a:ext cx="106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1725’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18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ller_goldilock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885" y="310729"/>
            <a:ext cx="6469034" cy="58903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89347" y="6323262"/>
            <a:ext cx="2374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Weller &amp; Behl  (2015)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8359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1288"/>
            <a:ext cx="8229600" cy="715962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Arial" charset="0"/>
              </a:rPr>
              <a:t>Silica Phase and Pore </a:t>
            </a:r>
            <a:r>
              <a:rPr lang="en-US" sz="3200" dirty="0" smtClean="0">
                <a:latin typeface="Arial" charset="0"/>
              </a:rPr>
              <a:t>Throat Distribution</a:t>
            </a:r>
            <a:endParaRPr lang="en-US" sz="3200" dirty="0">
              <a:latin typeface="Arial" charset="0"/>
            </a:endParaRPr>
          </a:p>
        </p:txBody>
      </p:sp>
      <p:graphicFrame>
        <p:nvGraphicFramePr>
          <p:cNvPr id="161795" name="Object 3"/>
          <p:cNvGraphicFramePr>
            <a:graphicFrameLocks noChangeAspect="1"/>
          </p:cNvGraphicFramePr>
          <p:nvPr/>
        </p:nvGraphicFramePr>
        <p:xfrm>
          <a:off x="481013" y="965200"/>
          <a:ext cx="3475037" cy="244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Worksheet" r:id="rId3" imgW="6489700" imgH="4584700" progId="Excel.Sheet.8">
                  <p:embed/>
                </p:oleObj>
              </mc:Choice>
              <mc:Fallback>
                <p:oleObj name="Worksheet" r:id="rId3" imgW="6489700" imgH="45847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013" y="965200"/>
                        <a:ext cx="3475037" cy="244951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1796" name="Object 4"/>
          <p:cNvGraphicFramePr>
            <a:graphicFrameLocks noChangeAspect="1"/>
          </p:cNvGraphicFramePr>
          <p:nvPr/>
        </p:nvGraphicFramePr>
        <p:xfrm>
          <a:off x="452438" y="3740150"/>
          <a:ext cx="3530600" cy="24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Worksheet" r:id="rId5" imgW="6489700" imgH="4584700" progId="Excel.Sheet.8">
                  <p:embed/>
                </p:oleObj>
              </mc:Choice>
              <mc:Fallback>
                <p:oleObj name="Worksheet" r:id="rId5" imgW="6489700" imgH="45847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8" y="3740150"/>
                        <a:ext cx="3530600" cy="248602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774700" y="6469063"/>
            <a:ext cx="3421063" cy="36512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400" b="1" dirty="0">
                <a:solidFill>
                  <a:srgbClr val="000000"/>
                </a:solidFill>
              </a:rPr>
              <a:t>Pore Throat Diameter (microns)</a:t>
            </a:r>
            <a:endParaRPr kumimoji="0" lang="en-US" sz="24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593725" y="6042025"/>
            <a:ext cx="525463" cy="5921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|</a:t>
            </a:r>
          </a:p>
          <a:p>
            <a:pPr algn="ctr" eaLnBrk="1" hangingPunct="1"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100</a:t>
            </a:r>
            <a:endParaRPr kumimoji="0" lang="en-US" sz="24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1997075" y="6042025"/>
            <a:ext cx="322263" cy="5921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|</a:t>
            </a:r>
          </a:p>
          <a:p>
            <a:pPr algn="ctr" eaLnBrk="1" hangingPunct="1"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</a:t>
            </a:r>
            <a:endParaRPr kumimoji="0" lang="en-US" sz="24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2620963" y="6042025"/>
            <a:ext cx="473075" cy="5921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|</a:t>
            </a:r>
          </a:p>
          <a:p>
            <a:pPr algn="ctr" eaLnBrk="1" hangingPunct="1"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0.1</a:t>
            </a:r>
            <a:endParaRPr kumimoji="0" lang="en-US" sz="24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3168650" y="6038850"/>
            <a:ext cx="747713" cy="5921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1" hangingPunct="1"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|</a:t>
            </a:r>
          </a:p>
          <a:p>
            <a:pPr algn="ctr" eaLnBrk="1" hangingPunct="1"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0.01</a:t>
            </a:r>
            <a:endParaRPr kumimoji="0" lang="en-US" sz="24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1265238" y="6042025"/>
            <a:ext cx="425450" cy="5921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|</a:t>
            </a:r>
          </a:p>
          <a:p>
            <a:pPr algn="ctr" eaLnBrk="1" hangingPunct="1"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10</a:t>
            </a:r>
            <a:endParaRPr kumimoji="0" lang="en-US" sz="24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6475" y="4514850"/>
            <a:ext cx="552450" cy="1889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DEF6F1"/>
              </a:solidFill>
              <a:latin typeface="Arial"/>
            </a:endParaRP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720725" y="1298575"/>
            <a:ext cx="1511300" cy="9302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76000"/>
              <a:buFont typeface="Wingdings" charset="0"/>
              <a:buNone/>
              <a:defRPr/>
            </a:pPr>
            <a:r>
              <a:rPr kumimoji="0"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Detritus </a:t>
            </a:r>
            <a:r>
              <a:rPr kumimoji="0"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17%</a:t>
            </a:r>
          </a:p>
          <a:p>
            <a:pPr eaLnBrk="1" hangingPunct="1">
              <a:buClr>
                <a:srgbClr val="FFFF00"/>
              </a:buClr>
              <a:buSzPct val="76000"/>
              <a:buFont typeface="Wingdings" charset="0"/>
              <a:buNone/>
              <a:defRPr/>
            </a:pPr>
            <a:r>
              <a:rPr kumimoji="0" lang="en-US" sz="1600" b="1" dirty="0">
                <a:solidFill>
                  <a:srgbClr val="0000FF"/>
                </a:solidFill>
              </a:rPr>
              <a:t>Opal CT 79%</a:t>
            </a:r>
          </a:p>
          <a:p>
            <a:pPr eaLnBrk="1" hangingPunct="1">
              <a:buClr>
                <a:srgbClr val="FFFF00"/>
              </a:buClr>
              <a:buSzPct val="76000"/>
              <a:buFont typeface="Wingdings" charset="0"/>
              <a:buNone/>
              <a:defRPr/>
            </a:pPr>
            <a:r>
              <a:rPr kumimoji="0"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Porosity 30%</a:t>
            </a:r>
            <a:endParaRPr kumimoji="0" lang="en-US" sz="16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5004" name="Rectangle 12"/>
          <p:cNvSpPr>
            <a:spLocks noChangeArrowheads="1"/>
          </p:cNvSpPr>
          <p:nvPr/>
        </p:nvSpPr>
        <p:spPr bwMode="auto">
          <a:xfrm>
            <a:off x="720725" y="4132263"/>
            <a:ext cx="2403475" cy="9302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FFFF00"/>
              </a:buClr>
              <a:buSzPct val="76000"/>
              <a:buFont typeface="Wingdings" charset="0"/>
              <a:buNone/>
              <a:defRPr/>
            </a:pPr>
            <a:r>
              <a:rPr kumimoji="0"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Detritus 18%</a:t>
            </a:r>
          </a:p>
          <a:p>
            <a:pPr eaLnBrk="1" hangingPunct="1">
              <a:buClr>
                <a:srgbClr val="FFFF00"/>
              </a:buClr>
              <a:buSzPct val="76000"/>
              <a:buFont typeface="Wingdings" charset="0"/>
              <a:buNone/>
              <a:defRPr/>
            </a:pPr>
            <a:r>
              <a:rPr kumimoji="0" lang="en-US" sz="1600" b="1" dirty="0">
                <a:solidFill>
                  <a:srgbClr val="FF0000"/>
                </a:solidFill>
              </a:rPr>
              <a:t>Diagenetic Quartz 77%</a:t>
            </a:r>
          </a:p>
          <a:p>
            <a:pPr eaLnBrk="1" hangingPunct="1">
              <a:buClr>
                <a:srgbClr val="FFFF00"/>
              </a:buClr>
              <a:buSzPct val="76000"/>
              <a:buFont typeface="Wingdings" charset="0"/>
              <a:buNone/>
              <a:defRPr/>
            </a:pPr>
            <a:r>
              <a:rPr kumimoji="0"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Porosity 20%</a:t>
            </a:r>
          </a:p>
        </p:txBody>
      </p:sp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4327525" y="1106488"/>
            <a:ext cx="4378325" cy="82232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76000"/>
              <a:buFont typeface="Wingdings" charset="0"/>
              <a:buNone/>
              <a:defRPr/>
            </a:pPr>
            <a:r>
              <a:rPr kumimoji="0" lang="en-US" sz="1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kumimoji="0"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Mercury Injection Capillary Pressure (MICP)</a:t>
            </a:r>
          </a:p>
        </p:txBody>
      </p:sp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4343400" y="2286000"/>
            <a:ext cx="4087813" cy="16160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76000"/>
              <a:buFont typeface="Wingdings" charset="0"/>
              <a:buChar char="§"/>
              <a:defRPr/>
            </a:pPr>
            <a:r>
              <a:rPr kumimoji="0" lang="en-US" sz="1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kumimoji="0"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histograms compare the pore throat diameters for </a:t>
            </a:r>
            <a:r>
              <a:rPr kumimoji="0" lang="en-US" sz="2000" b="1" i="1" dirty="0">
                <a:solidFill>
                  <a:srgbClr val="000000"/>
                </a:solidFill>
              </a:rPr>
              <a:t>porcelanite </a:t>
            </a:r>
            <a:r>
              <a:rPr kumimoji="0"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of similar silica/detrital ratios but of different silica phases.</a:t>
            </a:r>
            <a:r>
              <a:rPr kumimoji="0" lang="en-US" sz="1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sp>
        <p:nvSpPr>
          <p:cNvPr id="85007" name="Text Box 15"/>
          <p:cNvSpPr txBox="1">
            <a:spLocks noChangeArrowheads="1"/>
          </p:cNvSpPr>
          <p:nvPr/>
        </p:nvSpPr>
        <p:spPr bwMode="auto">
          <a:xfrm>
            <a:off x="4324350" y="4173538"/>
            <a:ext cx="4376738" cy="13843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76000"/>
              <a:buFont typeface="Wingdings" pitchFamily="2" charset="2"/>
              <a:buChar char="§"/>
              <a:defRPr/>
            </a:pPr>
            <a:r>
              <a:rPr kumimoji="0"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Opal-CT sample’s pore throats are mostly 0.1 to 0.01 microns.  </a:t>
            </a:r>
          </a:p>
          <a:p>
            <a:pPr eaLnBrk="1" hangingPunct="1">
              <a:buClr>
                <a:srgbClr val="000000"/>
              </a:buClr>
              <a:buSzPct val="76000"/>
              <a:buFont typeface="Wingdings" pitchFamily="2" charset="2"/>
              <a:buChar char="§"/>
              <a:defRPr/>
            </a:pPr>
            <a:r>
              <a:rPr kumimoji="0"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Quartz phase pore throats </a:t>
            </a:r>
            <a:br>
              <a:rPr kumimoji="0"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kumimoji="0"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are mostly 0.1 to 1.0 microns.</a:t>
            </a:r>
            <a:endParaRPr kumimoji="0" lang="en-US" sz="18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257800" y="6529891"/>
            <a:ext cx="3886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dirty="0" err="1" smtClean="0">
                <a:solidFill>
                  <a:prstClr val="black"/>
                </a:solidFill>
              </a:rPr>
              <a:t>Schwalbach</a:t>
            </a:r>
            <a:r>
              <a:rPr kumimoji="0" lang="en-US" sz="1400" dirty="0">
                <a:solidFill>
                  <a:prstClr val="black"/>
                </a:solidFill>
              </a:rPr>
              <a:t> </a:t>
            </a:r>
            <a:r>
              <a:rPr kumimoji="0" lang="en-US" sz="1400" dirty="0" smtClean="0">
                <a:solidFill>
                  <a:prstClr val="black"/>
                </a:solidFill>
              </a:rPr>
              <a:t>et al., 2007</a:t>
            </a:r>
            <a:endParaRPr kumimoji="0" lang="en-US" sz="1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15963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Arial" charset="0"/>
              </a:rPr>
              <a:t>Clay Volume and Pore Size Distribution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17147" y="5967413"/>
            <a:ext cx="3273765" cy="36933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800" b="1" dirty="0">
                <a:solidFill>
                  <a:prstClr val="black"/>
                </a:solidFill>
                <a:latin typeface="Calibri"/>
              </a:rPr>
              <a:t>Pore Throat Diameter (microns)</a:t>
            </a:r>
            <a:endParaRPr kumimoji="0" lang="en-US" sz="1800" b="1" i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457200" y="5437188"/>
            <a:ext cx="436563" cy="6762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|</a:t>
            </a:r>
          </a:p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100</a:t>
            </a:r>
            <a:endParaRPr kumimoji="0" lang="en-US" sz="2400" b="1" i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1295400" y="5437188"/>
            <a:ext cx="268288" cy="49371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|</a:t>
            </a:r>
          </a:p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1</a:t>
            </a:r>
            <a:endParaRPr kumimoji="0" lang="en-US" sz="2400" b="1" i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1649413" y="5449888"/>
            <a:ext cx="395287" cy="49371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|</a:t>
            </a:r>
          </a:p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0.1</a:t>
            </a:r>
            <a:endParaRPr kumimoji="0" lang="en-US" sz="2400" b="1" i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2017713" y="5446713"/>
            <a:ext cx="622300" cy="49371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|</a:t>
            </a:r>
          </a:p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0.01</a:t>
            </a:r>
            <a:endParaRPr kumimoji="0" lang="en-US" sz="2400" b="1" i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850900" y="5437188"/>
            <a:ext cx="352425" cy="6762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|</a:t>
            </a:r>
          </a:p>
          <a:p>
            <a:pPr algn="ctr"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r>
              <a:rPr kumimoji="0" lang="en-US" sz="12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10</a:t>
            </a:r>
            <a:endParaRPr kumimoji="0" lang="en-US" sz="2400" b="1" i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5864225" y="1030288"/>
            <a:ext cx="2911475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pitchFamily="2" charset="2"/>
              <a:buNone/>
              <a:defRPr/>
            </a:pPr>
            <a:endParaRPr kumimoji="0" lang="en-US" sz="2400" b="1" i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</a:endParaRPr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6400800" y="2667000"/>
            <a:ext cx="2436813" cy="15525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charset="0"/>
              <a:buNone/>
            </a:pPr>
            <a:r>
              <a:rPr kumimoji="0" lang="en-US" sz="2400" b="1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Quartz-Phase Porcelanite / Siliceous Shale Samples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2679700" y="1301750"/>
            <a:ext cx="30956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600" b="1">
                <a:solidFill>
                  <a:prstClr val="black"/>
                </a:solidFill>
                <a:latin typeface="Calibri"/>
              </a:rPr>
              <a:t>5262.5</a:t>
            </a:r>
            <a:r>
              <a:rPr kumimoji="0" lang="ja-JP" altLang="en-US" sz="1600" b="1">
                <a:solidFill>
                  <a:prstClr val="black"/>
                </a:solidFill>
                <a:latin typeface="Calibri"/>
                <a:ea typeface="ＭＳ Ｐゴシック"/>
              </a:rPr>
              <a:t>’</a:t>
            </a:r>
            <a:r>
              <a:rPr kumimoji="0" lang="en-US" sz="1600" b="1">
                <a:solidFill>
                  <a:prstClr val="black"/>
                </a:solidFill>
                <a:latin typeface="Calibri"/>
              </a:rPr>
              <a:t>  Quartz Porcelanite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600" b="1">
                <a:solidFill>
                  <a:prstClr val="black"/>
                </a:solidFill>
                <a:latin typeface="Calibri"/>
              </a:rPr>
              <a:t>Quartz: 83%  </a:t>
            </a:r>
            <a:r>
              <a:rPr kumimoji="0" lang="en-US" sz="1600" b="1" i="1">
                <a:solidFill>
                  <a:srgbClr val="FF0000"/>
                </a:solidFill>
                <a:latin typeface="Calibri"/>
              </a:rPr>
              <a:t>Detritus: 16%</a:t>
            </a:r>
            <a:endParaRPr kumimoji="0" lang="en-US" sz="1600" b="1">
              <a:solidFill>
                <a:srgbClr val="FF0000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600" b="1">
                <a:solidFill>
                  <a:prstClr val="black"/>
                </a:solidFill>
                <a:latin typeface="Calibri"/>
              </a:rPr>
              <a:t>Porosity: 32.5%    Kair: 3.3 md</a:t>
            </a:r>
          </a:p>
        </p:txBody>
      </p:sp>
      <p:pic>
        <p:nvPicPr>
          <p:cNvPr id="4199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2438400"/>
            <a:ext cx="21336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877888"/>
            <a:ext cx="210820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2667000" y="2686050"/>
            <a:ext cx="32734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600" b="1">
                <a:solidFill>
                  <a:prstClr val="black"/>
                </a:solidFill>
                <a:latin typeface="Calibri"/>
              </a:rPr>
              <a:t>5267.0</a:t>
            </a:r>
            <a:r>
              <a:rPr kumimoji="0" lang="ja-JP" altLang="en-US" sz="1600" b="1">
                <a:solidFill>
                  <a:prstClr val="black"/>
                </a:solidFill>
                <a:latin typeface="Calibri"/>
                <a:ea typeface="ＭＳ Ｐゴシック"/>
              </a:rPr>
              <a:t>’</a:t>
            </a:r>
            <a:r>
              <a:rPr kumimoji="0" lang="en-US" sz="1600" b="1">
                <a:solidFill>
                  <a:prstClr val="black"/>
                </a:solidFill>
                <a:latin typeface="Calibri"/>
              </a:rPr>
              <a:t>  Quartz Porcelanite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600" b="1">
                <a:solidFill>
                  <a:prstClr val="black"/>
                </a:solidFill>
                <a:latin typeface="Calibri"/>
              </a:rPr>
              <a:t>Quartz: 76%  </a:t>
            </a:r>
            <a:r>
              <a:rPr kumimoji="0" lang="en-US" sz="1600" b="1" i="1">
                <a:solidFill>
                  <a:srgbClr val="FF0000"/>
                </a:solidFill>
                <a:latin typeface="Calibri"/>
              </a:rPr>
              <a:t>Detritus: 23%</a:t>
            </a:r>
            <a:endParaRPr kumimoji="0" lang="en-US" sz="1600" b="1">
              <a:solidFill>
                <a:srgbClr val="FF0000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600" b="1">
                <a:solidFill>
                  <a:prstClr val="black"/>
                </a:solidFill>
                <a:latin typeface="Calibri"/>
              </a:rPr>
              <a:t>Porosity: 24.7%    Kair: 0.22 md</a:t>
            </a:r>
          </a:p>
        </p:txBody>
      </p:sp>
      <p:pic>
        <p:nvPicPr>
          <p:cNvPr id="4199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3951288"/>
            <a:ext cx="2171700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679700" y="4349750"/>
            <a:ext cx="336391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600" b="1">
                <a:solidFill>
                  <a:prstClr val="black"/>
                </a:solidFill>
                <a:latin typeface="Calibri"/>
              </a:rPr>
              <a:t>5267.4</a:t>
            </a:r>
            <a:r>
              <a:rPr kumimoji="0" lang="ja-JP" altLang="en-US" sz="1600" b="1">
                <a:solidFill>
                  <a:prstClr val="black"/>
                </a:solidFill>
                <a:latin typeface="Calibri"/>
                <a:ea typeface="ＭＳ Ｐゴシック"/>
              </a:rPr>
              <a:t>’</a:t>
            </a:r>
            <a:r>
              <a:rPr kumimoji="0" lang="en-US" sz="1600" b="1">
                <a:solidFill>
                  <a:prstClr val="black"/>
                </a:solidFill>
                <a:latin typeface="Calibri"/>
              </a:rPr>
              <a:t>  Quartz Siliceous Shale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600" b="1">
                <a:solidFill>
                  <a:prstClr val="black"/>
                </a:solidFill>
                <a:latin typeface="Calibri"/>
              </a:rPr>
              <a:t>Quartz: 55%  </a:t>
            </a:r>
            <a:r>
              <a:rPr kumimoji="0" lang="en-US" sz="1600" b="1" i="1">
                <a:solidFill>
                  <a:srgbClr val="FF0000"/>
                </a:solidFill>
                <a:latin typeface="Calibri"/>
              </a:rPr>
              <a:t>Detritus: 43%</a:t>
            </a:r>
            <a:endParaRPr kumimoji="0" lang="en-US" sz="1600" b="1">
              <a:solidFill>
                <a:srgbClr val="FF0000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600" b="1">
                <a:solidFill>
                  <a:prstClr val="black"/>
                </a:solidFill>
                <a:latin typeface="Calibri"/>
              </a:rPr>
              <a:t>Porosity: 15.1%     Kair: 0.06 md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257800" y="6516523"/>
            <a:ext cx="3886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dirty="0" err="1" smtClean="0">
                <a:solidFill>
                  <a:prstClr val="black"/>
                </a:solidFill>
              </a:rPr>
              <a:t>Schwalbach</a:t>
            </a:r>
            <a:r>
              <a:rPr kumimoji="0" lang="en-US" sz="1400" dirty="0">
                <a:solidFill>
                  <a:prstClr val="black"/>
                </a:solidFill>
              </a:rPr>
              <a:t> </a:t>
            </a:r>
            <a:r>
              <a:rPr kumimoji="0" lang="en-US" sz="1400" dirty="0" smtClean="0">
                <a:solidFill>
                  <a:prstClr val="black"/>
                </a:solidFill>
              </a:rPr>
              <a:t>et al., 2007</a:t>
            </a:r>
            <a:endParaRPr kumimoji="0" lang="en-US" sz="1400" dirty="0">
              <a:solidFill>
                <a:prstClr val="black"/>
              </a:solidFill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4765675" y="752949"/>
            <a:ext cx="4378325" cy="82232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76000"/>
              <a:buFont typeface="Wingdings" charset="0"/>
              <a:buNone/>
              <a:defRPr/>
            </a:pPr>
            <a:r>
              <a:rPr kumimoji="0" lang="en-US" sz="1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kumimoji="0"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Mercury Injection Capillary Pressure (MICP)</a:t>
            </a:r>
          </a:p>
        </p:txBody>
      </p:sp>
    </p:spTree>
    <p:extLst>
      <p:ext uri="{BB962C8B-B14F-4D97-AF65-F5344CB8AC3E}">
        <p14:creationId xmlns:p14="http://schemas.microsoft.com/office/powerpoint/2010/main" val="3986195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722313" y="1314450"/>
            <a:ext cx="7599362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None/>
              <a:defRPr/>
            </a:pPr>
            <a:r>
              <a:rPr lang="en-US" sz="3200" dirty="0" smtClean="0">
                <a:solidFill>
                  <a:schemeClr val="tx2"/>
                </a:solidFill>
              </a:rPr>
              <a:t>Porosity </a:t>
            </a:r>
            <a:r>
              <a:rPr lang="en-US" sz="3200" dirty="0">
                <a:solidFill>
                  <a:schemeClr val="tx2"/>
                </a:solidFill>
              </a:rPr>
              <a:t>and Permeability</a:t>
            </a:r>
            <a:endParaRPr lang="en-US" sz="28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cs typeface="+mn-cs"/>
              </a:rPr>
              <a:t>Controlling Variables</a:t>
            </a:r>
            <a:endParaRPr lang="en-US" sz="32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>
                <a:solidFill>
                  <a:schemeClr val="tx2"/>
                </a:solidFill>
                <a:cs typeface="+mn-cs"/>
              </a:rPr>
              <a:t>D</a:t>
            </a:r>
            <a:r>
              <a:rPr lang="en-US" sz="2800" dirty="0" smtClean="0">
                <a:solidFill>
                  <a:schemeClr val="tx2"/>
                </a:solidFill>
                <a:cs typeface="+mn-cs"/>
              </a:rPr>
              <a:t>iatomite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Porcelanite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err="1" smtClean="0">
                <a:solidFill>
                  <a:schemeClr val="tx2"/>
                </a:solidFill>
                <a:cs typeface="+mn-cs"/>
              </a:rPr>
              <a:t>Chert</a:t>
            </a:r>
            <a:endParaRPr lang="en-US" sz="2800" dirty="0" smtClean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Relationships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9588" y="414338"/>
            <a:ext cx="81407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kumimoji="0" lang="en-US" sz="3600" dirty="0" smtClean="0">
                <a:solidFill>
                  <a:srgbClr val="4A452A"/>
                </a:solidFill>
                <a:latin typeface="B Helvetica Bold" charset="0"/>
                <a:cs typeface="+mn-cs"/>
              </a:rPr>
              <a:t>Petroleum Geology</a:t>
            </a:r>
            <a:endParaRPr kumimoji="0" lang="en-US" sz="2400" dirty="0">
              <a:solidFill>
                <a:srgbClr val="4A452A"/>
              </a:solidFill>
              <a:latin typeface="B Helvetica Bold" charset="0"/>
              <a:cs typeface="+mn-cs"/>
            </a:endParaRPr>
          </a:p>
        </p:txBody>
      </p:sp>
      <p:sp>
        <p:nvSpPr>
          <p:cNvPr id="107523" name="TextBox 3"/>
          <p:cNvSpPr txBox="1">
            <a:spLocks noChangeArrowheads="1"/>
          </p:cNvSpPr>
          <p:nvPr/>
        </p:nvSpPr>
        <p:spPr bwMode="auto">
          <a:xfrm>
            <a:off x="115888" y="6316663"/>
            <a:ext cx="702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 dirty="0"/>
              <a:t>MARS Project: </a:t>
            </a:r>
            <a:r>
              <a:rPr lang="en-US" sz="2400" i="1" dirty="0"/>
              <a:t>Monterey and Related Sediments</a:t>
            </a:r>
          </a:p>
        </p:txBody>
      </p:sp>
    </p:spTree>
    <p:extLst>
      <p:ext uri="{BB962C8B-B14F-4D97-AF65-F5344CB8AC3E}">
        <p14:creationId xmlns:p14="http://schemas.microsoft.com/office/powerpoint/2010/main" val="33447321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2" name="Text Box 49"/>
          <p:cNvSpPr txBox="1">
            <a:spLocks noChangeArrowheads="1"/>
          </p:cNvSpPr>
          <p:nvPr/>
        </p:nvSpPr>
        <p:spPr bwMode="auto">
          <a:xfrm>
            <a:off x="635172" y="333022"/>
            <a:ext cx="754485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3200" dirty="0">
                <a:solidFill>
                  <a:prstClr val="black"/>
                </a:solidFill>
              </a:rPr>
              <a:t>Typical reservoir parameters of </a:t>
            </a:r>
            <a:r>
              <a:rPr kumimoji="0" lang="en-US" sz="3200" dirty="0" smtClean="0">
                <a:solidFill>
                  <a:prstClr val="black"/>
                </a:solidFill>
              </a:rPr>
              <a:t/>
            </a:r>
            <a:br>
              <a:rPr kumimoji="0" lang="en-US" sz="3200" dirty="0" smtClean="0">
                <a:solidFill>
                  <a:prstClr val="black"/>
                </a:solidFill>
              </a:rPr>
            </a:br>
            <a:r>
              <a:rPr kumimoji="0" lang="en-US" sz="3200" dirty="0" smtClean="0">
                <a:solidFill>
                  <a:prstClr val="black"/>
                </a:solidFill>
              </a:rPr>
              <a:t>opal-A, opal-CT </a:t>
            </a:r>
            <a:r>
              <a:rPr kumimoji="0" lang="en-US" sz="3200" dirty="0">
                <a:solidFill>
                  <a:prstClr val="black"/>
                </a:solidFill>
              </a:rPr>
              <a:t>and quartz </a:t>
            </a:r>
            <a:r>
              <a:rPr kumimoji="0" lang="en-US" sz="3200" dirty="0" smtClean="0">
                <a:solidFill>
                  <a:prstClr val="black"/>
                </a:solidFill>
              </a:rPr>
              <a:t>phase rocks</a:t>
            </a:r>
            <a:endParaRPr kumimoji="0" lang="en-US" sz="3200" dirty="0">
              <a:solidFill>
                <a:prstClr val="black"/>
              </a:solidFill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043906" y="6275891"/>
            <a:ext cx="3886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600" dirty="0" smtClean="0">
                <a:solidFill>
                  <a:prstClr val="black"/>
                </a:solidFill>
              </a:rPr>
              <a:t>Compiled from many workers</a:t>
            </a:r>
            <a:endParaRPr kumimoji="0" lang="en-US" sz="1600" dirty="0">
              <a:solidFill>
                <a:prstClr val="black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502284"/>
              </p:ext>
            </p:extLst>
          </p:nvPr>
        </p:nvGraphicFramePr>
        <p:xfrm>
          <a:off x="521366" y="1991894"/>
          <a:ext cx="8141370" cy="3689684"/>
        </p:xfrm>
        <a:graphic>
          <a:graphicData uri="http://schemas.openxmlformats.org/drawingml/2006/table">
            <a:tbl>
              <a:tblPr/>
              <a:tblGrid>
                <a:gridCol w="1356895"/>
                <a:gridCol w="1169739"/>
                <a:gridCol w="1229895"/>
                <a:gridCol w="1564105"/>
                <a:gridCol w="1463841"/>
                <a:gridCol w="1356895"/>
              </a:tblGrid>
              <a:tr h="16060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Typical Porosity (%)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Grain Density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/>
                      </a:r>
                      <a:b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</a:b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g/cc)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Permeability (air, md)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Pore-throat Diameter (microns)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Oil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Saturation</a:t>
                      </a:r>
                      <a:b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</a:b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%)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45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Opal-A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35-70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1.7 - 1.9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1.0 - 8.0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0.1 - 6.0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40 - 65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45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Opal-CT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25-40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2.25 - 2.35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0.01 - 0.1’s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0.01 - 0.1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0 - 30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45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Quartz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15-30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2.55 - 2.65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0.1 - 1.0’s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0.1 - 1.0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30 - 60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3797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758952"/>
          </a:xfrm>
        </p:spPr>
        <p:txBody>
          <a:bodyPr>
            <a:noAutofit/>
          </a:bodyPr>
          <a:lstStyle/>
          <a:p>
            <a:r>
              <a:rPr lang="en-US" sz="4400" dirty="0" smtClean="0"/>
              <a:t>Porcelanite pore microfabrics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800100" y="4213079"/>
            <a:ext cx="8280400" cy="84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</a:rPr>
              <a:t> Opal-CT       Opal-CT      Opal-CT         Quartz         Quartz          Quartz              </a:t>
            </a:r>
          </a:p>
          <a:p>
            <a:pPr>
              <a:buFontTx/>
              <a:buNone/>
            </a:pPr>
            <a:r>
              <a:rPr lang="en-US" sz="1400" dirty="0" smtClean="0">
                <a:solidFill>
                  <a:prstClr val="black"/>
                </a:solidFill>
              </a:rPr>
              <a:t>Detrital-poor       Detrital-rich      Detrital-poor         Detrital-poor      Detrital-poor       </a:t>
            </a:r>
            <a:r>
              <a:rPr lang="en-US" sz="1400" dirty="0">
                <a:solidFill>
                  <a:prstClr val="black"/>
                </a:solidFill>
              </a:rPr>
              <a:t>Detrital-rich                                                          </a:t>
            </a:r>
            <a:r>
              <a:rPr lang="en-US" sz="1400" dirty="0" smtClean="0">
                <a:solidFill>
                  <a:prstClr val="black"/>
                </a:solidFill>
              </a:rPr>
              <a:t>		            Transition-zone        Laminated          Massive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0" y="2659452"/>
            <a:ext cx="7620000" cy="15356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None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1" name="Picture 3" descr="E:\Custom Geo Swatches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65"/>
          <a:stretch/>
        </p:blipFill>
        <p:spPr bwMode="auto">
          <a:xfrm>
            <a:off x="840597" y="2862219"/>
            <a:ext cx="7462807" cy="117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149" y="1244600"/>
            <a:ext cx="8262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i="1" dirty="0" smtClean="0">
                <a:solidFill>
                  <a:prstClr val="black"/>
                </a:solidFill>
              </a:rPr>
              <a:t>Effective porosity and permeability varies with silica phase, composition, macro- &amp; microfabric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2018" y="6141551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r>
              <a:rPr lang="en-US" sz="2000" i="1" dirty="0" err="1" smtClean="0">
                <a:solidFill>
                  <a:prstClr val="black"/>
                </a:solidFill>
              </a:rPr>
              <a:t>Kassa</a:t>
            </a:r>
            <a:r>
              <a:rPr lang="en-US" sz="2000" i="1" dirty="0" smtClean="0">
                <a:solidFill>
                  <a:prstClr val="black"/>
                </a:solidFill>
              </a:rPr>
              <a:t> (2016); Behl &amp; </a:t>
            </a:r>
            <a:r>
              <a:rPr lang="en-US" sz="2000" i="1" dirty="0" err="1" smtClean="0">
                <a:solidFill>
                  <a:prstClr val="black"/>
                </a:solidFill>
              </a:rPr>
              <a:t>Kassa</a:t>
            </a:r>
            <a:r>
              <a:rPr lang="en-US" sz="2000" i="1" dirty="0" smtClean="0">
                <a:solidFill>
                  <a:prstClr val="black"/>
                </a:solidFill>
              </a:rPr>
              <a:t> (2016)</a:t>
            </a:r>
            <a:endParaRPr lang="en-US" sz="20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06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9"/>
          <p:cNvSpPr>
            <a:spLocks noGrp="1"/>
          </p:cNvSpPr>
          <p:nvPr>
            <p:ph sz="quarter" idx="1"/>
          </p:nvPr>
        </p:nvSpPr>
        <p:spPr>
          <a:xfrm>
            <a:off x="170618" y="1789637"/>
            <a:ext cx="8503920" cy="1854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err="1" smtClean="0"/>
              <a:t>Lepisheric</a:t>
            </a:r>
            <a:r>
              <a:rPr lang="en-US" sz="2600" dirty="0"/>
              <a:t> </a:t>
            </a:r>
            <a:r>
              <a:rPr lang="en-US" sz="2600" dirty="0" smtClean="0"/>
              <a:t>structure </a:t>
            </a:r>
            <a:br>
              <a:rPr lang="en-US" sz="2600" dirty="0" smtClean="0"/>
            </a:br>
            <a:r>
              <a:rPr lang="en-US" sz="2600" dirty="0" smtClean="0"/>
              <a:t>with </a:t>
            </a:r>
            <a:br>
              <a:rPr lang="en-US" sz="2600" dirty="0" smtClean="0"/>
            </a:br>
            <a:r>
              <a:rPr lang="en-US" sz="2600" dirty="0" smtClean="0"/>
              <a:t>three distinct zones</a:t>
            </a:r>
            <a:endParaRPr lang="en-US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Massive Opal-CT Porcelanite</a:t>
            </a:r>
            <a:r>
              <a:rPr lang="en-US" sz="4000" u="sng" dirty="0" smtClean="0"/>
              <a:t> </a:t>
            </a:r>
            <a:br>
              <a:rPr lang="en-US" sz="4000" u="sng" dirty="0" smtClean="0"/>
            </a:br>
            <a:r>
              <a:rPr lang="en-US" sz="3200" dirty="0" smtClean="0"/>
              <a:t>Detrital-poor (&gt; .75 </a:t>
            </a:r>
            <a:r>
              <a:rPr lang="en-US" sz="3200" dirty="0" err="1" smtClean="0"/>
              <a:t>silica:detritus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4" name="Picture 3" descr="VK12-6 im002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7" t="26534" r="16914" b="-86"/>
          <a:stretch/>
        </p:blipFill>
        <p:spPr>
          <a:xfrm>
            <a:off x="3040508" y="1252110"/>
            <a:ext cx="5989192" cy="5513230"/>
          </a:xfrm>
          <a:prstGeom prst="rect">
            <a:avLst/>
          </a:prstGeom>
        </p:spPr>
      </p:pic>
      <p:pic>
        <p:nvPicPr>
          <p:cNvPr id="5" name="Picture 3" descr="E:\Custom Geo Swatch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" r="85338" b="76584"/>
          <a:stretch/>
        </p:blipFill>
        <p:spPr bwMode="auto">
          <a:xfrm>
            <a:off x="1190821" y="3459295"/>
            <a:ext cx="950976" cy="92669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3216" y="5995558"/>
            <a:ext cx="3692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000" i="1" dirty="0" err="1" smtClean="0">
                <a:solidFill>
                  <a:prstClr val="black"/>
                </a:solidFill>
              </a:rPr>
              <a:t>Kassa</a:t>
            </a:r>
            <a:r>
              <a:rPr lang="en-US" sz="2000" i="1" dirty="0" smtClean="0">
                <a:solidFill>
                  <a:prstClr val="black"/>
                </a:solidFill>
              </a:rPr>
              <a:t> (2016); </a:t>
            </a:r>
            <a:br>
              <a:rPr lang="en-US" sz="2000" i="1" dirty="0" smtClean="0">
                <a:solidFill>
                  <a:prstClr val="black"/>
                </a:solidFill>
              </a:rPr>
            </a:br>
            <a:r>
              <a:rPr lang="en-US" sz="2000" i="1" dirty="0" smtClean="0">
                <a:solidFill>
                  <a:prstClr val="black"/>
                </a:solidFill>
              </a:rPr>
              <a:t>Behl &amp; </a:t>
            </a:r>
            <a:r>
              <a:rPr lang="en-US" sz="2000" i="1" dirty="0" err="1" smtClean="0">
                <a:solidFill>
                  <a:prstClr val="black"/>
                </a:solidFill>
              </a:rPr>
              <a:t>Kassa</a:t>
            </a:r>
            <a:r>
              <a:rPr lang="en-US" sz="2000" i="1" dirty="0" smtClean="0">
                <a:solidFill>
                  <a:prstClr val="black"/>
                </a:solidFill>
              </a:rPr>
              <a:t> (2016)</a:t>
            </a:r>
            <a:endParaRPr lang="en-US" sz="20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8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294992" y="1282103"/>
            <a:ext cx="8503920" cy="23823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Three distinct zones</a:t>
            </a:r>
            <a:endParaRPr lang="en-US" sz="2800" dirty="0"/>
          </a:p>
          <a:p>
            <a:pPr lvl="1"/>
            <a:r>
              <a:rPr lang="en-US" dirty="0" smtClean="0"/>
              <a:t>Core</a:t>
            </a:r>
            <a:r>
              <a:rPr lang="en-US" dirty="0"/>
              <a:t>: </a:t>
            </a:r>
            <a:r>
              <a:rPr lang="en-US" dirty="0" smtClean="0"/>
              <a:t>highly </a:t>
            </a:r>
            <a:r>
              <a:rPr lang="en-US" dirty="0"/>
              <a:t>porous and connected; </a:t>
            </a:r>
            <a:r>
              <a:rPr lang="en-US" dirty="0" smtClean="0"/>
              <a:t>3</a:t>
            </a:r>
            <a:r>
              <a:rPr lang="en-US" dirty="0"/>
              <a:t>-280 </a:t>
            </a:r>
            <a:r>
              <a:rPr lang="en-US" dirty="0" smtClean="0"/>
              <a:t>nm</a:t>
            </a:r>
            <a:endParaRPr lang="en-US" dirty="0"/>
          </a:p>
          <a:p>
            <a:pPr lvl="1"/>
            <a:r>
              <a:rPr lang="en-US" dirty="0" smtClean="0"/>
              <a:t>Mantle</a:t>
            </a:r>
            <a:r>
              <a:rPr lang="en-US" dirty="0"/>
              <a:t>: </a:t>
            </a:r>
            <a:r>
              <a:rPr lang="en-US" dirty="0" smtClean="0"/>
              <a:t>isolated </a:t>
            </a:r>
            <a:r>
              <a:rPr lang="en-US" dirty="0" err="1" smtClean="0"/>
              <a:t>nanopores</a:t>
            </a:r>
            <a:r>
              <a:rPr lang="en-US" dirty="0" smtClean="0"/>
              <a:t>, virtually </a:t>
            </a:r>
            <a:r>
              <a:rPr lang="en-US" dirty="0"/>
              <a:t>impermeable</a:t>
            </a:r>
          </a:p>
          <a:p>
            <a:pPr lvl="1"/>
            <a:r>
              <a:rPr lang="en-US" dirty="0" smtClean="0"/>
              <a:t>Interlepisphere</a:t>
            </a:r>
            <a:r>
              <a:rPr lang="en-US" dirty="0"/>
              <a:t>: </a:t>
            </a:r>
            <a:r>
              <a:rPr lang="en-US" dirty="0" smtClean="0"/>
              <a:t>Very porous; 10</a:t>
            </a:r>
            <a:r>
              <a:rPr lang="en-US" dirty="0"/>
              <a:t>-440 </a:t>
            </a:r>
            <a:r>
              <a:rPr lang="en-US" dirty="0" smtClean="0"/>
              <a:t>nm</a:t>
            </a:r>
            <a:endParaRPr lang="en-US" dirty="0"/>
          </a:p>
          <a:p>
            <a:pPr marL="0" indent="0">
              <a:buNone/>
            </a:pPr>
            <a:r>
              <a:rPr lang="en-US" sz="2800" dirty="0"/>
              <a:t> 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844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Opal-CT Lepispheric pore structure</a:t>
            </a:r>
            <a:endParaRPr lang="en-US" sz="4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457200" y="3872022"/>
            <a:ext cx="2486522" cy="2960655"/>
            <a:chOff x="457200" y="3872022"/>
            <a:chExt cx="2486522" cy="2960655"/>
          </a:xfrm>
        </p:grpSpPr>
        <p:pic>
          <p:nvPicPr>
            <p:cNvPr id="7" name="Picture 6" descr="C:\Users\Tesfalidet\Documents\Z Porcelanite data\1 porcelanite\1 opal-CT\1. Silica rich\VK12-6\1. 140414_Boeing VK 12 6 measure\100000_001.t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3060" b="7423"/>
            <a:stretch/>
          </p:blipFill>
          <p:spPr bwMode="auto">
            <a:xfrm>
              <a:off x="457200" y="3872022"/>
              <a:ext cx="2486522" cy="2468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981199" y="6463345"/>
              <a:ext cx="893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500 nm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018101" y="6463345"/>
              <a:ext cx="90601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172200" y="3886199"/>
            <a:ext cx="2494197" cy="2963793"/>
            <a:chOff x="6172200" y="3886199"/>
            <a:chExt cx="2494197" cy="2963793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7162800" y="6469028"/>
              <a:ext cx="1447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464586" y="6480660"/>
              <a:ext cx="893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500 nm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316" b="7870"/>
            <a:stretch/>
          </p:blipFill>
          <p:spPr bwMode="auto">
            <a:xfrm>
              <a:off x="6172200" y="3886199"/>
              <a:ext cx="2494197" cy="2468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accent1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3352800" y="3886199"/>
            <a:ext cx="2487168" cy="2960132"/>
            <a:chOff x="3352800" y="3886199"/>
            <a:chExt cx="2487168" cy="2960132"/>
          </a:xfrm>
        </p:grpSpPr>
        <p:pic>
          <p:nvPicPr>
            <p:cNvPr id="17" name="Picture 1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4" r="28211" b="5651"/>
            <a:stretch/>
          </p:blipFill>
          <p:spPr bwMode="auto">
            <a:xfrm>
              <a:off x="3352800" y="3886199"/>
              <a:ext cx="2487168" cy="2468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4343400" y="6476999"/>
              <a:ext cx="13865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701300" y="6476999"/>
              <a:ext cx="6712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1 </a:t>
              </a:r>
              <a:r>
                <a:rPr lang="en-US" sz="18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m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4817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2820" y="0"/>
            <a:ext cx="7611181" cy="758952"/>
          </a:xfrm>
        </p:spPr>
        <p:txBody>
          <a:bodyPr>
            <a:normAutofit fontScale="90000"/>
          </a:bodyPr>
          <a:lstStyle/>
          <a:p>
            <a:pPr algn="r"/>
            <a:r>
              <a:rPr lang="en-US" sz="4400" dirty="0" smtClean="0"/>
              <a:t>Detrital-poor Opal-CT Porcelanite</a:t>
            </a:r>
            <a:endParaRPr lang="en-US" sz="4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079"/>
          <a:stretch/>
        </p:blipFill>
        <p:spPr bwMode="auto">
          <a:xfrm>
            <a:off x="2103374" y="1876749"/>
            <a:ext cx="6834614" cy="479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1675936" y="2472816"/>
            <a:ext cx="945864" cy="2001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577" y="2149574"/>
            <a:ext cx="213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dirty="0" smtClean="0">
                <a:solidFill>
                  <a:prstClr val="black"/>
                </a:solidFill>
              </a:rPr>
              <a:t>Inter-</a:t>
            </a:r>
            <a:r>
              <a:rPr lang="en-US" dirty="0" err="1" smtClean="0">
                <a:solidFill>
                  <a:prstClr val="black"/>
                </a:solidFill>
              </a:rPr>
              <a:t>lepisphere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77513" y="4576418"/>
            <a:ext cx="14764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dirty="0" smtClean="0">
                <a:solidFill>
                  <a:srgbClr val="FFFF00"/>
                </a:solidFill>
              </a:rPr>
              <a:t>Mantle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86843" y="5762789"/>
            <a:ext cx="13118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dirty="0" smtClean="0">
                <a:solidFill>
                  <a:srgbClr val="FFFF00"/>
                </a:solidFill>
              </a:rPr>
              <a:t>Core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22586" y="6245854"/>
            <a:ext cx="1767588" cy="130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4299" y="6187210"/>
            <a:ext cx="9956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1 </a:t>
            </a:r>
            <a:r>
              <a:rPr lang="en-US" dirty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m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Content Placeholder 9"/>
          <p:cNvSpPr txBox="1">
            <a:spLocks/>
          </p:cNvSpPr>
          <p:nvPr/>
        </p:nvSpPr>
        <p:spPr>
          <a:xfrm>
            <a:off x="251198" y="698140"/>
            <a:ext cx="8503920" cy="1170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i="1" dirty="0" smtClean="0"/>
              <a:t>Three distinct lepispheric zones with isolated or connected pores</a:t>
            </a:r>
          </a:p>
        </p:txBody>
      </p:sp>
    </p:spTree>
    <p:extLst>
      <p:ext uri="{BB962C8B-B14F-4D97-AF65-F5344CB8AC3E}">
        <p14:creationId xmlns:p14="http://schemas.microsoft.com/office/powerpoint/2010/main" val="3246310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983" y="5511496"/>
            <a:ext cx="6306457" cy="75895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10x’s larger pores &amp; pore throats</a:t>
            </a:r>
            <a:endParaRPr lang="en-US" sz="36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/>
          <a:stretch/>
        </p:blipFill>
        <p:spPr bwMode="auto">
          <a:xfrm>
            <a:off x="1134836" y="1905000"/>
            <a:ext cx="6874329" cy="364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6917614" y="5715000"/>
            <a:ext cx="4579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42099" y="5618718"/>
            <a:ext cx="10087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+mj-lt"/>
              </a:rPr>
              <a:t>1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2984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Massive Quartz Porcelanite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94057" y="1117398"/>
            <a:ext cx="6462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/>
              <a:t>Detrital-poor (&gt; .75 </a:t>
            </a:r>
            <a:r>
              <a:rPr lang="en-US" sz="2800" dirty="0" err="1"/>
              <a:t>silica:detritus</a:t>
            </a:r>
            <a:r>
              <a:rPr lang="en-US" sz="2800" dirty="0"/>
              <a:t>)</a:t>
            </a:r>
            <a:endParaRPr lang="en-US" dirty="0"/>
          </a:p>
        </p:txBody>
      </p:sp>
      <p:pic>
        <p:nvPicPr>
          <p:cNvPr id="9" name="Picture 3" descr="E:\Custom Geo Swatch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4" r="17071" b="76415"/>
          <a:stretch/>
        </p:blipFill>
        <p:spPr bwMode="auto">
          <a:xfrm>
            <a:off x="7905280" y="708091"/>
            <a:ext cx="979714" cy="95848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228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64604" y="1293475"/>
            <a:ext cx="3913551" cy="1595805"/>
          </a:xfrm>
        </p:spPr>
        <p:txBody>
          <a:bodyPr/>
          <a:lstStyle/>
          <a:p>
            <a:r>
              <a:rPr lang="en-US" sz="2400" dirty="0" smtClean="0"/>
              <a:t>~100 µm-thick </a:t>
            </a:r>
            <a:r>
              <a:rPr lang="en-US" sz="2400" dirty="0"/>
              <a:t>laminations</a:t>
            </a:r>
          </a:p>
          <a:p>
            <a:r>
              <a:rPr lang="en-US" sz="2400" dirty="0"/>
              <a:t>M</a:t>
            </a:r>
            <a:r>
              <a:rPr lang="en-US" sz="2400" dirty="0" smtClean="0"/>
              <a:t>arked </a:t>
            </a:r>
            <a:r>
              <a:rPr lang="en-US" sz="2400" dirty="0"/>
              <a:t>difference </a:t>
            </a:r>
            <a:r>
              <a:rPr lang="en-US" sz="2400" dirty="0" smtClean="0"/>
              <a:t>in porosity.</a:t>
            </a:r>
          </a:p>
          <a:p>
            <a:r>
              <a:rPr lang="en-US" sz="2400" dirty="0" smtClean="0"/>
              <a:t>Good lateral connectivity</a:t>
            </a:r>
          </a:p>
        </p:txBody>
      </p:sp>
      <p:pic>
        <p:nvPicPr>
          <p:cNvPr id="9" name="Picture 6" descr="C:\Users\Tesfalidet\Documents\A ImageJ analysis\A. SEM Images VK &amp; VB\VK12_16\VK12_6_010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5"/>
          <a:stretch/>
        </p:blipFill>
        <p:spPr bwMode="auto">
          <a:xfrm>
            <a:off x="5427803" y="773955"/>
            <a:ext cx="317862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434878" y="3458382"/>
            <a:ext cx="913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400 </a:t>
            </a:r>
            <a:r>
              <a:rPr lang="en-US" sz="1800" dirty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>
                <a:solidFill>
                  <a:prstClr val="black"/>
                </a:solidFill>
              </a:rPr>
              <a:t>m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7481805" y="3656346"/>
            <a:ext cx="9906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E:\Custom Geo Swatch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4" r="34559" b="76683"/>
          <a:stretch/>
        </p:blipFill>
        <p:spPr bwMode="auto">
          <a:xfrm>
            <a:off x="4095968" y="1770479"/>
            <a:ext cx="950347" cy="94759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23202"/>
            <a:ext cx="9144000" cy="9906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Microfabric: Laminated Quartz Porcelanite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/>
              <a:t>Detrital-poor (</a:t>
            </a:r>
            <a:r>
              <a:rPr lang="en-US" sz="2800" dirty="0"/>
              <a:t>&gt;</a:t>
            </a:r>
            <a:r>
              <a:rPr lang="en-US" sz="2800" dirty="0" smtClean="0"/>
              <a:t> .75 </a:t>
            </a:r>
            <a:r>
              <a:rPr lang="en-US" sz="2800" dirty="0" err="1" smtClean="0"/>
              <a:t>silica:detritus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341042" y="337080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High-porosity lamination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8" name="Picture 2" descr="D:\Z\1 porcelanite\2 Quartz phase\Detrital poor\VK12-16\3. A3   140324_VK 12 16 A measure 30-60K Presentation\New folder\PictureB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10" y="3883160"/>
            <a:ext cx="8229600" cy="265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941118" y="6449868"/>
            <a:ext cx="679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+mj-lt"/>
              </a:rPr>
              <a:t>1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m</a:t>
            </a:r>
            <a:endParaRPr lang="en-US" sz="18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7798425" y="6680543"/>
            <a:ext cx="61778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016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" descr="D:\Z\1 porcelanite\2 Quartz phase\Detrital poor\VK12-16\6 140517_VK 12 16 Boeing Presentation\3000x_004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7"/>
          <a:stretch/>
        </p:blipFill>
        <p:spPr bwMode="auto">
          <a:xfrm>
            <a:off x="1036477" y="1618312"/>
            <a:ext cx="7038971" cy="469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790" y="384048"/>
            <a:ext cx="8771342" cy="758952"/>
          </a:xfrm>
        </p:spPr>
        <p:txBody>
          <a:bodyPr>
            <a:normAutofit fontScale="90000"/>
          </a:bodyPr>
          <a:lstStyle/>
          <a:p>
            <a:r>
              <a:rPr lang="en-US" dirty="0"/>
              <a:t>Detrital-Rich Quartz Porcelanite</a:t>
            </a:r>
            <a:br>
              <a:rPr lang="en-US" dirty="0"/>
            </a:br>
            <a:r>
              <a:rPr lang="en-US" sz="3600" dirty="0"/>
              <a:t>(&lt; .75 </a:t>
            </a:r>
            <a:r>
              <a:rPr lang="en-US" sz="3600" dirty="0" err="1"/>
              <a:t>silica:detritus</a:t>
            </a:r>
            <a:r>
              <a:rPr lang="en-US" sz="3600" dirty="0" smtClean="0"/>
              <a:t>)</a:t>
            </a:r>
            <a:br>
              <a:rPr lang="en-US" sz="3600" dirty="0" smtClean="0"/>
            </a:br>
            <a:r>
              <a:rPr lang="en-US" sz="3600" dirty="0" smtClean="0"/>
              <a:t>Moderate porosity with poor connectivity</a:t>
            </a:r>
            <a:endParaRPr lang="en-US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049320" y="6542168"/>
            <a:ext cx="199433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00803" y="6231007"/>
            <a:ext cx="12037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latin typeface="+mj-lt"/>
              </a:rPr>
              <a:t>2</a:t>
            </a:r>
            <a:r>
              <a:rPr lang="en-US" dirty="0" smtClean="0">
                <a:latin typeface="+mj-lt"/>
              </a:rPr>
              <a:t>0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</a:t>
            </a:r>
          </a:p>
        </p:txBody>
      </p:sp>
      <p:pic>
        <p:nvPicPr>
          <p:cNvPr id="9" name="Picture 8" descr="E:\Custom Geo Swatch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4" b="75625"/>
          <a:stretch/>
        </p:blipFill>
        <p:spPr bwMode="auto">
          <a:xfrm>
            <a:off x="7985931" y="316540"/>
            <a:ext cx="983343" cy="9906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79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b="2091"/>
          <a:stretch/>
        </p:blipFill>
        <p:spPr bwMode="auto">
          <a:xfrm>
            <a:off x="1134836" y="2514600"/>
            <a:ext cx="6874329" cy="356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7467600" y="6178552"/>
            <a:ext cx="381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24212" y="6183868"/>
            <a:ext cx="679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+mj-lt"/>
              </a:rPr>
              <a:t>1 </a:t>
            </a:r>
            <a:r>
              <a:rPr lang="en-US" sz="1800" dirty="0">
                <a:latin typeface="Symbol" charset="2"/>
                <a:cs typeface="Symbol" charset="2"/>
              </a:rPr>
              <a:t>m</a:t>
            </a:r>
            <a:r>
              <a:rPr lang="en-US" sz="1800" dirty="0"/>
              <a:t>m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3254" y="141004"/>
            <a:ext cx="8594725" cy="1012337"/>
          </a:xfrm>
        </p:spPr>
        <p:txBody>
          <a:bodyPr>
            <a:noAutofit/>
          </a:bodyPr>
          <a:lstStyle/>
          <a:p>
            <a:r>
              <a:rPr lang="en-US" sz="4400" dirty="0" smtClean="0"/>
              <a:t>Detrital-rich quartz porcelanite</a:t>
            </a:r>
            <a:br>
              <a:rPr lang="en-US" sz="4400" dirty="0" smtClean="0"/>
            </a:br>
            <a:r>
              <a:rPr lang="en-US" sz="3200" dirty="0" smtClean="0"/>
              <a:t> (&lt; .</a:t>
            </a:r>
            <a:r>
              <a:rPr lang="en-US" sz="3200" dirty="0"/>
              <a:t>75 </a:t>
            </a:r>
            <a:r>
              <a:rPr lang="en-US" sz="3200" dirty="0" err="1"/>
              <a:t>silica:detritus</a:t>
            </a:r>
            <a:r>
              <a:rPr lang="en-US" sz="3200" dirty="0"/>
              <a:t>)</a:t>
            </a:r>
          </a:p>
        </p:txBody>
      </p:sp>
      <p:pic>
        <p:nvPicPr>
          <p:cNvPr id="9" name="Picture 8" descr="E:\Custom Geo Swatch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4" b="75625"/>
          <a:stretch/>
        </p:blipFill>
        <p:spPr bwMode="auto">
          <a:xfrm>
            <a:off x="7766957" y="1104900"/>
            <a:ext cx="983343" cy="9906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3"/>
          <p:cNvSpPr txBox="1">
            <a:spLocks/>
          </p:cNvSpPr>
          <p:nvPr/>
        </p:nvSpPr>
        <p:spPr>
          <a:xfrm>
            <a:off x="301752" y="1467939"/>
            <a:ext cx="850392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Small and large pores</a:t>
            </a:r>
            <a:br>
              <a:rPr lang="en-US" sz="2400" dirty="0" smtClean="0"/>
            </a:br>
            <a:r>
              <a:rPr lang="en-US" sz="2400" dirty="0" smtClean="0"/>
              <a:t>Moderate bulk porosity, but  with poor connectivity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0070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896938" y="823"/>
            <a:ext cx="7575550" cy="641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Hydrocarbon Columns:  Porcelanite S</a:t>
            </a:r>
            <a:r>
              <a:rPr kumimoji="0" lang="en-US" sz="36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</a:rPr>
              <a:t>o</a:t>
            </a:r>
            <a:endParaRPr kumimoji="0" lang="en-US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257146" y="2640630"/>
            <a:ext cx="70167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b="1" dirty="0">
                <a:solidFill>
                  <a:prstClr val="black"/>
                </a:solidFill>
              </a:rPr>
              <a:t>Height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b="1" dirty="0">
                <a:solidFill>
                  <a:prstClr val="black"/>
                </a:solidFill>
              </a:rPr>
              <a:t>Above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b="1" dirty="0">
                <a:solidFill>
                  <a:prstClr val="black"/>
                </a:solidFill>
              </a:rPr>
              <a:t>Free-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b="1" dirty="0">
                <a:solidFill>
                  <a:prstClr val="black"/>
                </a:solidFill>
              </a:rPr>
              <a:t>Water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b="1" dirty="0">
                <a:solidFill>
                  <a:prstClr val="black"/>
                </a:solidFill>
              </a:rPr>
              <a:t>Level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b="1" dirty="0">
                <a:solidFill>
                  <a:prstClr val="black"/>
                </a:solidFill>
              </a:rPr>
              <a:t>(Ft)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1747650" y="6451656"/>
            <a:ext cx="46386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600" b="1" dirty="0">
                <a:solidFill>
                  <a:prstClr val="black"/>
                </a:solidFill>
              </a:rPr>
              <a:t>Predicted Oil Saturation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6926330" y="6494641"/>
            <a:ext cx="22176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dirty="0" err="1" smtClean="0">
                <a:solidFill>
                  <a:prstClr val="black"/>
                </a:solidFill>
              </a:rPr>
              <a:t>Schwalbach</a:t>
            </a:r>
            <a:r>
              <a:rPr kumimoji="0" lang="en-US" sz="1400" dirty="0">
                <a:solidFill>
                  <a:prstClr val="black"/>
                </a:solidFill>
              </a:rPr>
              <a:t> </a:t>
            </a:r>
            <a:r>
              <a:rPr kumimoji="0" lang="en-US" sz="1400" dirty="0" smtClean="0">
                <a:solidFill>
                  <a:prstClr val="black"/>
                </a:solidFill>
              </a:rPr>
              <a:t>et al., 2007</a:t>
            </a:r>
            <a:endParaRPr kumimoji="0" lang="en-US" sz="1400" dirty="0">
              <a:solidFill>
                <a:prstClr val="black"/>
              </a:solidFill>
            </a:endParaRPr>
          </a:p>
        </p:txBody>
      </p:sp>
      <p:graphicFrame>
        <p:nvGraphicFramePr>
          <p:cNvPr id="3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3839614"/>
              </p:ext>
            </p:extLst>
          </p:nvPr>
        </p:nvGraphicFramePr>
        <p:xfrm>
          <a:off x="1102424" y="842256"/>
          <a:ext cx="6089368" cy="5586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Worksheet" r:id="rId4" imgW="5791200" imgH="3975100" progId="Excel.Sheet.8">
                  <p:embed/>
                </p:oleObj>
              </mc:Choice>
              <mc:Fallback>
                <p:oleObj name="Worksheet" r:id="rId4" imgW="5791200" imgH="39751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0658"/>
                      <a:stretch>
                        <a:fillRect/>
                      </a:stretch>
                    </p:blipFill>
                    <p:spPr bwMode="auto">
                      <a:xfrm>
                        <a:off x="1102424" y="842256"/>
                        <a:ext cx="6089368" cy="5586915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1784500" y="4858638"/>
            <a:ext cx="1141756" cy="57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000" b="1" dirty="0">
                <a:solidFill>
                  <a:srgbClr val="FF0000"/>
                </a:solidFill>
              </a:rPr>
              <a:t>Quartz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000" b="1" dirty="0">
                <a:solidFill>
                  <a:srgbClr val="FF0000"/>
                </a:solidFill>
              </a:rPr>
              <a:t>Porcelanite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000" b="1" dirty="0">
                <a:solidFill>
                  <a:srgbClr val="FF0000"/>
                </a:solidFill>
              </a:rPr>
              <a:t>&lt; 20% Detritus</a:t>
            </a:r>
            <a:endParaRPr kumimoji="0" lang="en-US" sz="1200" dirty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3119276" y="4411065"/>
            <a:ext cx="119702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22860" rIns="45720" bIns="2286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000" b="1" dirty="0">
                <a:solidFill>
                  <a:srgbClr val="FF0000"/>
                </a:solidFill>
              </a:rPr>
              <a:t>Quartz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000" b="1" dirty="0" smtClean="0">
                <a:solidFill>
                  <a:srgbClr val="FF0000"/>
                </a:solidFill>
              </a:rPr>
              <a:t>  Porcelanite</a:t>
            </a:r>
            <a:endParaRPr kumimoji="0" lang="en-US" sz="1000" b="1" dirty="0">
              <a:solidFill>
                <a:srgbClr val="FF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000" b="1" dirty="0" smtClean="0">
                <a:solidFill>
                  <a:srgbClr val="FF0000"/>
                </a:solidFill>
              </a:rPr>
              <a:t>    20</a:t>
            </a:r>
            <a:r>
              <a:rPr kumimoji="0" lang="en-US" sz="1000" b="1" dirty="0">
                <a:solidFill>
                  <a:srgbClr val="FF0000"/>
                </a:solidFill>
              </a:rPr>
              <a:t>-30% Detritus</a:t>
            </a:r>
            <a:endParaRPr kumimoji="0" lang="en-US" sz="12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4804788" y="2230619"/>
            <a:ext cx="812056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45720" tIns="22860" rIns="45720" bIns="2286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1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Transitional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1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CT -</a:t>
            </a:r>
            <a:r>
              <a:rPr kumimoji="0" lang="en-US" sz="1000" b="1" dirty="0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kumimoji="0" lang="en-US" sz="1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Quartz</a:t>
            </a:r>
            <a:endParaRPr kumimoji="0" lang="en-US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6224520" y="868444"/>
            <a:ext cx="1291006" cy="2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000" b="1" dirty="0">
                <a:solidFill>
                  <a:srgbClr val="000000"/>
                </a:solidFill>
              </a:rPr>
              <a:t>Siliceous Shale</a:t>
            </a:r>
            <a:endParaRPr kumimoji="0" lang="en-US" sz="1200" dirty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2705970" y="799335"/>
            <a:ext cx="298498" cy="38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charset="0"/>
              <a:buChar char="§"/>
            </a:pPr>
            <a:endParaRPr kumimoji="0" lang="en-US" sz="1600" b="1">
              <a:solidFill>
                <a:srgbClr val="000000"/>
              </a:solidFill>
            </a:endParaRPr>
          </a:p>
        </p:txBody>
      </p:sp>
      <p:sp>
        <p:nvSpPr>
          <p:cNvPr id="45" name="Text Box 32"/>
          <p:cNvSpPr txBox="1">
            <a:spLocks noChangeArrowheads="1"/>
          </p:cNvSpPr>
          <p:nvPr/>
        </p:nvSpPr>
        <p:spPr bwMode="auto">
          <a:xfrm>
            <a:off x="1547466" y="5984554"/>
            <a:ext cx="5574458" cy="277000"/>
          </a:xfrm>
          <a:prstGeom prst="rect">
            <a:avLst/>
          </a:prstGeom>
          <a:solidFill>
            <a:srgbClr val="E7E7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50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50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50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50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50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50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50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50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50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Aft>
                <a:spcPts val="0"/>
              </a:spcAft>
              <a:buClr>
                <a:srgbClr val="FFFF00"/>
              </a:buClr>
              <a:buSzPct val="76000"/>
              <a:buFont typeface="Wingdings" charset="0"/>
              <a:buNone/>
            </a:pPr>
            <a:r>
              <a:rPr kumimoji="0" lang="en-US" sz="1200" b="1" dirty="0">
                <a:solidFill>
                  <a:srgbClr val="000000"/>
                </a:solidFill>
                <a:latin typeface="Times New Roman" charset="0"/>
              </a:rPr>
              <a:t>100	</a:t>
            </a:r>
            <a:r>
              <a:rPr kumimoji="0" lang="en-US" sz="1200" b="1" dirty="0" smtClean="0">
                <a:solidFill>
                  <a:srgbClr val="000000"/>
                </a:solidFill>
                <a:latin typeface="Times New Roman" charset="0"/>
              </a:rPr>
              <a:t>      80</a:t>
            </a:r>
            <a:r>
              <a:rPr kumimoji="0" lang="en-US" sz="1200" b="1" dirty="0">
                <a:solidFill>
                  <a:srgbClr val="000000"/>
                </a:solidFill>
                <a:latin typeface="Times New Roman" charset="0"/>
              </a:rPr>
              <a:t>	 </a:t>
            </a:r>
            <a:r>
              <a:rPr kumimoji="0" lang="en-US" sz="1200" b="1" dirty="0" smtClean="0">
                <a:solidFill>
                  <a:srgbClr val="000000"/>
                </a:solidFill>
                <a:latin typeface="Times New Roman" charset="0"/>
              </a:rPr>
              <a:t>           60</a:t>
            </a:r>
            <a:r>
              <a:rPr kumimoji="0" lang="en-US" sz="1200" b="1" dirty="0">
                <a:solidFill>
                  <a:srgbClr val="000000"/>
                </a:solidFill>
                <a:latin typeface="Times New Roman" charset="0"/>
              </a:rPr>
              <a:t>	 </a:t>
            </a:r>
            <a:r>
              <a:rPr kumimoji="0" lang="en-US" sz="1200" b="1" dirty="0" smtClean="0">
                <a:solidFill>
                  <a:srgbClr val="000000"/>
                </a:solidFill>
                <a:latin typeface="Times New Roman" charset="0"/>
              </a:rPr>
              <a:t>                40</a:t>
            </a:r>
            <a:r>
              <a:rPr kumimoji="0" lang="en-US" sz="1200" b="1" dirty="0">
                <a:solidFill>
                  <a:srgbClr val="000000"/>
                </a:solidFill>
                <a:latin typeface="Times New Roman" charset="0"/>
              </a:rPr>
              <a:t>	</a:t>
            </a:r>
            <a:r>
              <a:rPr kumimoji="0" lang="en-US" sz="1200" b="1" dirty="0" smtClean="0">
                <a:solidFill>
                  <a:srgbClr val="000000"/>
                </a:solidFill>
                <a:latin typeface="Times New Roman" charset="0"/>
              </a:rPr>
              <a:t>	 20</a:t>
            </a:r>
            <a:r>
              <a:rPr kumimoji="0" lang="en-US" sz="1200" b="1" dirty="0">
                <a:solidFill>
                  <a:srgbClr val="000000"/>
                </a:solidFill>
                <a:latin typeface="Times New Roman" charset="0"/>
              </a:rPr>
              <a:t>	</a:t>
            </a:r>
            <a:r>
              <a:rPr kumimoji="0" lang="en-US" sz="1200" b="1" dirty="0" smtClean="0">
                <a:solidFill>
                  <a:srgbClr val="000000"/>
                </a:solidFill>
                <a:latin typeface="Times New Roman" charset="0"/>
              </a:rPr>
              <a:t>     0</a:t>
            </a:r>
            <a:endParaRPr kumimoji="0" lang="en-US" sz="1200" b="1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6" name="Rectangle 33"/>
          <p:cNvSpPr>
            <a:spLocks noChangeArrowheads="1"/>
          </p:cNvSpPr>
          <p:nvPr/>
        </p:nvSpPr>
        <p:spPr bwMode="auto">
          <a:xfrm>
            <a:off x="4594403" y="955740"/>
            <a:ext cx="1082598" cy="246221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FFFF00"/>
              </a:buClr>
              <a:buSzPct val="76000"/>
              <a:buFont typeface="Wingdings" charset="0"/>
              <a:buNone/>
            </a:pPr>
            <a:r>
              <a:rPr kumimoji="0" lang="en-US" sz="1000" b="1" dirty="0">
                <a:solidFill>
                  <a:srgbClr val="0000FF"/>
                </a:solidFill>
                <a:latin typeface="Arial"/>
                <a:cs typeface="Arial"/>
              </a:rPr>
              <a:t>CT Porcelanite</a:t>
            </a:r>
          </a:p>
        </p:txBody>
      </p:sp>
      <p:sp>
        <p:nvSpPr>
          <p:cNvPr id="16" name="Content Placeholder 3"/>
          <p:cNvSpPr txBox="1">
            <a:spLocks/>
          </p:cNvSpPr>
          <p:nvPr/>
        </p:nvSpPr>
        <p:spPr>
          <a:xfrm>
            <a:off x="7285206" y="4183400"/>
            <a:ext cx="1858794" cy="13789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i="1" dirty="0" smtClean="0"/>
              <a:t>For modeled</a:t>
            </a:r>
            <a:br>
              <a:rPr lang="en-US" sz="2400" i="1" dirty="0" smtClean="0"/>
            </a:br>
            <a:r>
              <a:rPr lang="en-US" sz="2400" i="1" dirty="0" smtClean="0"/>
              <a:t>pore-throat</a:t>
            </a:r>
            <a:br>
              <a:rPr lang="en-US" sz="2400" i="1" dirty="0" smtClean="0"/>
            </a:br>
            <a:r>
              <a:rPr lang="en-US" sz="2400" i="1" dirty="0" smtClean="0"/>
              <a:t>distribution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031377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722313" y="1314450"/>
            <a:ext cx="7599362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None/>
              <a:defRPr/>
            </a:pPr>
            <a:r>
              <a:rPr lang="en-US" sz="3200" dirty="0" smtClean="0">
                <a:solidFill>
                  <a:schemeClr val="tx2"/>
                </a:solidFill>
              </a:rPr>
              <a:t>Primary Porosity</a:t>
            </a:r>
            <a:endParaRPr lang="en-US" sz="28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</a:rPr>
              <a:t>Diatomite</a:t>
            </a:r>
            <a:br>
              <a:rPr lang="en-US" sz="3200" dirty="0" smtClean="0">
                <a:solidFill>
                  <a:schemeClr val="tx2"/>
                </a:solidFill>
              </a:rPr>
            </a:b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lnSpc>
                <a:spcPct val="130000"/>
              </a:lnSpc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Diatom assemblages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lnSpc>
                <a:spcPct val="130000"/>
              </a:lnSpc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Silica: detritus ratios</a:t>
            </a:r>
          </a:p>
          <a:p>
            <a:pPr marL="454025" lvl="1">
              <a:lnSpc>
                <a:spcPct val="130000"/>
              </a:lnSpc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Settling environment and rate</a:t>
            </a:r>
          </a:p>
          <a:p>
            <a:pPr marL="454025" lvl="1">
              <a:lnSpc>
                <a:spcPct val="130000"/>
              </a:lnSpc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Depositional </a:t>
            </a:r>
            <a:r>
              <a:rPr lang="en-US" sz="2800" dirty="0" smtClean="0">
                <a:solidFill>
                  <a:schemeClr val="tx2"/>
                </a:solidFill>
                <a:cs typeface="+mn-cs"/>
              </a:rPr>
              <a:t>environment</a:t>
            </a:r>
            <a:endParaRPr lang="en-US" sz="2800" dirty="0" smtClean="0">
              <a:solidFill>
                <a:schemeClr val="tx2"/>
              </a:solidFill>
              <a:cs typeface="+mn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9588" y="414338"/>
            <a:ext cx="81407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kumimoji="0" lang="en-US" sz="3600" dirty="0" smtClean="0">
                <a:solidFill>
                  <a:srgbClr val="4A452A"/>
                </a:solidFill>
                <a:latin typeface="B Helvetica Bold" charset="0"/>
                <a:cs typeface="+mn-cs"/>
              </a:rPr>
              <a:t>Petroleum Geology</a:t>
            </a:r>
            <a:endParaRPr kumimoji="0" lang="en-US" sz="2400" dirty="0">
              <a:solidFill>
                <a:srgbClr val="4A452A"/>
              </a:solidFill>
              <a:latin typeface="B Helvetica Bold" charset="0"/>
              <a:cs typeface="+mn-cs"/>
            </a:endParaRPr>
          </a:p>
        </p:txBody>
      </p:sp>
      <p:sp>
        <p:nvSpPr>
          <p:cNvPr id="107523" name="TextBox 3"/>
          <p:cNvSpPr txBox="1">
            <a:spLocks noChangeArrowheads="1"/>
          </p:cNvSpPr>
          <p:nvPr/>
        </p:nvSpPr>
        <p:spPr bwMode="auto">
          <a:xfrm>
            <a:off x="115888" y="6316663"/>
            <a:ext cx="702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 dirty="0"/>
              <a:t>MARS Project: </a:t>
            </a:r>
            <a:r>
              <a:rPr lang="en-US" sz="2400" i="1" dirty="0"/>
              <a:t>Monterey and Related Sediments</a:t>
            </a:r>
          </a:p>
        </p:txBody>
      </p:sp>
    </p:spTree>
    <p:extLst>
      <p:ext uri="{BB962C8B-B14F-4D97-AF65-F5344CB8AC3E}">
        <p14:creationId xmlns:p14="http://schemas.microsoft.com/office/powerpoint/2010/main" val="30377747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12"/>
          <p:cNvSpPr>
            <a:spLocks noChangeArrowheads="1"/>
          </p:cNvSpPr>
          <p:nvPr/>
        </p:nvSpPr>
        <p:spPr bwMode="auto">
          <a:xfrm>
            <a:off x="6486525" y="3832447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25283" name="Group 20"/>
          <p:cNvGrpSpPr>
            <a:grpSpLocks/>
          </p:cNvGrpSpPr>
          <p:nvPr/>
        </p:nvGrpSpPr>
        <p:grpSpPr bwMode="auto">
          <a:xfrm>
            <a:off x="313154" y="3227609"/>
            <a:ext cx="8580022" cy="1156784"/>
            <a:chOff x="470962" y="4161705"/>
            <a:chExt cx="8384173" cy="1131269"/>
          </a:xfrm>
        </p:grpSpPr>
        <p:pic>
          <p:nvPicPr>
            <p:cNvPr id="225291" name="Picture 24" descr="5256a_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972182" y="2661065"/>
              <a:ext cx="1129381" cy="4131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292" name="Picture 25" descr="5259a_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6160634" y="2598474"/>
              <a:ext cx="1131269" cy="4257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284" name="Text Box 26"/>
          <p:cNvSpPr txBox="1">
            <a:spLocks noChangeArrowheads="1"/>
          </p:cNvSpPr>
          <p:nvPr/>
        </p:nvSpPr>
        <p:spPr bwMode="auto">
          <a:xfrm>
            <a:off x="1168400" y="2557684"/>
            <a:ext cx="1536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FF00"/>
              </a:buClr>
              <a:buSzPct val="76000"/>
              <a:buFont typeface="Wingdings" charset="0"/>
              <a:buNone/>
            </a:pPr>
            <a:r>
              <a:rPr lang="en-US" sz="1600" b="1">
                <a:solidFill>
                  <a:srgbClr val="000000"/>
                </a:solidFill>
              </a:rPr>
              <a:t>Siliceous Shale</a:t>
            </a:r>
          </a:p>
        </p:txBody>
      </p:sp>
      <p:sp>
        <p:nvSpPr>
          <p:cNvPr id="225285" name="Rectangle 29"/>
          <p:cNvSpPr>
            <a:spLocks noChangeArrowheads="1"/>
          </p:cNvSpPr>
          <p:nvPr/>
        </p:nvSpPr>
        <p:spPr bwMode="auto">
          <a:xfrm>
            <a:off x="6629400" y="2557684"/>
            <a:ext cx="1606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00"/>
              </a:buClr>
              <a:buSzPct val="76000"/>
              <a:buFont typeface="Wingdings" charset="0"/>
              <a:buNone/>
            </a:pPr>
            <a:r>
              <a:rPr lang="en-US" sz="1600" b="1">
                <a:solidFill>
                  <a:srgbClr val="FF0000"/>
                </a:solidFill>
              </a:rPr>
              <a:t>Quartz Porcelanite</a:t>
            </a:r>
          </a:p>
        </p:txBody>
      </p:sp>
      <p:sp>
        <p:nvSpPr>
          <p:cNvPr id="225286" name="Text Box 30"/>
          <p:cNvSpPr txBox="1">
            <a:spLocks noChangeArrowheads="1"/>
          </p:cNvSpPr>
          <p:nvPr/>
        </p:nvSpPr>
        <p:spPr bwMode="auto">
          <a:xfrm>
            <a:off x="196850" y="4567459"/>
            <a:ext cx="8032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00"/>
              </a:buClr>
              <a:buSzPct val="76000"/>
              <a:buFont typeface="Wingdings" charset="0"/>
              <a:buNone/>
            </a:pPr>
            <a:r>
              <a:rPr lang="en-US" sz="1800" b="1" i="1">
                <a:solidFill>
                  <a:srgbClr val="000000"/>
                </a:solidFill>
              </a:rPr>
              <a:t>Plain</a:t>
            </a:r>
          </a:p>
          <a:p>
            <a:pPr eaLnBrk="1" hangingPunct="1">
              <a:buClr>
                <a:srgbClr val="FFFF00"/>
              </a:buClr>
              <a:buSzPct val="76000"/>
              <a:buFont typeface="Wingdings" charset="0"/>
              <a:buNone/>
            </a:pPr>
            <a:r>
              <a:rPr lang="en-US" sz="1800" b="1" i="1">
                <a:solidFill>
                  <a:srgbClr val="000000"/>
                </a:solidFill>
              </a:rPr>
              <a:t>Light</a:t>
            </a:r>
          </a:p>
        </p:txBody>
      </p:sp>
      <p:sp>
        <p:nvSpPr>
          <p:cNvPr id="225287" name="Rectangle 31"/>
          <p:cNvSpPr>
            <a:spLocks noChangeArrowheads="1"/>
          </p:cNvSpPr>
          <p:nvPr/>
        </p:nvSpPr>
        <p:spPr bwMode="auto">
          <a:xfrm>
            <a:off x="196850" y="2367184"/>
            <a:ext cx="9239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FFFF00"/>
              </a:buClr>
              <a:buSzPct val="76000"/>
              <a:buFont typeface="Wingdings" charset="0"/>
              <a:buNone/>
            </a:pPr>
            <a:r>
              <a:rPr lang="en-US" sz="1800" b="1" i="1">
                <a:solidFill>
                  <a:srgbClr val="000000"/>
                </a:solidFill>
              </a:rPr>
              <a:t>UV</a:t>
            </a:r>
          </a:p>
          <a:p>
            <a:pPr>
              <a:buClr>
                <a:srgbClr val="FFFF00"/>
              </a:buClr>
              <a:buSzPct val="76000"/>
              <a:buFont typeface="Wingdings" charset="0"/>
              <a:buNone/>
            </a:pPr>
            <a:r>
              <a:rPr lang="en-US" sz="1800" b="1" i="1">
                <a:solidFill>
                  <a:srgbClr val="000000"/>
                </a:solidFill>
              </a:rPr>
              <a:t>Light</a:t>
            </a:r>
          </a:p>
        </p:txBody>
      </p:sp>
      <p:sp>
        <p:nvSpPr>
          <p:cNvPr id="18" name="Rectangle 34"/>
          <p:cNvSpPr>
            <a:spLocks noChangeArrowheads="1"/>
          </p:cNvSpPr>
          <p:nvPr/>
        </p:nvSpPr>
        <p:spPr bwMode="auto">
          <a:xfrm>
            <a:off x="3733800" y="2557684"/>
            <a:ext cx="1765300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00"/>
              </a:buClr>
              <a:buSzPct val="76000"/>
              <a:buFont typeface="Wingdings" charset="0"/>
              <a:buNone/>
              <a:defRPr/>
            </a:pPr>
            <a:r>
              <a:rPr lang="en-US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Opal-CT Porcelanite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3328988" y="4978622"/>
            <a:ext cx="1430337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290" name="Rectangle 29"/>
          <p:cNvSpPr>
            <a:spLocks noChangeArrowheads="1"/>
          </p:cNvSpPr>
          <p:nvPr/>
        </p:nvSpPr>
        <p:spPr bwMode="auto">
          <a:xfrm>
            <a:off x="3197225" y="5137372"/>
            <a:ext cx="1606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00"/>
              </a:buClr>
              <a:buSzPct val="76000"/>
              <a:buFont typeface="Wingdings" charset="0"/>
              <a:buNone/>
            </a:pPr>
            <a:r>
              <a:rPr lang="en-US" sz="1600" b="1">
                <a:solidFill>
                  <a:srgbClr val="FF0000"/>
                </a:solidFill>
              </a:rPr>
              <a:t>1 foot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257800" y="6529891"/>
            <a:ext cx="3886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dirty="0" err="1" smtClean="0">
                <a:solidFill>
                  <a:prstClr val="black"/>
                </a:solidFill>
              </a:rPr>
              <a:t>Schwalbach</a:t>
            </a:r>
            <a:r>
              <a:rPr kumimoji="0" lang="en-US" sz="1400" dirty="0">
                <a:solidFill>
                  <a:prstClr val="black"/>
                </a:solidFill>
              </a:rPr>
              <a:t> </a:t>
            </a:r>
            <a:r>
              <a:rPr kumimoji="0" lang="en-US" sz="1400" dirty="0" smtClean="0">
                <a:solidFill>
                  <a:prstClr val="black"/>
                </a:solidFill>
              </a:rPr>
              <a:t>et al., 2007</a:t>
            </a:r>
            <a:endParaRPr kumimoji="0" lang="en-US" sz="1400" dirty="0">
              <a:solidFill>
                <a:prstClr val="black"/>
              </a:solidFill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90360" y="482599"/>
            <a:ext cx="8584351" cy="175432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3600" dirty="0" err="1" smtClean="0">
                <a:solidFill>
                  <a:prstClr val="black"/>
                </a:solidFill>
                <a:latin typeface="Calibri"/>
              </a:rPr>
              <a:t>Interbedded</a:t>
            </a:r>
            <a:r>
              <a:rPr kumimoji="0" lang="en-US" sz="3600" dirty="0" smtClean="0">
                <a:solidFill>
                  <a:prstClr val="black"/>
                </a:solidFill>
                <a:latin typeface="Calibri"/>
              </a:rPr>
              <a:t> opal-CT and quartz porcelanites</a:t>
            </a:r>
            <a:br>
              <a:rPr kumimoji="0" lang="en-US" sz="3600" dirty="0" smtClean="0">
                <a:solidFill>
                  <a:prstClr val="black"/>
                </a:solidFill>
                <a:latin typeface="Calibri"/>
              </a:rPr>
            </a:br>
            <a:r>
              <a:rPr kumimoji="0" lang="en-US" sz="3600" dirty="0" smtClean="0">
                <a:solidFill>
                  <a:prstClr val="black"/>
                </a:solidFill>
                <a:latin typeface="Calibri"/>
              </a:rPr>
              <a:t>differentially saturated at same depth &amp;</a:t>
            </a:r>
            <a:br>
              <a:rPr kumimoji="0" lang="en-US" sz="3600" dirty="0" smtClean="0">
                <a:solidFill>
                  <a:prstClr val="black"/>
                </a:solidFill>
                <a:latin typeface="Calibri"/>
              </a:rPr>
            </a:br>
            <a:r>
              <a:rPr kumimoji="0" lang="en-US" sz="3600" dirty="0" smtClean="0">
                <a:solidFill>
                  <a:prstClr val="black"/>
                </a:solidFill>
                <a:latin typeface="Calibri"/>
              </a:rPr>
              <a:t>position in oil column</a:t>
            </a:r>
            <a:endParaRPr kumimoji="0" lang="en-US" sz="3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3748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"/>
            <a:ext cx="3757613" cy="602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2263"/>
            <a:ext cx="5181600" cy="409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Text Box 4"/>
          <p:cNvSpPr txBox="1">
            <a:spLocks noChangeArrowheads="1"/>
          </p:cNvSpPr>
          <p:nvPr/>
        </p:nvSpPr>
        <p:spPr bwMode="auto">
          <a:xfrm>
            <a:off x="3759071" y="4643438"/>
            <a:ext cx="540569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sz="2800" b="1" dirty="0" smtClean="0">
                <a:solidFill>
                  <a:srgbClr val="000000"/>
                </a:solidFill>
              </a:rPr>
              <a:t>North Shafter Field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sz="2400" b="1" dirty="0" smtClean="0">
                <a:solidFill>
                  <a:srgbClr val="000000"/>
                </a:solidFill>
              </a:rPr>
              <a:t>Diagenetic Trap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sz="2200" b="1" dirty="0" smtClean="0">
                <a:solidFill>
                  <a:srgbClr val="000000"/>
                </a:solidFill>
              </a:rPr>
              <a:t>Mostly Porcelanite and Siliceous Shale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sz="2200" b="1" dirty="0" smtClean="0">
                <a:solidFill>
                  <a:srgbClr val="000000"/>
                </a:solidFill>
              </a:rPr>
              <a:t>Gently-Dipping </a:t>
            </a:r>
            <a:r>
              <a:rPr kumimoji="0" lang="en-US" sz="2200" b="1" dirty="0" err="1" smtClean="0">
                <a:solidFill>
                  <a:srgbClr val="000000"/>
                </a:solidFill>
              </a:rPr>
              <a:t>Homocline</a:t>
            </a:r>
            <a:endParaRPr kumimoji="0" lang="en-US" sz="2200" b="1" dirty="0" smtClean="0">
              <a:solidFill>
                <a:srgbClr val="000000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228604" y="6500693"/>
            <a:ext cx="3886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dirty="0" err="1" smtClean="0">
                <a:solidFill>
                  <a:prstClr val="black"/>
                </a:solidFill>
              </a:rPr>
              <a:t>Schwalbach</a:t>
            </a:r>
            <a:r>
              <a:rPr kumimoji="0" lang="en-US" sz="1400" dirty="0">
                <a:solidFill>
                  <a:prstClr val="black"/>
                </a:solidFill>
              </a:rPr>
              <a:t> </a:t>
            </a:r>
            <a:r>
              <a:rPr kumimoji="0" lang="en-US" sz="1400" dirty="0" smtClean="0">
                <a:solidFill>
                  <a:prstClr val="black"/>
                </a:solidFill>
              </a:rPr>
              <a:t>et al., 2007</a:t>
            </a:r>
            <a:endParaRPr kumimoji="0" lang="en-US" sz="1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9543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dirty="0" smtClean="0">
                <a:solidFill>
                  <a:srgbClr val="2F2B20"/>
                </a:solidFill>
              </a:rPr>
              <a:t>Wettability</a:t>
            </a:r>
            <a:endParaRPr lang="en-US" dirty="0">
              <a:solidFill>
                <a:srgbClr val="2F2B2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8430" y="6519446"/>
            <a:ext cx="6547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600" dirty="0" smtClean="0">
                <a:solidFill>
                  <a:srgbClr val="2F2B20"/>
                </a:solidFill>
              </a:rPr>
              <a:t>Cuthbert, University of the West of Scotland and Heriot</a:t>
            </a:r>
            <a:r>
              <a:rPr lang="en-US" sz="1600" dirty="0">
                <a:solidFill>
                  <a:srgbClr val="2F2B20"/>
                </a:solidFill>
              </a:rPr>
              <a:t>-Watt </a:t>
            </a:r>
            <a:r>
              <a:rPr lang="en-US" sz="1600" dirty="0" smtClean="0">
                <a:solidFill>
                  <a:srgbClr val="2F2B20"/>
                </a:solidFill>
              </a:rPr>
              <a:t>University</a:t>
            </a:r>
            <a:endParaRPr lang="en-US" sz="1600" dirty="0">
              <a:solidFill>
                <a:srgbClr val="2F2B20"/>
              </a:solidFill>
            </a:endParaRPr>
          </a:p>
        </p:txBody>
      </p:sp>
      <p:pic>
        <p:nvPicPr>
          <p:cNvPr id="3" name="Picture 2" descr="Kaol_qtz_wetting_SEM03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46" y="540086"/>
            <a:ext cx="83566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68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Imbibition Rates</a:t>
            </a:r>
            <a:endParaRPr lang="en-US" dirty="0"/>
          </a:p>
        </p:txBody>
      </p:sp>
      <p:graphicFrame>
        <p:nvGraphicFramePr>
          <p:cNvPr id="4" name="C 3"/>
          <p:cNvGraphicFramePr>
            <a:graphicFrameLocks noGrp="1"/>
          </p:cNvGraphicFramePr>
          <p:nvPr>
            <p:ph idx="1"/>
          </p:nvPr>
        </p:nvGraphicFramePr>
        <p:xfrm>
          <a:off x="0" y="1774825"/>
          <a:ext cx="8686800" cy="508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49022" y="6415592"/>
            <a:ext cx="1781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600" dirty="0" smtClean="0">
                <a:solidFill>
                  <a:prstClr val="black"/>
                </a:solidFill>
              </a:rPr>
              <a:t>Kristina Hill, 2015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2102" y="1489130"/>
            <a:ext cx="68626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 smtClean="0"/>
              <a:t>More wetting                     Less wetting</a:t>
            </a:r>
            <a:endParaRPr lang="en-US" i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284614" y="1795708"/>
            <a:ext cx="1897777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Oil Imbibition Rates</a:t>
            </a:r>
            <a:endParaRPr lang="en-US" dirty="0"/>
          </a:p>
        </p:txBody>
      </p:sp>
      <p:graphicFrame>
        <p:nvGraphicFramePr>
          <p:cNvPr id="4" name="C 1"/>
          <p:cNvGraphicFramePr>
            <a:graphicFrameLocks noGrp="1"/>
          </p:cNvGraphicFramePr>
          <p:nvPr>
            <p:ph idx="1"/>
          </p:nvPr>
        </p:nvGraphicFramePr>
        <p:xfrm>
          <a:off x="0" y="1774825"/>
          <a:ext cx="8686800" cy="508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49022" y="6415592"/>
            <a:ext cx="1781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600" dirty="0" smtClean="0">
                <a:solidFill>
                  <a:prstClr val="black"/>
                </a:solidFill>
              </a:rPr>
              <a:t>Kristina Hill, 2015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2102" y="1489130"/>
            <a:ext cx="68626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 smtClean="0"/>
              <a:t>More wetting                     Less wetting</a:t>
            </a:r>
            <a:endParaRPr lang="en-US" i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84614" y="1795708"/>
            <a:ext cx="1897777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Mont Porosity reduction.jpg                                    0035BA12Macintosh HD                   BF57A6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54288" y="4770438"/>
            <a:ext cx="6477000" cy="5794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kumimoji="0" lang="en-US" sz="3200" dirty="0">
                <a:solidFill>
                  <a:srgbClr val="000000"/>
                </a:solidFill>
                <a:cs typeface="+mn-cs"/>
              </a:rPr>
              <a:t>Stepped changes in porosity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5213142" y="6322444"/>
            <a:ext cx="3690998" cy="3698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i="1" dirty="0">
                <a:solidFill>
                  <a:srgbClr val="000000"/>
                </a:solidFill>
              </a:rPr>
              <a:t>Isaacs, 1981; after Hamilton, 1976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Picture 2" descr="Copton_poros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186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29999" y="1004630"/>
            <a:ext cx="43140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Point </a:t>
            </a:r>
            <a:r>
              <a:rPr lang="en-US" dirty="0" err="1" smtClean="0"/>
              <a:t>Pedernales</a:t>
            </a:r>
            <a:r>
              <a:rPr lang="en-US" dirty="0" smtClean="0"/>
              <a:t>, Calif.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78828" y="6182318"/>
            <a:ext cx="1587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Compton, 1991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52914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3" descr="Stephanopyxis-s.jpg                                            004B86E4Macintosh HD                   BF57A6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3890963"/>
            <a:ext cx="4370387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0" name="Picture 4" descr="Thalassiothrix_Longissima.png                                  004B86E4Macintosh HD                   BF57A695: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35997"/>
          <a:stretch/>
        </p:blipFill>
        <p:spPr bwMode="auto">
          <a:xfrm>
            <a:off x="388938" y="0"/>
            <a:ext cx="3800475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881108" y="3004008"/>
            <a:ext cx="16748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Diatoms</a:t>
            </a:r>
          </a:p>
        </p:txBody>
      </p:sp>
      <p:pic>
        <p:nvPicPr>
          <p:cNvPr id="3" name="Picture 2" descr="centric_diat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553" y="247671"/>
            <a:ext cx="3632200" cy="3175000"/>
          </a:xfrm>
          <a:prstGeom prst="rect">
            <a:avLst/>
          </a:prstGeom>
        </p:spPr>
      </p:pic>
      <p:pic>
        <p:nvPicPr>
          <p:cNvPr id="5" name="Picture 4" descr="pennate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6" y="4600075"/>
            <a:ext cx="3574292" cy="193843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713" y="877299"/>
            <a:ext cx="3953036" cy="1191557"/>
          </a:xfrm>
        </p:spPr>
        <p:txBody>
          <a:bodyPr/>
          <a:lstStyle/>
          <a:p>
            <a:r>
              <a:rPr lang="en-US" sz="3200" b="0" dirty="0" smtClean="0">
                <a:solidFill>
                  <a:schemeClr val="tx1"/>
                </a:solidFill>
              </a:rPr>
              <a:t>Highly porous diatomite</a:t>
            </a:r>
            <a:endParaRPr lang="en-US" sz="3200" b="0" dirty="0">
              <a:solidFill>
                <a:schemeClr val="tx1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180015" y="6550223"/>
            <a:ext cx="29639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400" dirty="0" smtClean="0">
                <a:solidFill>
                  <a:prstClr val="black"/>
                </a:solidFill>
              </a:rPr>
              <a:t>Grimm, 1992</a:t>
            </a:r>
            <a:endParaRPr kumimoji="0" lang="en-US" sz="1400" dirty="0">
              <a:solidFill>
                <a:prstClr val="black"/>
              </a:solidFill>
            </a:endParaRPr>
          </a:p>
        </p:txBody>
      </p:sp>
      <p:pic>
        <p:nvPicPr>
          <p:cNvPr id="8" name="Picture 7" descr="Grimm_SEM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84" y="1"/>
            <a:ext cx="4850215" cy="4098432"/>
          </a:xfrm>
          <a:prstGeom prst="rect">
            <a:avLst/>
          </a:prstGeom>
        </p:spPr>
      </p:pic>
      <p:pic>
        <p:nvPicPr>
          <p:cNvPr id="7" name="Picture 6" descr="Grimm-SEM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0756"/>
            <a:ext cx="4855514" cy="39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83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82947" y="282735"/>
            <a:ext cx="43140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Point </a:t>
            </a:r>
            <a:r>
              <a:rPr lang="en-US" dirty="0" err="1" smtClean="0"/>
              <a:t>Pedernales</a:t>
            </a:r>
            <a:r>
              <a:rPr lang="en-US" dirty="0" smtClean="0"/>
              <a:t>, Calif.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13510" y="6389404"/>
            <a:ext cx="1587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Compton, 1991</a:t>
            </a:r>
            <a:endParaRPr lang="en-US" sz="1600" dirty="0"/>
          </a:p>
        </p:txBody>
      </p:sp>
      <p:pic>
        <p:nvPicPr>
          <p:cNvPr id="6" name="Picture 5" descr="Compton_porosity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7" r="-1145"/>
          <a:stretch/>
        </p:blipFill>
        <p:spPr>
          <a:xfrm>
            <a:off x="576072" y="1186446"/>
            <a:ext cx="8038166" cy="522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68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muddy diatomite.jpg                                            0005DE51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88" y="3535363"/>
            <a:ext cx="4430712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&#10;diatomite.jpg                                                  0005DE51Rick's Titanium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06363"/>
            <a:ext cx="4422775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190303" y="4305017"/>
            <a:ext cx="4336093" cy="131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sz="2800" dirty="0" smtClean="0"/>
              <a:t>Purity &amp; Fragmentation</a:t>
            </a: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800" dirty="0"/>
              <a:t>Silica 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/>
              <a:t>Detritus </a:t>
            </a:r>
            <a:r>
              <a:rPr lang="en-US" sz="2800" dirty="0"/>
              <a:t>(clay and silt)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631" y="123651"/>
            <a:ext cx="4519369" cy="325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67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Modu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_Modu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Module">
    <a:majorFont>
      <a:latin typeface="Corbel"/>
      <a:ea typeface=""/>
      <a:cs typeface=""/>
      <a:font script="Jpan" typeface="ＭＳ ゴシック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rbel"/>
      <a:ea typeface=""/>
      <a:cs typeface=""/>
      <a:font script="Jpan" typeface="ＭＳ ゴシック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8000"/>
              <a:satMod val="300000"/>
            </a:schemeClr>
          </a:gs>
          <a:gs pos="12000">
            <a:schemeClr val="phClr">
              <a:tint val="48000"/>
              <a:satMod val="300000"/>
            </a:schemeClr>
          </a:gs>
          <a:gs pos="20000">
            <a:schemeClr val="phClr">
              <a:tint val="49000"/>
              <a:satMod val="300000"/>
            </a:schemeClr>
          </a:gs>
          <a:gs pos="100000">
            <a:schemeClr val="phClr">
              <a:shade val="30000"/>
            </a:schemeClr>
          </a:gs>
        </a:gsLst>
        <a:path path="circle">
          <a:fillToRect l="10000" t="-25000" r="10000" b="125000"/>
        </a:path>
      </a:gradFill>
      <a:blipFill>
        <a:blip xmlns:r="http://schemas.openxmlformats.org/officeDocument/2006/relationships" r:embed="rId1">
          <a:duotone>
            <a:schemeClr val="phClr">
              <a:shade val="75000"/>
              <a:satMod val="105000"/>
            </a:schemeClr>
            <a:schemeClr val="phClr">
              <a:tint val="95000"/>
              <a:satMod val="105000"/>
            </a:schemeClr>
          </a:duotone>
        </a:blip>
        <a:tile tx="0" ty="0" sx="38000" sy="38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Module">
    <a:majorFont>
      <a:latin typeface="Corbel"/>
      <a:ea typeface=""/>
      <a:cs typeface=""/>
      <a:font script="Jpan" typeface="ＭＳ ゴシック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rbel"/>
      <a:ea typeface=""/>
      <a:cs typeface=""/>
      <a:font script="Jpan" typeface="ＭＳ ゴシック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8000"/>
              <a:satMod val="300000"/>
            </a:schemeClr>
          </a:gs>
          <a:gs pos="12000">
            <a:schemeClr val="phClr">
              <a:tint val="48000"/>
              <a:satMod val="300000"/>
            </a:schemeClr>
          </a:gs>
          <a:gs pos="20000">
            <a:schemeClr val="phClr">
              <a:tint val="49000"/>
              <a:satMod val="300000"/>
            </a:schemeClr>
          </a:gs>
          <a:gs pos="100000">
            <a:schemeClr val="phClr">
              <a:shade val="30000"/>
            </a:schemeClr>
          </a:gs>
        </a:gsLst>
        <a:path path="circle">
          <a:fillToRect l="10000" t="-25000" r="10000" b="125000"/>
        </a:path>
      </a:gradFill>
      <a:blipFill>
        <a:blip xmlns:r="http://schemas.openxmlformats.org/officeDocument/2006/relationships" r:embed="rId1">
          <a:duotone>
            <a:schemeClr val="phClr">
              <a:shade val="75000"/>
              <a:satMod val="105000"/>
            </a:schemeClr>
            <a:schemeClr val="phClr">
              <a:tint val="95000"/>
              <a:satMod val="105000"/>
            </a:schemeClr>
          </a:duotone>
        </a:blip>
        <a:tile tx="0" ty="0" sx="38000" sy="38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Rick's Titanium:Applications (Mac OS 9):Microsoft Office 2001:Templates:Presentations:Designs:Azure</Template>
  <TotalTime>9485</TotalTime>
  <Words>914</Words>
  <Application>Microsoft Macintosh PowerPoint</Application>
  <PresentationFormat>Letter Paper (8.5x11 in)</PresentationFormat>
  <Paragraphs>249</Paragraphs>
  <Slides>34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3_Office Theme</vt:lpstr>
      <vt:lpstr>Adjacency</vt:lpstr>
      <vt:lpstr>Office Theme</vt:lpstr>
      <vt:lpstr>4_Office Theme</vt:lpstr>
      <vt:lpstr>6_Office Theme</vt:lpstr>
      <vt:lpstr>7_Office Theme</vt:lpstr>
      <vt:lpstr>8_Office Theme</vt:lpstr>
      <vt:lpstr>9_Office Theme</vt:lpstr>
      <vt:lpstr>5_Office Theme</vt:lpstr>
      <vt:lpstr>2_Office Theme</vt:lpstr>
      <vt:lpstr>1_Default Design</vt:lpstr>
      <vt:lpstr>2_Default Design</vt:lpstr>
      <vt:lpstr>10_Office Theme</vt:lpstr>
      <vt:lpstr>11_Office Theme</vt:lpstr>
      <vt:lpstr>Module</vt:lpstr>
      <vt:lpstr>1_Module</vt:lpstr>
      <vt:lpstr>1_Office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Highly porous diatomite</vt:lpstr>
      <vt:lpstr>PowerPoint Presentation</vt:lpstr>
      <vt:lpstr>PowerPoint Presentation</vt:lpstr>
      <vt:lpstr>Environmental Conditions can trigger rapid sedimentation of single species of diatoms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Silica Phase and Pore Throat Distribution</vt:lpstr>
      <vt:lpstr>Clay Volume and Pore Size Distribution</vt:lpstr>
      <vt:lpstr>PowerPoint Presentation</vt:lpstr>
      <vt:lpstr>Porcelanite pore microfabrics</vt:lpstr>
      <vt:lpstr>Massive Opal-CT Porcelanite  Detrital-poor (&gt; .75 silica:detritus)</vt:lpstr>
      <vt:lpstr>Opal-CT Lepispheric pore structure</vt:lpstr>
      <vt:lpstr>Detrital-poor Opal-CT Porcelanite</vt:lpstr>
      <vt:lpstr>10x’s larger pores &amp; pore throats</vt:lpstr>
      <vt:lpstr>Microfabric: Laminated Quartz Porcelanite  Detrital-poor (&gt; .75 silica:detritus)</vt:lpstr>
      <vt:lpstr>Detrital-Rich Quartz Porcelanite (&lt; .75 silica:detritus) Moderate porosity with poor connectivity</vt:lpstr>
      <vt:lpstr>Detrital-rich quartz porcelanite  (&lt; .75 silica:detritus)</vt:lpstr>
      <vt:lpstr>PowerPoint Presentation</vt:lpstr>
      <vt:lpstr>PowerPoint Presentation</vt:lpstr>
      <vt:lpstr>PowerPoint Presentation</vt:lpstr>
      <vt:lpstr>PowerPoint Presentation</vt:lpstr>
      <vt:lpstr>Water Imbibition Rates</vt:lpstr>
      <vt:lpstr>Oil Imbibition Rates</vt:lpstr>
    </vt:vector>
  </TitlesOfParts>
  <Manager/>
  <Company>California State University Long Beach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Geohistory Analysis</dc:title>
  <dc:subject/>
  <dc:creator>Richard Behl</dc:creator>
  <cp:keywords/>
  <dc:description/>
  <cp:lastModifiedBy>Richard Behl</cp:lastModifiedBy>
  <cp:revision>645</cp:revision>
  <cp:lastPrinted>2014-06-17T17:32:52Z</cp:lastPrinted>
  <dcterms:created xsi:type="dcterms:W3CDTF">2001-04-04T17:06:00Z</dcterms:created>
  <dcterms:modified xsi:type="dcterms:W3CDTF">2017-07-28T05:48:59Z</dcterms:modified>
  <cp:category/>
</cp:coreProperties>
</file>