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70" r:id="rId1"/>
    <p:sldMasterId id="2147483782" r:id="rId2"/>
    <p:sldMasterId id="2147483794" r:id="rId3"/>
    <p:sldMasterId id="2147483806" r:id="rId4"/>
    <p:sldMasterId id="2147483818" r:id="rId5"/>
    <p:sldMasterId id="2147483830" r:id="rId6"/>
    <p:sldMasterId id="2147483854" r:id="rId7"/>
    <p:sldMasterId id="2147483987" r:id="rId8"/>
  </p:sldMasterIdLst>
  <p:notesMasterIdLst>
    <p:notesMasterId r:id="rId81"/>
  </p:notesMasterIdLst>
  <p:handoutMasterIdLst>
    <p:handoutMasterId r:id="rId82"/>
  </p:handoutMasterIdLst>
  <p:sldIdLst>
    <p:sldId id="866" r:id="rId9"/>
    <p:sldId id="647" r:id="rId10"/>
    <p:sldId id="965" r:id="rId11"/>
    <p:sldId id="1002" r:id="rId12"/>
    <p:sldId id="946" r:id="rId13"/>
    <p:sldId id="968" r:id="rId14"/>
    <p:sldId id="970" r:id="rId15"/>
    <p:sldId id="972" r:id="rId16"/>
    <p:sldId id="973" r:id="rId17"/>
    <p:sldId id="793" r:id="rId18"/>
    <p:sldId id="920" r:id="rId19"/>
    <p:sldId id="876" r:id="rId20"/>
    <p:sldId id="740" r:id="rId21"/>
    <p:sldId id="889" r:id="rId22"/>
    <p:sldId id="894" r:id="rId23"/>
    <p:sldId id="745" r:id="rId24"/>
    <p:sldId id="877" r:id="rId25"/>
    <p:sldId id="1004" r:id="rId26"/>
    <p:sldId id="926" r:id="rId27"/>
    <p:sldId id="917" r:id="rId28"/>
    <p:sldId id="975" r:id="rId29"/>
    <p:sldId id="978" r:id="rId30"/>
    <p:sldId id="904" r:id="rId31"/>
    <p:sldId id="870" r:id="rId32"/>
    <p:sldId id="906" r:id="rId33"/>
    <p:sldId id="905" r:id="rId34"/>
    <p:sldId id="890" r:id="rId35"/>
    <p:sldId id="893" r:id="rId36"/>
    <p:sldId id="947" r:id="rId37"/>
    <p:sldId id="911" r:id="rId38"/>
    <p:sldId id="908" r:id="rId39"/>
    <p:sldId id="744" r:id="rId40"/>
    <p:sldId id="924" r:id="rId41"/>
    <p:sldId id="944" r:id="rId42"/>
    <p:sldId id="1006" r:id="rId43"/>
    <p:sldId id="1005" r:id="rId44"/>
    <p:sldId id="932" r:id="rId45"/>
    <p:sldId id="954" r:id="rId46"/>
    <p:sldId id="914" r:id="rId47"/>
    <p:sldId id="1013" r:id="rId48"/>
    <p:sldId id="983" r:id="rId49"/>
    <p:sldId id="869" r:id="rId50"/>
    <p:sldId id="961" r:id="rId51"/>
    <p:sldId id="957" r:id="rId52"/>
    <p:sldId id="986" r:id="rId53"/>
    <p:sldId id="909" r:id="rId54"/>
    <p:sldId id="1007" r:id="rId55"/>
    <p:sldId id="955" r:id="rId56"/>
    <p:sldId id="930" r:id="rId57"/>
    <p:sldId id="867" r:id="rId58"/>
    <p:sldId id="1011" r:id="rId59"/>
    <p:sldId id="1012" r:id="rId60"/>
    <p:sldId id="964" r:id="rId61"/>
    <p:sldId id="959" r:id="rId62"/>
    <p:sldId id="910" r:id="rId63"/>
    <p:sldId id="958" r:id="rId64"/>
    <p:sldId id="873" r:id="rId65"/>
    <p:sldId id="868" r:id="rId66"/>
    <p:sldId id="743" r:id="rId67"/>
    <p:sldId id="758" r:id="rId68"/>
    <p:sldId id="1008" r:id="rId69"/>
    <p:sldId id="1010" r:id="rId70"/>
    <p:sldId id="931" r:id="rId71"/>
    <p:sldId id="933" r:id="rId72"/>
    <p:sldId id="989" r:id="rId73"/>
    <p:sldId id="1009" r:id="rId74"/>
    <p:sldId id="938" r:id="rId75"/>
    <p:sldId id="939" r:id="rId76"/>
    <p:sldId id="940" r:id="rId77"/>
    <p:sldId id="941" r:id="rId78"/>
    <p:sldId id="942" r:id="rId79"/>
    <p:sldId id="943" r:id="rId80"/>
  </p:sldIdLst>
  <p:sldSz cx="9144000" cy="6858000" type="letter"/>
  <p:notesSz cx="9144000" cy="6858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DA05"/>
    <a:srgbClr val="E89999"/>
    <a:srgbClr val="FFD7D7"/>
    <a:srgbClr val="8C6136"/>
    <a:srgbClr val="A600FF"/>
    <a:srgbClr val="19A1FF"/>
    <a:srgbClr val="EE5100"/>
    <a:srgbClr val="00D4FD"/>
    <a:srgbClr val="02020A"/>
    <a:srgbClr val="323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26654" autoAdjust="0"/>
    <p:restoredTop sz="94647"/>
  </p:normalViewPr>
  <p:slideViewPr>
    <p:cSldViewPr snapToGrid="0">
      <p:cViewPr varScale="1">
        <p:scale>
          <a:sx n="96" d="100"/>
          <a:sy n="96" d="100"/>
        </p:scale>
        <p:origin x="-5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7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1F1095-0F43-AD44-814B-C45EEB821F9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DBB3FE5-0220-8E4B-A5B4-0FB44B66C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2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4E116D5-CE25-0443-BB54-A8103FED50C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CD691D-AA31-B042-8F81-943F92148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68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SB Model- all detrital sedimentation trapped by near shore basins</a:t>
            </a:r>
          </a:p>
          <a:p>
            <a:pPr eaLnBrk="1" hangingPunct="1"/>
            <a:endParaRPr lang="en-US">
              <a:latin typeface="Calibri" charset="0"/>
            </a:endParaRPr>
          </a:p>
          <a:p>
            <a:pPr eaLnBrk="1" hangingPunct="1"/>
            <a:r>
              <a:rPr lang="en-US">
                <a:latin typeface="Calibri" charset="0"/>
              </a:rPr>
              <a:t>Banktops: Isolated bathymetric highs</a:t>
            </a:r>
          </a:p>
          <a:p>
            <a:pPr lvl="1" eaLnBrk="1" hangingPunct="1"/>
            <a:r>
              <a:rPr lang="en-US">
                <a:latin typeface="Calibri" charset="0"/>
              </a:rPr>
              <a:t>Subjected to current souring and phosphatic hardgrounds</a:t>
            </a:r>
          </a:p>
          <a:p>
            <a:pPr eaLnBrk="1" hangingPunct="1"/>
            <a:r>
              <a:rPr lang="en-US">
                <a:latin typeface="Calibri" charset="0"/>
              </a:rPr>
              <a:t>Basinal Setting: axis of Santa Barbara Channel</a:t>
            </a:r>
          </a:p>
          <a:p>
            <a:pPr lvl="1" eaLnBrk="1" hangingPunct="1"/>
            <a:r>
              <a:rPr lang="en-US">
                <a:latin typeface="Calibri" charset="0"/>
              </a:rPr>
              <a:t>Receiver of continuous deposition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D030B9-3048-A640-A907-83DC15738595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37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D49DA9-233B-D246-A00B-DD8F6A71767D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63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18B55A-5AD8-D045-9999-8B691E25491C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67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50 miles nw bakersfield</a:t>
            </a:r>
          </a:p>
          <a:p>
            <a:pPr eaLnBrk="1" hangingPunct="1"/>
            <a:r>
              <a:rPr lang="en-US">
                <a:latin typeface="Calibri" charset="0"/>
              </a:rPr>
              <a:t>Narrow anticlinal structure</a:t>
            </a:r>
          </a:p>
          <a:p>
            <a:pPr eaLnBrk="1" hangingPunct="1"/>
            <a:r>
              <a:rPr lang="en-US">
                <a:latin typeface="Calibri" charset="0"/>
              </a:rPr>
              <a:t>Image in slide above: buena vista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103BF-D7B2-2749-BD01-A7411B6D6812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68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Buena Vista Hills Model</a:t>
            </a:r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0A62FF-B61E-E54D-8EF0-2CDAE90284F3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69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Lost Hills </a:t>
            </a:r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4BF759-0B0F-2A4F-933B-C4213FC99302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70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D78279-754C-594B-B28A-BC9B2D7741D0}" type="slidenum">
              <a:rPr lang="en-US" sz="1200">
                <a:solidFill>
                  <a:srgbClr val="000000"/>
                </a:solidFill>
                <a:latin typeface="Calibri" charset="0"/>
              </a:rPr>
              <a:pPr/>
              <a:t>72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D42C-8B8F-2A44-ACAE-AD58BF42E1D4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A79A-20B9-8644-9A20-1791F187F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8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B228F-9A20-6044-B6FB-270E5FD0FC8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25082-803B-344D-812F-504A8AEC7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7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5A10-7F5E-C347-A4A5-9CECE150FEC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F29C-65F0-1848-A1F9-920DA9F3A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0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BB33A-4B06-B943-91FD-C2ED2BA7542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21AB8-905D-4849-B369-D59C93E02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36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74A7F-E758-D84E-BAD2-21E54478AC7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480CC-E608-B648-91BD-EDC8AD062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2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978C8-2363-3245-9806-0B1761E7849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A02AA-1C1F-8444-A083-48B12E5B0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4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4C576-A083-C745-BDC5-31F28F62545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EA5D7-56E3-3F4F-8EBB-EBBCE251C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9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94B95-E608-3F41-9DA8-267D869F162F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F91AB-74BD-8043-99AF-EF44014D5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22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F50FE-37F8-104B-A2C4-A0960024BDF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9972C-BF46-A04D-81B3-2FF5401A3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4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FEC5D-1A64-1141-BB7F-39929EAB5113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B95F-04F1-7240-945E-82073380A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67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60F46-B70F-E84C-B1C4-7A86F951DC6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B6434-5D70-204F-A52A-127EBF91C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3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65A9-7300-8645-8664-C63014CE37D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364C1-7F91-BA47-BAF3-52D372474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04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5818A-E0A6-DA46-BD17-512D5F15F5A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2417-4FC0-004D-8650-F4E4B76CAB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06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A4CF5-B2F4-F443-9EDA-C99956D5900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0397-125C-254A-B71B-6D04E91D6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3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EAD64-2A06-BC4F-BD81-E2ECA82AFC63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66107-1E62-0F40-881A-0EE415AAB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2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D3871-F904-A44D-BD0C-1AB69CAF5BC3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A496-B0F6-C549-B082-FB0B8B230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11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204D5-9852-BA4B-A607-9E0D79520D2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A849E-BF87-2A4D-8CE9-ECFE10660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0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CD17D-3B03-D449-90B0-3CDE221F143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C5E8A-B7CC-1C4B-9D7E-4C3CFB596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4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33830-4B57-FC4E-ACD7-8485CA05ACC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462DC-E89E-834B-AEC4-C83B9CD92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59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9F59-4EA8-9244-B275-47A692F6805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0E287-AF0A-594C-8806-AD1AFC18D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60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3AD3F-7013-4D4E-854C-CCC7BF987E2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6C646-CF5D-D043-B91A-917E9847A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5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2C559-A772-7540-B60A-0F234816DAE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30941-B370-464E-987A-D975BD729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0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0618-9DCE-D54C-A065-AFED52D9DB1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804F-D54A-4743-94C7-69750B3AE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00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3E1C9-BB7F-B34E-9C31-AE7B17C803D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7011F-2A83-1844-BA97-BB3F21919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4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5DEF0-483A-374C-9AFA-171F282F46A6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87C3D-5115-2545-B0CC-C57FE2421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61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C2AD9-9F88-924C-9F4A-662A3EEC3F8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A1B34-82CF-9F4F-9743-1B44A8565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38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85090-E3BA-CD4E-B626-E67BA128F502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67DC9-B878-D946-B510-B77312283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11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98F9-DBD9-6646-9727-2CBF3838CA8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5868-B518-2B43-8DE3-A9446DA3F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6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4CFE-AF21-6844-9AE8-B13871DE8768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BB242-78EC-1741-B69F-DA088128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BD341-9AE6-CA4D-9B8A-4278D8F3720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A3329-D86F-7A44-9626-077FB9CAF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70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9394-F4BF-8747-A7FF-198564ED73B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2104F-8313-4247-A428-4A4794D0F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68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2CD80-6FBC-904B-AAC9-4071EEE033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E24DB-404B-3F4F-B6C6-CE551FD20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5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250EB-3722-4044-86D8-80A9DB4AB9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837D2-7D15-1745-B9B6-A9943266B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8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EBB3C-3327-5E42-B2D7-4F5122150FA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5A2DC-BB77-624A-A945-95C47ADA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3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D89-DF68-1247-B901-27B2759211B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62EA-06C2-DA4F-87A5-BB7CE71A3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C824-5B6A-E84F-943A-A0237C31688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EF73B-2FB0-3341-B6D6-A545299F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4E5B-3FD7-1445-BCBA-51A290714E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4218-6743-274A-B7BB-5720650C5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0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E785-1501-2146-914F-F760803687A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6AA6-A51B-3040-93AC-DFF3247A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3CB54-CD8D-EA46-A3A4-BECF5FDA4FA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9E1F6-D912-CF4E-B655-0D5816CCA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5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0E9EC59-A896-7842-8C1C-292062DD4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7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4D61B82-9497-A14C-A637-5919881888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3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9FC01C3-07D0-094E-BD7F-D4C4FDE3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8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32D6F490-749C-E74D-A677-FE1BF576A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4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3A79ED-B458-DB42-9B26-6A05F4645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4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7DC60-4944-D748-A1B0-CDD6BCD2E00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589A7-0B59-2940-8572-FE6B2871B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4591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249239A-4BF0-6E45-8800-04D03FA5E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27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99A4CA0-B067-2D44-8439-D2CB702E6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36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2C4BB1B-84D5-5C46-BD03-AE030169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47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CD5860F-978C-CD43-9D6D-0FD12C10E6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66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643431A-A46A-6843-87A9-2BBC5E6F0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47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587456" y="4048919"/>
            <a:ext cx="2366963" cy="365125"/>
          </a:xfr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8675" y="6383338"/>
            <a:ext cx="547688" cy="396875"/>
          </a:xfrm>
          <a:prstGeom prst="bracketPair">
            <a:avLst>
              <a:gd name="adj" fmla="val 50000"/>
            </a:avLst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F4126F3-6C64-2246-B90C-C076BCE28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7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9A02E-53BA-2E40-8095-0CE419F27B3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7F481-91E1-C64E-9978-65F32DC5B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3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78A68-B7C3-9743-8519-72B4234AA46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4598-4C3A-FF42-BAF5-668631704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78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DB341-ABF6-F442-A06F-041BEBAA44F6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C6656-4984-AD44-A8A1-C91BEA8F6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04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30345-7643-B84B-B6AA-383EF823975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D9987-CDA2-D048-BFE1-2559A70BA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2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D978D-A1D6-A548-AB28-206FF2EF19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7AD8-BA4C-1A47-B61C-04160C5ED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7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B23BE-2C1F-8149-A30A-6AADCD82CE06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3F3F5-39C9-534E-BE74-98990369E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6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4FF4-8739-5F41-894F-344CE889EA46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C724B-2A3A-8548-A29C-B274E8572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51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B3A01-09D9-8A4E-987B-3EAEC88E4C44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735F8-16C0-844F-8CB3-08F4B514A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14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DD326-3798-D34F-8516-1D16CC6041C6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5D84-2954-2147-BBFF-3C05355C9E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5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07A4D-171F-EC43-9031-378680F00DDF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A0A0-72F0-1748-B508-B178ADBBA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73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3DB5-B581-DF47-9CE5-C573AEC0CE9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7869-4C0F-1245-B615-397D54016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644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DFA71-7447-1D4C-B684-31F0A87DC594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78CF-1969-B54B-A69B-BA07C3A37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73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0485E-1F57-CD43-9A58-EB8E7DD7C1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97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7E96CC5-7458-3A43-94CE-0A91105FA7B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EF0E94-33FC-B04B-9004-B527BE661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465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0700BF-00A9-9341-B262-C6C9BA00F9A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62CD89-B2F0-2442-882A-7EFCA301A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93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4F85-B50C-7940-875F-DF87931F5B51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7C097-D2CD-F249-8144-5F3F5E1D3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481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CDBB2D-CFA0-A34A-A3E5-2FFCD00B70EB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CAAE8-9C0B-6549-8933-8DF197EAA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49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DDB160A-BCC0-3540-A704-0EA148F7A48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EC4C86B-1A07-E840-A085-5B557A667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08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074A5F0-62C3-AA4E-9B4F-6D984E6CFE4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4A1F0-1384-774B-B7CF-25C77453A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20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8E7D9-4454-2C48-AC77-0ADA192725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1A00061-6B98-E445-96C8-309EF556B0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487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AAC359-551C-0840-A31A-04F3E570FB5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DEEBCC-F162-8748-A9AD-9D59B6F5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761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97CD3A-21EC-654D-9DE8-81CD68E470E0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7F126D-08B6-8845-AF95-304CB931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408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1F7FCC-B9BB-B041-94F4-08AB181B2ACE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5DAB0D-1B3B-884B-B42E-7B0E4E39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14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2F594B-CCE0-994C-8524-1C698AB6588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97EBAC-DCE9-D54A-8455-60274C688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34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2C35ADF-3616-6B4C-954A-8F558EEF6F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i="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48D134-2928-C34A-8EE8-A69F6DC79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66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951143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6899-4046-DB44-BDAF-5DC929608CDA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350D9-6C62-834D-BE4E-37BC0BB1B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35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4581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42043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0945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67290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32829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631804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657399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153907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4956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5093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F9E98-35FD-E04B-A78E-712542C23417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buFontTx/>
              <a:buChar char="•"/>
              <a:defRPr sz="18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A7693-C67C-ED43-B9D2-1B0578F8B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492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89547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2075" y="6492875"/>
            <a:ext cx="905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1800" i="1" smtClean="0">
                <a:solidFill>
                  <a:srgbClr val="000000"/>
                </a:solidFill>
                <a:latin typeface="Calibri" charset="0"/>
              </a:rPr>
              <a:t>Long Beach MARS Project: Monterey and Related Sediments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211730-AC7C-9846-A89B-EA6000722FDC}" type="datetimeFigureOut">
              <a:rPr lang="en-US"/>
              <a:pPr>
                <a:defRPr/>
              </a:pPr>
              <a:t>7/27/17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28038" y="6445250"/>
            <a:ext cx="685800" cy="412750"/>
          </a:xfrm>
          <a:prstGeom prst="rect">
            <a:avLst/>
          </a:prstGeom>
        </p:spPr>
        <p:txBody>
          <a:bodyPr/>
          <a:lstStyle>
            <a:lvl1pPr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F5EA1D-8D87-CF46-A8E6-721D0C3F50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170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92075" y="6492875"/>
            <a:ext cx="905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kumimoji="0" lang="en-US" sz="1800" i="1" smtClean="0">
                <a:solidFill>
                  <a:srgbClr val="000000"/>
                </a:solidFill>
                <a:latin typeface="Calibri" charset="0"/>
              </a:rPr>
              <a:t>Long Beach MARS Project: Monterey and Related Sediments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50F0664-54C1-2047-A0FA-1EA64F773782}" type="datetimeFigureOut">
              <a:rPr lang="en-US"/>
              <a:pPr>
                <a:defRPr/>
              </a:pPr>
              <a:t>7/27/17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428038" y="6445250"/>
            <a:ext cx="685800" cy="412750"/>
          </a:xfrm>
          <a:prstGeom prst="rect">
            <a:avLst/>
          </a:prstGeom>
        </p:spPr>
        <p:txBody>
          <a:bodyPr/>
          <a:lstStyle>
            <a:lvl1pPr algn="ctr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 kumimoji="1"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41483F-841C-474B-9EBF-9CA1EB699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3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2.xml"/><Relationship Id="rId15" Type="http://schemas.openxmlformats.org/officeDocument/2006/relationships/theme" Target="../theme/theme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B9D546-80C3-8E41-BB8F-009F4035ECA7}" type="datetimeFigureOut">
              <a:rPr lang="en-US"/>
              <a:pPr>
                <a:defRPr/>
              </a:pPr>
              <a:t>7/27/17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263" y="6379866"/>
            <a:ext cx="695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Tx/>
              <a:buNone/>
              <a:defRPr sz="16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Long Beach MARS Project: Monterey and Related  Sediments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9441574-2530-3846-BC23-B70E9D39D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017916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26029B-19BC-C543-96BD-7CBB61621195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90F230E-7D63-A946-A903-2072E2156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DBD010-5C89-2B4D-8F36-FE45BC98B83F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AEE072-9951-5442-92A6-10C25B37E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5607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179C74-7BDA-BB49-A05C-7EFD1FE422AC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10DF09-DFF7-4240-95C8-C6B350F7D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7895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01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55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275388"/>
            <a:ext cx="9144000" cy="5889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5650" y="6275388"/>
            <a:ext cx="768350" cy="582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Footer Placeholder 2"/>
          <p:cNvSpPr txBox="1">
            <a:spLocks/>
          </p:cNvSpPr>
          <p:nvPr userDrawn="1"/>
        </p:nvSpPr>
        <p:spPr>
          <a:xfrm>
            <a:off x="1600200" y="6321425"/>
            <a:ext cx="6667500" cy="4794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2400" i="1" dirty="0" smtClean="0">
                <a:solidFill>
                  <a:srgbClr val="FFFFFF"/>
                </a:solidFill>
                <a:latin typeface="Calibri"/>
              </a:rPr>
              <a:t>Long Beach MARS Project: </a:t>
            </a:r>
            <a:r>
              <a:rPr kumimoji="0" lang="en-US" i="1" dirty="0" smtClean="0">
                <a:solidFill>
                  <a:srgbClr val="FFFFFF"/>
                </a:solidFill>
                <a:latin typeface="Calibri"/>
              </a:rPr>
              <a:t>Monterey and Related  Sediments</a:t>
            </a:r>
            <a:endParaRPr kumimoji="0" lang="en-US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50183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388"/>
            <a:ext cx="1554163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8464550" y="6400800"/>
            <a:ext cx="520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800">
                <a:solidFill>
                  <a:srgbClr val="2F2B20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4ED1274-2BBE-0344-9BD7-70133EEB5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DF1AA1-1940-EF46-8071-5F8F2BE24FCD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08E7EA-E313-6B4D-931D-8E5877974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2471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994400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62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srgbClr val="00539B">
                    <a:lumMod val="90000"/>
                    <a:lumOff val="10000"/>
                  </a:srgbClr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DE42ACD-A93F-6340-9784-32996C07F3B9}" type="datetimeFigureOut">
              <a:rPr lang="en-US"/>
              <a:pPr>
                <a:defRPr/>
              </a:pPr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1963" y="6356350"/>
            <a:ext cx="7158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2000" i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Long Beach MARS Project: </a:t>
            </a:r>
            <a:r>
              <a:rPr lang="en-US" sz="1800"/>
              <a:t>Monterey and Related  Sediments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kumimoji="0" sz="120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  <a:ea typeface="+mn-ea"/>
                <a:cs typeface="+mn-cs"/>
              </a:defRPr>
            </a:lvl1pPr>
          </a:lstStyle>
          <a:p>
            <a:pPr>
              <a:defRPr/>
            </a:pPr>
            <a:fld id="{E1F299DE-95CF-F247-A912-9C26D6892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9332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022975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33" name="Text Box 41"/>
          <p:cNvSpPr txBox="1">
            <a:spLocks noChangeArrowheads="1"/>
          </p:cNvSpPr>
          <p:nvPr userDrawn="1"/>
        </p:nvSpPr>
        <p:spPr bwMode="auto">
          <a:xfrm>
            <a:off x="14288" y="6403975"/>
            <a:ext cx="750887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000" i="1">
                <a:solidFill>
                  <a:srgbClr val="FFFFFF"/>
                </a:solidFill>
                <a:latin typeface="Geneva" charset="0"/>
              </a:rPr>
              <a:t>Long Beach MARS Project</a:t>
            </a:r>
            <a:r>
              <a:rPr lang="en-US" sz="1800" i="1">
                <a:solidFill>
                  <a:srgbClr val="FFFFFF"/>
                </a:solidFill>
                <a:latin typeface="Geneva" charset="0"/>
              </a:rPr>
              <a:t>: </a:t>
            </a:r>
            <a:r>
              <a:rPr lang="en-US" sz="1600" i="1">
                <a:solidFill>
                  <a:srgbClr val="FFFFFF"/>
                </a:solidFill>
                <a:latin typeface="Geneva" charset="0"/>
              </a:rPr>
              <a:t>Monterey and Related Sedimentary rocks</a:t>
            </a:r>
            <a:endParaRPr lang="en-US" sz="1800" i="1">
              <a:solidFill>
                <a:srgbClr val="FFFFFF"/>
              </a:solidFill>
              <a:latin typeface="Genev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24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  <p:sldLayoutId id="2147484579" r:id="rId12"/>
    <p:sldLayoutId id="2147484625" r:id="rId13"/>
    <p:sldLayoutId id="2147484626" r:id="rId14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7.png"/><Relationship Id="rId3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2.jpeg"/><Relationship Id="rId5" Type="http://schemas.microsoft.com/office/2007/relationships/hdphoto" Target="../media/hdphoto3.wdp"/><Relationship Id="rId6" Type="http://schemas.openxmlformats.org/officeDocument/2006/relationships/image" Target="../media/image73.jpeg"/><Relationship Id="rId7" Type="http://schemas.microsoft.com/office/2007/relationships/hdphoto" Target="../media/hdphoto4.wdp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4.png"/><Relationship Id="rId3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7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6.jpeg"/><Relationship Id="rId3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541338" y="1349454"/>
            <a:ext cx="806132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6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CSULB MARS Project </a:t>
            </a: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/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Monterey &amp; Siliceous Sediments Short-Course &amp; Symposium</a:t>
            </a:r>
            <a:b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</a:br>
            <a:r>
              <a:rPr kumimoji="0" lang="en-US" sz="40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 </a:t>
            </a:r>
            <a:r>
              <a:rPr kumimoji="0" lang="en-US" sz="2800" dirty="0" smtClean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Bakersfield, </a:t>
            </a:r>
            <a:r>
              <a:rPr kumimoji="0" lang="en-US" sz="2800" dirty="0">
                <a:solidFill>
                  <a:schemeClr val="bg2">
                    <a:lumMod val="25000"/>
                  </a:schemeClr>
                </a:solidFill>
                <a:latin typeface="B Helvetica Bold" charset="0"/>
              </a:rPr>
              <a:t>28 July, 2017</a:t>
            </a:r>
            <a:endParaRPr kumimoji="0" lang="en-US" sz="28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</p:txBody>
      </p:sp>
      <p:sp>
        <p:nvSpPr>
          <p:cNvPr id="794627" name="Text Box 3"/>
          <p:cNvSpPr txBox="1">
            <a:spLocks noChangeArrowheads="1"/>
          </p:cNvSpPr>
          <p:nvPr/>
        </p:nvSpPr>
        <p:spPr bwMode="auto">
          <a:xfrm>
            <a:off x="1490663" y="4746625"/>
            <a:ext cx="534987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Richard J. Behl</a:t>
            </a:r>
            <a:endParaRPr kumimoji="0" lang="en-US" sz="2400" dirty="0">
              <a:solidFill>
                <a:schemeClr val="bg2">
                  <a:lumMod val="25000"/>
                </a:schemeClr>
              </a:solidFill>
              <a:latin typeface="B Helvetica Bold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California State University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1800" dirty="0">
                <a:solidFill>
                  <a:schemeClr val="bg2">
                    <a:lumMod val="25000"/>
                  </a:schemeClr>
                </a:solidFill>
                <a:latin typeface="B Helvetica Bold" charset="0"/>
                <a:cs typeface="+mn-cs"/>
              </a:rPr>
              <a:t>Long Beach, CA</a:t>
            </a:r>
          </a:p>
        </p:txBody>
      </p:sp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115888" y="6316663"/>
            <a:ext cx="5793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000" dirty="0"/>
              <a:t>MARS Project: </a:t>
            </a:r>
            <a:r>
              <a:rPr lang="en-US" sz="2000" i="1" dirty="0"/>
              <a:t>Monterey and Related Sediments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5" descr="3d_hadleySmall.jpg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76" y="3231735"/>
            <a:ext cx="4950589" cy="378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3" descr="Solar_land_area.png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29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288925" y="4491038"/>
            <a:ext cx="39370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 smtClean="0">
                <a:cs typeface="+mn-cs"/>
              </a:rPr>
              <a:t>Atmospheric circulation</a:t>
            </a:r>
            <a:r>
              <a:rPr lang="en-US" sz="2800" dirty="0">
                <a:cs typeface="+mn-cs"/>
              </a:rPr>
              <a:t/>
            </a:r>
            <a:br>
              <a:rPr lang="en-US" sz="2800" dirty="0">
                <a:cs typeface="+mn-cs"/>
              </a:rPr>
            </a:br>
            <a:r>
              <a:rPr lang="en-US" sz="2800" dirty="0">
                <a:cs typeface="+mn-cs"/>
              </a:rPr>
              <a:t>is fundamentally driven </a:t>
            </a:r>
            <a:br>
              <a:rPr lang="en-US" sz="2800" dirty="0">
                <a:cs typeface="+mn-cs"/>
              </a:rPr>
            </a:br>
            <a:r>
              <a:rPr lang="en-US" sz="2800" dirty="0">
                <a:cs typeface="+mn-cs"/>
              </a:rPr>
              <a:t>by the imbalance of </a:t>
            </a:r>
            <a:br>
              <a:rPr lang="en-US" sz="2800" dirty="0">
                <a:cs typeface="+mn-cs"/>
              </a:rPr>
            </a:br>
            <a:r>
              <a:rPr lang="en-US" sz="2800" dirty="0">
                <a:cs typeface="+mn-cs"/>
              </a:rPr>
              <a:t>solar radiation and heat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Global_currents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88925" y="5986463"/>
            <a:ext cx="77819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>
                <a:cs typeface="+mn-cs"/>
              </a:rPr>
              <a:t>Average oceanic surface currents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Upwelling1.JPG                                                 004B86E4Macintosh HD                   BF581715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321"/>
          <a:stretch/>
        </p:blipFill>
        <p:spPr bwMode="auto">
          <a:xfrm>
            <a:off x="0" y="0"/>
            <a:ext cx="4953000" cy="352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67" y="533401"/>
            <a:ext cx="4533433" cy="3517899"/>
          </a:xfrm>
          <a:prstGeom prst="rect">
            <a:avLst/>
          </a:prstGeom>
        </p:spPr>
      </p:pic>
      <p:pic>
        <p:nvPicPr>
          <p:cNvPr id="111617" name="Picture 2" descr="&#10;Eq Upwell.gif                                                  004B86E4Macintosh HD                   BF581715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b="2656"/>
          <a:stretch/>
        </p:blipFill>
        <p:spPr bwMode="auto">
          <a:xfrm>
            <a:off x="1868575" y="3602736"/>
            <a:ext cx="5638800" cy="316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603875" y="914400"/>
            <a:ext cx="1673225" cy="793750"/>
            <a:chOff x="6010275" y="1409700"/>
            <a:chExt cx="1673225" cy="79375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6737350" y="1536700"/>
              <a:ext cx="939800" cy="460376"/>
            </a:xfrm>
            <a:prstGeom prst="line">
              <a:avLst/>
            </a:prstGeom>
            <a:ln w="57150" cmpd="sng">
              <a:solidFill>
                <a:srgbClr val="E899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Freeform 1"/>
            <p:cNvSpPr/>
            <p:nvPr/>
          </p:nvSpPr>
          <p:spPr>
            <a:xfrm>
              <a:off x="6019800" y="1409700"/>
              <a:ext cx="1663700" cy="762000"/>
            </a:xfrm>
            <a:custGeom>
              <a:avLst/>
              <a:gdLst>
                <a:gd name="connsiteX0" fmla="*/ 457200 w 1663700"/>
                <a:gd name="connsiteY0" fmla="*/ 381000 h 762000"/>
                <a:gd name="connsiteX1" fmla="*/ 0 w 1663700"/>
                <a:gd name="connsiteY1" fmla="*/ 749300 h 762000"/>
                <a:gd name="connsiteX2" fmla="*/ 939800 w 1663700"/>
                <a:gd name="connsiteY2" fmla="*/ 762000 h 762000"/>
                <a:gd name="connsiteX3" fmla="*/ 711200 w 1663700"/>
                <a:gd name="connsiteY3" fmla="*/ 571500 h 762000"/>
                <a:gd name="connsiteX4" fmla="*/ 1663700 w 1663700"/>
                <a:gd name="connsiteY4" fmla="*/ 101600 h 762000"/>
                <a:gd name="connsiteX5" fmla="*/ 1409700 w 1663700"/>
                <a:gd name="connsiteY5" fmla="*/ 0 h 762000"/>
                <a:gd name="connsiteX6" fmla="*/ 571500 w 1663700"/>
                <a:gd name="connsiteY6" fmla="*/ 457200 h 762000"/>
                <a:gd name="connsiteX7" fmla="*/ 469900 w 1663700"/>
                <a:gd name="connsiteY7" fmla="*/ 266700 h 762000"/>
                <a:gd name="connsiteX0" fmla="*/ 469900 w 1663700"/>
                <a:gd name="connsiteY0" fmla="*/ 266700 h 762000"/>
                <a:gd name="connsiteX1" fmla="*/ 0 w 1663700"/>
                <a:gd name="connsiteY1" fmla="*/ 749300 h 762000"/>
                <a:gd name="connsiteX2" fmla="*/ 939800 w 1663700"/>
                <a:gd name="connsiteY2" fmla="*/ 762000 h 762000"/>
                <a:gd name="connsiteX3" fmla="*/ 711200 w 1663700"/>
                <a:gd name="connsiteY3" fmla="*/ 571500 h 762000"/>
                <a:gd name="connsiteX4" fmla="*/ 1663700 w 1663700"/>
                <a:gd name="connsiteY4" fmla="*/ 101600 h 762000"/>
                <a:gd name="connsiteX5" fmla="*/ 1409700 w 1663700"/>
                <a:gd name="connsiteY5" fmla="*/ 0 h 762000"/>
                <a:gd name="connsiteX6" fmla="*/ 571500 w 1663700"/>
                <a:gd name="connsiteY6" fmla="*/ 457200 h 762000"/>
                <a:gd name="connsiteX7" fmla="*/ 469900 w 1663700"/>
                <a:gd name="connsiteY7" fmla="*/ 266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63700" h="762000">
                  <a:moveTo>
                    <a:pt x="469900" y="266700"/>
                  </a:moveTo>
                  <a:lnTo>
                    <a:pt x="0" y="749300"/>
                  </a:lnTo>
                  <a:lnTo>
                    <a:pt x="939800" y="762000"/>
                  </a:lnTo>
                  <a:lnTo>
                    <a:pt x="711200" y="571500"/>
                  </a:lnTo>
                  <a:lnTo>
                    <a:pt x="1663700" y="101600"/>
                  </a:lnTo>
                  <a:lnTo>
                    <a:pt x="1409700" y="0"/>
                  </a:lnTo>
                  <a:lnTo>
                    <a:pt x="571500" y="457200"/>
                  </a:lnTo>
                  <a:lnTo>
                    <a:pt x="469900" y="266700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 cmpd="sng">
              <a:solidFill>
                <a:srgbClr val="FFD7D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010275" y="2190750"/>
              <a:ext cx="942975" cy="12700"/>
            </a:xfrm>
            <a:prstGeom prst="line">
              <a:avLst/>
            </a:prstGeom>
            <a:ln w="57150" cmpd="sng">
              <a:solidFill>
                <a:srgbClr val="E8999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8713" y="6224588"/>
            <a:ext cx="27574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200" dirty="0">
                <a:cs typeface="+mn-cs"/>
              </a:rPr>
              <a:t>Equatorial Upwelling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341669" y="192088"/>
            <a:ext cx="31956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200" dirty="0" smtClean="0">
                <a:cs typeface="+mn-cs"/>
              </a:rPr>
              <a:t>Shallow Shelf Upwelling</a:t>
            </a:r>
            <a:endParaRPr lang="en-US" sz="2200" dirty="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Calif_Current.jpg                                              00000010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5956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1" name="Rectangle 3"/>
          <p:cNvSpPr>
            <a:spLocks noChangeArrowheads="1"/>
          </p:cNvSpPr>
          <p:nvPr/>
        </p:nvSpPr>
        <p:spPr bwMode="auto">
          <a:xfrm>
            <a:off x="6226175" y="347663"/>
            <a:ext cx="23256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>
                <a:solidFill>
                  <a:schemeClr val="tx2"/>
                </a:solidFill>
                <a:cs typeface="+mn-cs"/>
              </a:rPr>
              <a:t>Intense Upwelling along Eastern Boundary Currents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 descr="ocean_productivity_fu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91440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8800" y="373063"/>
            <a:ext cx="78105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 smtClean="0">
                <a:solidFill>
                  <a:schemeClr val="tx2"/>
                </a:solidFill>
                <a:cs typeface="+mn-cs"/>
              </a:rPr>
              <a:t>Oceanic Production of Biomass </a:t>
            </a:r>
            <a:br>
              <a:rPr lang="en-US" sz="3600" dirty="0" smtClean="0">
                <a:solidFill>
                  <a:schemeClr val="tx2"/>
                </a:solidFill>
                <a:cs typeface="+mn-cs"/>
              </a:rPr>
            </a:br>
            <a:r>
              <a:rPr lang="en-US" sz="3600" dirty="0" smtClean="0">
                <a:solidFill>
                  <a:schemeClr val="tx2"/>
                </a:solidFill>
                <a:cs typeface="+mn-cs"/>
              </a:rPr>
              <a:t>by Photosynthesis (mostly diatoms)</a:t>
            </a:r>
            <a:endParaRPr lang="en-US" sz="36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3" descr="Stephanopyxis-s.jpg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890963"/>
            <a:ext cx="43703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0" name="Picture 4" descr="Thalassiothrix_Longissima.png                                  004B86E4Macintosh HD                   BF57A695: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35997"/>
          <a:stretch/>
        </p:blipFill>
        <p:spPr bwMode="auto">
          <a:xfrm>
            <a:off x="388938" y="0"/>
            <a:ext cx="3800475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881108" y="3004008"/>
            <a:ext cx="1674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Diatoms</a:t>
            </a:r>
          </a:p>
        </p:txBody>
      </p:sp>
      <p:pic>
        <p:nvPicPr>
          <p:cNvPr id="3" name="Picture 2" descr="centric_dia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53" y="247671"/>
            <a:ext cx="3632200" cy="3175000"/>
          </a:xfrm>
          <a:prstGeom prst="rect">
            <a:avLst/>
          </a:prstGeom>
        </p:spPr>
      </p:pic>
      <p:pic>
        <p:nvPicPr>
          <p:cNvPr id="5" name="Picture 4" descr="pennat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" y="4600075"/>
            <a:ext cx="3574292" cy="19384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7" descr="Coccospheres.JPG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0"/>
            <a:ext cx="48101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4" name="Picture 4" descr="Neogloboquadrina.jpg                                           0000A06Funtitled                       B5A26CFE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235325"/>
            <a:ext cx="63754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6214" name="Rectangle 6"/>
          <p:cNvSpPr>
            <a:spLocks noChangeArrowheads="1"/>
          </p:cNvSpPr>
          <p:nvPr/>
        </p:nvSpPr>
        <p:spPr bwMode="auto">
          <a:xfrm>
            <a:off x="-14288" y="355600"/>
            <a:ext cx="4594226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buFontTx/>
              <a:buNone/>
              <a:defRPr/>
            </a:pPr>
            <a:r>
              <a:rPr lang="en-US" sz="3400" dirty="0">
                <a:solidFill>
                  <a:schemeClr val="tx2"/>
                </a:solidFill>
                <a:cs typeface="+mn-cs"/>
              </a:rPr>
              <a:t>Calcareous Plankton:</a:t>
            </a:r>
          </a:p>
          <a:p>
            <a:pPr>
              <a:buFontTx/>
              <a:buNone/>
              <a:defRPr/>
            </a:pPr>
            <a:r>
              <a:rPr lang="en-US" sz="3400" dirty="0" err="1">
                <a:solidFill>
                  <a:schemeClr val="tx2"/>
                </a:solidFill>
                <a:cs typeface="+mn-cs"/>
              </a:rPr>
              <a:t>Coccolithophorids</a:t>
            </a:r>
            <a:r>
              <a:rPr lang="en-US" sz="3400" dirty="0">
                <a:solidFill>
                  <a:schemeClr val="tx2"/>
                </a:solidFill>
                <a:cs typeface="+mn-cs"/>
              </a:rPr>
              <a:t> </a:t>
            </a:r>
            <a:br>
              <a:rPr lang="en-US" sz="3400" dirty="0">
                <a:solidFill>
                  <a:schemeClr val="tx2"/>
                </a:solidFill>
                <a:cs typeface="+mn-cs"/>
              </a:rPr>
            </a:br>
            <a:r>
              <a:rPr lang="en-US" sz="3400" dirty="0">
                <a:solidFill>
                  <a:schemeClr val="tx2"/>
                </a:solidFill>
                <a:cs typeface="+mn-cs"/>
              </a:rPr>
              <a:t>&amp; Foraminifers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9.PSD                                                          004B86E4Macintosh HD                   BF58171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9850"/>
            <a:ext cx="86868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global_sediment_distrib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89281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20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Text Box 2"/>
          <p:cNvSpPr txBox="1">
            <a:spLocks noChangeArrowheads="1"/>
          </p:cNvSpPr>
          <p:nvPr/>
        </p:nvSpPr>
        <p:spPr bwMode="auto">
          <a:xfrm>
            <a:off x="241300" y="28575"/>
            <a:ext cx="53848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kumimoji="0" lang="en-US" sz="3200" dirty="0">
                <a:solidFill>
                  <a:schemeClr val="tx2"/>
                </a:solidFill>
                <a:cs typeface="+mn-cs"/>
              </a:rPr>
              <a:t>Coastline control of distribution of upwelling </a:t>
            </a:r>
            <a:br>
              <a:rPr kumimoji="0" lang="en-US" sz="3200" dirty="0">
                <a:solidFill>
                  <a:schemeClr val="tx2"/>
                </a:solidFill>
                <a:cs typeface="+mn-cs"/>
              </a:rPr>
            </a:br>
            <a:r>
              <a:rPr kumimoji="0" lang="en-US" sz="3200" dirty="0">
                <a:solidFill>
                  <a:schemeClr val="tx2"/>
                </a:solidFill>
                <a:cs typeface="+mn-cs"/>
              </a:rPr>
              <a:t>&amp; nutrient-rich water</a:t>
            </a:r>
            <a:br>
              <a:rPr kumimoji="0" lang="en-US" sz="3200" dirty="0">
                <a:solidFill>
                  <a:schemeClr val="tx2"/>
                </a:solidFill>
                <a:cs typeface="+mn-cs"/>
              </a:rPr>
            </a:br>
            <a:endParaRPr kumimoji="0" lang="en-US" sz="3600" dirty="0">
              <a:latin typeface="Times" charset="0"/>
              <a:cs typeface="+mn-cs"/>
            </a:endParaRP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637213" y="4814888"/>
            <a:ext cx="286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kumimoji="0" lang="en-US" sz="1600">
                <a:solidFill>
                  <a:schemeClr val="bg2"/>
                </a:solidFill>
                <a:cs typeface="+mn-cs"/>
              </a:rPr>
              <a:t>after Roesler &amp; Chelton, 1987</a:t>
            </a:r>
          </a:p>
        </p:txBody>
      </p:sp>
      <p:pic>
        <p:nvPicPr>
          <p:cNvPr id="118788" name="Picture 3" descr="Calif Curr.gif                                                 004B86E4Macintosh HD                   BF58171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0"/>
            <a:ext cx="345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al_Chlor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3" y="1509713"/>
            <a:ext cx="5348287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Part 2. </a:t>
            </a:r>
            <a:r>
              <a:rPr lang="en-US" sz="3200" dirty="0" err="1" smtClean="0">
                <a:solidFill>
                  <a:schemeClr val="tx2"/>
                </a:solidFill>
                <a:cs typeface="+mn-cs"/>
              </a:rPr>
              <a:t>Diatomites</a:t>
            </a:r>
            <a:endParaRPr lang="en-US" sz="3200" dirty="0" smtClean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Diatoms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Evolution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Types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Environmental requirements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Depositional environments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  <a:cs typeface="+mn-cs"/>
              </a:rPr>
              <a:t>Sedimentary processes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Settling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Lateral transport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Downslope transport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Monterey Short-Course Outline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Gulf of Calif2.gif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433513"/>
            <a:ext cx="62293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6851" name="Rectangle 3"/>
          <p:cNvSpPr>
            <a:spLocks noChangeArrowheads="1"/>
          </p:cNvSpPr>
          <p:nvPr/>
        </p:nvSpPr>
        <p:spPr bwMode="auto">
          <a:xfrm>
            <a:off x="19050" y="201613"/>
            <a:ext cx="8393113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  <a:cs typeface="+mn-cs"/>
              </a:rPr>
              <a:t>Semi-enclosed basins can have spatially &amp;</a:t>
            </a:r>
            <a:br>
              <a:rPr lang="en-US" sz="3200" dirty="0">
                <a:solidFill>
                  <a:schemeClr val="tx2"/>
                </a:solidFill>
                <a:cs typeface="+mn-cs"/>
              </a:rPr>
            </a:br>
            <a:r>
              <a:rPr lang="en-US" sz="3200" dirty="0">
                <a:solidFill>
                  <a:schemeClr val="tx2"/>
                </a:solidFill>
                <a:cs typeface="+mn-cs"/>
              </a:rPr>
              <a:t>temporally complex upwelling patterns</a:t>
            </a: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ack_sea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455" y="0"/>
            <a:ext cx="86913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Black Sea algal bloom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2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309" y="600454"/>
            <a:ext cx="4450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  <a:defRPr/>
            </a:pPr>
            <a:r>
              <a:rPr lang="en-US" sz="2800" dirty="0" smtClean="0"/>
              <a:t>Planktonic algal blooms at river mouths and deltas</a:t>
            </a:r>
            <a:endParaRPr lang="en-US" sz="2800" dirty="0"/>
          </a:p>
        </p:txBody>
      </p:sp>
      <p:pic>
        <p:nvPicPr>
          <p:cNvPr id="4" name="Picture 3" descr="delta_bll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596"/>
            <a:ext cx="4792378" cy="3093408"/>
          </a:xfrm>
          <a:prstGeom prst="rect">
            <a:avLst/>
          </a:prstGeom>
        </p:spPr>
      </p:pic>
      <p:pic>
        <p:nvPicPr>
          <p:cNvPr id="7" name="Picture 6" descr="Caspian-Sea-from-orbi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62" y="0"/>
            <a:ext cx="4281738" cy="6858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538162" y="4864205"/>
            <a:ext cx="172255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Caspian Sea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616780" y="4739961"/>
            <a:ext cx="238742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Rhone Delta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4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ChangeArrowheads="1"/>
          </p:cNvSpPr>
          <p:nvPr/>
        </p:nvSpPr>
        <p:spPr bwMode="auto">
          <a:xfrm>
            <a:off x="404813" y="622300"/>
            <a:ext cx="79930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US" sz="3200" dirty="0">
                <a:cs typeface="+mn-cs"/>
              </a:rPr>
              <a:t>Sedimentation of </a:t>
            </a:r>
            <a:r>
              <a:rPr lang="en-US" sz="3200" dirty="0" smtClean="0">
                <a:cs typeface="+mn-cs"/>
              </a:rPr>
              <a:t>Diatomaceous Sediments</a:t>
            </a:r>
            <a:endParaRPr lang="en-US" sz="3200" dirty="0"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b="1" dirty="0">
                <a:cs typeface="+mn-cs"/>
              </a:rPr>
              <a:t>Vertical Settling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Flocculation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Fecal pellets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Marine </a:t>
            </a:r>
            <a:r>
              <a:rPr lang="en-US" sz="2800" dirty="0" smtClean="0">
                <a:cs typeface="+mn-cs"/>
              </a:rPr>
              <a:t>snow / excreted polymers</a:t>
            </a:r>
            <a:endParaRPr lang="en-US" sz="2800" dirty="0"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Diatom mats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Lateral &amp; downslope transport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Surface suspension (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hypopynal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flow)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Bottom/</a:t>
            </a:r>
            <a:r>
              <a:rPr lang="en-US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midwater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plumes 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hyperpynal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flow)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Turbidity currents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Slumps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Resuspension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 or reworking by currents</a:t>
            </a:r>
          </a:p>
          <a:p>
            <a:pPr lvl="2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23906" name="TextBox 2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Diatomite lamsChang#4C75F2.pict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6916737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22" name="Rectangle 2"/>
          <p:cNvSpPr>
            <a:spLocks noChangeArrowheads="1"/>
          </p:cNvSpPr>
          <p:nvPr/>
        </p:nvSpPr>
        <p:spPr bwMode="auto">
          <a:xfrm>
            <a:off x="4679180" y="6157912"/>
            <a:ext cx="19367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Chang et al. (1999)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3157" y="1217504"/>
            <a:ext cx="301421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Monterey Formation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Picture 1" descr="Barmer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29" y="0"/>
            <a:ext cx="2284571" cy="685800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231218" y="426795"/>
            <a:ext cx="173361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PaleoceneBarmer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Hill</a:t>
            </a:r>
            <a:b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Formation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376549" y="6157912"/>
            <a:ext cx="802001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Behl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9" name="Text Box 5"/>
          <p:cNvSpPr txBox="1">
            <a:spLocks noChangeArrowheads="1"/>
          </p:cNvSpPr>
          <p:nvPr/>
        </p:nvSpPr>
        <p:spPr bwMode="auto">
          <a:xfrm>
            <a:off x="1219200" y="615950"/>
            <a:ext cx="1685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>
                <a:solidFill>
                  <a:schemeClr val="tx2"/>
                </a:solidFill>
                <a:cs typeface="+mn-cs"/>
              </a:rPr>
              <a:t>Floccules</a:t>
            </a:r>
          </a:p>
        </p:txBody>
      </p:sp>
      <p:pic>
        <p:nvPicPr>
          <p:cNvPr id="125955" name="Picture 1" descr="Floccu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2" descr=" floc2.gif      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52197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loccul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12" y="4036059"/>
            <a:ext cx="3762588" cy="28219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fecal pellet3.jpg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t="44893" r="6509" b="6413"/>
          <a:stretch>
            <a:fillRect/>
          </a:stretch>
        </p:blipFill>
        <p:spPr bwMode="auto">
          <a:xfrm>
            <a:off x="0" y="50800"/>
            <a:ext cx="6110288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8" name="Picture 3" descr="&#10;fecal2.jpg     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1"/>
          <a:stretch>
            <a:fillRect/>
          </a:stretch>
        </p:blipFill>
        <p:spPr bwMode="auto">
          <a:xfrm>
            <a:off x="6075363" y="1041400"/>
            <a:ext cx="306863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79" name="Picture 4" descr="fecal pellet 4.jpg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284663"/>
            <a:ext cx="4033837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0" name="Picture 5" descr="pellets1.jpg   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8625"/>
            <a:ext cx="50165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4566" name="Text Box 6"/>
          <p:cNvSpPr txBox="1">
            <a:spLocks noChangeArrowheads="1"/>
          </p:cNvSpPr>
          <p:nvPr/>
        </p:nvSpPr>
        <p:spPr bwMode="auto">
          <a:xfrm>
            <a:off x="6426200" y="336550"/>
            <a:ext cx="2179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>
                <a:solidFill>
                  <a:schemeClr val="tx2"/>
                </a:solidFill>
                <a:cs typeface="+mn-cs"/>
              </a:rPr>
              <a:t>Fecal pellets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4" descr="marine snow.jpg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0"/>
            <a:ext cx="458628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7" descr=" snow1.jpg      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565525"/>
            <a:ext cx="416083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8" descr=" snow2.jpg      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051175"/>
            <a:ext cx="3732213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9" descr="&#10;marine.gif                                                     004B86E4Macintosh HD                   BF57A695: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5487"/>
          <a:stretch/>
        </p:blipFill>
        <p:spPr bwMode="auto">
          <a:xfrm>
            <a:off x="0" y="477850"/>
            <a:ext cx="4483100" cy="240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4660900" y="5937250"/>
            <a:ext cx="2259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>
                <a:solidFill>
                  <a:schemeClr val="tx2"/>
                </a:solidFill>
                <a:cs typeface="+mn-cs"/>
              </a:rPr>
              <a:t>Marine Snow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8" descr="diatom mat.png   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5633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6" name="Picture 7" descr="GiantMats-rotated-s.jpg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708400"/>
            <a:ext cx="4281487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281" name="Text Box 9"/>
          <p:cNvSpPr txBox="1">
            <a:spLocks noChangeArrowheads="1"/>
          </p:cNvSpPr>
          <p:nvPr/>
        </p:nvSpPr>
        <p:spPr bwMode="auto">
          <a:xfrm>
            <a:off x="471488" y="5183188"/>
            <a:ext cx="2179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>
                <a:solidFill>
                  <a:schemeClr val="tx2"/>
                </a:solidFill>
                <a:cs typeface="+mn-cs"/>
              </a:rPr>
              <a:t>Diatom mats</a:t>
            </a:r>
          </a:p>
        </p:txBody>
      </p:sp>
      <p:sp>
        <p:nvSpPr>
          <p:cNvPr id="129028" name="TextBox 1"/>
          <p:cNvSpPr txBox="1">
            <a:spLocks noChangeArrowheads="1"/>
          </p:cNvSpPr>
          <p:nvPr/>
        </p:nvSpPr>
        <p:spPr bwMode="auto">
          <a:xfrm>
            <a:off x="0" y="4187825"/>
            <a:ext cx="2214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/>
              <a:t>Chang et al. (1999)</a:t>
            </a:r>
          </a:p>
        </p:txBody>
      </p:sp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433763" y="6488113"/>
            <a:ext cx="1419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/>
              <a:t>Pike, Kemp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ChangeArrowheads="1"/>
          </p:cNvSpPr>
          <p:nvPr/>
        </p:nvSpPr>
        <p:spPr bwMode="auto">
          <a:xfrm>
            <a:off x="404813" y="622300"/>
            <a:ext cx="7993062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schemeClr val="tx2"/>
                </a:solidFill>
                <a:cs typeface="+mn-cs"/>
              </a:rPr>
              <a:t>Sedimentation of </a:t>
            </a:r>
            <a:r>
              <a:rPr lang="en-US" sz="3200" dirty="0" err="1">
                <a:solidFill>
                  <a:schemeClr val="tx2"/>
                </a:solidFill>
                <a:cs typeface="+mn-cs"/>
              </a:rPr>
              <a:t>Hemipelagic</a:t>
            </a:r>
            <a:r>
              <a:rPr lang="en-US" sz="3200" dirty="0">
                <a:solidFill>
                  <a:schemeClr val="tx2"/>
                </a:solidFill>
                <a:cs typeface="+mn-cs"/>
              </a:rPr>
              <a:t> Sediments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b="1" dirty="0">
                <a:solidFill>
                  <a:srgbClr val="7F7F7F"/>
                </a:solidFill>
                <a:cs typeface="+mn-cs"/>
              </a:rPr>
              <a:t>Vertical Settling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rgbClr val="7F7F7F"/>
                </a:solidFill>
                <a:cs typeface="+mn-cs"/>
              </a:rPr>
              <a:t>Flocculation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rgbClr val="7F7F7F"/>
                </a:solidFill>
                <a:cs typeface="+mn-cs"/>
              </a:rPr>
              <a:t>Fecal pellets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rgbClr val="7F7F7F"/>
                </a:solidFill>
                <a:cs typeface="+mn-cs"/>
              </a:rPr>
              <a:t>Marine snow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solidFill>
                  <a:srgbClr val="7F7F7F"/>
                </a:solidFill>
                <a:cs typeface="+mn-cs"/>
              </a:rPr>
              <a:t>Diatom mats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b="1" dirty="0">
                <a:cs typeface="+mn-cs"/>
              </a:rPr>
              <a:t>Lateral &amp; downslope transport</a:t>
            </a:r>
            <a:endParaRPr lang="en-US" sz="2800" dirty="0"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Surface suspension (</a:t>
            </a:r>
            <a:r>
              <a:rPr lang="en-US" sz="2800" dirty="0" err="1">
                <a:cs typeface="+mn-cs"/>
              </a:rPr>
              <a:t>hypopynal</a:t>
            </a:r>
            <a:r>
              <a:rPr lang="en-US" sz="2800" dirty="0">
                <a:cs typeface="+mn-cs"/>
              </a:rPr>
              <a:t> flow)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/>
              <a:t>Bottom/</a:t>
            </a:r>
            <a:r>
              <a:rPr lang="en-US" sz="2800" dirty="0" err="1"/>
              <a:t>midwater</a:t>
            </a:r>
            <a:r>
              <a:rPr lang="en-US" sz="2800" dirty="0" smtClean="0">
                <a:cs typeface="+mn-cs"/>
              </a:rPr>
              <a:t> </a:t>
            </a:r>
            <a:r>
              <a:rPr lang="en-US" sz="2800" dirty="0">
                <a:cs typeface="+mn-cs"/>
              </a:rPr>
              <a:t>plumes </a:t>
            </a:r>
            <a:r>
              <a:rPr lang="en-US" sz="2800" dirty="0"/>
              <a:t>(</a:t>
            </a:r>
            <a:r>
              <a:rPr lang="en-US" sz="2800" dirty="0" err="1"/>
              <a:t>hyperpynal</a:t>
            </a:r>
            <a:r>
              <a:rPr lang="en-US" sz="2800" dirty="0"/>
              <a:t> flow)</a:t>
            </a:r>
            <a:endParaRPr lang="en-US" sz="2800" dirty="0"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Turbidity currents and gravity flows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>
                <a:cs typeface="+mn-cs"/>
              </a:rPr>
              <a:t>Slumps</a:t>
            </a:r>
          </a:p>
          <a:p>
            <a:pPr lvl="2">
              <a:spcBef>
                <a:spcPct val="0"/>
              </a:spcBef>
              <a:defRPr/>
            </a:pPr>
            <a:r>
              <a:rPr lang="en-US" sz="2800" dirty="0" err="1">
                <a:cs typeface="+mn-cs"/>
              </a:rPr>
              <a:t>Resuspension</a:t>
            </a:r>
            <a:r>
              <a:rPr lang="en-US" sz="2800" dirty="0">
                <a:cs typeface="+mn-cs"/>
              </a:rPr>
              <a:t> or reworking by currents</a:t>
            </a:r>
          </a:p>
          <a:p>
            <a:pPr lvl="2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lvl="2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3144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</a:rPr>
              <a:t>Part 2</a:t>
            </a:r>
            <a:r>
              <a:rPr lang="en-US" sz="3200" dirty="0" smtClean="0">
                <a:solidFill>
                  <a:schemeClr val="tx2"/>
                </a:solidFill>
              </a:rPr>
              <a:t> (cont.). </a:t>
            </a:r>
            <a:r>
              <a:rPr lang="en-US" sz="3200" dirty="0" smtClean="0">
                <a:solidFill>
                  <a:schemeClr val="tx2"/>
                </a:solidFill>
                <a:cs typeface="+mn-cs"/>
              </a:rPr>
              <a:t>Sedimentary structures</a:t>
            </a:r>
            <a:endParaRPr lang="en-US" sz="32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Laminations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M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ats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Speckled beds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IMZ / vein structure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Slumps</a:t>
            </a:r>
            <a:br>
              <a:rPr lang="en-US" sz="2800" dirty="0" smtClean="0">
                <a:solidFill>
                  <a:schemeClr val="tx2"/>
                </a:solidFill>
                <a:cs typeface="+mn-cs"/>
              </a:rPr>
            </a:b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chemeClr val="tx2"/>
                </a:solidFill>
                <a:cs typeface="+mn-cs"/>
              </a:rPr>
              <a:t>Sedimentary </a:t>
            </a:r>
            <a:r>
              <a:rPr lang="en-US" sz="3200" dirty="0" err="1" smtClean="0">
                <a:solidFill>
                  <a:schemeClr val="tx2"/>
                </a:solidFill>
                <a:cs typeface="+mn-cs"/>
              </a:rPr>
              <a:t>facies</a:t>
            </a:r>
            <a:r>
              <a:rPr lang="en-US" sz="3200" dirty="0" smtClean="0">
                <a:solidFill>
                  <a:schemeClr val="tx2"/>
                </a:solidFill>
                <a:cs typeface="+mn-cs"/>
              </a:rPr>
              <a:t> and environments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Lateral 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variation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Sand-rich and sand-starved settings</a:t>
            </a: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>
                <a:solidFill>
                  <a:srgbClr val="4A452A"/>
                </a:solidFill>
                <a:latin typeface="B Helvetica Bold" charset="0"/>
                <a:cs typeface="+mn-cs"/>
              </a:rPr>
              <a:t>Controls of Character and Composition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4000705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3" descr="suspensate.JPEG      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9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4" name="Picture 4" descr=" plume.jpg            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8100"/>
            <a:ext cx="5737225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709" name="Text Box 5"/>
          <p:cNvSpPr txBox="1">
            <a:spLocks noChangeArrowheads="1"/>
          </p:cNvSpPr>
          <p:nvPr/>
        </p:nvSpPr>
        <p:spPr bwMode="auto">
          <a:xfrm>
            <a:off x="152400" y="5278438"/>
            <a:ext cx="3817938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>
                <a:solidFill>
                  <a:schemeClr val="tx2"/>
                </a:solidFill>
                <a:cs typeface="+mn-cs"/>
              </a:rPr>
              <a:t>Transport by</a:t>
            </a:r>
            <a:br>
              <a:rPr kumimoji="0" lang="en-US" sz="2800" dirty="0">
                <a:solidFill>
                  <a:schemeClr val="tx2"/>
                </a:solidFill>
                <a:cs typeface="+mn-cs"/>
              </a:rPr>
            </a:br>
            <a:r>
              <a:rPr kumimoji="0" lang="en-US" sz="2800" dirty="0">
                <a:solidFill>
                  <a:schemeClr val="tx2"/>
                </a:solidFill>
                <a:cs typeface="+mn-cs"/>
              </a:rPr>
              <a:t>turbid plumes, both</a:t>
            </a:r>
            <a:br>
              <a:rPr kumimoji="0" lang="en-US" sz="2800" dirty="0">
                <a:solidFill>
                  <a:schemeClr val="tx2"/>
                </a:solidFill>
                <a:cs typeface="+mn-cs"/>
              </a:rPr>
            </a:br>
            <a:r>
              <a:rPr kumimoji="0" lang="en-US" sz="2800" dirty="0">
                <a:solidFill>
                  <a:schemeClr val="tx2"/>
                </a:solidFill>
                <a:cs typeface="+mn-cs"/>
              </a:rPr>
              <a:t>hypo- and </a:t>
            </a:r>
            <a:r>
              <a:rPr kumimoji="0" lang="en-US" sz="2800" dirty="0" err="1">
                <a:solidFill>
                  <a:schemeClr val="tx2"/>
                </a:solidFill>
                <a:cs typeface="+mn-cs"/>
              </a:rPr>
              <a:t>hyperpycnal</a:t>
            </a:r>
            <a:endParaRPr kumimoji="0" lang="en-US" sz="28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Warrick dispersal.gif                                          00000002UNTITLED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00"/>
            <a:ext cx="91440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7635" name="Rectangle 3"/>
          <p:cNvSpPr>
            <a:spLocks noChangeArrowheads="1"/>
          </p:cNvSpPr>
          <p:nvPr/>
        </p:nvSpPr>
        <p:spPr bwMode="auto">
          <a:xfrm>
            <a:off x="6408738" y="4816475"/>
            <a:ext cx="23939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Warrick et al. (2004)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 descr="Diatomite with clay beds.jpg 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788"/>
            <a:ext cx="9144000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8838" y="125531"/>
            <a:ext cx="7481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 smtClean="0">
                <a:solidFill>
                  <a:schemeClr val="tx2"/>
                </a:solidFill>
                <a:cs typeface="+mn-cs"/>
              </a:rPr>
              <a:t>Muddy event deposits in diatomite (Lompoc)</a:t>
            </a:r>
            <a:endParaRPr kumimoji="0" lang="en-US" sz="2800" dirty="0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 descr="BAJ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961217" y="37725"/>
            <a:ext cx="5832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kumimoji="0" lang="en-US" sz="2800" dirty="0" err="1">
                <a:cs typeface="+mn-cs"/>
              </a:rPr>
              <a:t>Eolian</a:t>
            </a:r>
            <a:r>
              <a:rPr kumimoji="0" lang="en-US" sz="2800" dirty="0">
                <a:cs typeface="+mn-cs"/>
              </a:rPr>
              <a:t> dust (silt and clay…and </a:t>
            </a:r>
            <a:r>
              <a:rPr kumimoji="0" lang="en-US" sz="2800" u="sng" dirty="0">
                <a:cs typeface="+mn-cs"/>
              </a:rPr>
              <a:t>iron</a:t>
            </a:r>
            <a:r>
              <a:rPr kumimoji="0" lang="en-US" sz="2800" dirty="0">
                <a:cs typeface="+mn-cs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Controls of Sediment Distribution</a:t>
            </a:r>
          </a:p>
        </p:txBody>
      </p:sp>
      <p:sp>
        <p:nvSpPr>
          <p:cNvPr id="137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Seafloor morphology</a:t>
            </a:r>
          </a:p>
          <a:p>
            <a:pPr lvl="1" eaLnBrk="1" hangingPunct="1"/>
            <a:r>
              <a:rPr lang="en-US">
                <a:latin typeface="Calibri" charset="0"/>
              </a:rPr>
              <a:t>Basin, slope, banktop/shelf</a:t>
            </a:r>
          </a:p>
          <a:p>
            <a:pPr eaLnBrk="1" hangingPunct="1"/>
            <a:r>
              <a:rPr lang="en-US">
                <a:latin typeface="Calibri" charset="0"/>
              </a:rPr>
              <a:t>Proximal or Distal setting</a:t>
            </a:r>
          </a:p>
          <a:p>
            <a:pPr lvl="1" eaLnBrk="1" hangingPunct="1"/>
            <a:r>
              <a:rPr lang="en-US">
                <a:latin typeface="Calibri" charset="0"/>
              </a:rPr>
              <a:t>Inner or outer basins</a:t>
            </a:r>
          </a:p>
          <a:p>
            <a:pPr eaLnBrk="1" hangingPunct="1"/>
            <a:r>
              <a:rPr lang="en-US">
                <a:latin typeface="Calibri" charset="0"/>
              </a:rPr>
              <a:t>Arid or Humid climate </a:t>
            </a:r>
          </a:p>
          <a:p>
            <a:pPr lvl="1" eaLnBrk="1" hangingPunct="1"/>
            <a:r>
              <a:rPr lang="en-US">
                <a:latin typeface="Calibri" charset="0"/>
              </a:rPr>
              <a:t>Riverine or eolian supply, or starved for detritus</a:t>
            </a:r>
          </a:p>
          <a:p>
            <a:pPr eaLnBrk="1" hangingPunct="1"/>
            <a:r>
              <a:rPr lang="en-US">
                <a:latin typeface="Calibri" charset="0"/>
              </a:rPr>
              <a:t>Currents</a:t>
            </a:r>
          </a:p>
          <a:p>
            <a:pPr lvl="1" eaLnBrk="1" hangingPunct="1"/>
            <a:r>
              <a:rPr lang="en-US">
                <a:latin typeface="Calibri" charset="0"/>
              </a:rPr>
              <a:t>Marginal location and water depth</a:t>
            </a:r>
          </a:p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137219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Labeled_Clean_Borderland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45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Library - 4779.jpg                                             004B86E4Macintosh HD                   BF58171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813"/>
            <a:ext cx="9144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Rectangle 3"/>
          <p:cNvSpPr>
            <a:spLocks noChangeArrowheads="1"/>
          </p:cNvSpPr>
          <p:nvPr/>
        </p:nvSpPr>
        <p:spPr bwMode="auto">
          <a:xfrm>
            <a:off x="1111250" y="3748088"/>
            <a:ext cx="33051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/>
              <a:t>Pisciotto &amp; Garrison (1981)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352425" y="87313"/>
            <a:ext cx="797718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3200" dirty="0">
                <a:solidFill>
                  <a:srgbClr val="1F497D"/>
                </a:solidFill>
                <a:cs typeface="+mn-cs"/>
              </a:rPr>
              <a:t>Varied sedimentary environments &amp; </a:t>
            </a:r>
            <a:r>
              <a:rPr lang="en-US" sz="3200" dirty="0" err="1">
                <a:solidFill>
                  <a:srgbClr val="1F497D"/>
                </a:solidFill>
                <a:cs typeface="+mn-cs"/>
              </a:rPr>
              <a:t>facies</a:t>
            </a:r>
            <a:endParaRPr lang="en-US" sz="3200" dirty="0">
              <a:solidFill>
                <a:srgbClr val="1F497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6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3"/>
          <p:cNvSpPr>
            <a:spLocks noGrp="1"/>
          </p:cNvSpPr>
          <p:nvPr>
            <p:ph type="title"/>
          </p:nvPr>
        </p:nvSpPr>
        <p:spPr>
          <a:xfrm>
            <a:off x="104775" y="119063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Santa Barbara Model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>
          <a:xfrm>
            <a:off x="465138" y="2263775"/>
            <a:ext cx="5580062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alibri" charset="0"/>
              </a:rPr>
              <a:t>Distal </a:t>
            </a:r>
            <a:r>
              <a:rPr lang="en-US" dirty="0" smtClean="0">
                <a:latin typeface="Calibri" charset="0"/>
              </a:rPr>
              <a:t>locations</a:t>
            </a: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r>
              <a:rPr lang="en-US" dirty="0">
                <a:latin typeface="Calibri" charset="0"/>
              </a:rPr>
              <a:t>P</a:t>
            </a:r>
            <a:r>
              <a:rPr lang="en-US" dirty="0" smtClean="0">
                <a:latin typeface="Calibri" charset="0"/>
              </a:rPr>
              <a:t>rimary sediment</a:t>
            </a:r>
            <a:br>
              <a:rPr lang="en-US" dirty="0" smtClean="0">
                <a:latin typeface="Calibri" charset="0"/>
              </a:rPr>
            </a:br>
            <a:r>
              <a:rPr lang="en-US" dirty="0" smtClean="0">
                <a:latin typeface="Calibri" charset="0"/>
              </a:rPr>
              <a:t>is </a:t>
            </a:r>
            <a:r>
              <a:rPr lang="en-US" dirty="0" err="1" smtClean="0">
                <a:latin typeface="Calibri" charset="0"/>
              </a:rPr>
              <a:t>hemipelagic</a:t>
            </a:r>
            <a:endParaRPr lang="en-US" dirty="0" smtClean="0">
              <a:latin typeface="Calibri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>
              <a:latin typeface="Calibri" charset="0"/>
            </a:endParaRPr>
          </a:p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Redistributed off highs</a:t>
            </a:r>
          </a:p>
          <a:p>
            <a:pPr eaLnBrk="1" hangingPunct="1">
              <a:defRPr/>
            </a:pPr>
            <a:r>
              <a:rPr lang="en-US" dirty="0" smtClean="0">
                <a:latin typeface="Calibri" charset="0"/>
              </a:rPr>
              <a:t>Concentrated in </a:t>
            </a:r>
            <a:r>
              <a:rPr lang="en-US" dirty="0" err="1" smtClean="0">
                <a:latin typeface="Calibri" charset="0"/>
              </a:rPr>
              <a:t>depocenters</a:t>
            </a:r>
            <a:endParaRPr lang="en-US" dirty="0" smtClean="0">
              <a:latin typeface="Calibri" charset="0"/>
            </a:endParaRPr>
          </a:p>
        </p:txBody>
      </p:sp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3" t="20380" r="27089" b="7722"/>
          <a:stretch>
            <a:fillRect/>
          </a:stretch>
        </p:blipFill>
        <p:spPr bwMode="auto">
          <a:xfrm>
            <a:off x="3962400" y="1241425"/>
            <a:ext cx="4967288" cy="3178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53250" y="4419600"/>
            <a:ext cx="165735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kumimoji="0" lang="en-US" sz="16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Hornafius</a:t>
            </a: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, 1991)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72" name="Rectangle 16"/>
          <p:cNvSpPr>
            <a:spLocks noChangeArrowheads="1"/>
          </p:cNvSpPr>
          <p:nvPr/>
        </p:nvSpPr>
        <p:spPr bwMode="auto">
          <a:xfrm>
            <a:off x="17463" y="3852863"/>
            <a:ext cx="325120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ctr" eaLnBrk="1" hangingPunct="1">
              <a:buClr>
                <a:srgbClr val="00FFFF"/>
              </a:buClr>
              <a:buSzPct val="75000"/>
              <a:buFont typeface="Wingdings" charset="0"/>
              <a:buNone/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Velocity section</a:t>
            </a:r>
            <a:b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off </a:t>
            </a:r>
            <a:b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Pt. Conception</a:t>
            </a:r>
          </a:p>
        </p:txBody>
      </p:sp>
      <p:pic>
        <p:nvPicPr>
          <p:cNvPr id="141314" name="Picture 2" descr="CalCOFI_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5" name="Picture 4" descr="velocity_section_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657600"/>
            <a:ext cx="584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252538" y="1033463"/>
            <a:ext cx="3184525" cy="18288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1317" name="TextBox 7"/>
          <p:cNvSpPr txBox="1">
            <a:spLocks noChangeArrowheads="1"/>
          </p:cNvSpPr>
          <p:nvPr/>
        </p:nvSpPr>
        <p:spPr bwMode="auto">
          <a:xfrm>
            <a:off x="668338" y="5468938"/>
            <a:ext cx="18780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2400">
                <a:solidFill>
                  <a:srgbClr val="FFFF00"/>
                </a:solidFill>
              </a:rPr>
              <a:t>Max velocity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&gt;40 cm/s</a:t>
            </a:r>
          </a:p>
        </p:txBody>
      </p:sp>
      <p:sp>
        <p:nvSpPr>
          <p:cNvPr id="141318" name="TextBox 1"/>
          <p:cNvSpPr txBox="1">
            <a:spLocks noChangeArrowheads="1"/>
          </p:cNvSpPr>
          <p:nvPr/>
        </p:nvSpPr>
        <p:spPr bwMode="auto">
          <a:xfrm>
            <a:off x="0" y="6469063"/>
            <a:ext cx="3284538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 i="1" dirty="0">
                <a:solidFill>
                  <a:srgbClr val="000000"/>
                </a:solidFill>
              </a:rPr>
              <a:t>Gay &amp; </a:t>
            </a:r>
            <a:r>
              <a:rPr lang="en-US" sz="1800" i="1" dirty="0" err="1">
                <a:solidFill>
                  <a:srgbClr val="000000"/>
                </a:solidFill>
              </a:rPr>
              <a:t>Chereskin</a:t>
            </a:r>
            <a:r>
              <a:rPr lang="en-US" sz="1800" i="1" dirty="0">
                <a:solidFill>
                  <a:srgbClr val="000000"/>
                </a:solidFill>
              </a:rPr>
              <a:t> (2009)</a:t>
            </a:r>
          </a:p>
        </p:txBody>
      </p:sp>
      <p:sp>
        <p:nvSpPr>
          <p:cNvPr id="141319" name="TextBox 1"/>
          <p:cNvSpPr txBox="1">
            <a:spLocks noChangeArrowheads="1"/>
          </p:cNvSpPr>
          <p:nvPr/>
        </p:nvSpPr>
        <p:spPr bwMode="auto">
          <a:xfrm>
            <a:off x="7958138" y="6556375"/>
            <a:ext cx="1119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400" dirty="0">
                <a:solidFill>
                  <a:schemeClr val="bg2"/>
                </a:solidFill>
              </a:rPr>
              <a:t>km offshore</a:t>
            </a:r>
          </a:p>
        </p:txBody>
      </p:sp>
      <p:pic>
        <p:nvPicPr>
          <p:cNvPr id="2" name="Picture 1" descr="dep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70" y="3719058"/>
            <a:ext cx="407641" cy="2838928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308699" y="3758527"/>
            <a:ext cx="4537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400" dirty="0">
                <a:solidFill>
                  <a:schemeClr val="bg2"/>
                </a:solidFill>
              </a:rPr>
              <a:t>(</a:t>
            </a:r>
            <a:r>
              <a:rPr lang="en-US" sz="1400" dirty="0" smtClean="0">
                <a:solidFill>
                  <a:schemeClr val="bg2"/>
                </a:solidFill>
              </a:rPr>
              <a:t>m)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Library - 0141.jpg                                             004B86E4Macintosh HD                   BF58171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73152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2844800" y="1384300"/>
            <a:ext cx="60071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Bottom scour by episodic currents</a:t>
            </a:r>
          </a:p>
        </p:txBody>
      </p:sp>
      <p:sp>
        <p:nvSpPr>
          <p:cNvPr id="143363" name="TextBox 1"/>
          <p:cNvSpPr txBox="1">
            <a:spLocks noChangeArrowheads="1"/>
          </p:cNvSpPr>
          <p:nvPr/>
        </p:nvSpPr>
        <p:spPr bwMode="auto">
          <a:xfrm>
            <a:off x="92075" y="271463"/>
            <a:ext cx="9051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4000"/>
              <a:t>Key sedimentary structures and fabrics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F-1_Sed_Abundanc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5" y="676275"/>
            <a:ext cx="8647113" cy="60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1613" y="129338"/>
            <a:ext cx="79327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4000" dirty="0">
                <a:solidFill>
                  <a:schemeClr val="tx2"/>
                </a:solidFill>
                <a:cs typeface="+mn-cs"/>
              </a:rPr>
              <a:t>Sedimentary Rocks on Earth</a:t>
            </a:r>
          </a:p>
        </p:txBody>
      </p:sp>
      <p:sp>
        <p:nvSpPr>
          <p:cNvPr id="47107" name="TextBox 1"/>
          <p:cNvSpPr txBox="1">
            <a:spLocks noChangeArrowheads="1"/>
          </p:cNvSpPr>
          <p:nvPr/>
        </p:nvSpPr>
        <p:spPr bwMode="auto">
          <a:xfrm>
            <a:off x="5918200" y="6327775"/>
            <a:ext cx="299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Data from Railsback (1993)</a:t>
            </a:r>
          </a:p>
        </p:txBody>
      </p:sp>
      <p:sp>
        <p:nvSpPr>
          <p:cNvPr id="4" name="Rectangle 3"/>
          <p:cNvSpPr/>
          <p:nvPr/>
        </p:nvSpPr>
        <p:spPr>
          <a:xfrm>
            <a:off x="7584365" y="3778250"/>
            <a:ext cx="66675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00977" y="3702308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1" dirty="0" smtClean="0">
                <a:latin typeface="+mn-lt"/>
                <a:cs typeface="Helvetica"/>
              </a:rPr>
              <a:t>siliceous rocks</a:t>
            </a:r>
            <a:endParaRPr lang="en-US" sz="1800" b="1" dirty="0">
              <a:latin typeface="+mn-lt"/>
              <a:cs typeface="Helvetica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746945" y="892812"/>
            <a:ext cx="414922" cy="364670"/>
          </a:xfrm>
          <a:prstGeom prst="downArrow">
            <a:avLst/>
          </a:prstGeom>
          <a:solidFill>
            <a:srgbClr val="A6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217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9160" name="Picture 8" descr="Mu 3m75 '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-49809"/>
            <a:ext cx="8760295" cy="695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36580" y="5043576"/>
            <a:ext cx="41844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S</a:t>
            </a:r>
            <a:r>
              <a:rPr lang="en-US" dirty="0" smtClean="0">
                <a:cs typeface="+mn-cs"/>
              </a:rPr>
              <a:t>cour and graded beds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 descr="mudrocks 0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752138"/>
            <a:ext cx="4495800" cy="2997200"/>
          </a:xfrm>
          <a:noFill/>
        </p:spPr>
      </p:pic>
      <p:pic>
        <p:nvPicPr>
          <p:cNvPr id="12293" name="Picture 17" descr="mudrocks 0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08413"/>
            <a:ext cx="4495800" cy="3049587"/>
          </a:xfrm>
          <a:noFill/>
        </p:spPr>
      </p:pic>
      <p:sp>
        <p:nvSpPr>
          <p:cNvPr id="12294" name="Text Box 20"/>
          <p:cNvSpPr txBox="1">
            <a:spLocks noChangeArrowheads="1"/>
          </p:cNvSpPr>
          <p:nvPr/>
        </p:nvSpPr>
        <p:spPr bwMode="auto">
          <a:xfrm>
            <a:off x="1143000" y="90706"/>
            <a:ext cx="7050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None/>
            </a:pPr>
            <a:r>
              <a:rPr lang="en-US" sz="2800" dirty="0"/>
              <a:t>Scoured Surfaces, </a:t>
            </a:r>
            <a:r>
              <a:rPr lang="en-US" sz="2800" dirty="0" err="1"/>
              <a:t>Onlap</a:t>
            </a:r>
            <a:r>
              <a:rPr lang="en-US" sz="2800" dirty="0"/>
              <a:t>, and Mud Drapes</a:t>
            </a:r>
          </a:p>
        </p:txBody>
      </p:sp>
      <p:pic>
        <p:nvPicPr>
          <p:cNvPr id="4" name="Picture 3" descr="scou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1" r="25000"/>
          <a:stretch/>
        </p:blipFill>
        <p:spPr>
          <a:xfrm>
            <a:off x="0" y="762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ChangeArrowheads="1"/>
          </p:cNvSpPr>
          <p:nvPr/>
        </p:nvSpPr>
        <p:spPr bwMode="auto">
          <a:xfrm>
            <a:off x="6013450" y="0"/>
            <a:ext cx="25209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 dirty="0">
                <a:solidFill>
                  <a:schemeClr val="tx2"/>
                </a:solidFill>
                <a:cs typeface="+mn-cs"/>
              </a:rPr>
              <a:t>Chang &amp; Grimm (1999)</a:t>
            </a:r>
          </a:p>
        </p:txBody>
      </p:sp>
      <p:pic>
        <p:nvPicPr>
          <p:cNvPr id="147458" name="Picture 4" descr="progress_deform_Trans.png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44488"/>
            <a:ext cx="817721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7701" name="Text Box 5"/>
          <p:cNvSpPr txBox="1">
            <a:spLocks noChangeArrowheads="1"/>
          </p:cNvSpPr>
          <p:nvPr/>
        </p:nvSpPr>
        <p:spPr bwMode="auto">
          <a:xfrm>
            <a:off x="414338" y="6005513"/>
            <a:ext cx="50193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 smtClean="0">
                <a:cs typeface="+mn-cs"/>
              </a:rPr>
              <a:t>Slope instability and mobility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" y="0"/>
            <a:ext cx="9144001" cy="68580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3628" y="6170983"/>
            <a:ext cx="6257925" cy="5540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IMZ: </a:t>
            </a:r>
            <a:r>
              <a:rPr lang="en-US" dirty="0" err="1">
                <a:cs typeface="+mn-cs"/>
              </a:rPr>
              <a:t>Intrastratal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Microfaulted</a:t>
            </a:r>
            <a:r>
              <a:rPr lang="en-US" dirty="0">
                <a:cs typeface="+mn-cs"/>
              </a:rPr>
              <a:t> Zones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 descr="IMZ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266825"/>
            <a:ext cx="74549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8000" y="452438"/>
            <a:ext cx="6256338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IMZ: </a:t>
            </a:r>
            <a:r>
              <a:rPr lang="en-US" dirty="0" err="1">
                <a:cs typeface="+mn-cs"/>
              </a:rPr>
              <a:t>Intrastratal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Microfaulted</a:t>
            </a:r>
            <a:r>
              <a:rPr lang="en-US" dirty="0">
                <a:cs typeface="+mn-cs"/>
              </a:rPr>
              <a:t> Zones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d_brecc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21369" r="5994" b="1370"/>
          <a:stretch/>
        </p:blipFill>
        <p:spPr>
          <a:xfrm>
            <a:off x="0" y="0"/>
            <a:ext cx="9182877" cy="69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slump_breccia.JPG  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741738" y="6078538"/>
            <a:ext cx="5167312" cy="554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Incipient sedimentary breccia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d_brecc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 descr="slum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6701" y="109788"/>
            <a:ext cx="672717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 smtClean="0">
                <a:cs typeface="+mn-cs"/>
              </a:rPr>
              <a:t>Slumps in more detrital-rich sediments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 descr="slum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27063" y="134938"/>
            <a:ext cx="146685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>
                <a:cs typeface="+mn-cs"/>
              </a:rPr>
              <a:t>Slumps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638"/>
            <a:ext cx="8255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 smtClean="0">
                <a:ea typeface="+mj-ea"/>
                <a:cs typeface="+mj-cs"/>
              </a:rPr>
              <a:t>Mudrock</a:t>
            </a:r>
            <a:r>
              <a:rPr lang="en-US" sz="4000" dirty="0" smtClean="0">
                <a:ea typeface="+mj-ea"/>
                <a:cs typeface="+mj-cs"/>
              </a:rPr>
              <a:t> Sedimentary Components</a:t>
            </a:r>
            <a:endParaRPr lang="en-US" sz="4000" dirty="0">
              <a:ea typeface="+mj-ea"/>
              <a:cs typeface="+mj-cs"/>
            </a:endParaRP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882650" y="1023938"/>
            <a:ext cx="3962400" cy="450056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</a:rPr>
              <a:t>Detrital</a:t>
            </a:r>
          </a:p>
          <a:p>
            <a:pPr lvl="1" eaLnBrk="1" hangingPunct="1"/>
            <a:r>
              <a:rPr lang="en-US" sz="2800" dirty="0">
                <a:latin typeface="Calibri" charset="0"/>
              </a:rPr>
              <a:t>Clay</a:t>
            </a:r>
          </a:p>
          <a:p>
            <a:pPr lvl="1" eaLnBrk="1" hangingPunct="1"/>
            <a:r>
              <a:rPr lang="en-US" sz="2800" dirty="0">
                <a:latin typeface="Calibri" charset="0"/>
              </a:rPr>
              <a:t>Silt</a:t>
            </a:r>
          </a:p>
          <a:p>
            <a:pPr lvl="1" eaLnBrk="1" hangingPunct="1"/>
            <a:r>
              <a:rPr lang="en-US" sz="2800" dirty="0">
                <a:latin typeface="Calibri" charset="0"/>
              </a:rPr>
              <a:t>Sand</a:t>
            </a:r>
          </a:p>
          <a:p>
            <a:pPr eaLnBrk="1" hangingPunct="1"/>
            <a:r>
              <a:rPr lang="en-US" sz="3200" dirty="0" err="1">
                <a:latin typeface="Calibri" charset="0"/>
              </a:rPr>
              <a:t>Biogenous</a:t>
            </a:r>
            <a:r>
              <a:rPr lang="en-US" sz="3200" dirty="0">
                <a:latin typeface="Calibri" charset="0"/>
              </a:rPr>
              <a:t> </a:t>
            </a:r>
          </a:p>
          <a:p>
            <a:pPr lvl="1" eaLnBrk="1" hangingPunct="1"/>
            <a:r>
              <a:rPr lang="en-US" sz="2800" b="1" u="sng" dirty="0">
                <a:solidFill>
                  <a:schemeClr val="tx2"/>
                </a:solidFill>
                <a:latin typeface="Calibri" charset="0"/>
              </a:rPr>
              <a:t>Silica (opal-A)</a:t>
            </a:r>
          </a:p>
          <a:p>
            <a:pPr lvl="1" eaLnBrk="1" hangingPunct="1"/>
            <a:r>
              <a:rPr lang="en-US" sz="2800" dirty="0" smtClean="0">
                <a:latin typeface="Calibri" charset="0"/>
              </a:rPr>
              <a:t>Calcite/Aragonite</a:t>
            </a:r>
            <a:endParaRPr lang="en-US" sz="2800" dirty="0">
              <a:latin typeface="Calibri" charset="0"/>
            </a:endParaRPr>
          </a:p>
          <a:p>
            <a:pPr lvl="1" eaLnBrk="1" hangingPunct="1"/>
            <a:r>
              <a:rPr lang="en-US" sz="2800" dirty="0" err="1">
                <a:latin typeface="Calibri" charset="0"/>
              </a:rPr>
              <a:t>Kerogen</a:t>
            </a:r>
            <a:endParaRPr lang="en-US" sz="2800" dirty="0">
              <a:latin typeface="Calibri" charset="0"/>
            </a:endParaRPr>
          </a:p>
        </p:txBody>
      </p:sp>
      <p:sp>
        <p:nvSpPr>
          <p:cNvPr id="108548" name="Content Placeholder 2"/>
          <p:cNvSpPr txBox="1">
            <a:spLocks/>
          </p:cNvSpPr>
          <p:nvPr/>
        </p:nvSpPr>
        <p:spPr bwMode="auto">
          <a:xfrm>
            <a:off x="3556000" y="1023938"/>
            <a:ext cx="49149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9763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A9A57C"/>
              </a:buClr>
              <a:buFont typeface="Arial" charset="0"/>
              <a:buChar char="•"/>
            </a:pPr>
            <a:r>
              <a:rPr kumimoji="0" lang="en-US" sz="3200" dirty="0">
                <a:solidFill>
                  <a:srgbClr val="2F2B20"/>
                </a:solidFill>
                <a:latin typeface="Calibri" charset="0"/>
              </a:rPr>
              <a:t>Diagenetic / Authigenic</a:t>
            </a:r>
          </a:p>
          <a:p>
            <a:pPr lvl="1" eaLnBrk="1" hangingPunct="1">
              <a:buClr>
                <a:srgbClr val="9CBEBD"/>
              </a:buClr>
              <a:buFont typeface="Arial" charset="0"/>
              <a:buChar char="•"/>
            </a:pPr>
            <a:r>
              <a:rPr kumimoji="0" lang="en-US" sz="2800" b="1" u="sng" dirty="0">
                <a:solidFill>
                  <a:schemeClr val="tx2"/>
                </a:solidFill>
                <a:latin typeface="Calibri" charset="0"/>
              </a:rPr>
              <a:t>Opal-CT / Quartz</a:t>
            </a:r>
          </a:p>
          <a:p>
            <a:pPr lvl="1" eaLnBrk="1" hangingPunct="1">
              <a:buClr>
                <a:srgbClr val="9CBEBD"/>
              </a:buClr>
              <a:buFont typeface="Arial" charset="0"/>
              <a:buChar char="•"/>
            </a:pPr>
            <a:r>
              <a:rPr kumimoji="0" lang="en-US" sz="2800" dirty="0" smtClean="0">
                <a:latin typeface="Calibri" charset="0"/>
              </a:rPr>
              <a:t>Calcite/Siderite/Dolomite</a:t>
            </a:r>
            <a:endParaRPr kumimoji="0" lang="en-US" sz="2800" dirty="0" smtClean="0">
              <a:solidFill>
                <a:srgbClr val="2F2B20"/>
              </a:solidFill>
              <a:latin typeface="Calibri" charset="0"/>
            </a:endParaRPr>
          </a:p>
          <a:p>
            <a:pPr lvl="1" eaLnBrk="1" hangingPunct="1">
              <a:buClr>
                <a:srgbClr val="9CBEBD"/>
              </a:buClr>
              <a:buFont typeface="Arial" charset="0"/>
              <a:buChar char="•"/>
            </a:pPr>
            <a:r>
              <a:rPr kumimoji="0" lang="en-US" sz="2800" dirty="0" smtClean="0">
                <a:solidFill>
                  <a:srgbClr val="2F2B20"/>
                </a:solidFill>
                <a:latin typeface="Calibri" charset="0"/>
              </a:rPr>
              <a:t>Phosphate</a:t>
            </a:r>
            <a:endParaRPr kumimoji="0" lang="en-US" sz="2800" dirty="0">
              <a:solidFill>
                <a:srgbClr val="2F2B20"/>
              </a:solidFill>
              <a:latin typeface="Calibri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81126" y="3092411"/>
            <a:ext cx="3814763" cy="3287712"/>
            <a:chOff x="5172075" y="2928938"/>
            <a:chExt cx="3814763" cy="3287712"/>
          </a:xfrm>
        </p:grpSpPr>
        <p:grpSp>
          <p:nvGrpSpPr>
            <p:cNvPr id="108545" name="Group 15"/>
            <p:cNvGrpSpPr>
              <a:grpSpLocks/>
            </p:cNvGrpSpPr>
            <p:nvPr/>
          </p:nvGrpSpPr>
          <p:grpSpPr bwMode="auto">
            <a:xfrm>
              <a:off x="5172075" y="2928938"/>
              <a:ext cx="3814763" cy="3287712"/>
              <a:chOff x="5319951" y="2983398"/>
              <a:chExt cx="3815593" cy="3286600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9951" y="2983398"/>
                <a:ext cx="3815593" cy="3286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7026885" y="3330942"/>
                <a:ext cx="508111" cy="450698"/>
              </a:xfrm>
              <a:custGeom>
                <a:avLst/>
                <a:gdLst>
                  <a:gd name="T0" fmla="*/ 301 w 609"/>
                  <a:gd name="T1" fmla="*/ 0 h 539"/>
                  <a:gd name="T2" fmla="*/ 609 w 609"/>
                  <a:gd name="T3" fmla="*/ 539 h 539"/>
                  <a:gd name="T4" fmla="*/ 0 w 609"/>
                  <a:gd name="T5" fmla="*/ 539 h 539"/>
                  <a:gd name="T6" fmla="*/ 301 w 609"/>
                  <a:gd name="T7" fmla="*/ 0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9" h="539">
                    <a:moveTo>
                      <a:pt x="301" y="0"/>
                    </a:moveTo>
                    <a:lnTo>
                      <a:pt x="609" y="539"/>
                    </a:lnTo>
                    <a:lnTo>
                      <a:pt x="0" y="539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F0000">
                  <a:alpha val="69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en-US" sz="1800">
                  <a:solidFill>
                    <a:srgbClr val="2F2B2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6552119" y="3781640"/>
                <a:ext cx="1460818" cy="864895"/>
              </a:xfrm>
              <a:custGeom>
                <a:avLst/>
                <a:gdLst>
                  <a:gd name="T0" fmla="*/ 0 w 1750"/>
                  <a:gd name="T1" fmla="*/ 1038 h 1038"/>
                  <a:gd name="T2" fmla="*/ 1750 w 1750"/>
                  <a:gd name="T3" fmla="*/ 1032 h 1038"/>
                  <a:gd name="T4" fmla="*/ 1182 w 1750"/>
                  <a:gd name="T5" fmla="*/ 0 h 1038"/>
                  <a:gd name="T6" fmla="*/ 574 w 1750"/>
                  <a:gd name="T7" fmla="*/ 0 h 1038"/>
                  <a:gd name="T8" fmla="*/ 0 w 1750"/>
                  <a:gd name="T9" fmla="*/ 1038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0" h="1038">
                    <a:moveTo>
                      <a:pt x="0" y="1038"/>
                    </a:moveTo>
                    <a:lnTo>
                      <a:pt x="1750" y="1032"/>
                    </a:lnTo>
                    <a:lnTo>
                      <a:pt x="1182" y="0"/>
                    </a:lnTo>
                    <a:lnTo>
                      <a:pt x="574" y="0"/>
                    </a:lnTo>
                    <a:lnTo>
                      <a:pt x="0" y="1038"/>
                    </a:lnTo>
                    <a:close/>
                  </a:path>
                </a:pathLst>
              </a:custGeom>
              <a:solidFill>
                <a:srgbClr val="FF8000">
                  <a:alpha val="69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en-US" sz="1800">
                  <a:solidFill>
                    <a:srgbClr val="2F2B2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7277765" y="4637014"/>
                <a:ext cx="1484635" cy="1306070"/>
              </a:xfrm>
              <a:custGeom>
                <a:avLst/>
                <a:gdLst>
                  <a:gd name="T0" fmla="*/ 0 w 1780"/>
                  <a:gd name="T1" fmla="*/ 1566 h 1566"/>
                  <a:gd name="T2" fmla="*/ 881 w 1780"/>
                  <a:gd name="T3" fmla="*/ 0 h 1566"/>
                  <a:gd name="T4" fmla="*/ 1780 w 1780"/>
                  <a:gd name="T5" fmla="*/ 1566 h 1566"/>
                  <a:gd name="T6" fmla="*/ 0 w 1780"/>
                  <a:gd name="T7" fmla="*/ 1566 h 1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80" h="1566">
                    <a:moveTo>
                      <a:pt x="0" y="1566"/>
                    </a:moveTo>
                    <a:lnTo>
                      <a:pt x="881" y="0"/>
                    </a:lnTo>
                    <a:lnTo>
                      <a:pt x="1780" y="1566"/>
                    </a:lnTo>
                    <a:lnTo>
                      <a:pt x="0" y="1566"/>
                    </a:lnTo>
                    <a:close/>
                  </a:path>
                </a:pathLst>
              </a:custGeom>
              <a:solidFill>
                <a:schemeClr val="accent1">
                  <a:alpha val="69000"/>
                </a:schemeClr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en-US" sz="1800">
                  <a:solidFill>
                    <a:srgbClr val="2F2B2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5816947" y="4641774"/>
                <a:ext cx="2195990" cy="1310831"/>
              </a:xfrm>
              <a:custGeom>
                <a:avLst/>
                <a:gdLst>
                  <a:gd name="T0" fmla="*/ 0 w 2631"/>
                  <a:gd name="T1" fmla="*/ 1565 h 1571"/>
                  <a:gd name="T2" fmla="*/ 875 w 2631"/>
                  <a:gd name="T3" fmla="*/ 6 h 1571"/>
                  <a:gd name="T4" fmla="*/ 2631 w 2631"/>
                  <a:gd name="T5" fmla="*/ 0 h 1571"/>
                  <a:gd name="T6" fmla="*/ 1745 w 2631"/>
                  <a:gd name="T7" fmla="*/ 1571 h 1571"/>
                  <a:gd name="T8" fmla="*/ 0 w 2631"/>
                  <a:gd name="T9" fmla="*/ 1565 h 1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1" h="1571">
                    <a:moveTo>
                      <a:pt x="0" y="1565"/>
                    </a:moveTo>
                    <a:lnTo>
                      <a:pt x="875" y="6"/>
                    </a:lnTo>
                    <a:lnTo>
                      <a:pt x="2631" y="0"/>
                    </a:lnTo>
                    <a:lnTo>
                      <a:pt x="1745" y="1571"/>
                    </a:lnTo>
                    <a:lnTo>
                      <a:pt x="0" y="1565"/>
                    </a:lnTo>
                    <a:close/>
                  </a:path>
                </a:pathLst>
              </a:custGeom>
              <a:solidFill>
                <a:srgbClr val="8C6136">
                  <a:alpha val="69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endParaRPr kumimoji="0" lang="en-US" sz="1800">
                  <a:solidFill>
                    <a:srgbClr val="2F2B2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6442558" y="3343638"/>
                <a:ext cx="701828" cy="369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en-US" sz="18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  <a:t>Chert</a:t>
                </a:r>
                <a:endParaRPr kumimoji="0" lang="en-US" sz="18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5604176" y="3870510"/>
                <a:ext cx="1248046" cy="369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en-US" sz="1800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  <a:t>Porcelanite</a:t>
                </a:r>
                <a:endParaRPr kumimoji="0" lang="en-US" sz="1800" dirty="0">
                  <a:solidFill>
                    <a:srgbClr val="FF66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Text Box 13"/>
              <p:cNvSpPr txBox="1">
                <a:spLocks noChangeArrowheads="1"/>
              </p:cNvSpPr>
              <p:nvPr/>
            </p:nvSpPr>
            <p:spPr bwMode="auto">
              <a:xfrm>
                <a:off x="7476245" y="5349559"/>
                <a:ext cx="1148013" cy="614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en-US" sz="16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  <a:t>Limestone/</a:t>
                </a:r>
                <a:br>
                  <a:rPr kumimoji="0" lang="en-US" sz="16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</a:br>
                <a:r>
                  <a:rPr kumimoji="0" lang="en-US" sz="18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  <a:t>Dolostone</a:t>
                </a:r>
                <a:endParaRPr kumimoji="0" lang="en-US" sz="1800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6202793" y="5297190"/>
                <a:ext cx="1238519" cy="645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kumimoji="0" lang="en-US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  <a:t>Mudstone/</a:t>
                </a:r>
                <a:br>
                  <a:rPr kumimoji="0" lang="en-US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</a:br>
                <a:r>
                  <a:rPr kumimoji="0" lang="en-US" sz="18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alibri"/>
                    <a:ea typeface="+mn-ea"/>
                    <a:cs typeface="+mn-cs"/>
                  </a:rPr>
                  <a:t>Shale</a:t>
                </a:r>
                <a:endParaRPr kumimoji="0" lang="en-US" sz="1800" dirty="0">
                  <a:solidFill>
                    <a:srgbClr val="FFFF00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7251700" y="3287713"/>
              <a:ext cx="11176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en-US" sz="1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Diatomite</a:t>
              </a:r>
              <a:endParaRPr kumimoji="0" lang="en-US" sz="1800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639050" y="3757613"/>
              <a:ext cx="1119188" cy="595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kumimoji="0" lang="en-US" sz="1800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Muddy</a:t>
              </a:r>
              <a:br>
                <a:rPr kumimoji="0" lang="en-US" sz="1800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</a:br>
              <a:r>
                <a:rPr kumimoji="0" lang="en-US" sz="1800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/>
                  <a:ea typeface="+mn-ea"/>
                  <a:cs typeface="+mn-cs"/>
                </a:rPr>
                <a:t>Diatomite</a:t>
              </a:r>
              <a:endParaRPr kumimoji="0" lang="en-US" sz="18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1" name="Rectangle 3"/>
          <p:cNvSpPr>
            <a:spLocks noChangeArrowheads="1"/>
          </p:cNvSpPr>
          <p:nvPr/>
        </p:nvSpPr>
        <p:spPr bwMode="auto">
          <a:xfrm>
            <a:off x="6623050" y="5286375"/>
            <a:ext cx="25209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>
                <a:solidFill>
                  <a:schemeClr val="tx2"/>
                </a:solidFill>
                <a:cs typeface="+mn-cs"/>
              </a:rPr>
              <a:t>Chang &amp; Grimm (1999)</a:t>
            </a:r>
          </a:p>
        </p:txBody>
      </p:sp>
      <p:pic>
        <p:nvPicPr>
          <p:cNvPr id="154626" name="Picture 4" descr="Speckled_bed_model.png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5653" name="Text Box 5"/>
          <p:cNvSpPr txBox="1">
            <a:spLocks noChangeArrowheads="1"/>
          </p:cNvSpPr>
          <p:nvPr/>
        </p:nvSpPr>
        <p:spPr bwMode="auto">
          <a:xfrm>
            <a:off x="531813" y="4070350"/>
            <a:ext cx="8180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3200" dirty="0">
                <a:solidFill>
                  <a:srgbClr val="EE5100"/>
                </a:solidFill>
                <a:cs typeface="+mn-cs"/>
              </a:rPr>
              <a:t>Slumps to muddy turbidites to fluidized flows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9988" y="5048250"/>
            <a:ext cx="3248025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dirty="0">
                <a:solidFill>
                  <a:schemeClr val="tx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tx2"/>
                </a:solidFill>
              </a:rPr>
              <a:t>Speckled Beds</a:t>
            </a:r>
            <a:r>
              <a:rPr lang="ja-JP" altLang="en-US" dirty="0">
                <a:solidFill>
                  <a:schemeClr val="tx2"/>
                </a:solidFill>
                <a:latin typeface="Arial"/>
              </a:rPr>
              <a:t>”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114_12450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52" r="13332" b="4679"/>
          <a:stretch/>
        </p:blipFill>
        <p:spPr>
          <a:xfrm rot="5400000">
            <a:off x="5623273" y="3337274"/>
            <a:ext cx="4127497" cy="291395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711700" y="317500"/>
            <a:ext cx="42037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buFontTx/>
              <a:buNone/>
              <a:defRPr/>
            </a:pPr>
            <a:r>
              <a:rPr lang="en-US" dirty="0" smtClean="0">
                <a:cs typeface="+mn-cs"/>
              </a:rPr>
              <a:t>Gravity flow deposits: </a:t>
            </a:r>
            <a:br>
              <a:rPr lang="en-US" dirty="0" smtClean="0">
                <a:cs typeface="+mn-cs"/>
              </a:rPr>
            </a:br>
            <a:r>
              <a:rPr lang="en-US" dirty="0" smtClean="0">
                <a:cs typeface="+mn-cs"/>
              </a:rPr>
              <a:t>speckled beds</a:t>
            </a:r>
            <a:endParaRPr lang="en-US" dirty="0">
              <a:cs typeface="+mn-cs"/>
            </a:endParaRPr>
          </a:p>
        </p:txBody>
      </p:sp>
      <p:pic>
        <p:nvPicPr>
          <p:cNvPr id="4" name="Picture 3" descr="20150114_124401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24" r="11477" b="2452"/>
          <a:stretch/>
        </p:blipFill>
        <p:spPr>
          <a:xfrm rot="5400000">
            <a:off x="2666906" y="2168241"/>
            <a:ext cx="3683000" cy="2826318"/>
          </a:xfrm>
          <a:prstGeom prst="rect">
            <a:avLst/>
          </a:prstGeom>
        </p:spPr>
      </p:pic>
      <p:pic>
        <p:nvPicPr>
          <p:cNvPr id="5" name="Picture 4" descr="20150114_124424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9" r="25381"/>
          <a:stretch/>
        </p:blipFill>
        <p:spPr>
          <a:xfrm rot="5400000">
            <a:off x="-32083" y="32082"/>
            <a:ext cx="2806704" cy="274253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968500" y="1892300"/>
            <a:ext cx="1511300" cy="8890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35600" y="3136900"/>
            <a:ext cx="1511300" cy="889000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53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speckled bed close.TIF                                         0006EB12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1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2467" name="Rectangle 3"/>
          <p:cNvSpPr>
            <a:spLocks noChangeArrowheads="1"/>
          </p:cNvSpPr>
          <p:nvPr/>
        </p:nvSpPr>
        <p:spPr bwMode="auto">
          <a:xfrm>
            <a:off x="195263" y="221213"/>
            <a:ext cx="3276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ja-JP" altLang="en-US" dirty="0">
                <a:solidFill>
                  <a:schemeClr val="tx2"/>
                </a:solidFill>
                <a:latin typeface="Arial"/>
                <a:cs typeface="+mn-cs"/>
              </a:rPr>
              <a:t>“</a:t>
            </a:r>
            <a:r>
              <a:rPr lang="en-US" dirty="0">
                <a:solidFill>
                  <a:schemeClr val="tx2"/>
                </a:solidFill>
                <a:cs typeface="+mn-cs"/>
              </a:rPr>
              <a:t>Speckled Beds</a:t>
            </a:r>
            <a:r>
              <a:rPr lang="ja-JP" altLang="en-US" dirty="0">
                <a:solidFill>
                  <a:schemeClr val="tx2"/>
                </a:solidFill>
                <a:latin typeface="Arial"/>
                <a:cs typeface="+mn-cs"/>
              </a:rPr>
              <a:t>”</a:t>
            </a:r>
            <a:r>
              <a:rPr lang="en-US" dirty="0">
                <a:solidFill>
                  <a:schemeClr val="tx2"/>
                </a:solidFill>
                <a:cs typeface="+mn-cs"/>
              </a:rPr>
              <a:t>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dirty="0">
                <a:solidFill>
                  <a:schemeClr val="tx2"/>
                </a:solidFill>
                <a:cs typeface="+mn-cs"/>
              </a:rPr>
              <a:t>diatomaceous </a:t>
            </a:r>
            <a:br>
              <a:rPr lang="en-US" dirty="0">
                <a:solidFill>
                  <a:schemeClr val="tx2"/>
                </a:solidFill>
                <a:cs typeface="+mn-cs"/>
              </a:rPr>
            </a:br>
            <a:r>
              <a:rPr lang="en-US" dirty="0">
                <a:solidFill>
                  <a:schemeClr val="tx2"/>
                </a:solidFill>
                <a:cs typeface="+mn-cs"/>
              </a:rPr>
              <a:t>gravity flows</a:t>
            </a:r>
          </a:p>
        </p:txBody>
      </p:sp>
      <p:pic>
        <p:nvPicPr>
          <p:cNvPr id="155651" name="Picture 3" descr="Intbedded_lam_speckled_be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702467" idx="2"/>
          </p:cNvCxnSpPr>
          <p:nvPr/>
        </p:nvCxnSpPr>
        <p:spPr>
          <a:xfrm>
            <a:off x="1833563" y="1491213"/>
            <a:ext cx="31043" cy="126482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02467" idx="2"/>
          </p:cNvCxnSpPr>
          <p:nvPr/>
        </p:nvCxnSpPr>
        <p:spPr>
          <a:xfrm flipH="1">
            <a:off x="1189024" y="1491213"/>
            <a:ext cx="644539" cy="331833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702467" idx="2"/>
          </p:cNvCxnSpPr>
          <p:nvPr/>
        </p:nvCxnSpPr>
        <p:spPr>
          <a:xfrm>
            <a:off x="1833563" y="1491213"/>
            <a:ext cx="3192766" cy="161608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877870" y="1296957"/>
            <a:ext cx="3107924" cy="225066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9349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 descr="Interbed_ss_mud_diatom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152400"/>
            <a:ext cx="90392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 err="1">
                <a:cs typeface="+mn-cs"/>
              </a:rPr>
              <a:t>Interbedded</a:t>
            </a:r>
            <a:r>
              <a:rPr lang="en-US" dirty="0">
                <a:cs typeface="+mn-cs"/>
              </a:rPr>
              <a:t> laminated &amp; speckled diatomite and SS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273" y="152400"/>
            <a:ext cx="87845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600" dirty="0" err="1">
                <a:cs typeface="+mn-cs"/>
              </a:rPr>
              <a:t>Interbedded</a:t>
            </a:r>
            <a:r>
              <a:rPr lang="en-US" sz="2600" dirty="0">
                <a:cs typeface="+mn-cs"/>
              </a:rPr>
              <a:t> SS &amp; laminated &amp; </a:t>
            </a:r>
            <a:r>
              <a:rPr lang="en-US" sz="2600" dirty="0" smtClean="0">
                <a:cs typeface="+mn-cs"/>
              </a:rPr>
              <a:t>muddy speckled diatomites</a:t>
            </a:r>
            <a:endParaRPr lang="en-US" sz="2600" dirty="0">
              <a:cs typeface="+mn-cs"/>
            </a:endParaRPr>
          </a:p>
        </p:txBody>
      </p:sp>
      <p:pic>
        <p:nvPicPr>
          <p:cNvPr id="2" name="Picture 1" descr="lam_speckled_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 descr="Interformational_conglomer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7063" y="134938"/>
            <a:ext cx="82677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dirty="0" err="1">
                <a:cs typeface="+mn-cs"/>
              </a:rPr>
              <a:t>Intraformational</a:t>
            </a:r>
            <a:r>
              <a:rPr lang="en-US" dirty="0">
                <a:cs typeface="+mn-cs"/>
              </a:rPr>
              <a:t> diatomite &amp; sand conglomerate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P1010148.JPG                                                   000752FF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b="8438"/>
          <a:stretch>
            <a:fillRect/>
          </a:stretch>
        </p:blipFill>
        <p:spPr bwMode="auto">
          <a:xfrm>
            <a:off x="0" y="0"/>
            <a:ext cx="5126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1795" name="Text Box 3"/>
          <p:cNvSpPr txBox="1">
            <a:spLocks noChangeArrowheads="1"/>
          </p:cNvSpPr>
          <p:nvPr/>
        </p:nvSpPr>
        <p:spPr bwMode="auto">
          <a:xfrm>
            <a:off x="5313363" y="665163"/>
            <a:ext cx="3709987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cs typeface="+mn-cs"/>
              </a:rPr>
              <a:t>Diatomite </a:t>
            </a:r>
            <a:r>
              <a:rPr lang="en-US" sz="2800" dirty="0" err="1">
                <a:solidFill>
                  <a:srgbClr val="000000"/>
                </a:solidFill>
                <a:cs typeface="+mn-cs"/>
              </a:rPr>
              <a:t>interbedded</a:t>
            </a:r>
            <a:endParaRPr lang="en-US" sz="2800" dirty="0">
              <a:solidFill>
                <a:srgbClr val="000000"/>
              </a:solidFill>
              <a:cs typeface="+mn-cs"/>
            </a:endParaRPr>
          </a:p>
          <a:p>
            <a:pPr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cs typeface="+mn-cs"/>
              </a:rPr>
              <a:t>with sandstone</a:t>
            </a:r>
            <a:br>
              <a:rPr lang="en-US" sz="2800" dirty="0">
                <a:solidFill>
                  <a:srgbClr val="000000"/>
                </a:solidFill>
                <a:cs typeface="+mn-cs"/>
              </a:rPr>
            </a:br>
            <a:r>
              <a:rPr lang="en-US" sz="2800" dirty="0">
                <a:solidFill>
                  <a:srgbClr val="000000"/>
                </a:solidFill>
                <a:cs typeface="+mn-cs"/>
              </a:rPr>
              <a:t>&amp; </a:t>
            </a:r>
          </a:p>
          <a:p>
            <a:pPr>
              <a:buFontTx/>
              <a:buNone/>
              <a:defRPr/>
            </a:pPr>
            <a:r>
              <a:rPr lang="en-US" sz="2800" dirty="0" err="1">
                <a:solidFill>
                  <a:srgbClr val="000000"/>
                </a:solidFill>
                <a:cs typeface="+mn-cs"/>
              </a:rPr>
              <a:t>Intraformational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/>
            </a:r>
            <a:br>
              <a:rPr lang="en-US" sz="2800" dirty="0">
                <a:solidFill>
                  <a:srgbClr val="000000"/>
                </a:solidFill>
                <a:cs typeface="+mn-cs"/>
              </a:rPr>
            </a:br>
            <a:r>
              <a:rPr lang="en-US" sz="2800" dirty="0">
                <a:solidFill>
                  <a:srgbClr val="000000"/>
                </a:solidFill>
                <a:cs typeface="+mn-cs"/>
              </a:rPr>
              <a:t>sandy conglomerate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4" descr="Doomed_Pioneers.png                                            004B86E4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515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6677" name="Rectangle 5"/>
          <p:cNvSpPr>
            <a:spLocks noChangeArrowheads="1"/>
          </p:cNvSpPr>
          <p:nvPr/>
        </p:nvSpPr>
        <p:spPr bwMode="auto">
          <a:xfrm>
            <a:off x="6894513" y="5286375"/>
            <a:ext cx="2249487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Föllmi &amp; Grimm (1990) Grimm &amp; Föllmi (1994)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1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796678" name="Text Box 6"/>
          <p:cNvSpPr txBox="1">
            <a:spLocks noChangeArrowheads="1"/>
          </p:cNvSpPr>
          <p:nvPr/>
        </p:nvSpPr>
        <p:spPr bwMode="auto">
          <a:xfrm>
            <a:off x="144463" y="476250"/>
            <a:ext cx="34178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 sz="2800" dirty="0">
                <a:solidFill>
                  <a:srgbClr val="000000"/>
                </a:solidFill>
                <a:latin typeface="Arial"/>
                <a:cs typeface="+mn-cs"/>
              </a:rPr>
              <a:t>“</a:t>
            </a:r>
            <a:r>
              <a:rPr lang="en-US" sz="2800" dirty="0">
                <a:solidFill>
                  <a:srgbClr val="000000"/>
                </a:solidFill>
                <a:cs typeface="+mn-cs"/>
              </a:rPr>
              <a:t>Doomed Pioneers</a:t>
            </a:r>
            <a:r>
              <a:rPr lang="ja-JP" altLang="en-US" sz="2800" dirty="0">
                <a:solidFill>
                  <a:srgbClr val="000000"/>
                </a:solidFill>
                <a:latin typeface="Arial"/>
                <a:cs typeface="+mn-cs"/>
              </a:rPr>
              <a:t>”</a:t>
            </a:r>
            <a:endParaRPr lang="en-US" sz="28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3" descr="doomed pioneers diatomite.jpg                                  0007A68ARick's Titanium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144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4" name="Text Box 4"/>
          <p:cNvSpPr txBox="1">
            <a:spLocks noChangeArrowheads="1"/>
          </p:cNvSpPr>
          <p:nvPr/>
        </p:nvSpPr>
        <p:spPr bwMode="auto">
          <a:xfrm>
            <a:off x="763588" y="204788"/>
            <a:ext cx="3487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>
                <a:cs typeface="+mn-cs"/>
              </a:rPr>
              <a:t>Doomed Pioneers</a:t>
            </a:r>
            <a:r>
              <a:rPr lang="ja-JP" altLang="en-US">
                <a:latin typeface="Arial"/>
                <a:cs typeface="+mn-cs"/>
              </a:rPr>
              <a:t>”</a:t>
            </a:r>
            <a:endParaRPr lang="en-US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2" y="1212850"/>
            <a:ext cx="7837487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First appeared 190-250 Ma (Jurassic)</a:t>
            </a:r>
          </a:p>
          <a:p>
            <a:pPr marL="914400" lvl="1" indent="-4572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Evolved from symbiosis of heterotroph and red and green algae</a:t>
            </a:r>
          </a:p>
          <a:p>
            <a:pPr marL="914400" lvl="1" indent="-4572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Golden algae</a:t>
            </a:r>
            <a:br>
              <a:rPr lang="en-US" sz="2800" dirty="0" smtClean="0">
                <a:solidFill>
                  <a:schemeClr val="tx2"/>
                </a:solidFill>
                <a:cs typeface="+mn-cs"/>
              </a:rPr>
            </a:br>
            <a:endParaRPr lang="en-US" sz="2800" dirty="0" smtClean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Originally entirely marine organisms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914400" lvl="1" indent="-4572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1</a:t>
            </a:r>
            <a:r>
              <a:rPr lang="en-US" sz="2800" baseline="30000" dirty="0" smtClean="0">
                <a:solidFill>
                  <a:schemeClr val="tx2"/>
                </a:solidFill>
                <a:cs typeface="+mn-cs"/>
              </a:rPr>
              <a:t>st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cs typeface="+mn-cs"/>
              </a:rPr>
              <a:t>nonmarine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 benthic diatom mats</a:t>
            </a:r>
          </a:p>
          <a:p>
            <a:pPr marL="1371600" lvl="2" indent="-457200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  <a:cs typeface="+mn-cs"/>
              </a:rPr>
              <a:t>7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0 Ma (Late Cretaceous)</a:t>
            </a:r>
          </a:p>
          <a:p>
            <a:pPr marL="914400" lvl="1" indent="-457200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Oldest </a:t>
            </a:r>
            <a:r>
              <a:rPr lang="en-US" sz="2800" dirty="0">
                <a:solidFill>
                  <a:schemeClr val="tx2"/>
                </a:solidFill>
              </a:rPr>
              <a:t>planktonic freshwater </a:t>
            </a:r>
            <a:r>
              <a:rPr lang="en-US" sz="2800" dirty="0" smtClean="0">
                <a:solidFill>
                  <a:schemeClr val="tx2"/>
                </a:solidFill>
              </a:rPr>
              <a:t>diatoms</a:t>
            </a:r>
          </a:p>
          <a:p>
            <a:pPr marL="1371600" lvl="2" indent="-457200">
              <a:spcBef>
                <a:spcPct val="0"/>
              </a:spcBef>
              <a:defRPr/>
            </a:pPr>
            <a:r>
              <a:rPr lang="en-US" sz="2800" dirty="0">
                <a:solidFill>
                  <a:schemeClr val="tx2"/>
                </a:solidFill>
              </a:rPr>
              <a:t>56-60 </a:t>
            </a:r>
            <a:r>
              <a:rPr lang="en-US" sz="2800" dirty="0" smtClean="0">
                <a:solidFill>
                  <a:schemeClr val="tx2"/>
                </a:solidFill>
              </a:rPr>
              <a:t>Ma</a:t>
            </a:r>
            <a:r>
              <a:rPr lang="en-US" sz="2800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cs typeface="+mn-cs"/>
              </a:rPr>
              <a:t>(Late Paleocene)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Diatoms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151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11150" y="1968500"/>
            <a:ext cx="8853488" cy="3535363"/>
          </a:xfrm>
          <a:custGeom>
            <a:avLst/>
            <a:gdLst>
              <a:gd name="connsiteX0" fmla="*/ 0 w 8854461"/>
              <a:gd name="connsiteY0" fmla="*/ 33530 h 3533214"/>
              <a:gd name="connsiteX1" fmla="*/ 1298223 w 8854461"/>
              <a:gd name="connsiteY1" fmla="*/ 61752 h 3533214"/>
              <a:gd name="connsiteX2" fmla="*/ 2695223 w 8854461"/>
              <a:gd name="connsiteY2" fmla="*/ 597974 h 3533214"/>
              <a:gd name="connsiteX3" fmla="*/ 4586112 w 8854461"/>
              <a:gd name="connsiteY3" fmla="*/ 2263085 h 3533214"/>
              <a:gd name="connsiteX4" fmla="*/ 5969000 w 8854461"/>
              <a:gd name="connsiteY4" fmla="*/ 2898085 h 3533214"/>
              <a:gd name="connsiteX5" fmla="*/ 7041445 w 8854461"/>
              <a:gd name="connsiteY5" fmla="*/ 3236752 h 3533214"/>
              <a:gd name="connsiteX6" fmla="*/ 8142112 w 8854461"/>
              <a:gd name="connsiteY6" fmla="*/ 3490752 h 3533214"/>
              <a:gd name="connsiteX7" fmla="*/ 8805334 w 8854461"/>
              <a:gd name="connsiteY7" fmla="*/ 3533085 h 3533214"/>
              <a:gd name="connsiteX8" fmla="*/ 8805334 w 8854461"/>
              <a:gd name="connsiteY8" fmla="*/ 3504863 h 3533214"/>
              <a:gd name="connsiteX0" fmla="*/ 0 w 8854461"/>
              <a:gd name="connsiteY0" fmla="*/ 44723 h 3544407"/>
              <a:gd name="connsiteX1" fmla="*/ 1298223 w 8854461"/>
              <a:gd name="connsiteY1" fmla="*/ 72945 h 3544407"/>
              <a:gd name="connsiteX2" fmla="*/ 2652889 w 8854461"/>
              <a:gd name="connsiteY2" fmla="*/ 778500 h 3544407"/>
              <a:gd name="connsiteX3" fmla="*/ 4586112 w 8854461"/>
              <a:gd name="connsiteY3" fmla="*/ 2274278 h 3544407"/>
              <a:gd name="connsiteX4" fmla="*/ 5969000 w 8854461"/>
              <a:gd name="connsiteY4" fmla="*/ 2909278 h 3544407"/>
              <a:gd name="connsiteX5" fmla="*/ 7041445 w 8854461"/>
              <a:gd name="connsiteY5" fmla="*/ 3247945 h 3544407"/>
              <a:gd name="connsiteX6" fmla="*/ 8142112 w 8854461"/>
              <a:gd name="connsiteY6" fmla="*/ 3501945 h 3544407"/>
              <a:gd name="connsiteX7" fmla="*/ 8805334 w 8854461"/>
              <a:gd name="connsiteY7" fmla="*/ 3544278 h 3544407"/>
              <a:gd name="connsiteX8" fmla="*/ 8805334 w 8854461"/>
              <a:gd name="connsiteY8" fmla="*/ 3516056 h 3544407"/>
              <a:gd name="connsiteX0" fmla="*/ 0 w 8854461"/>
              <a:gd name="connsiteY0" fmla="*/ 44723 h 3544407"/>
              <a:gd name="connsiteX1" fmla="*/ 1298223 w 8854461"/>
              <a:gd name="connsiteY1" fmla="*/ 72945 h 3544407"/>
              <a:gd name="connsiteX2" fmla="*/ 2652889 w 8854461"/>
              <a:gd name="connsiteY2" fmla="*/ 778500 h 3544407"/>
              <a:gd name="connsiteX3" fmla="*/ 4586112 w 8854461"/>
              <a:gd name="connsiteY3" fmla="*/ 2274278 h 3544407"/>
              <a:gd name="connsiteX4" fmla="*/ 5954888 w 8854461"/>
              <a:gd name="connsiteY4" fmla="*/ 2979834 h 3544407"/>
              <a:gd name="connsiteX5" fmla="*/ 7041445 w 8854461"/>
              <a:gd name="connsiteY5" fmla="*/ 3247945 h 3544407"/>
              <a:gd name="connsiteX6" fmla="*/ 8142112 w 8854461"/>
              <a:gd name="connsiteY6" fmla="*/ 3501945 h 3544407"/>
              <a:gd name="connsiteX7" fmla="*/ 8805334 w 8854461"/>
              <a:gd name="connsiteY7" fmla="*/ 3544278 h 3544407"/>
              <a:gd name="connsiteX8" fmla="*/ 8805334 w 8854461"/>
              <a:gd name="connsiteY8" fmla="*/ 3516056 h 3544407"/>
              <a:gd name="connsiteX0" fmla="*/ 0 w 8854461"/>
              <a:gd name="connsiteY0" fmla="*/ 44723 h 3544407"/>
              <a:gd name="connsiteX1" fmla="*/ 1298223 w 8854461"/>
              <a:gd name="connsiteY1" fmla="*/ 72945 h 3544407"/>
              <a:gd name="connsiteX2" fmla="*/ 2652889 w 8854461"/>
              <a:gd name="connsiteY2" fmla="*/ 778500 h 3544407"/>
              <a:gd name="connsiteX3" fmla="*/ 4586112 w 8854461"/>
              <a:gd name="connsiteY3" fmla="*/ 2274278 h 3544407"/>
              <a:gd name="connsiteX4" fmla="*/ 5954888 w 8854461"/>
              <a:gd name="connsiteY4" fmla="*/ 2979834 h 3544407"/>
              <a:gd name="connsiteX5" fmla="*/ 7041445 w 8854461"/>
              <a:gd name="connsiteY5" fmla="*/ 3304389 h 3544407"/>
              <a:gd name="connsiteX6" fmla="*/ 8142112 w 8854461"/>
              <a:gd name="connsiteY6" fmla="*/ 3501945 h 3544407"/>
              <a:gd name="connsiteX7" fmla="*/ 8805334 w 8854461"/>
              <a:gd name="connsiteY7" fmla="*/ 3544278 h 3544407"/>
              <a:gd name="connsiteX8" fmla="*/ 8805334 w 8854461"/>
              <a:gd name="connsiteY8" fmla="*/ 3516056 h 3544407"/>
              <a:gd name="connsiteX0" fmla="*/ 0 w 8854461"/>
              <a:gd name="connsiteY0" fmla="*/ 35632 h 3535316"/>
              <a:gd name="connsiteX1" fmla="*/ 1704667 w 8854461"/>
              <a:gd name="connsiteY1" fmla="*/ 80786 h 3535316"/>
              <a:gd name="connsiteX2" fmla="*/ 2652889 w 8854461"/>
              <a:gd name="connsiteY2" fmla="*/ 769409 h 3535316"/>
              <a:gd name="connsiteX3" fmla="*/ 4586112 w 8854461"/>
              <a:gd name="connsiteY3" fmla="*/ 2265187 h 3535316"/>
              <a:gd name="connsiteX4" fmla="*/ 5954888 w 8854461"/>
              <a:gd name="connsiteY4" fmla="*/ 2970743 h 3535316"/>
              <a:gd name="connsiteX5" fmla="*/ 7041445 w 8854461"/>
              <a:gd name="connsiteY5" fmla="*/ 3295298 h 3535316"/>
              <a:gd name="connsiteX6" fmla="*/ 8142112 w 8854461"/>
              <a:gd name="connsiteY6" fmla="*/ 3492854 h 3535316"/>
              <a:gd name="connsiteX7" fmla="*/ 8805334 w 8854461"/>
              <a:gd name="connsiteY7" fmla="*/ 3535187 h 3535316"/>
              <a:gd name="connsiteX8" fmla="*/ 8805334 w 8854461"/>
              <a:gd name="connsiteY8" fmla="*/ 3506965 h 353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4461" h="3535316">
                <a:moveTo>
                  <a:pt x="0" y="35632"/>
                </a:moveTo>
                <a:cubicBezTo>
                  <a:pt x="424509" y="2706"/>
                  <a:pt x="1262519" y="-41510"/>
                  <a:pt x="1704667" y="80786"/>
                </a:cubicBezTo>
                <a:cubicBezTo>
                  <a:pt x="2146815" y="203082"/>
                  <a:pt x="2172648" y="405342"/>
                  <a:pt x="2652889" y="769409"/>
                </a:cubicBezTo>
                <a:cubicBezTo>
                  <a:pt x="3133130" y="1133476"/>
                  <a:pt x="4035779" y="1898298"/>
                  <a:pt x="4586112" y="2265187"/>
                </a:cubicBezTo>
                <a:cubicBezTo>
                  <a:pt x="5136445" y="2632076"/>
                  <a:pt x="5545666" y="2799058"/>
                  <a:pt x="5954888" y="2970743"/>
                </a:cubicBezTo>
                <a:cubicBezTo>
                  <a:pt x="6364110" y="3142428"/>
                  <a:pt x="6676908" y="3208280"/>
                  <a:pt x="7041445" y="3295298"/>
                </a:cubicBezTo>
                <a:cubicBezTo>
                  <a:pt x="7405982" y="3382317"/>
                  <a:pt x="7848131" y="3452873"/>
                  <a:pt x="8142112" y="3492854"/>
                </a:cubicBezTo>
                <a:cubicBezTo>
                  <a:pt x="8436093" y="3532835"/>
                  <a:pt x="8694797" y="3532835"/>
                  <a:pt x="8805334" y="3535187"/>
                </a:cubicBezTo>
                <a:cubicBezTo>
                  <a:pt x="8915871" y="3537539"/>
                  <a:pt x="8805334" y="3506965"/>
                  <a:pt x="8805334" y="350696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1794" name="TextBox 2"/>
          <p:cNvSpPr txBox="1">
            <a:spLocks noChangeArrowheads="1"/>
          </p:cNvSpPr>
          <p:nvPr/>
        </p:nvSpPr>
        <p:spPr bwMode="auto">
          <a:xfrm>
            <a:off x="0" y="655638"/>
            <a:ext cx="3487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/>
              <a:t>Scoured surfaces</a:t>
            </a:r>
            <a:br>
              <a:rPr lang="en-US" sz="1800"/>
            </a:br>
            <a:r>
              <a:rPr lang="en-US" sz="1800"/>
              <a:t>lag deposits</a:t>
            </a:r>
            <a:br>
              <a:rPr lang="en-US" sz="1800"/>
            </a:br>
            <a:r>
              <a:rPr lang="en-US" sz="1800"/>
              <a:t>D- and stromatolitic phosphates</a:t>
            </a:r>
            <a:br>
              <a:rPr lang="en-US" sz="1800"/>
            </a:br>
            <a:r>
              <a:rPr lang="en-US" sz="1800"/>
              <a:t>or bioturbated pelagic drape</a:t>
            </a:r>
          </a:p>
        </p:txBody>
      </p:sp>
      <p:sp>
        <p:nvSpPr>
          <p:cNvPr id="161795" name="TextBox 3"/>
          <p:cNvSpPr txBox="1">
            <a:spLocks noChangeArrowheads="1"/>
          </p:cNvSpPr>
          <p:nvPr/>
        </p:nvSpPr>
        <p:spPr bwMode="auto">
          <a:xfrm>
            <a:off x="2779713" y="1963738"/>
            <a:ext cx="2203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Truncation surfaces</a:t>
            </a:r>
          </a:p>
          <a:p>
            <a:pPr>
              <a:buFontTx/>
              <a:buNone/>
            </a:pPr>
            <a:r>
              <a:rPr lang="en-US" sz="1800"/>
              <a:t>IMZ</a:t>
            </a:r>
          </a:p>
        </p:txBody>
      </p:sp>
      <p:sp>
        <p:nvSpPr>
          <p:cNvPr id="161796" name="TextBox 4"/>
          <p:cNvSpPr txBox="1">
            <a:spLocks noChangeArrowheads="1"/>
          </p:cNvSpPr>
          <p:nvPr/>
        </p:nvSpPr>
        <p:spPr bwMode="auto">
          <a:xfrm>
            <a:off x="3787775" y="2744788"/>
            <a:ext cx="24050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Tx/>
              <a:buNone/>
            </a:pPr>
            <a:r>
              <a:rPr lang="en-US" sz="1800" dirty="0"/>
              <a:t>Sedimentary </a:t>
            </a:r>
            <a:r>
              <a:rPr lang="en-US" sz="1800" dirty="0" err="1"/>
              <a:t>breccias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Slumps</a:t>
            </a:r>
            <a:br>
              <a:rPr lang="en-US" sz="1800" dirty="0"/>
            </a:br>
            <a:r>
              <a:rPr lang="en-US" sz="1800" dirty="0"/>
              <a:t>Speckled beds</a:t>
            </a:r>
          </a:p>
        </p:txBody>
      </p:sp>
      <p:sp>
        <p:nvSpPr>
          <p:cNvPr id="161797" name="TextBox 5"/>
          <p:cNvSpPr txBox="1">
            <a:spLocks noChangeArrowheads="1"/>
          </p:cNvSpPr>
          <p:nvPr/>
        </p:nvSpPr>
        <p:spPr bwMode="auto">
          <a:xfrm>
            <a:off x="6762750" y="4214813"/>
            <a:ext cx="218598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Tx/>
              <a:buNone/>
            </a:pPr>
            <a:r>
              <a:rPr lang="en-US" sz="1800"/>
              <a:t>Sand, silt or diatom</a:t>
            </a:r>
            <a:br>
              <a:rPr lang="en-US" sz="1800"/>
            </a:br>
            <a:r>
              <a:rPr lang="en-US" sz="1800"/>
              <a:t>turbidites</a:t>
            </a:r>
          </a:p>
          <a:p>
            <a:pPr algn="r">
              <a:buFontTx/>
              <a:buNone/>
            </a:pPr>
            <a:r>
              <a:rPr lang="en-US" sz="1800"/>
              <a:t>Doomed Pioneers</a:t>
            </a:r>
          </a:p>
        </p:txBody>
      </p:sp>
      <p:sp>
        <p:nvSpPr>
          <p:cNvPr id="161798" name="TextBox 3"/>
          <p:cNvSpPr txBox="1">
            <a:spLocks noChangeArrowheads="1"/>
          </p:cNvSpPr>
          <p:nvPr/>
        </p:nvSpPr>
        <p:spPr bwMode="auto">
          <a:xfrm>
            <a:off x="4948238" y="3810000"/>
            <a:ext cx="336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Intraformational conglomerates</a:t>
            </a:r>
          </a:p>
        </p:txBody>
      </p:sp>
      <p:sp>
        <p:nvSpPr>
          <p:cNvPr id="161799" name="TextBox 3"/>
          <p:cNvSpPr txBox="1">
            <a:spLocks noChangeArrowheads="1"/>
          </p:cNvSpPr>
          <p:nvPr/>
        </p:nvSpPr>
        <p:spPr bwMode="auto">
          <a:xfrm>
            <a:off x="6392863" y="5503863"/>
            <a:ext cx="2751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/>
              <a:t>Laminated hemipelagites</a:t>
            </a:r>
          </a:p>
        </p:txBody>
      </p:sp>
      <p:sp>
        <p:nvSpPr>
          <p:cNvPr id="161800" name="TextBox 2"/>
          <p:cNvSpPr txBox="1">
            <a:spLocks noChangeArrowheads="1"/>
          </p:cNvSpPr>
          <p:nvPr/>
        </p:nvSpPr>
        <p:spPr bwMode="auto">
          <a:xfrm>
            <a:off x="769074" y="80229"/>
            <a:ext cx="83524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Tx/>
              <a:buNone/>
            </a:pPr>
            <a:r>
              <a:rPr lang="en-US" u="sng" dirty="0" smtClean="0"/>
              <a:t>Winnowed Highs:</a:t>
            </a:r>
            <a:r>
              <a:rPr lang="en-US" dirty="0" smtClean="0"/>
              <a:t> Mixed Diatomite and </a:t>
            </a:r>
            <a:r>
              <a:rPr lang="en-US" dirty="0" err="1" smtClean="0"/>
              <a:t>Clastics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Facies </a:t>
            </a:r>
            <a:r>
              <a:rPr lang="en-US" dirty="0"/>
              <a:t>Model</a:t>
            </a:r>
          </a:p>
        </p:txBody>
      </p:sp>
      <p:sp>
        <p:nvSpPr>
          <p:cNvPr id="161801" name="TextBox 2"/>
          <p:cNvSpPr txBox="1">
            <a:spLocks noChangeArrowheads="1"/>
          </p:cNvSpPr>
          <p:nvPr/>
        </p:nvSpPr>
        <p:spPr bwMode="auto">
          <a:xfrm>
            <a:off x="214313" y="5922963"/>
            <a:ext cx="670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/>
              <a:t>Rick Behl (2014)</a:t>
            </a:r>
          </a:p>
          <a:p>
            <a:pPr>
              <a:buFontTx/>
              <a:buNone/>
            </a:pPr>
            <a:r>
              <a:rPr lang="en-US" sz="1800" i="1"/>
              <a:t>Expanded from Garrison (1992) and Grimm and Orange (1997)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188754" y="3182507"/>
            <a:ext cx="8955246" cy="1871511"/>
          </a:xfrm>
          <a:custGeom>
            <a:avLst/>
            <a:gdLst>
              <a:gd name="connsiteX0" fmla="*/ 0 w 8854461"/>
              <a:gd name="connsiteY0" fmla="*/ 33530 h 3533214"/>
              <a:gd name="connsiteX1" fmla="*/ 1298223 w 8854461"/>
              <a:gd name="connsiteY1" fmla="*/ 61752 h 3533214"/>
              <a:gd name="connsiteX2" fmla="*/ 2695223 w 8854461"/>
              <a:gd name="connsiteY2" fmla="*/ 597974 h 3533214"/>
              <a:gd name="connsiteX3" fmla="*/ 4586112 w 8854461"/>
              <a:gd name="connsiteY3" fmla="*/ 2263085 h 3533214"/>
              <a:gd name="connsiteX4" fmla="*/ 5969000 w 8854461"/>
              <a:gd name="connsiteY4" fmla="*/ 2898085 h 3533214"/>
              <a:gd name="connsiteX5" fmla="*/ 7041445 w 8854461"/>
              <a:gd name="connsiteY5" fmla="*/ 3236752 h 3533214"/>
              <a:gd name="connsiteX6" fmla="*/ 8142112 w 8854461"/>
              <a:gd name="connsiteY6" fmla="*/ 3490752 h 3533214"/>
              <a:gd name="connsiteX7" fmla="*/ 8805334 w 8854461"/>
              <a:gd name="connsiteY7" fmla="*/ 3533085 h 3533214"/>
              <a:gd name="connsiteX8" fmla="*/ 8805334 w 8854461"/>
              <a:gd name="connsiteY8" fmla="*/ 3504863 h 3533214"/>
              <a:gd name="connsiteX0" fmla="*/ 0 w 8854461"/>
              <a:gd name="connsiteY0" fmla="*/ 44723 h 3544407"/>
              <a:gd name="connsiteX1" fmla="*/ 1298223 w 8854461"/>
              <a:gd name="connsiteY1" fmla="*/ 72945 h 3544407"/>
              <a:gd name="connsiteX2" fmla="*/ 2652889 w 8854461"/>
              <a:gd name="connsiteY2" fmla="*/ 778500 h 3544407"/>
              <a:gd name="connsiteX3" fmla="*/ 4586112 w 8854461"/>
              <a:gd name="connsiteY3" fmla="*/ 2274278 h 3544407"/>
              <a:gd name="connsiteX4" fmla="*/ 5969000 w 8854461"/>
              <a:gd name="connsiteY4" fmla="*/ 2909278 h 3544407"/>
              <a:gd name="connsiteX5" fmla="*/ 7041445 w 8854461"/>
              <a:gd name="connsiteY5" fmla="*/ 3247945 h 3544407"/>
              <a:gd name="connsiteX6" fmla="*/ 8142112 w 8854461"/>
              <a:gd name="connsiteY6" fmla="*/ 3501945 h 3544407"/>
              <a:gd name="connsiteX7" fmla="*/ 8805334 w 8854461"/>
              <a:gd name="connsiteY7" fmla="*/ 3544278 h 3544407"/>
              <a:gd name="connsiteX8" fmla="*/ 8805334 w 8854461"/>
              <a:gd name="connsiteY8" fmla="*/ 3516056 h 3544407"/>
              <a:gd name="connsiteX0" fmla="*/ 0 w 8854461"/>
              <a:gd name="connsiteY0" fmla="*/ 44723 h 3544407"/>
              <a:gd name="connsiteX1" fmla="*/ 1298223 w 8854461"/>
              <a:gd name="connsiteY1" fmla="*/ 72945 h 3544407"/>
              <a:gd name="connsiteX2" fmla="*/ 2652889 w 8854461"/>
              <a:gd name="connsiteY2" fmla="*/ 778500 h 3544407"/>
              <a:gd name="connsiteX3" fmla="*/ 4586112 w 8854461"/>
              <a:gd name="connsiteY3" fmla="*/ 2274278 h 3544407"/>
              <a:gd name="connsiteX4" fmla="*/ 5954888 w 8854461"/>
              <a:gd name="connsiteY4" fmla="*/ 2979834 h 3544407"/>
              <a:gd name="connsiteX5" fmla="*/ 7041445 w 8854461"/>
              <a:gd name="connsiteY5" fmla="*/ 3247945 h 3544407"/>
              <a:gd name="connsiteX6" fmla="*/ 8142112 w 8854461"/>
              <a:gd name="connsiteY6" fmla="*/ 3501945 h 3544407"/>
              <a:gd name="connsiteX7" fmla="*/ 8805334 w 8854461"/>
              <a:gd name="connsiteY7" fmla="*/ 3544278 h 3544407"/>
              <a:gd name="connsiteX8" fmla="*/ 8805334 w 8854461"/>
              <a:gd name="connsiteY8" fmla="*/ 3516056 h 3544407"/>
              <a:gd name="connsiteX0" fmla="*/ 0 w 8854461"/>
              <a:gd name="connsiteY0" fmla="*/ 44723 h 3544407"/>
              <a:gd name="connsiteX1" fmla="*/ 1298223 w 8854461"/>
              <a:gd name="connsiteY1" fmla="*/ 72945 h 3544407"/>
              <a:gd name="connsiteX2" fmla="*/ 2652889 w 8854461"/>
              <a:gd name="connsiteY2" fmla="*/ 778500 h 3544407"/>
              <a:gd name="connsiteX3" fmla="*/ 4586112 w 8854461"/>
              <a:gd name="connsiteY3" fmla="*/ 2274278 h 3544407"/>
              <a:gd name="connsiteX4" fmla="*/ 5954888 w 8854461"/>
              <a:gd name="connsiteY4" fmla="*/ 2979834 h 3544407"/>
              <a:gd name="connsiteX5" fmla="*/ 7041445 w 8854461"/>
              <a:gd name="connsiteY5" fmla="*/ 3304389 h 3544407"/>
              <a:gd name="connsiteX6" fmla="*/ 8142112 w 8854461"/>
              <a:gd name="connsiteY6" fmla="*/ 3501945 h 3544407"/>
              <a:gd name="connsiteX7" fmla="*/ 8805334 w 8854461"/>
              <a:gd name="connsiteY7" fmla="*/ 3544278 h 3544407"/>
              <a:gd name="connsiteX8" fmla="*/ 8805334 w 8854461"/>
              <a:gd name="connsiteY8" fmla="*/ 3516056 h 3544407"/>
              <a:gd name="connsiteX0" fmla="*/ 0 w 8854461"/>
              <a:gd name="connsiteY0" fmla="*/ 35632 h 3535316"/>
              <a:gd name="connsiteX1" fmla="*/ 1704667 w 8854461"/>
              <a:gd name="connsiteY1" fmla="*/ 80786 h 3535316"/>
              <a:gd name="connsiteX2" fmla="*/ 2652889 w 8854461"/>
              <a:gd name="connsiteY2" fmla="*/ 769409 h 3535316"/>
              <a:gd name="connsiteX3" fmla="*/ 4586112 w 8854461"/>
              <a:gd name="connsiteY3" fmla="*/ 2265187 h 3535316"/>
              <a:gd name="connsiteX4" fmla="*/ 5954888 w 8854461"/>
              <a:gd name="connsiteY4" fmla="*/ 2970743 h 3535316"/>
              <a:gd name="connsiteX5" fmla="*/ 7041445 w 8854461"/>
              <a:gd name="connsiteY5" fmla="*/ 3295298 h 3535316"/>
              <a:gd name="connsiteX6" fmla="*/ 8142112 w 8854461"/>
              <a:gd name="connsiteY6" fmla="*/ 3492854 h 3535316"/>
              <a:gd name="connsiteX7" fmla="*/ 8805334 w 8854461"/>
              <a:gd name="connsiteY7" fmla="*/ 3535187 h 3535316"/>
              <a:gd name="connsiteX8" fmla="*/ 8805334 w 8854461"/>
              <a:gd name="connsiteY8" fmla="*/ 3506965 h 3535316"/>
              <a:gd name="connsiteX0" fmla="*/ 0 w 8861951"/>
              <a:gd name="connsiteY0" fmla="*/ 35632 h 3535190"/>
              <a:gd name="connsiteX1" fmla="*/ 1704667 w 8861951"/>
              <a:gd name="connsiteY1" fmla="*/ 80786 h 3535190"/>
              <a:gd name="connsiteX2" fmla="*/ 2652889 w 8861951"/>
              <a:gd name="connsiteY2" fmla="*/ 769409 h 3535190"/>
              <a:gd name="connsiteX3" fmla="*/ 4586112 w 8861951"/>
              <a:gd name="connsiteY3" fmla="*/ 2265187 h 3535190"/>
              <a:gd name="connsiteX4" fmla="*/ 5954888 w 8861951"/>
              <a:gd name="connsiteY4" fmla="*/ 2970743 h 3535190"/>
              <a:gd name="connsiteX5" fmla="*/ 7041445 w 8861951"/>
              <a:gd name="connsiteY5" fmla="*/ 3295298 h 3535190"/>
              <a:gd name="connsiteX6" fmla="*/ 8142112 w 8861951"/>
              <a:gd name="connsiteY6" fmla="*/ 3492854 h 3535190"/>
              <a:gd name="connsiteX7" fmla="*/ 8805334 w 8861951"/>
              <a:gd name="connsiteY7" fmla="*/ 3535187 h 3535190"/>
              <a:gd name="connsiteX8" fmla="*/ 8830483 w 8861951"/>
              <a:gd name="connsiteY8" fmla="*/ 2425544 h 3535190"/>
              <a:gd name="connsiteX0" fmla="*/ 0 w 8830483"/>
              <a:gd name="connsiteY0" fmla="*/ 35632 h 3501126"/>
              <a:gd name="connsiteX1" fmla="*/ 1704667 w 8830483"/>
              <a:gd name="connsiteY1" fmla="*/ 80786 h 3501126"/>
              <a:gd name="connsiteX2" fmla="*/ 2652889 w 8830483"/>
              <a:gd name="connsiteY2" fmla="*/ 769409 h 3501126"/>
              <a:gd name="connsiteX3" fmla="*/ 4586112 w 8830483"/>
              <a:gd name="connsiteY3" fmla="*/ 2265187 h 3501126"/>
              <a:gd name="connsiteX4" fmla="*/ 5954888 w 8830483"/>
              <a:gd name="connsiteY4" fmla="*/ 2970743 h 3501126"/>
              <a:gd name="connsiteX5" fmla="*/ 7041445 w 8830483"/>
              <a:gd name="connsiteY5" fmla="*/ 3295298 h 3501126"/>
              <a:gd name="connsiteX6" fmla="*/ 8142112 w 8830483"/>
              <a:gd name="connsiteY6" fmla="*/ 3492854 h 3501126"/>
              <a:gd name="connsiteX7" fmla="*/ 8490964 w 8830483"/>
              <a:gd name="connsiteY7" fmla="*/ 3019625 h 3501126"/>
              <a:gd name="connsiteX8" fmla="*/ 8830483 w 8830483"/>
              <a:gd name="connsiteY8" fmla="*/ 2425544 h 3501126"/>
              <a:gd name="connsiteX0" fmla="*/ 0 w 8830483"/>
              <a:gd name="connsiteY0" fmla="*/ 35632 h 3364030"/>
              <a:gd name="connsiteX1" fmla="*/ 1704667 w 8830483"/>
              <a:gd name="connsiteY1" fmla="*/ 80786 h 3364030"/>
              <a:gd name="connsiteX2" fmla="*/ 2652889 w 8830483"/>
              <a:gd name="connsiteY2" fmla="*/ 769409 h 3364030"/>
              <a:gd name="connsiteX3" fmla="*/ 4586112 w 8830483"/>
              <a:gd name="connsiteY3" fmla="*/ 2265187 h 3364030"/>
              <a:gd name="connsiteX4" fmla="*/ 5954888 w 8830483"/>
              <a:gd name="connsiteY4" fmla="*/ 2970743 h 3364030"/>
              <a:gd name="connsiteX5" fmla="*/ 7041445 w 8830483"/>
              <a:gd name="connsiteY5" fmla="*/ 3295298 h 3364030"/>
              <a:gd name="connsiteX6" fmla="*/ 7739719 w 8830483"/>
              <a:gd name="connsiteY6" fmla="*/ 3341958 h 3364030"/>
              <a:gd name="connsiteX7" fmla="*/ 8490964 w 8830483"/>
              <a:gd name="connsiteY7" fmla="*/ 3019625 h 3364030"/>
              <a:gd name="connsiteX8" fmla="*/ 8830483 w 8830483"/>
              <a:gd name="connsiteY8" fmla="*/ 2425544 h 3364030"/>
              <a:gd name="connsiteX0" fmla="*/ 0 w 8830483"/>
              <a:gd name="connsiteY0" fmla="*/ 35632 h 3364030"/>
              <a:gd name="connsiteX1" fmla="*/ 1704667 w 8830483"/>
              <a:gd name="connsiteY1" fmla="*/ 80786 h 3364030"/>
              <a:gd name="connsiteX2" fmla="*/ 2652889 w 8830483"/>
              <a:gd name="connsiteY2" fmla="*/ 769409 h 3364030"/>
              <a:gd name="connsiteX3" fmla="*/ 4586112 w 8830483"/>
              <a:gd name="connsiteY3" fmla="*/ 2265187 h 3364030"/>
              <a:gd name="connsiteX4" fmla="*/ 5954888 w 8830483"/>
              <a:gd name="connsiteY4" fmla="*/ 2970743 h 3364030"/>
              <a:gd name="connsiteX5" fmla="*/ 7041445 w 8830483"/>
              <a:gd name="connsiteY5" fmla="*/ 3295298 h 3364030"/>
              <a:gd name="connsiteX6" fmla="*/ 7739719 w 8830483"/>
              <a:gd name="connsiteY6" fmla="*/ 3341958 h 3364030"/>
              <a:gd name="connsiteX7" fmla="*/ 8490964 w 8830483"/>
              <a:gd name="connsiteY7" fmla="*/ 3019625 h 3364030"/>
              <a:gd name="connsiteX8" fmla="*/ 8830483 w 8830483"/>
              <a:gd name="connsiteY8" fmla="*/ 2425544 h 3364030"/>
              <a:gd name="connsiteX0" fmla="*/ 0 w 8830483"/>
              <a:gd name="connsiteY0" fmla="*/ 35632 h 3408035"/>
              <a:gd name="connsiteX1" fmla="*/ 1704667 w 8830483"/>
              <a:gd name="connsiteY1" fmla="*/ 80786 h 3408035"/>
              <a:gd name="connsiteX2" fmla="*/ 2652889 w 8830483"/>
              <a:gd name="connsiteY2" fmla="*/ 769409 h 3408035"/>
              <a:gd name="connsiteX3" fmla="*/ 4586112 w 8830483"/>
              <a:gd name="connsiteY3" fmla="*/ 2265187 h 3408035"/>
              <a:gd name="connsiteX4" fmla="*/ 5954888 w 8830483"/>
              <a:gd name="connsiteY4" fmla="*/ 2970743 h 3408035"/>
              <a:gd name="connsiteX5" fmla="*/ 7041445 w 8830483"/>
              <a:gd name="connsiteY5" fmla="*/ 3295298 h 3408035"/>
              <a:gd name="connsiteX6" fmla="*/ 7739719 w 8830483"/>
              <a:gd name="connsiteY6" fmla="*/ 3341958 h 3408035"/>
              <a:gd name="connsiteX7" fmla="*/ 8830483 w 8830483"/>
              <a:gd name="connsiteY7" fmla="*/ 2425544 h 3408035"/>
              <a:gd name="connsiteX0" fmla="*/ 0 w 8830483"/>
              <a:gd name="connsiteY0" fmla="*/ 35632 h 3368387"/>
              <a:gd name="connsiteX1" fmla="*/ 1704667 w 8830483"/>
              <a:gd name="connsiteY1" fmla="*/ 80786 h 3368387"/>
              <a:gd name="connsiteX2" fmla="*/ 2652889 w 8830483"/>
              <a:gd name="connsiteY2" fmla="*/ 769409 h 3368387"/>
              <a:gd name="connsiteX3" fmla="*/ 4586112 w 8830483"/>
              <a:gd name="connsiteY3" fmla="*/ 2265187 h 3368387"/>
              <a:gd name="connsiteX4" fmla="*/ 5954888 w 8830483"/>
              <a:gd name="connsiteY4" fmla="*/ 2970743 h 3368387"/>
              <a:gd name="connsiteX5" fmla="*/ 7041445 w 8830483"/>
              <a:gd name="connsiteY5" fmla="*/ 3295298 h 3368387"/>
              <a:gd name="connsiteX6" fmla="*/ 7739719 w 8830483"/>
              <a:gd name="connsiteY6" fmla="*/ 3341958 h 3368387"/>
              <a:gd name="connsiteX7" fmla="*/ 8377986 w 8830483"/>
              <a:gd name="connsiteY7" fmla="*/ 2960795 h 3368387"/>
              <a:gd name="connsiteX8" fmla="*/ 8830483 w 8830483"/>
              <a:gd name="connsiteY8" fmla="*/ 2425544 h 3368387"/>
              <a:gd name="connsiteX0" fmla="*/ 0 w 8830483"/>
              <a:gd name="connsiteY0" fmla="*/ 35632 h 3374695"/>
              <a:gd name="connsiteX1" fmla="*/ 1704667 w 8830483"/>
              <a:gd name="connsiteY1" fmla="*/ 80786 h 3374695"/>
              <a:gd name="connsiteX2" fmla="*/ 2652889 w 8830483"/>
              <a:gd name="connsiteY2" fmla="*/ 769409 h 3374695"/>
              <a:gd name="connsiteX3" fmla="*/ 4586112 w 8830483"/>
              <a:gd name="connsiteY3" fmla="*/ 2265187 h 3374695"/>
              <a:gd name="connsiteX4" fmla="*/ 5992612 w 8830483"/>
              <a:gd name="connsiteY4" fmla="*/ 2819847 h 3374695"/>
              <a:gd name="connsiteX5" fmla="*/ 7041445 w 8830483"/>
              <a:gd name="connsiteY5" fmla="*/ 3295298 h 3374695"/>
              <a:gd name="connsiteX6" fmla="*/ 7739719 w 8830483"/>
              <a:gd name="connsiteY6" fmla="*/ 3341958 h 3374695"/>
              <a:gd name="connsiteX7" fmla="*/ 8377986 w 8830483"/>
              <a:gd name="connsiteY7" fmla="*/ 2960795 h 3374695"/>
              <a:gd name="connsiteX8" fmla="*/ 8830483 w 8830483"/>
              <a:gd name="connsiteY8" fmla="*/ 2425544 h 3374695"/>
              <a:gd name="connsiteX0" fmla="*/ 0 w 8830483"/>
              <a:gd name="connsiteY0" fmla="*/ 35632 h 3374695"/>
              <a:gd name="connsiteX1" fmla="*/ 1704667 w 8830483"/>
              <a:gd name="connsiteY1" fmla="*/ 80786 h 3374695"/>
              <a:gd name="connsiteX2" fmla="*/ 2652889 w 8830483"/>
              <a:gd name="connsiteY2" fmla="*/ 769409 h 3374695"/>
              <a:gd name="connsiteX3" fmla="*/ 4975930 w 8830483"/>
              <a:gd name="connsiteY3" fmla="*/ 2416083 h 3374695"/>
              <a:gd name="connsiteX4" fmla="*/ 5992612 w 8830483"/>
              <a:gd name="connsiteY4" fmla="*/ 2819847 h 3374695"/>
              <a:gd name="connsiteX5" fmla="*/ 7041445 w 8830483"/>
              <a:gd name="connsiteY5" fmla="*/ 3295298 h 3374695"/>
              <a:gd name="connsiteX6" fmla="*/ 7739719 w 8830483"/>
              <a:gd name="connsiteY6" fmla="*/ 3341958 h 3374695"/>
              <a:gd name="connsiteX7" fmla="*/ 8377986 w 8830483"/>
              <a:gd name="connsiteY7" fmla="*/ 2960795 h 3374695"/>
              <a:gd name="connsiteX8" fmla="*/ 8830483 w 8830483"/>
              <a:gd name="connsiteY8" fmla="*/ 2425544 h 3374695"/>
              <a:gd name="connsiteX0" fmla="*/ 0 w 8830483"/>
              <a:gd name="connsiteY0" fmla="*/ 35632 h 3374695"/>
              <a:gd name="connsiteX1" fmla="*/ 1704667 w 8830483"/>
              <a:gd name="connsiteY1" fmla="*/ 80786 h 3374695"/>
              <a:gd name="connsiteX2" fmla="*/ 2652889 w 8830483"/>
              <a:gd name="connsiteY2" fmla="*/ 769409 h 3374695"/>
              <a:gd name="connsiteX3" fmla="*/ 4975930 w 8830483"/>
              <a:gd name="connsiteY3" fmla="*/ 2416083 h 3374695"/>
              <a:gd name="connsiteX4" fmla="*/ 5992612 w 8830483"/>
              <a:gd name="connsiteY4" fmla="*/ 2819847 h 3374695"/>
              <a:gd name="connsiteX5" fmla="*/ 7041445 w 8830483"/>
              <a:gd name="connsiteY5" fmla="*/ 3295298 h 3374695"/>
              <a:gd name="connsiteX6" fmla="*/ 7739719 w 8830483"/>
              <a:gd name="connsiteY6" fmla="*/ 3341958 h 3374695"/>
              <a:gd name="connsiteX7" fmla="*/ 8377986 w 8830483"/>
              <a:gd name="connsiteY7" fmla="*/ 2960795 h 3374695"/>
              <a:gd name="connsiteX8" fmla="*/ 8830483 w 8830483"/>
              <a:gd name="connsiteY8" fmla="*/ 2425544 h 3374695"/>
              <a:gd name="connsiteX0" fmla="*/ 0 w 8830483"/>
              <a:gd name="connsiteY0" fmla="*/ 35632 h 3374695"/>
              <a:gd name="connsiteX1" fmla="*/ 1704667 w 8830483"/>
              <a:gd name="connsiteY1" fmla="*/ 80786 h 3374695"/>
              <a:gd name="connsiteX2" fmla="*/ 2652889 w 8830483"/>
              <a:gd name="connsiteY2" fmla="*/ 769409 h 3374695"/>
              <a:gd name="connsiteX3" fmla="*/ 3360651 w 8830483"/>
              <a:gd name="connsiteY3" fmla="*/ 2457809 h 3374695"/>
              <a:gd name="connsiteX4" fmla="*/ 4975930 w 8830483"/>
              <a:gd name="connsiteY4" fmla="*/ 2416083 h 3374695"/>
              <a:gd name="connsiteX5" fmla="*/ 5992612 w 8830483"/>
              <a:gd name="connsiteY5" fmla="*/ 2819847 h 3374695"/>
              <a:gd name="connsiteX6" fmla="*/ 7041445 w 8830483"/>
              <a:gd name="connsiteY6" fmla="*/ 3295298 h 3374695"/>
              <a:gd name="connsiteX7" fmla="*/ 7739719 w 8830483"/>
              <a:gd name="connsiteY7" fmla="*/ 3341958 h 3374695"/>
              <a:gd name="connsiteX8" fmla="*/ 8377986 w 8830483"/>
              <a:gd name="connsiteY8" fmla="*/ 2960795 h 3374695"/>
              <a:gd name="connsiteX9" fmla="*/ 8830483 w 8830483"/>
              <a:gd name="connsiteY9" fmla="*/ 2425544 h 3374695"/>
              <a:gd name="connsiteX0" fmla="*/ 0 w 8830483"/>
              <a:gd name="connsiteY0" fmla="*/ 108236 h 3447299"/>
              <a:gd name="connsiteX1" fmla="*/ 1704667 w 8830483"/>
              <a:gd name="connsiteY1" fmla="*/ 153390 h 3447299"/>
              <a:gd name="connsiteX2" fmla="*/ 2338520 w 8830483"/>
              <a:gd name="connsiteY2" fmla="*/ 1885710 h 3447299"/>
              <a:gd name="connsiteX3" fmla="*/ 3360651 w 8830483"/>
              <a:gd name="connsiteY3" fmla="*/ 2530413 h 3447299"/>
              <a:gd name="connsiteX4" fmla="*/ 4975930 w 8830483"/>
              <a:gd name="connsiteY4" fmla="*/ 2488687 h 3447299"/>
              <a:gd name="connsiteX5" fmla="*/ 5992612 w 8830483"/>
              <a:gd name="connsiteY5" fmla="*/ 2892451 h 3447299"/>
              <a:gd name="connsiteX6" fmla="*/ 7041445 w 8830483"/>
              <a:gd name="connsiteY6" fmla="*/ 3367902 h 3447299"/>
              <a:gd name="connsiteX7" fmla="*/ 7739719 w 8830483"/>
              <a:gd name="connsiteY7" fmla="*/ 3414562 h 3447299"/>
              <a:gd name="connsiteX8" fmla="*/ 8377986 w 8830483"/>
              <a:gd name="connsiteY8" fmla="*/ 3033399 h 3447299"/>
              <a:gd name="connsiteX9" fmla="*/ 8830483 w 8830483"/>
              <a:gd name="connsiteY9" fmla="*/ 2498148 h 3447299"/>
              <a:gd name="connsiteX0" fmla="*/ 0 w 8830483"/>
              <a:gd name="connsiteY0" fmla="*/ 814 h 3339877"/>
              <a:gd name="connsiteX1" fmla="*/ 1365149 w 8830483"/>
              <a:gd name="connsiteY1" fmla="*/ 1240561 h 3339877"/>
              <a:gd name="connsiteX2" fmla="*/ 2338520 w 8830483"/>
              <a:gd name="connsiteY2" fmla="*/ 1778288 h 3339877"/>
              <a:gd name="connsiteX3" fmla="*/ 3360651 w 8830483"/>
              <a:gd name="connsiteY3" fmla="*/ 2422991 h 3339877"/>
              <a:gd name="connsiteX4" fmla="*/ 4975930 w 8830483"/>
              <a:gd name="connsiteY4" fmla="*/ 2381265 h 3339877"/>
              <a:gd name="connsiteX5" fmla="*/ 5992612 w 8830483"/>
              <a:gd name="connsiteY5" fmla="*/ 2785029 h 3339877"/>
              <a:gd name="connsiteX6" fmla="*/ 7041445 w 8830483"/>
              <a:gd name="connsiteY6" fmla="*/ 3260480 h 3339877"/>
              <a:gd name="connsiteX7" fmla="*/ 7739719 w 8830483"/>
              <a:gd name="connsiteY7" fmla="*/ 3307140 h 3339877"/>
              <a:gd name="connsiteX8" fmla="*/ 8377986 w 8830483"/>
              <a:gd name="connsiteY8" fmla="*/ 2925977 h 3339877"/>
              <a:gd name="connsiteX9" fmla="*/ 8830483 w 8830483"/>
              <a:gd name="connsiteY9" fmla="*/ 2390726 h 3339877"/>
              <a:gd name="connsiteX0" fmla="*/ 0 w 8805333"/>
              <a:gd name="connsiteY0" fmla="*/ 136203 h 2117202"/>
              <a:gd name="connsiteX1" fmla="*/ 1339999 w 8805333"/>
              <a:gd name="connsiteY1" fmla="*/ 17886 h 2117202"/>
              <a:gd name="connsiteX2" fmla="*/ 2313370 w 8805333"/>
              <a:gd name="connsiteY2" fmla="*/ 555613 h 2117202"/>
              <a:gd name="connsiteX3" fmla="*/ 3335501 w 8805333"/>
              <a:gd name="connsiteY3" fmla="*/ 1200316 h 2117202"/>
              <a:gd name="connsiteX4" fmla="*/ 4950780 w 8805333"/>
              <a:gd name="connsiteY4" fmla="*/ 1158590 h 2117202"/>
              <a:gd name="connsiteX5" fmla="*/ 5967462 w 8805333"/>
              <a:gd name="connsiteY5" fmla="*/ 1562354 h 2117202"/>
              <a:gd name="connsiteX6" fmla="*/ 7016295 w 8805333"/>
              <a:gd name="connsiteY6" fmla="*/ 2037805 h 2117202"/>
              <a:gd name="connsiteX7" fmla="*/ 7714569 w 8805333"/>
              <a:gd name="connsiteY7" fmla="*/ 2084465 h 2117202"/>
              <a:gd name="connsiteX8" fmla="*/ 8352836 w 8805333"/>
              <a:gd name="connsiteY8" fmla="*/ 1703302 h 2117202"/>
              <a:gd name="connsiteX9" fmla="*/ 8805333 w 8805333"/>
              <a:gd name="connsiteY9" fmla="*/ 1168051 h 2117202"/>
              <a:gd name="connsiteX0" fmla="*/ 0 w 8805333"/>
              <a:gd name="connsiteY0" fmla="*/ 148827 h 2129826"/>
              <a:gd name="connsiteX1" fmla="*/ 1339999 w 8805333"/>
              <a:gd name="connsiteY1" fmla="*/ 30510 h 2129826"/>
              <a:gd name="connsiteX2" fmla="*/ 2313370 w 8805333"/>
              <a:gd name="connsiteY2" fmla="*/ 568237 h 2129826"/>
              <a:gd name="connsiteX3" fmla="*/ 3335501 w 8805333"/>
              <a:gd name="connsiteY3" fmla="*/ 1212940 h 2129826"/>
              <a:gd name="connsiteX4" fmla="*/ 4950780 w 8805333"/>
              <a:gd name="connsiteY4" fmla="*/ 1171214 h 2129826"/>
              <a:gd name="connsiteX5" fmla="*/ 5967462 w 8805333"/>
              <a:gd name="connsiteY5" fmla="*/ 1574978 h 2129826"/>
              <a:gd name="connsiteX6" fmla="*/ 7016295 w 8805333"/>
              <a:gd name="connsiteY6" fmla="*/ 2050429 h 2129826"/>
              <a:gd name="connsiteX7" fmla="*/ 7714569 w 8805333"/>
              <a:gd name="connsiteY7" fmla="*/ 2097089 h 2129826"/>
              <a:gd name="connsiteX8" fmla="*/ 8352836 w 8805333"/>
              <a:gd name="connsiteY8" fmla="*/ 1715926 h 2129826"/>
              <a:gd name="connsiteX9" fmla="*/ 8805333 w 8805333"/>
              <a:gd name="connsiteY9" fmla="*/ 1180675 h 2129826"/>
              <a:gd name="connsiteX0" fmla="*/ 0 w 8805333"/>
              <a:gd name="connsiteY0" fmla="*/ 359691 h 2101771"/>
              <a:gd name="connsiteX1" fmla="*/ 1339999 w 8805333"/>
              <a:gd name="connsiteY1" fmla="*/ 2455 h 2101771"/>
              <a:gd name="connsiteX2" fmla="*/ 2313370 w 8805333"/>
              <a:gd name="connsiteY2" fmla="*/ 540182 h 2101771"/>
              <a:gd name="connsiteX3" fmla="*/ 3335501 w 8805333"/>
              <a:gd name="connsiteY3" fmla="*/ 1184885 h 2101771"/>
              <a:gd name="connsiteX4" fmla="*/ 4950780 w 8805333"/>
              <a:gd name="connsiteY4" fmla="*/ 1143159 h 2101771"/>
              <a:gd name="connsiteX5" fmla="*/ 5967462 w 8805333"/>
              <a:gd name="connsiteY5" fmla="*/ 1546923 h 2101771"/>
              <a:gd name="connsiteX6" fmla="*/ 7016295 w 8805333"/>
              <a:gd name="connsiteY6" fmla="*/ 2022374 h 2101771"/>
              <a:gd name="connsiteX7" fmla="*/ 7714569 w 8805333"/>
              <a:gd name="connsiteY7" fmla="*/ 2069034 h 2101771"/>
              <a:gd name="connsiteX8" fmla="*/ 8352836 w 8805333"/>
              <a:gd name="connsiteY8" fmla="*/ 1687871 h 2101771"/>
              <a:gd name="connsiteX9" fmla="*/ 8805333 w 8805333"/>
              <a:gd name="connsiteY9" fmla="*/ 1152620 h 2101771"/>
              <a:gd name="connsiteX0" fmla="*/ 0 w 8805333"/>
              <a:gd name="connsiteY0" fmla="*/ 362271 h 2104351"/>
              <a:gd name="connsiteX1" fmla="*/ 1339999 w 8805333"/>
              <a:gd name="connsiteY1" fmla="*/ 5035 h 2104351"/>
              <a:gd name="connsiteX2" fmla="*/ 2313370 w 8805333"/>
              <a:gd name="connsiteY2" fmla="*/ 542762 h 2104351"/>
              <a:gd name="connsiteX3" fmla="*/ 3335501 w 8805333"/>
              <a:gd name="connsiteY3" fmla="*/ 1187465 h 2104351"/>
              <a:gd name="connsiteX4" fmla="*/ 4950780 w 8805333"/>
              <a:gd name="connsiteY4" fmla="*/ 1145739 h 2104351"/>
              <a:gd name="connsiteX5" fmla="*/ 5967462 w 8805333"/>
              <a:gd name="connsiteY5" fmla="*/ 1549503 h 2104351"/>
              <a:gd name="connsiteX6" fmla="*/ 7016295 w 8805333"/>
              <a:gd name="connsiteY6" fmla="*/ 2024954 h 2104351"/>
              <a:gd name="connsiteX7" fmla="*/ 7714569 w 8805333"/>
              <a:gd name="connsiteY7" fmla="*/ 2071614 h 2104351"/>
              <a:gd name="connsiteX8" fmla="*/ 8352836 w 8805333"/>
              <a:gd name="connsiteY8" fmla="*/ 1690451 h 2104351"/>
              <a:gd name="connsiteX9" fmla="*/ 8805333 w 8805333"/>
              <a:gd name="connsiteY9" fmla="*/ 1155200 h 2104351"/>
              <a:gd name="connsiteX0" fmla="*/ 0 w 8805333"/>
              <a:gd name="connsiteY0" fmla="*/ 362271 h 2104351"/>
              <a:gd name="connsiteX1" fmla="*/ 1339999 w 8805333"/>
              <a:gd name="connsiteY1" fmla="*/ 5035 h 2104351"/>
              <a:gd name="connsiteX2" fmla="*/ 2313370 w 8805333"/>
              <a:gd name="connsiteY2" fmla="*/ 542762 h 2104351"/>
              <a:gd name="connsiteX3" fmla="*/ 3335501 w 8805333"/>
              <a:gd name="connsiteY3" fmla="*/ 1187465 h 2104351"/>
              <a:gd name="connsiteX4" fmla="*/ 4950780 w 8805333"/>
              <a:gd name="connsiteY4" fmla="*/ 1145739 h 2104351"/>
              <a:gd name="connsiteX5" fmla="*/ 5967462 w 8805333"/>
              <a:gd name="connsiteY5" fmla="*/ 1549503 h 2104351"/>
              <a:gd name="connsiteX6" fmla="*/ 7016295 w 8805333"/>
              <a:gd name="connsiteY6" fmla="*/ 2024954 h 2104351"/>
              <a:gd name="connsiteX7" fmla="*/ 7714569 w 8805333"/>
              <a:gd name="connsiteY7" fmla="*/ 2071614 h 2104351"/>
              <a:gd name="connsiteX8" fmla="*/ 8352836 w 8805333"/>
              <a:gd name="connsiteY8" fmla="*/ 1690451 h 2104351"/>
              <a:gd name="connsiteX9" fmla="*/ 8805333 w 8805333"/>
              <a:gd name="connsiteY9" fmla="*/ 1155200 h 2104351"/>
              <a:gd name="connsiteX0" fmla="*/ 0 w 8805333"/>
              <a:gd name="connsiteY0" fmla="*/ 362271 h 2104351"/>
              <a:gd name="connsiteX1" fmla="*/ 1339999 w 8805333"/>
              <a:gd name="connsiteY1" fmla="*/ 5035 h 2104351"/>
              <a:gd name="connsiteX2" fmla="*/ 2313370 w 8805333"/>
              <a:gd name="connsiteY2" fmla="*/ 542762 h 2104351"/>
              <a:gd name="connsiteX3" fmla="*/ 3335501 w 8805333"/>
              <a:gd name="connsiteY3" fmla="*/ 1187465 h 2104351"/>
              <a:gd name="connsiteX4" fmla="*/ 4950780 w 8805333"/>
              <a:gd name="connsiteY4" fmla="*/ 1145739 h 2104351"/>
              <a:gd name="connsiteX5" fmla="*/ 5967462 w 8805333"/>
              <a:gd name="connsiteY5" fmla="*/ 1549503 h 2104351"/>
              <a:gd name="connsiteX6" fmla="*/ 7016295 w 8805333"/>
              <a:gd name="connsiteY6" fmla="*/ 2024954 h 2104351"/>
              <a:gd name="connsiteX7" fmla="*/ 7714569 w 8805333"/>
              <a:gd name="connsiteY7" fmla="*/ 2071614 h 2104351"/>
              <a:gd name="connsiteX8" fmla="*/ 8352836 w 8805333"/>
              <a:gd name="connsiteY8" fmla="*/ 1690451 h 2104351"/>
              <a:gd name="connsiteX9" fmla="*/ 8805333 w 8805333"/>
              <a:gd name="connsiteY9" fmla="*/ 1155200 h 2104351"/>
              <a:gd name="connsiteX0" fmla="*/ 0 w 8805333"/>
              <a:gd name="connsiteY0" fmla="*/ 362271 h 2104351"/>
              <a:gd name="connsiteX1" fmla="*/ 1339999 w 8805333"/>
              <a:gd name="connsiteY1" fmla="*/ 5035 h 2104351"/>
              <a:gd name="connsiteX2" fmla="*/ 2313370 w 8805333"/>
              <a:gd name="connsiteY2" fmla="*/ 542762 h 2104351"/>
              <a:gd name="connsiteX3" fmla="*/ 3335502 w 8805333"/>
              <a:gd name="connsiteY3" fmla="*/ 1338361 h 2104351"/>
              <a:gd name="connsiteX4" fmla="*/ 4950780 w 8805333"/>
              <a:gd name="connsiteY4" fmla="*/ 1145739 h 2104351"/>
              <a:gd name="connsiteX5" fmla="*/ 5967462 w 8805333"/>
              <a:gd name="connsiteY5" fmla="*/ 1549503 h 2104351"/>
              <a:gd name="connsiteX6" fmla="*/ 7016295 w 8805333"/>
              <a:gd name="connsiteY6" fmla="*/ 2024954 h 2104351"/>
              <a:gd name="connsiteX7" fmla="*/ 7714569 w 8805333"/>
              <a:gd name="connsiteY7" fmla="*/ 2071614 h 2104351"/>
              <a:gd name="connsiteX8" fmla="*/ 8352836 w 8805333"/>
              <a:gd name="connsiteY8" fmla="*/ 1690451 h 2104351"/>
              <a:gd name="connsiteX9" fmla="*/ 8805333 w 8805333"/>
              <a:gd name="connsiteY9" fmla="*/ 1155200 h 2104351"/>
              <a:gd name="connsiteX0" fmla="*/ 0 w 8805333"/>
              <a:gd name="connsiteY0" fmla="*/ 372623 h 2114703"/>
              <a:gd name="connsiteX1" fmla="*/ 1339999 w 8805333"/>
              <a:gd name="connsiteY1" fmla="*/ 15387 h 2114703"/>
              <a:gd name="connsiteX2" fmla="*/ 2237921 w 8805333"/>
              <a:gd name="connsiteY2" fmla="*/ 754309 h 2114703"/>
              <a:gd name="connsiteX3" fmla="*/ 3335502 w 8805333"/>
              <a:gd name="connsiteY3" fmla="*/ 1348713 h 2114703"/>
              <a:gd name="connsiteX4" fmla="*/ 4950780 w 8805333"/>
              <a:gd name="connsiteY4" fmla="*/ 1156091 h 2114703"/>
              <a:gd name="connsiteX5" fmla="*/ 5967462 w 8805333"/>
              <a:gd name="connsiteY5" fmla="*/ 1559855 h 2114703"/>
              <a:gd name="connsiteX6" fmla="*/ 7016295 w 8805333"/>
              <a:gd name="connsiteY6" fmla="*/ 2035306 h 2114703"/>
              <a:gd name="connsiteX7" fmla="*/ 7714569 w 8805333"/>
              <a:gd name="connsiteY7" fmla="*/ 2081966 h 2114703"/>
              <a:gd name="connsiteX8" fmla="*/ 8352836 w 8805333"/>
              <a:gd name="connsiteY8" fmla="*/ 1700803 h 2114703"/>
              <a:gd name="connsiteX9" fmla="*/ 8805333 w 8805333"/>
              <a:gd name="connsiteY9" fmla="*/ 1165552 h 2114703"/>
              <a:gd name="connsiteX0" fmla="*/ 0 w 8805333"/>
              <a:gd name="connsiteY0" fmla="*/ 189740 h 1931820"/>
              <a:gd name="connsiteX1" fmla="*/ 1277125 w 8805333"/>
              <a:gd name="connsiteY1" fmla="*/ 71423 h 1931820"/>
              <a:gd name="connsiteX2" fmla="*/ 2237921 w 8805333"/>
              <a:gd name="connsiteY2" fmla="*/ 571426 h 1931820"/>
              <a:gd name="connsiteX3" fmla="*/ 3335502 w 8805333"/>
              <a:gd name="connsiteY3" fmla="*/ 1165830 h 1931820"/>
              <a:gd name="connsiteX4" fmla="*/ 4950780 w 8805333"/>
              <a:gd name="connsiteY4" fmla="*/ 973208 h 1931820"/>
              <a:gd name="connsiteX5" fmla="*/ 5967462 w 8805333"/>
              <a:gd name="connsiteY5" fmla="*/ 1376972 h 1931820"/>
              <a:gd name="connsiteX6" fmla="*/ 7016295 w 8805333"/>
              <a:gd name="connsiteY6" fmla="*/ 1852423 h 1931820"/>
              <a:gd name="connsiteX7" fmla="*/ 7714569 w 8805333"/>
              <a:gd name="connsiteY7" fmla="*/ 1899083 h 1931820"/>
              <a:gd name="connsiteX8" fmla="*/ 8352836 w 8805333"/>
              <a:gd name="connsiteY8" fmla="*/ 1517920 h 1931820"/>
              <a:gd name="connsiteX9" fmla="*/ 8805333 w 8805333"/>
              <a:gd name="connsiteY9" fmla="*/ 982669 h 1931820"/>
              <a:gd name="connsiteX0" fmla="*/ 0 w 8956231"/>
              <a:gd name="connsiteY0" fmla="*/ 470503 h 1860491"/>
              <a:gd name="connsiteX1" fmla="*/ 1428023 w 8956231"/>
              <a:gd name="connsiteY1" fmla="*/ 94 h 1860491"/>
              <a:gd name="connsiteX2" fmla="*/ 2388819 w 8956231"/>
              <a:gd name="connsiteY2" fmla="*/ 500097 h 1860491"/>
              <a:gd name="connsiteX3" fmla="*/ 3486400 w 8956231"/>
              <a:gd name="connsiteY3" fmla="*/ 1094501 h 1860491"/>
              <a:gd name="connsiteX4" fmla="*/ 5101678 w 8956231"/>
              <a:gd name="connsiteY4" fmla="*/ 901879 h 1860491"/>
              <a:gd name="connsiteX5" fmla="*/ 6118360 w 8956231"/>
              <a:gd name="connsiteY5" fmla="*/ 1305643 h 1860491"/>
              <a:gd name="connsiteX6" fmla="*/ 7167193 w 8956231"/>
              <a:gd name="connsiteY6" fmla="*/ 1781094 h 1860491"/>
              <a:gd name="connsiteX7" fmla="*/ 7865467 w 8956231"/>
              <a:gd name="connsiteY7" fmla="*/ 1827754 h 1860491"/>
              <a:gd name="connsiteX8" fmla="*/ 8503734 w 8956231"/>
              <a:gd name="connsiteY8" fmla="*/ 1446591 h 1860491"/>
              <a:gd name="connsiteX9" fmla="*/ 8956231 w 8956231"/>
              <a:gd name="connsiteY9" fmla="*/ 911340 h 1860491"/>
              <a:gd name="connsiteX0" fmla="*/ 0 w 8956231"/>
              <a:gd name="connsiteY0" fmla="*/ 470541 h 1860529"/>
              <a:gd name="connsiteX1" fmla="*/ 1428023 w 8956231"/>
              <a:gd name="connsiteY1" fmla="*/ 132 h 1860529"/>
              <a:gd name="connsiteX2" fmla="*/ 2388819 w 8956231"/>
              <a:gd name="connsiteY2" fmla="*/ 500135 h 1860529"/>
              <a:gd name="connsiteX3" fmla="*/ 3486400 w 8956231"/>
              <a:gd name="connsiteY3" fmla="*/ 1094539 h 1860529"/>
              <a:gd name="connsiteX4" fmla="*/ 5101678 w 8956231"/>
              <a:gd name="connsiteY4" fmla="*/ 901917 h 1860529"/>
              <a:gd name="connsiteX5" fmla="*/ 6118360 w 8956231"/>
              <a:gd name="connsiteY5" fmla="*/ 1305681 h 1860529"/>
              <a:gd name="connsiteX6" fmla="*/ 7167193 w 8956231"/>
              <a:gd name="connsiteY6" fmla="*/ 1781132 h 1860529"/>
              <a:gd name="connsiteX7" fmla="*/ 7865467 w 8956231"/>
              <a:gd name="connsiteY7" fmla="*/ 1827792 h 1860529"/>
              <a:gd name="connsiteX8" fmla="*/ 8503734 w 8956231"/>
              <a:gd name="connsiteY8" fmla="*/ 1446629 h 1860529"/>
              <a:gd name="connsiteX9" fmla="*/ 8956231 w 8956231"/>
              <a:gd name="connsiteY9" fmla="*/ 911378 h 1860529"/>
              <a:gd name="connsiteX0" fmla="*/ 0 w 8956231"/>
              <a:gd name="connsiteY0" fmla="*/ 481498 h 1871486"/>
              <a:gd name="connsiteX1" fmla="*/ 1428023 w 8956231"/>
              <a:gd name="connsiteY1" fmla="*/ 11089 h 1871486"/>
              <a:gd name="connsiteX2" fmla="*/ 2388819 w 8956231"/>
              <a:gd name="connsiteY2" fmla="*/ 511092 h 1871486"/>
              <a:gd name="connsiteX3" fmla="*/ 3486400 w 8956231"/>
              <a:gd name="connsiteY3" fmla="*/ 1105496 h 1871486"/>
              <a:gd name="connsiteX4" fmla="*/ 5101678 w 8956231"/>
              <a:gd name="connsiteY4" fmla="*/ 912874 h 1871486"/>
              <a:gd name="connsiteX5" fmla="*/ 6118360 w 8956231"/>
              <a:gd name="connsiteY5" fmla="*/ 1316638 h 1871486"/>
              <a:gd name="connsiteX6" fmla="*/ 7167193 w 8956231"/>
              <a:gd name="connsiteY6" fmla="*/ 1792089 h 1871486"/>
              <a:gd name="connsiteX7" fmla="*/ 7865467 w 8956231"/>
              <a:gd name="connsiteY7" fmla="*/ 1838749 h 1871486"/>
              <a:gd name="connsiteX8" fmla="*/ 8503734 w 8956231"/>
              <a:gd name="connsiteY8" fmla="*/ 1457586 h 1871486"/>
              <a:gd name="connsiteX9" fmla="*/ 8956231 w 8956231"/>
              <a:gd name="connsiteY9" fmla="*/ 922335 h 187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56231" h="1871486">
                <a:moveTo>
                  <a:pt x="0" y="481498"/>
                </a:moveTo>
                <a:cubicBezTo>
                  <a:pt x="399359" y="197078"/>
                  <a:pt x="1004737" y="-56716"/>
                  <a:pt x="1428023" y="11089"/>
                </a:cubicBezTo>
                <a:cubicBezTo>
                  <a:pt x="1851309" y="78894"/>
                  <a:pt x="2045756" y="328691"/>
                  <a:pt x="2388819" y="511092"/>
                </a:cubicBezTo>
                <a:cubicBezTo>
                  <a:pt x="2731882" y="693493"/>
                  <a:pt x="2998628" y="1019671"/>
                  <a:pt x="3486400" y="1105496"/>
                </a:cubicBezTo>
                <a:cubicBezTo>
                  <a:pt x="4024471" y="1254196"/>
                  <a:pt x="4663018" y="877684"/>
                  <a:pt x="5101678" y="912874"/>
                </a:cubicBezTo>
                <a:cubicBezTo>
                  <a:pt x="5540338" y="948064"/>
                  <a:pt x="5774108" y="1170102"/>
                  <a:pt x="6118360" y="1316638"/>
                </a:cubicBezTo>
                <a:cubicBezTo>
                  <a:pt x="6462612" y="1463174"/>
                  <a:pt x="6876009" y="1705071"/>
                  <a:pt x="7167193" y="1792089"/>
                </a:cubicBezTo>
                <a:cubicBezTo>
                  <a:pt x="7458378" y="1879108"/>
                  <a:pt x="7642710" y="1894500"/>
                  <a:pt x="7865467" y="1838749"/>
                </a:cubicBezTo>
                <a:cubicBezTo>
                  <a:pt x="8088224" y="1782999"/>
                  <a:pt x="8321940" y="1610322"/>
                  <a:pt x="8503734" y="1457586"/>
                </a:cubicBezTo>
                <a:cubicBezTo>
                  <a:pt x="8685528" y="1304850"/>
                  <a:pt x="8868240" y="996873"/>
                  <a:pt x="8956231" y="92233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1794" name="TextBox 2"/>
          <p:cNvSpPr txBox="1">
            <a:spLocks noChangeArrowheads="1"/>
          </p:cNvSpPr>
          <p:nvPr/>
        </p:nvSpPr>
        <p:spPr bwMode="auto">
          <a:xfrm>
            <a:off x="0" y="2139469"/>
            <a:ext cx="30804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 dirty="0"/>
              <a:t>Scoured surfaces</a:t>
            </a:r>
            <a:br>
              <a:rPr lang="en-US" sz="1800" dirty="0"/>
            </a:br>
            <a:r>
              <a:rPr lang="en-US" sz="1800" dirty="0" smtClean="0"/>
              <a:t>or </a:t>
            </a:r>
            <a:r>
              <a:rPr lang="en-US" sz="1800" dirty="0"/>
              <a:t>bioturbated pelagic drape</a:t>
            </a:r>
          </a:p>
        </p:txBody>
      </p:sp>
      <p:sp>
        <p:nvSpPr>
          <p:cNvPr id="161796" name="TextBox 4"/>
          <p:cNvSpPr txBox="1">
            <a:spLocks noChangeArrowheads="1"/>
          </p:cNvSpPr>
          <p:nvPr/>
        </p:nvSpPr>
        <p:spPr bwMode="auto">
          <a:xfrm>
            <a:off x="1788639" y="2820237"/>
            <a:ext cx="1801507" cy="7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130000"/>
              </a:lnSpc>
              <a:buFontTx/>
              <a:buNone/>
            </a:pPr>
            <a:r>
              <a:rPr lang="en-US" sz="1800" dirty="0" smtClean="0"/>
              <a:t>Clean Speckled </a:t>
            </a:r>
            <a:br>
              <a:rPr lang="en-US" sz="1800" dirty="0" smtClean="0"/>
            </a:br>
            <a:r>
              <a:rPr lang="en-US" sz="1800" dirty="0" smtClean="0"/>
              <a:t>beds</a:t>
            </a:r>
            <a:endParaRPr lang="en-US" sz="1800" dirty="0"/>
          </a:p>
        </p:txBody>
      </p:sp>
      <p:sp>
        <p:nvSpPr>
          <p:cNvPr id="161797" name="TextBox 5"/>
          <p:cNvSpPr txBox="1">
            <a:spLocks noChangeArrowheads="1"/>
          </p:cNvSpPr>
          <p:nvPr/>
        </p:nvSpPr>
        <p:spPr bwMode="auto">
          <a:xfrm>
            <a:off x="7223644" y="4277688"/>
            <a:ext cx="11341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1800" dirty="0"/>
              <a:t>Sand, silt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turbidites</a:t>
            </a:r>
            <a:endParaRPr lang="en-US" sz="1800" dirty="0"/>
          </a:p>
        </p:txBody>
      </p:sp>
      <p:sp>
        <p:nvSpPr>
          <p:cNvPr id="161798" name="TextBox 3"/>
          <p:cNvSpPr txBox="1">
            <a:spLocks noChangeArrowheads="1"/>
          </p:cNvSpPr>
          <p:nvPr/>
        </p:nvSpPr>
        <p:spPr bwMode="auto">
          <a:xfrm>
            <a:off x="5413453" y="3281857"/>
            <a:ext cx="336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 err="1"/>
              <a:t>Intraformational</a:t>
            </a:r>
            <a:r>
              <a:rPr lang="en-US" sz="1800" dirty="0"/>
              <a:t> conglomerates</a:t>
            </a:r>
          </a:p>
        </p:txBody>
      </p:sp>
      <p:sp>
        <p:nvSpPr>
          <p:cNvPr id="161800" name="TextBox 2"/>
          <p:cNvSpPr txBox="1">
            <a:spLocks noChangeArrowheads="1"/>
          </p:cNvSpPr>
          <p:nvPr/>
        </p:nvSpPr>
        <p:spPr bwMode="auto">
          <a:xfrm>
            <a:off x="2116160" y="80229"/>
            <a:ext cx="70053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buFontTx/>
              <a:buNone/>
            </a:pPr>
            <a:r>
              <a:rPr lang="en-US" u="sng" dirty="0" smtClean="0"/>
              <a:t>Sand-rich:</a:t>
            </a:r>
            <a:r>
              <a:rPr lang="en-US" dirty="0" smtClean="0"/>
              <a:t> Mixed Diatomite and </a:t>
            </a:r>
            <a:r>
              <a:rPr lang="en-US" dirty="0" err="1" smtClean="0"/>
              <a:t>Clastics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Facies </a:t>
            </a:r>
            <a:r>
              <a:rPr lang="en-US" dirty="0"/>
              <a:t>Model</a:t>
            </a:r>
          </a:p>
        </p:txBody>
      </p:sp>
      <p:sp>
        <p:nvSpPr>
          <p:cNvPr id="161801" name="TextBox 2"/>
          <p:cNvSpPr txBox="1">
            <a:spLocks noChangeArrowheads="1"/>
          </p:cNvSpPr>
          <p:nvPr/>
        </p:nvSpPr>
        <p:spPr bwMode="auto">
          <a:xfrm>
            <a:off x="214313" y="5922963"/>
            <a:ext cx="670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/>
              <a:t>Rick Behl (2014)</a:t>
            </a:r>
          </a:p>
          <a:p>
            <a:pPr>
              <a:buFontTx/>
              <a:buNone/>
            </a:pPr>
            <a:r>
              <a:rPr lang="en-US" sz="1800" i="1"/>
              <a:t>Expanded from Garrison (1992) and Grimm and Orange (1997)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309004" y="3651677"/>
            <a:ext cx="1891225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lnSpc>
                <a:spcPct val="150000"/>
              </a:lnSpc>
              <a:buFontTx/>
              <a:buNone/>
            </a:pPr>
            <a:r>
              <a:rPr lang="en-US" sz="1800" dirty="0" smtClean="0"/>
              <a:t>Muddy Speckled</a:t>
            </a:r>
            <a:br>
              <a:rPr lang="en-US" sz="1800" dirty="0" smtClean="0"/>
            </a:br>
            <a:r>
              <a:rPr lang="en-US" sz="800" dirty="0" smtClean="0"/>
              <a:t> </a:t>
            </a:r>
            <a:r>
              <a:rPr lang="en-US" sz="1800" dirty="0" smtClean="0"/>
              <a:t>beds</a:t>
            </a:r>
            <a:endParaRPr lang="en-US" sz="1800" dirty="0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3512528" y="3703480"/>
            <a:ext cx="1891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dirty="0" smtClean="0"/>
              <a:t>Muddy Speckled </a:t>
            </a:r>
            <a:br>
              <a:rPr lang="en-US" sz="1800" dirty="0" smtClean="0"/>
            </a:br>
            <a:r>
              <a:rPr lang="en-US" sz="1800" dirty="0" smtClean="0"/>
              <a:t>beds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881632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64463" cy="969963"/>
          </a:xfrm>
        </p:spPr>
        <p:txBody>
          <a:bodyPr/>
          <a:lstStyle/>
          <a:p>
            <a:r>
              <a:rPr lang="en-US">
                <a:latin typeface="Calibri" charset="0"/>
              </a:rPr>
              <a:t>Deposition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700"/>
            <a:ext cx="3048000" cy="4059238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Uniform thickness/ Uniform composition</a:t>
            </a:r>
          </a:p>
          <a:p>
            <a:pPr marL="36900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Basinal</a:t>
            </a:r>
            <a:r>
              <a:rPr lang="en-US" dirty="0" smtClean="0"/>
              <a:t> thickening/ Uniform composition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Basinal</a:t>
            </a:r>
            <a:r>
              <a:rPr lang="en-US" dirty="0" smtClean="0"/>
              <a:t> thickening/ Silica-rich basin</a:t>
            </a:r>
          </a:p>
          <a:p>
            <a:pPr marL="36900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Basinal</a:t>
            </a:r>
            <a:r>
              <a:rPr lang="en-US" dirty="0" smtClean="0"/>
              <a:t> thickening/ Detrital-rich basin</a:t>
            </a:r>
            <a:endParaRPr lang="en-US" dirty="0"/>
          </a:p>
        </p:txBody>
      </p:sp>
      <p:pic>
        <p:nvPicPr>
          <p:cNvPr id="15155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35113"/>
            <a:ext cx="55292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 rot="1094251">
            <a:off x="5948363" y="2859088"/>
            <a:ext cx="269875" cy="73025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DCDCD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094251">
            <a:off x="5662613" y="2778125"/>
            <a:ext cx="338137" cy="80963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DCDC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094251">
            <a:off x="5792788" y="3027363"/>
            <a:ext cx="457200" cy="82550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DCDCD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 rot="1580944">
            <a:off x="5789613" y="3222625"/>
            <a:ext cx="460375" cy="130175"/>
          </a:xfrm>
          <a:prstGeom prst="rect">
            <a:avLst/>
          </a:prstGeom>
          <a:solidFill>
            <a:srgbClr val="D1D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DCDCD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10354230">
            <a:off x="5732463" y="2657475"/>
            <a:ext cx="152400" cy="173038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Arc 26"/>
          <p:cNvSpPr/>
          <p:nvPr/>
        </p:nvSpPr>
        <p:spPr>
          <a:xfrm rot="10354230">
            <a:off x="5919788" y="2711450"/>
            <a:ext cx="152400" cy="174625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Arc 27"/>
          <p:cNvSpPr/>
          <p:nvPr/>
        </p:nvSpPr>
        <p:spPr>
          <a:xfrm rot="10354230">
            <a:off x="5773738" y="2862263"/>
            <a:ext cx="152400" cy="173037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Arc 28"/>
          <p:cNvSpPr/>
          <p:nvPr/>
        </p:nvSpPr>
        <p:spPr>
          <a:xfrm rot="10354230">
            <a:off x="5572125" y="2795588"/>
            <a:ext cx="152400" cy="173037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Arc 29"/>
          <p:cNvSpPr/>
          <p:nvPr/>
        </p:nvSpPr>
        <p:spPr>
          <a:xfrm rot="10354230">
            <a:off x="5811838" y="3060700"/>
            <a:ext cx="152400" cy="174625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Arc 30"/>
          <p:cNvSpPr/>
          <p:nvPr/>
        </p:nvSpPr>
        <p:spPr>
          <a:xfrm rot="10354230">
            <a:off x="5630863" y="2982913"/>
            <a:ext cx="152400" cy="173037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1566" name="TextBox 1"/>
          <p:cNvSpPr txBox="1">
            <a:spLocks noChangeArrowheads="1"/>
          </p:cNvSpPr>
          <p:nvPr/>
        </p:nvSpPr>
        <p:spPr bwMode="auto">
          <a:xfrm>
            <a:off x="5019675" y="6156325"/>
            <a:ext cx="261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1800" i="1"/>
              <a:t>Eberle and Behl (2015)</a:t>
            </a:r>
          </a:p>
        </p:txBody>
      </p:sp>
    </p:spTree>
    <p:extLst>
      <p:ext uri="{BB962C8B-B14F-4D97-AF65-F5344CB8AC3E}">
        <p14:creationId xmlns:p14="http://schemas.microsoft.com/office/powerpoint/2010/main" val="243889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Two End-Member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863"/>
            <a:ext cx="8229600" cy="452596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Santa Barbara Basin (clastic-starved)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Bathymetric highs were subjected to currents that resulted in attenuated sedimentary sections, whereas continuous sedimentation occurred in the surrounding basins. (</a:t>
            </a:r>
            <a:r>
              <a:rPr lang="en-US" dirty="0" err="1" smtClean="0">
                <a:ea typeface="+mn-ea"/>
                <a:cs typeface="+mn-cs"/>
              </a:rPr>
              <a:t>Hornafius</a:t>
            </a:r>
            <a:r>
              <a:rPr lang="en-US" dirty="0" smtClean="0">
                <a:ea typeface="+mn-ea"/>
                <a:cs typeface="+mn-cs"/>
              </a:rPr>
              <a:t>, 1991)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Lost Hills Fractured Shale Pool (clastic-supplied)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Site of anticlinal folding where uplift produced a raised bank protected from bottom-seeking sediment gravity flows. (McGuire et al., 1983)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162820" name="TextBox 4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1143000"/>
          </a:xfrm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16486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9" b="12279"/>
          <a:stretch>
            <a:fillRect/>
          </a:stretch>
        </p:blipFill>
        <p:spPr>
          <a:xfrm>
            <a:off x="457200" y="1400175"/>
            <a:ext cx="8229600" cy="4525963"/>
          </a:xfrm>
        </p:spPr>
      </p:pic>
      <p:pic>
        <p:nvPicPr>
          <p:cNvPr id="16486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6" r="909" b="41400"/>
          <a:stretch>
            <a:fillRect/>
          </a:stretch>
        </p:blipFill>
        <p:spPr bwMode="auto">
          <a:xfrm>
            <a:off x="762000" y="427038"/>
            <a:ext cx="7620000" cy="57737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0" y="5372100"/>
            <a:ext cx="38385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2800" b="1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Santa Barbara Channel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5288" y="6167438"/>
            <a:ext cx="16589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</a:t>
            </a:r>
            <a:r>
              <a:rPr kumimoji="0" lang="en-US" sz="1600" dirty="0" err="1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Hornafius</a:t>
            </a: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, 1991)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971800" y="3038475"/>
            <a:ext cx="533400" cy="3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00" y="3076575"/>
            <a:ext cx="4572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872" name="TextBox 8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ornafius_log.gif                                              0035BA12Macintosh HD                   BF57A695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707" name="Text Box 3"/>
          <p:cNvSpPr txBox="1">
            <a:spLocks noChangeArrowheads="1"/>
          </p:cNvSpPr>
          <p:nvPr/>
        </p:nvSpPr>
        <p:spPr bwMode="auto">
          <a:xfrm>
            <a:off x="250825" y="6310313"/>
            <a:ext cx="188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>
                <a:solidFill>
                  <a:srgbClr val="0000FF"/>
                </a:solidFill>
              </a:rPr>
              <a:t>Hornafius</a:t>
            </a:r>
            <a:r>
              <a:rPr lang="en-US" sz="1800" i="1" dirty="0">
                <a:solidFill>
                  <a:srgbClr val="0000FF"/>
                </a:solidFill>
              </a:rPr>
              <a:t> (1991)</a:t>
            </a:r>
          </a:p>
        </p:txBody>
      </p:sp>
      <p:sp>
        <p:nvSpPr>
          <p:cNvPr id="840709" name="Freeform 5"/>
          <p:cNvSpPr>
            <a:spLocks/>
          </p:cNvSpPr>
          <p:nvPr/>
        </p:nvSpPr>
        <p:spPr bwMode="auto">
          <a:xfrm>
            <a:off x="871538" y="3292475"/>
            <a:ext cx="7451725" cy="771525"/>
          </a:xfrm>
          <a:custGeom>
            <a:avLst/>
            <a:gdLst>
              <a:gd name="T0" fmla="*/ 0 w 4694"/>
              <a:gd name="T1" fmla="*/ 422 h 486"/>
              <a:gd name="T2" fmla="*/ 1184 w 4694"/>
              <a:gd name="T3" fmla="*/ 422 h 486"/>
              <a:gd name="T4" fmla="*/ 1590 w 4694"/>
              <a:gd name="T5" fmla="*/ 288 h 486"/>
              <a:gd name="T6" fmla="*/ 2790 w 4694"/>
              <a:gd name="T7" fmla="*/ 294 h 486"/>
              <a:gd name="T8" fmla="*/ 3206 w 4694"/>
              <a:gd name="T9" fmla="*/ 0 h 486"/>
              <a:gd name="T10" fmla="*/ 4694 w 4694"/>
              <a:gd name="T11" fmla="*/ 11 h 486"/>
              <a:gd name="T12" fmla="*/ 4694 w 4694"/>
              <a:gd name="T13" fmla="*/ 486 h 486"/>
              <a:gd name="T14" fmla="*/ 6 w 4694"/>
              <a:gd name="T15" fmla="*/ 470 h 486"/>
              <a:gd name="T16" fmla="*/ 0 w 4694"/>
              <a:gd name="T17" fmla="*/ 422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94" h="486">
                <a:moveTo>
                  <a:pt x="0" y="422"/>
                </a:moveTo>
                <a:lnTo>
                  <a:pt x="1184" y="422"/>
                </a:lnTo>
                <a:lnTo>
                  <a:pt x="1590" y="288"/>
                </a:lnTo>
                <a:lnTo>
                  <a:pt x="2790" y="294"/>
                </a:lnTo>
                <a:lnTo>
                  <a:pt x="3206" y="0"/>
                </a:lnTo>
                <a:lnTo>
                  <a:pt x="4694" y="11"/>
                </a:lnTo>
                <a:lnTo>
                  <a:pt x="4694" y="486"/>
                </a:lnTo>
                <a:lnTo>
                  <a:pt x="6" y="470"/>
                </a:lnTo>
                <a:lnTo>
                  <a:pt x="0" y="42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525" cap="flat" cmpd="sng">
            <a:solidFill>
              <a:schemeClr val="tx1">
                <a:alpha val="50000"/>
              </a:schemeClr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40710" name="Text Box 6"/>
          <p:cNvSpPr txBox="1">
            <a:spLocks noChangeArrowheads="1"/>
          </p:cNvSpPr>
          <p:nvPr/>
        </p:nvSpPr>
        <p:spPr bwMode="auto">
          <a:xfrm>
            <a:off x="6823075" y="3635375"/>
            <a:ext cx="804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000" i="1" dirty="0" err="1">
                <a:solidFill>
                  <a:srgbClr val="FFFF00"/>
                </a:solidFill>
              </a:rPr>
              <a:t>Chert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840712" name="Text Box 8"/>
          <p:cNvSpPr txBox="1">
            <a:spLocks noChangeArrowheads="1"/>
          </p:cNvSpPr>
          <p:nvPr/>
        </p:nvSpPr>
        <p:spPr bwMode="auto">
          <a:xfrm>
            <a:off x="3022600" y="3708400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2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2000" i="1" dirty="0">
                <a:solidFill>
                  <a:srgbClr val="FFFF00"/>
                </a:solidFill>
              </a:rPr>
              <a:t>Shale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4712" y="76647"/>
            <a:ext cx="2438400" cy="906463"/>
          </a:xfrm>
          <a:prstGeom prst="rect">
            <a:avLst/>
          </a:prstGeom>
          <a:solidFill>
            <a:schemeClr val="bg1"/>
          </a:solidFill>
        </p:spPr>
        <p:txBody>
          <a:bodyPr wrap="none" anchor="t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>
              <a:buNone/>
            </a:pPr>
            <a:r>
              <a:rPr lang="en-US" sz="3600" dirty="0" err="1" smtClean="0">
                <a:latin typeface="Calibri" charset="0"/>
              </a:rPr>
              <a:t>Banktop</a:t>
            </a:r>
            <a:endParaRPr lang="en-US" sz="3600" dirty="0">
              <a:latin typeface="Calibri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247627" y="76647"/>
            <a:ext cx="2506563" cy="9064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/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0"/>
              </a:spcBef>
              <a:buNone/>
              <a:defRPr/>
            </a:pPr>
            <a:r>
              <a:rPr kumimoji="0" lang="en-US" sz="3600" dirty="0" smtClean="0">
                <a:solidFill>
                  <a:srgbClr val="262626"/>
                </a:solidFill>
                <a:latin typeface="+mj-lt"/>
              </a:rPr>
              <a:t>   Slope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269021" y="112525"/>
            <a:ext cx="2174798" cy="868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    Basin</a:t>
            </a:r>
            <a:endParaRPr kumimoji="0" lang="en-US" sz="36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hacs_&amp;_Ferrin_fac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293"/>
            <a:ext cx="9144000" cy="5578724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0825" y="6310313"/>
            <a:ext cx="30226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1800" i="1" dirty="0" err="1" smtClean="0">
                <a:solidFill>
                  <a:srgbClr val="0000FF"/>
                </a:solidFill>
              </a:rPr>
              <a:t>Bohacs</a:t>
            </a:r>
            <a:r>
              <a:rPr lang="en-US" sz="1800" i="1" dirty="0" smtClean="0">
                <a:solidFill>
                  <a:srgbClr val="0000FF"/>
                </a:solidFill>
              </a:rPr>
              <a:t> &amp; </a:t>
            </a:r>
            <a:r>
              <a:rPr lang="en-US" sz="1800" i="1" dirty="0" err="1" smtClean="0">
                <a:solidFill>
                  <a:srgbClr val="0000FF"/>
                </a:solidFill>
              </a:rPr>
              <a:t>Ferrin</a:t>
            </a:r>
            <a:r>
              <a:rPr lang="en-US" sz="1800" i="1" dirty="0" smtClean="0">
                <a:solidFill>
                  <a:srgbClr val="0000FF"/>
                </a:solidFill>
              </a:rPr>
              <a:t> (in review)</a:t>
            </a:r>
            <a:endParaRPr lang="en-US" sz="1800" i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13748" y="914400"/>
            <a:ext cx="8600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836948" y="928813"/>
            <a:ext cx="1330713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 dirty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0 </a:t>
            </a:r>
            <a:r>
              <a:rPr lang="en-US" sz="2400" dirty="0">
                <a:solidFill>
                  <a:srgbClr val="FF0000"/>
                </a:solidFill>
              </a:rPr>
              <a:t>miles</a:t>
            </a:r>
          </a:p>
        </p:txBody>
      </p:sp>
    </p:spTree>
    <p:extLst>
      <p:ext uri="{BB962C8B-B14F-4D97-AF65-F5344CB8AC3E}">
        <p14:creationId xmlns:p14="http://schemas.microsoft.com/office/powerpoint/2010/main" val="19528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Case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Santa Barbara Channel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ea typeface="+mn-ea"/>
              </a:rPr>
              <a:t>Bathymetric highs were subjected to currents that resulted in attenuated sedimentary sections, whereas continuous sedimentation occurred in the surrounding basins.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a typeface="+mn-ea"/>
              </a:rPr>
              <a:t>(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ea typeface="+mn-ea"/>
              </a:rPr>
              <a:t>Hornafius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a typeface="+mn-ea"/>
              </a:rPr>
              <a:t>, 1991)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West Side San Joaquin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Site of anticlinal folding where uplift produced a raised bank protected from bottom-seeking sediment gravity flows. (McGuire et al., 1983)</a:t>
            </a: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Lost Hills</a:t>
            </a:r>
          </a:p>
        </p:txBody>
      </p:sp>
      <p:sp>
        <p:nvSpPr>
          <p:cNvPr id="173058" name="Content Placeholder 2"/>
          <p:cNvSpPr>
            <a:spLocks noGrp="1"/>
          </p:cNvSpPr>
          <p:nvPr>
            <p:ph idx="1"/>
          </p:nvPr>
        </p:nvSpPr>
        <p:spPr>
          <a:xfrm>
            <a:off x="322263" y="842963"/>
            <a:ext cx="2667000" cy="3886200"/>
          </a:xfrm>
        </p:spPr>
        <p:txBody>
          <a:bodyPr/>
          <a:lstStyle/>
          <a:p>
            <a:pPr eaLnBrk="1" hangingPunct="1"/>
            <a:r>
              <a:rPr lang="en-US" sz="2800">
                <a:latin typeface="Calibri" charset="0"/>
              </a:rPr>
              <a:t>Proximal Basin</a:t>
            </a:r>
          </a:p>
          <a:p>
            <a:pPr eaLnBrk="1" hangingPunct="1"/>
            <a:r>
              <a:rPr lang="en-US" sz="2800">
                <a:latin typeface="Calibri" charset="0"/>
              </a:rPr>
              <a:t>Hemipelagic &amp; detrital sedimentation</a:t>
            </a:r>
          </a:p>
          <a:p>
            <a:pPr eaLnBrk="1" hangingPunct="1"/>
            <a:r>
              <a:rPr lang="en-US" sz="2800">
                <a:latin typeface="Calibri" charset="0"/>
              </a:rPr>
              <a:t>Tubidites</a:t>
            </a:r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25238" r="23283" b="8476"/>
          <a:stretch>
            <a:fillRect/>
          </a:stretch>
        </p:blipFill>
        <p:spPr bwMode="auto">
          <a:xfrm>
            <a:off x="3048000" y="609600"/>
            <a:ext cx="5943600" cy="4606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7388" y="5265738"/>
            <a:ext cx="2030412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(McGuire et al., 1983)</a:t>
            </a:r>
          </a:p>
        </p:txBody>
      </p:sp>
      <p:sp>
        <p:nvSpPr>
          <p:cNvPr id="4" name="Oval 3"/>
          <p:cNvSpPr/>
          <p:nvPr/>
        </p:nvSpPr>
        <p:spPr>
          <a:xfrm>
            <a:off x="4572000" y="914400"/>
            <a:ext cx="1143000" cy="990600"/>
          </a:xfrm>
          <a:prstGeom prst="ellipse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8" name="Oval 7"/>
          <p:cNvSpPr/>
          <p:nvPr/>
        </p:nvSpPr>
        <p:spPr>
          <a:xfrm>
            <a:off x="5775325" y="3429000"/>
            <a:ext cx="1143000" cy="990600"/>
          </a:xfrm>
          <a:prstGeom prst="ellipse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73063" name="TextBox 8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73663" y="5602288"/>
            <a:ext cx="31321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(Modified from MacPherson, 1978)</a:t>
            </a:r>
          </a:p>
        </p:txBody>
      </p:sp>
      <p:pic>
        <p:nvPicPr>
          <p:cNvPr id="1751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58888"/>
            <a:ext cx="70866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Calibri" charset="0"/>
              </a:rPr>
              <a:t>Buena Vista </a:t>
            </a:r>
            <a:r>
              <a:rPr lang="en-US" sz="4800" dirty="0" smtClean="0">
                <a:latin typeface="Calibri" charset="0"/>
              </a:rPr>
              <a:t>Field Model</a:t>
            </a:r>
            <a:endParaRPr lang="en-US" sz="4800" dirty="0">
              <a:latin typeface="Calibri" charset="0"/>
            </a:endParaRPr>
          </a:p>
        </p:txBody>
      </p:sp>
      <p:sp>
        <p:nvSpPr>
          <p:cNvPr id="175108" name="TextBox 8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toms_spec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5928"/>
          </a:xfrm>
          <a:prstGeom prst="rect">
            <a:avLst/>
          </a:prstGeom>
        </p:spPr>
      </p:pic>
      <p:pic>
        <p:nvPicPr>
          <p:cNvPr id="3" name="Picture 2" descr="pennate_dia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26" y="4314324"/>
            <a:ext cx="3383487" cy="24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315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>
          <a:xfrm>
            <a:off x="457200" y="52388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latin typeface="Calibri" charset="0"/>
              </a:rPr>
              <a:t>Midway-Sunset/Elk Hills Model</a:t>
            </a:r>
            <a:endParaRPr lang="en-US" sz="4800" dirty="0">
              <a:latin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0200" y="6151067"/>
            <a:ext cx="176292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6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(Lamb et </a:t>
            </a: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al., </a:t>
            </a:r>
            <a:r>
              <a:rPr kumimoji="0" lang="en-US" sz="16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2003)</a:t>
            </a:r>
            <a:endParaRPr kumimoji="0" lang="en-US" sz="1600" dirty="0">
              <a:solidFill>
                <a:prstClr val="black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177157" name="TextBox 11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  <p:pic>
        <p:nvPicPr>
          <p:cNvPr id="4" name="Picture 3" descr="Lamb_3.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664"/>
            <a:ext cx="9144000" cy="5061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3" t="22064" r="24854" b="15874"/>
          <a:stretch>
            <a:fillRect/>
          </a:stretch>
        </p:blipFill>
        <p:spPr bwMode="auto">
          <a:xfrm>
            <a:off x="5089525" y="1458913"/>
            <a:ext cx="3829050" cy="33766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140450" y="1554163"/>
            <a:ext cx="1708150" cy="305276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42150" y="2617788"/>
            <a:ext cx="992188" cy="3079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4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Porcelanite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24750" y="3379788"/>
            <a:ext cx="1257300" cy="5222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4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Diatomaceous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4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Mudstone</a:t>
            </a:r>
          </a:p>
        </p:txBody>
      </p:sp>
      <p:pic>
        <p:nvPicPr>
          <p:cNvPr id="179205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3310" r="3934" b="5141"/>
          <a:stretch>
            <a:fillRect/>
          </a:stretch>
        </p:blipFill>
        <p:spPr bwMode="auto">
          <a:xfrm>
            <a:off x="187325" y="1608138"/>
            <a:ext cx="4765675" cy="30035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52600" y="4562475"/>
            <a:ext cx="33528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en-US" sz="1600" dirty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(Modified from McGuire et al., 1983)</a:t>
            </a:r>
          </a:p>
        </p:txBody>
      </p:sp>
      <p:sp>
        <p:nvSpPr>
          <p:cNvPr id="7" name="Freeform 6"/>
          <p:cNvSpPr/>
          <p:nvPr/>
        </p:nvSpPr>
        <p:spPr>
          <a:xfrm>
            <a:off x="5322888" y="2016125"/>
            <a:ext cx="2841625" cy="1273175"/>
          </a:xfrm>
          <a:custGeom>
            <a:avLst/>
            <a:gdLst>
              <a:gd name="connsiteX0" fmla="*/ 0 w 2841172"/>
              <a:gd name="connsiteY0" fmla="*/ 0 h 1273629"/>
              <a:gd name="connsiteX1" fmla="*/ 97972 w 2841172"/>
              <a:gd name="connsiteY1" fmla="*/ 76200 h 1273629"/>
              <a:gd name="connsiteX2" fmla="*/ 130629 w 2841172"/>
              <a:gd name="connsiteY2" fmla="*/ 108857 h 1273629"/>
              <a:gd name="connsiteX3" fmla="*/ 152400 w 2841172"/>
              <a:gd name="connsiteY3" fmla="*/ 130629 h 1273629"/>
              <a:gd name="connsiteX4" fmla="*/ 206829 w 2841172"/>
              <a:gd name="connsiteY4" fmla="*/ 195943 h 1273629"/>
              <a:gd name="connsiteX5" fmla="*/ 261257 w 2841172"/>
              <a:gd name="connsiteY5" fmla="*/ 239486 h 1273629"/>
              <a:gd name="connsiteX6" fmla="*/ 283029 w 2841172"/>
              <a:gd name="connsiteY6" fmla="*/ 272143 h 1273629"/>
              <a:gd name="connsiteX7" fmla="*/ 348343 w 2841172"/>
              <a:gd name="connsiteY7" fmla="*/ 337457 h 1273629"/>
              <a:gd name="connsiteX8" fmla="*/ 391886 w 2841172"/>
              <a:gd name="connsiteY8" fmla="*/ 391886 h 1273629"/>
              <a:gd name="connsiteX9" fmla="*/ 413657 w 2841172"/>
              <a:gd name="connsiteY9" fmla="*/ 424543 h 1273629"/>
              <a:gd name="connsiteX10" fmla="*/ 478972 w 2841172"/>
              <a:gd name="connsiteY10" fmla="*/ 468086 h 1273629"/>
              <a:gd name="connsiteX11" fmla="*/ 544286 w 2841172"/>
              <a:gd name="connsiteY11" fmla="*/ 511629 h 1273629"/>
              <a:gd name="connsiteX12" fmla="*/ 576943 w 2841172"/>
              <a:gd name="connsiteY12" fmla="*/ 533400 h 1273629"/>
              <a:gd name="connsiteX13" fmla="*/ 620486 w 2841172"/>
              <a:gd name="connsiteY13" fmla="*/ 576943 h 1273629"/>
              <a:gd name="connsiteX14" fmla="*/ 674915 w 2841172"/>
              <a:gd name="connsiteY14" fmla="*/ 620486 h 1273629"/>
              <a:gd name="connsiteX15" fmla="*/ 729343 w 2841172"/>
              <a:gd name="connsiteY15" fmla="*/ 696686 h 1273629"/>
              <a:gd name="connsiteX16" fmla="*/ 805543 w 2841172"/>
              <a:gd name="connsiteY16" fmla="*/ 794657 h 1273629"/>
              <a:gd name="connsiteX17" fmla="*/ 892629 w 2841172"/>
              <a:gd name="connsiteY17" fmla="*/ 838200 h 1273629"/>
              <a:gd name="connsiteX18" fmla="*/ 957943 w 2841172"/>
              <a:gd name="connsiteY18" fmla="*/ 870857 h 1273629"/>
              <a:gd name="connsiteX19" fmla="*/ 1023257 w 2841172"/>
              <a:gd name="connsiteY19" fmla="*/ 892629 h 1273629"/>
              <a:gd name="connsiteX20" fmla="*/ 1045029 w 2841172"/>
              <a:gd name="connsiteY20" fmla="*/ 914400 h 1273629"/>
              <a:gd name="connsiteX21" fmla="*/ 1077686 w 2841172"/>
              <a:gd name="connsiteY21" fmla="*/ 925286 h 1273629"/>
              <a:gd name="connsiteX22" fmla="*/ 1197429 w 2841172"/>
              <a:gd name="connsiteY22" fmla="*/ 947057 h 1273629"/>
              <a:gd name="connsiteX23" fmla="*/ 1262743 w 2841172"/>
              <a:gd name="connsiteY23" fmla="*/ 968829 h 1273629"/>
              <a:gd name="connsiteX24" fmla="*/ 1284515 w 2841172"/>
              <a:gd name="connsiteY24" fmla="*/ 990600 h 1273629"/>
              <a:gd name="connsiteX25" fmla="*/ 1436915 w 2841172"/>
              <a:gd name="connsiteY25" fmla="*/ 1099457 h 1273629"/>
              <a:gd name="connsiteX26" fmla="*/ 1524000 w 2841172"/>
              <a:gd name="connsiteY26" fmla="*/ 1164771 h 1273629"/>
              <a:gd name="connsiteX27" fmla="*/ 1621972 w 2841172"/>
              <a:gd name="connsiteY27" fmla="*/ 1186543 h 1273629"/>
              <a:gd name="connsiteX28" fmla="*/ 1687286 w 2841172"/>
              <a:gd name="connsiteY28" fmla="*/ 1208314 h 1273629"/>
              <a:gd name="connsiteX29" fmla="*/ 1763486 w 2841172"/>
              <a:gd name="connsiteY29" fmla="*/ 1230086 h 1273629"/>
              <a:gd name="connsiteX30" fmla="*/ 1807029 w 2841172"/>
              <a:gd name="connsiteY30" fmla="*/ 1240971 h 1273629"/>
              <a:gd name="connsiteX31" fmla="*/ 1894115 w 2841172"/>
              <a:gd name="connsiteY31" fmla="*/ 1262743 h 1273629"/>
              <a:gd name="connsiteX32" fmla="*/ 2242457 w 2841172"/>
              <a:gd name="connsiteY32" fmla="*/ 1273629 h 1273629"/>
              <a:gd name="connsiteX33" fmla="*/ 2656115 w 2841172"/>
              <a:gd name="connsiteY33" fmla="*/ 1262743 h 1273629"/>
              <a:gd name="connsiteX34" fmla="*/ 2688772 w 2841172"/>
              <a:gd name="connsiteY34" fmla="*/ 1251857 h 1273629"/>
              <a:gd name="connsiteX35" fmla="*/ 2732315 w 2841172"/>
              <a:gd name="connsiteY35" fmla="*/ 1240971 h 1273629"/>
              <a:gd name="connsiteX36" fmla="*/ 2808515 w 2841172"/>
              <a:gd name="connsiteY36" fmla="*/ 1219200 h 1273629"/>
              <a:gd name="connsiteX37" fmla="*/ 2841172 w 2841172"/>
              <a:gd name="connsiteY37" fmla="*/ 1219200 h 127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841172" h="1273629">
                <a:moveTo>
                  <a:pt x="0" y="0"/>
                </a:moveTo>
                <a:cubicBezTo>
                  <a:pt x="72030" y="43218"/>
                  <a:pt x="39468" y="17696"/>
                  <a:pt x="97972" y="76200"/>
                </a:cubicBezTo>
                <a:lnTo>
                  <a:pt x="130629" y="108857"/>
                </a:lnTo>
                <a:cubicBezTo>
                  <a:pt x="137886" y="116114"/>
                  <a:pt x="146707" y="122090"/>
                  <a:pt x="152400" y="130629"/>
                </a:cubicBezTo>
                <a:cubicBezTo>
                  <a:pt x="173807" y="162738"/>
                  <a:pt x="175399" y="169751"/>
                  <a:pt x="206829" y="195943"/>
                </a:cubicBezTo>
                <a:cubicBezTo>
                  <a:pt x="240782" y="224237"/>
                  <a:pt x="235918" y="207812"/>
                  <a:pt x="261257" y="239486"/>
                </a:cubicBezTo>
                <a:cubicBezTo>
                  <a:pt x="269430" y="249702"/>
                  <a:pt x="274337" y="262365"/>
                  <a:pt x="283029" y="272143"/>
                </a:cubicBezTo>
                <a:cubicBezTo>
                  <a:pt x="303484" y="295155"/>
                  <a:pt x="331264" y="311839"/>
                  <a:pt x="348343" y="337457"/>
                </a:cubicBezTo>
                <a:cubicBezTo>
                  <a:pt x="415364" y="437986"/>
                  <a:pt x="329834" y="314318"/>
                  <a:pt x="391886" y="391886"/>
                </a:cubicBezTo>
                <a:cubicBezTo>
                  <a:pt x="400059" y="402102"/>
                  <a:pt x="403811" y="415928"/>
                  <a:pt x="413657" y="424543"/>
                </a:cubicBezTo>
                <a:cubicBezTo>
                  <a:pt x="433349" y="441774"/>
                  <a:pt x="457200" y="453572"/>
                  <a:pt x="478972" y="468086"/>
                </a:cubicBezTo>
                <a:lnTo>
                  <a:pt x="544286" y="511629"/>
                </a:lnTo>
                <a:cubicBezTo>
                  <a:pt x="555172" y="518886"/>
                  <a:pt x="567692" y="524149"/>
                  <a:pt x="576943" y="533400"/>
                </a:cubicBezTo>
                <a:cubicBezTo>
                  <a:pt x="591457" y="547914"/>
                  <a:pt x="603407" y="565557"/>
                  <a:pt x="620486" y="576943"/>
                </a:cubicBezTo>
                <a:cubicBezTo>
                  <a:pt x="661683" y="604407"/>
                  <a:pt x="643892" y="589463"/>
                  <a:pt x="674915" y="620486"/>
                </a:cubicBezTo>
                <a:cubicBezTo>
                  <a:pt x="722176" y="715011"/>
                  <a:pt x="667560" y="617252"/>
                  <a:pt x="729343" y="696686"/>
                </a:cubicBezTo>
                <a:cubicBezTo>
                  <a:pt x="749918" y="723139"/>
                  <a:pt x="772921" y="773898"/>
                  <a:pt x="805543" y="794657"/>
                </a:cubicBezTo>
                <a:cubicBezTo>
                  <a:pt x="832924" y="812081"/>
                  <a:pt x="861840" y="827937"/>
                  <a:pt x="892629" y="838200"/>
                </a:cubicBezTo>
                <a:cubicBezTo>
                  <a:pt x="1011730" y="877901"/>
                  <a:pt x="831330" y="814584"/>
                  <a:pt x="957943" y="870857"/>
                </a:cubicBezTo>
                <a:cubicBezTo>
                  <a:pt x="978914" y="880178"/>
                  <a:pt x="1023257" y="892629"/>
                  <a:pt x="1023257" y="892629"/>
                </a:cubicBezTo>
                <a:cubicBezTo>
                  <a:pt x="1030514" y="899886"/>
                  <a:pt x="1036228" y="909120"/>
                  <a:pt x="1045029" y="914400"/>
                </a:cubicBezTo>
                <a:cubicBezTo>
                  <a:pt x="1054868" y="920304"/>
                  <a:pt x="1066434" y="923036"/>
                  <a:pt x="1077686" y="925286"/>
                </a:cubicBezTo>
                <a:cubicBezTo>
                  <a:pt x="1162024" y="942153"/>
                  <a:pt x="1132885" y="927693"/>
                  <a:pt x="1197429" y="947057"/>
                </a:cubicBezTo>
                <a:cubicBezTo>
                  <a:pt x="1219410" y="953652"/>
                  <a:pt x="1262743" y="968829"/>
                  <a:pt x="1262743" y="968829"/>
                </a:cubicBezTo>
                <a:cubicBezTo>
                  <a:pt x="1270000" y="976086"/>
                  <a:pt x="1276304" y="984442"/>
                  <a:pt x="1284515" y="990600"/>
                </a:cubicBezTo>
                <a:cubicBezTo>
                  <a:pt x="1333952" y="1027677"/>
                  <a:pt x="1392782" y="1055322"/>
                  <a:pt x="1436915" y="1099457"/>
                </a:cubicBezTo>
                <a:cubicBezTo>
                  <a:pt x="1460291" y="1122834"/>
                  <a:pt x="1493224" y="1158616"/>
                  <a:pt x="1524000" y="1164771"/>
                </a:cubicBezTo>
                <a:cubicBezTo>
                  <a:pt x="1555079" y="1170987"/>
                  <a:pt x="1591223" y="1177318"/>
                  <a:pt x="1621972" y="1186543"/>
                </a:cubicBezTo>
                <a:cubicBezTo>
                  <a:pt x="1643953" y="1193137"/>
                  <a:pt x="1665022" y="1202748"/>
                  <a:pt x="1687286" y="1208314"/>
                </a:cubicBezTo>
                <a:cubicBezTo>
                  <a:pt x="1823461" y="1242359"/>
                  <a:pt x="1654128" y="1198841"/>
                  <a:pt x="1763486" y="1230086"/>
                </a:cubicBezTo>
                <a:cubicBezTo>
                  <a:pt x="1777871" y="1234196"/>
                  <a:pt x="1792644" y="1236861"/>
                  <a:pt x="1807029" y="1240971"/>
                </a:cubicBezTo>
                <a:cubicBezTo>
                  <a:pt x="1841900" y="1250934"/>
                  <a:pt x="1853167" y="1260530"/>
                  <a:pt x="1894115" y="1262743"/>
                </a:cubicBezTo>
                <a:cubicBezTo>
                  <a:pt x="2010116" y="1269014"/>
                  <a:pt x="2126343" y="1270000"/>
                  <a:pt x="2242457" y="1273629"/>
                </a:cubicBezTo>
                <a:cubicBezTo>
                  <a:pt x="2380343" y="1270000"/>
                  <a:pt x="2518345" y="1269464"/>
                  <a:pt x="2656115" y="1262743"/>
                </a:cubicBezTo>
                <a:cubicBezTo>
                  <a:pt x="2667576" y="1262184"/>
                  <a:pt x="2677739" y="1255009"/>
                  <a:pt x="2688772" y="1251857"/>
                </a:cubicBezTo>
                <a:cubicBezTo>
                  <a:pt x="2703157" y="1247747"/>
                  <a:pt x="2717930" y="1245081"/>
                  <a:pt x="2732315" y="1240971"/>
                </a:cubicBezTo>
                <a:cubicBezTo>
                  <a:pt x="2763326" y="1232111"/>
                  <a:pt x="2774493" y="1224060"/>
                  <a:pt x="2808515" y="1219200"/>
                </a:cubicBezTo>
                <a:cubicBezTo>
                  <a:pt x="2819291" y="1217660"/>
                  <a:pt x="2830286" y="1219200"/>
                  <a:pt x="2841172" y="121920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792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Updip Facies Variation</a:t>
            </a:r>
          </a:p>
        </p:txBody>
      </p:sp>
      <p:sp>
        <p:nvSpPr>
          <p:cNvPr id="16" name="Freeform 15"/>
          <p:cNvSpPr/>
          <p:nvPr/>
        </p:nvSpPr>
        <p:spPr>
          <a:xfrm>
            <a:off x="5618163" y="2390775"/>
            <a:ext cx="1779587" cy="1433513"/>
          </a:xfrm>
          <a:custGeom>
            <a:avLst/>
            <a:gdLst>
              <a:gd name="connsiteX0" fmla="*/ 1655618 w 1780309"/>
              <a:gd name="connsiteY0" fmla="*/ 935182 h 1433945"/>
              <a:gd name="connsiteX1" fmla="*/ 1655618 w 1780309"/>
              <a:gd name="connsiteY1" fmla="*/ 935182 h 1433945"/>
              <a:gd name="connsiteX2" fmla="*/ 1752600 w 1780309"/>
              <a:gd name="connsiteY2" fmla="*/ 949036 h 1433945"/>
              <a:gd name="connsiteX3" fmla="*/ 1780309 w 1780309"/>
              <a:gd name="connsiteY3" fmla="*/ 990600 h 1433945"/>
              <a:gd name="connsiteX4" fmla="*/ 1752600 w 1780309"/>
              <a:gd name="connsiteY4" fmla="*/ 1087582 h 1433945"/>
              <a:gd name="connsiteX5" fmla="*/ 1752600 w 1780309"/>
              <a:gd name="connsiteY5" fmla="*/ 1191491 h 1433945"/>
              <a:gd name="connsiteX6" fmla="*/ 1752600 w 1780309"/>
              <a:gd name="connsiteY6" fmla="*/ 1357745 h 1433945"/>
              <a:gd name="connsiteX7" fmla="*/ 1724891 w 1780309"/>
              <a:gd name="connsiteY7" fmla="*/ 1413163 h 1433945"/>
              <a:gd name="connsiteX8" fmla="*/ 1620982 w 1780309"/>
              <a:gd name="connsiteY8" fmla="*/ 1399309 h 1433945"/>
              <a:gd name="connsiteX9" fmla="*/ 1551709 w 1780309"/>
              <a:gd name="connsiteY9" fmla="*/ 1427018 h 1433945"/>
              <a:gd name="connsiteX10" fmla="*/ 1503218 w 1780309"/>
              <a:gd name="connsiteY10" fmla="*/ 1433945 h 1433945"/>
              <a:gd name="connsiteX11" fmla="*/ 1440873 w 1780309"/>
              <a:gd name="connsiteY11" fmla="*/ 1364672 h 1433945"/>
              <a:gd name="connsiteX12" fmla="*/ 1267691 w 1780309"/>
              <a:gd name="connsiteY12" fmla="*/ 1350818 h 1433945"/>
              <a:gd name="connsiteX13" fmla="*/ 1177637 w 1780309"/>
              <a:gd name="connsiteY13" fmla="*/ 1288472 h 1433945"/>
              <a:gd name="connsiteX14" fmla="*/ 1094509 w 1780309"/>
              <a:gd name="connsiteY14" fmla="*/ 1253836 h 1433945"/>
              <a:gd name="connsiteX15" fmla="*/ 1032164 w 1780309"/>
              <a:gd name="connsiteY15" fmla="*/ 1205345 h 1433945"/>
              <a:gd name="connsiteX16" fmla="*/ 845127 w 1780309"/>
              <a:gd name="connsiteY16" fmla="*/ 1046018 h 1433945"/>
              <a:gd name="connsiteX17" fmla="*/ 775855 w 1780309"/>
              <a:gd name="connsiteY17" fmla="*/ 990600 h 1433945"/>
              <a:gd name="connsiteX18" fmla="*/ 658091 w 1780309"/>
              <a:gd name="connsiteY18" fmla="*/ 949036 h 1433945"/>
              <a:gd name="connsiteX19" fmla="*/ 526473 w 1780309"/>
              <a:gd name="connsiteY19" fmla="*/ 762000 h 1433945"/>
              <a:gd name="connsiteX20" fmla="*/ 408709 w 1780309"/>
              <a:gd name="connsiteY20" fmla="*/ 699654 h 1433945"/>
              <a:gd name="connsiteX21" fmla="*/ 339437 w 1780309"/>
              <a:gd name="connsiteY21" fmla="*/ 678872 h 1433945"/>
              <a:gd name="connsiteX22" fmla="*/ 263237 w 1780309"/>
              <a:gd name="connsiteY22" fmla="*/ 568036 h 1433945"/>
              <a:gd name="connsiteX23" fmla="*/ 221673 w 1780309"/>
              <a:gd name="connsiteY23" fmla="*/ 498763 h 1433945"/>
              <a:gd name="connsiteX24" fmla="*/ 90055 w 1780309"/>
              <a:gd name="connsiteY24" fmla="*/ 304800 h 1433945"/>
              <a:gd name="connsiteX25" fmla="*/ 13855 w 1780309"/>
              <a:gd name="connsiteY25" fmla="*/ 152400 h 1433945"/>
              <a:gd name="connsiteX26" fmla="*/ 0 w 1780309"/>
              <a:gd name="connsiteY26" fmla="*/ 48491 h 1433945"/>
              <a:gd name="connsiteX27" fmla="*/ 13855 w 1780309"/>
              <a:gd name="connsiteY27" fmla="*/ 0 h 1433945"/>
              <a:gd name="connsiteX28" fmla="*/ 131618 w 1780309"/>
              <a:gd name="connsiteY28" fmla="*/ 180109 h 1433945"/>
              <a:gd name="connsiteX29" fmla="*/ 256309 w 1780309"/>
              <a:gd name="connsiteY29" fmla="*/ 325582 h 1433945"/>
              <a:gd name="connsiteX30" fmla="*/ 387927 w 1780309"/>
              <a:gd name="connsiteY30" fmla="*/ 498763 h 1433945"/>
              <a:gd name="connsiteX31" fmla="*/ 443346 w 1780309"/>
              <a:gd name="connsiteY31" fmla="*/ 505691 h 1433945"/>
              <a:gd name="connsiteX32" fmla="*/ 491837 w 1780309"/>
              <a:gd name="connsiteY32" fmla="*/ 484909 h 1433945"/>
              <a:gd name="connsiteX33" fmla="*/ 630382 w 1780309"/>
              <a:gd name="connsiteY33" fmla="*/ 574963 h 1433945"/>
              <a:gd name="connsiteX34" fmla="*/ 665018 w 1780309"/>
              <a:gd name="connsiteY34" fmla="*/ 616527 h 1433945"/>
              <a:gd name="connsiteX35" fmla="*/ 734291 w 1780309"/>
              <a:gd name="connsiteY35" fmla="*/ 623454 h 1433945"/>
              <a:gd name="connsiteX36" fmla="*/ 789709 w 1780309"/>
              <a:gd name="connsiteY36" fmla="*/ 665018 h 1433945"/>
              <a:gd name="connsiteX37" fmla="*/ 845127 w 1780309"/>
              <a:gd name="connsiteY37" fmla="*/ 692727 h 1433945"/>
              <a:gd name="connsiteX38" fmla="*/ 976746 w 1780309"/>
              <a:gd name="connsiteY38" fmla="*/ 741218 h 1433945"/>
              <a:gd name="connsiteX39" fmla="*/ 1136073 w 1780309"/>
              <a:gd name="connsiteY39" fmla="*/ 789709 h 1433945"/>
              <a:gd name="connsiteX40" fmla="*/ 1191491 w 1780309"/>
              <a:gd name="connsiteY40" fmla="*/ 810491 h 1433945"/>
              <a:gd name="connsiteX41" fmla="*/ 1330037 w 1780309"/>
              <a:gd name="connsiteY41" fmla="*/ 893618 h 1433945"/>
              <a:gd name="connsiteX42" fmla="*/ 1413164 w 1780309"/>
              <a:gd name="connsiteY42" fmla="*/ 921327 h 1433945"/>
              <a:gd name="connsiteX43" fmla="*/ 1593273 w 1780309"/>
              <a:gd name="connsiteY43" fmla="*/ 942109 h 1433945"/>
              <a:gd name="connsiteX44" fmla="*/ 1655618 w 1780309"/>
              <a:gd name="connsiteY44" fmla="*/ 935182 h 143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780309" h="1433945">
                <a:moveTo>
                  <a:pt x="1655618" y="935182"/>
                </a:moveTo>
                <a:lnTo>
                  <a:pt x="1655618" y="935182"/>
                </a:lnTo>
                <a:lnTo>
                  <a:pt x="1752600" y="949036"/>
                </a:lnTo>
                <a:lnTo>
                  <a:pt x="1780309" y="990600"/>
                </a:lnTo>
                <a:lnTo>
                  <a:pt x="1752600" y="1087582"/>
                </a:lnTo>
                <a:lnTo>
                  <a:pt x="1752600" y="1191491"/>
                </a:lnTo>
                <a:lnTo>
                  <a:pt x="1752600" y="1357745"/>
                </a:lnTo>
                <a:lnTo>
                  <a:pt x="1724891" y="1413163"/>
                </a:lnTo>
                <a:lnTo>
                  <a:pt x="1620982" y="1399309"/>
                </a:lnTo>
                <a:lnTo>
                  <a:pt x="1551709" y="1427018"/>
                </a:lnTo>
                <a:lnTo>
                  <a:pt x="1503218" y="1433945"/>
                </a:lnTo>
                <a:lnTo>
                  <a:pt x="1440873" y="1364672"/>
                </a:lnTo>
                <a:lnTo>
                  <a:pt x="1267691" y="1350818"/>
                </a:lnTo>
                <a:lnTo>
                  <a:pt x="1177637" y="1288472"/>
                </a:lnTo>
                <a:lnTo>
                  <a:pt x="1094509" y="1253836"/>
                </a:lnTo>
                <a:lnTo>
                  <a:pt x="1032164" y="1205345"/>
                </a:lnTo>
                <a:lnTo>
                  <a:pt x="845127" y="1046018"/>
                </a:lnTo>
                <a:lnTo>
                  <a:pt x="775855" y="990600"/>
                </a:lnTo>
                <a:lnTo>
                  <a:pt x="658091" y="949036"/>
                </a:lnTo>
                <a:lnTo>
                  <a:pt x="526473" y="762000"/>
                </a:lnTo>
                <a:lnTo>
                  <a:pt x="408709" y="699654"/>
                </a:lnTo>
                <a:lnTo>
                  <a:pt x="339437" y="678872"/>
                </a:lnTo>
                <a:lnTo>
                  <a:pt x="263237" y="568036"/>
                </a:lnTo>
                <a:lnTo>
                  <a:pt x="221673" y="498763"/>
                </a:lnTo>
                <a:lnTo>
                  <a:pt x="90055" y="304800"/>
                </a:lnTo>
                <a:lnTo>
                  <a:pt x="13855" y="152400"/>
                </a:lnTo>
                <a:lnTo>
                  <a:pt x="0" y="48491"/>
                </a:lnTo>
                <a:lnTo>
                  <a:pt x="13855" y="0"/>
                </a:lnTo>
                <a:lnTo>
                  <a:pt x="131618" y="180109"/>
                </a:lnTo>
                <a:lnTo>
                  <a:pt x="256309" y="325582"/>
                </a:lnTo>
                <a:lnTo>
                  <a:pt x="387927" y="498763"/>
                </a:lnTo>
                <a:lnTo>
                  <a:pt x="443346" y="505691"/>
                </a:lnTo>
                <a:lnTo>
                  <a:pt x="491837" y="484909"/>
                </a:lnTo>
                <a:lnTo>
                  <a:pt x="630382" y="574963"/>
                </a:lnTo>
                <a:lnTo>
                  <a:pt x="665018" y="616527"/>
                </a:lnTo>
                <a:lnTo>
                  <a:pt x="734291" y="623454"/>
                </a:lnTo>
                <a:lnTo>
                  <a:pt x="789709" y="665018"/>
                </a:lnTo>
                <a:lnTo>
                  <a:pt x="845127" y="692727"/>
                </a:lnTo>
                <a:lnTo>
                  <a:pt x="976746" y="741218"/>
                </a:lnTo>
                <a:lnTo>
                  <a:pt x="1136073" y="789709"/>
                </a:lnTo>
                <a:lnTo>
                  <a:pt x="1191491" y="810491"/>
                </a:lnTo>
                <a:lnTo>
                  <a:pt x="1330037" y="893618"/>
                </a:lnTo>
                <a:lnTo>
                  <a:pt x="1413164" y="921327"/>
                </a:lnTo>
                <a:lnTo>
                  <a:pt x="1593273" y="942109"/>
                </a:lnTo>
                <a:lnTo>
                  <a:pt x="1655618" y="935182"/>
                </a:lnTo>
                <a:close/>
              </a:path>
            </a:pathLst>
          </a:cu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kumimoji="0" lang="en-US" sz="18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79210" name="TextBox 10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>
          <a:xfrm>
            <a:off x="457200" y="28575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>
                <a:latin typeface="Calibri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38" y="1141116"/>
            <a:ext cx="8331200" cy="38862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Both Settings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+mn-ea"/>
                <a:cs typeface="+mn-cs"/>
              </a:rPr>
              <a:t>S</a:t>
            </a:r>
            <a:r>
              <a:rPr lang="en-US" sz="2800" dirty="0" smtClean="0">
                <a:ea typeface="+mn-ea"/>
                <a:cs typeface="+mn-cs"/>
              </a:rPr>
              <a:t>ediments thicken towards the basin or troughs and thin towards </a:t>
            </a:r>
            <a:r>
              <a:rPr lang="en-US" sz="2800" dirty="0" err="1" smtClean="0">
                <a:ea typeface="+mn-ea"/>
                <a:cs typeface="+mn-cs"/>
              </a:rPr>
              <a:t>banktop</a:t>
            </a:r>
            <a:r>
              <a:rPr lang="en-US" sz="2800" dirty="0" smtClean="0">
                <a:ea typeface="+mn-ea"/>
                <a:cs typeface="+mn-cs"/>
              </a:rPr>
              <a:t> or structural high.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Distal Basins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Reworking and </a:t>
            </a:r>
            <a:r>
              <a:rPr lang="en-US" sz="2800" dirty="0" err="1" smtClean="0">
                <a:ea typeface="+mn-ea"/>
                <a:cs typeface="+mn-cs"/>
              </a:rPr>
              <a:t>redeposition</a:t>
            </a:r>
            <a:r>
              <a:rPr lang="en-US" sz="2800" dirty="0" smtClean="0">
                <a:ea typeface="+mn-ea"/>
                <a:cs typeface="+mn-cs"/>
              </a:rPr>
              <a:t> results in purer and thicker diatomaceous sediments accumulating in basin lows.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800" b="1" dirty="0" smtClean="0">
                <a:ea typeface="+mn-ea"/>
                <a:cs typeface="+mn-cs"/>
              </a:rPr>
              <a:t>Proximal Basins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Bottom-seeking clastic-rich gravity flow sediments fill the basin lows, diluting the biogenic content.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5888" y="6316663"/>
            <a:ext cx="70278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MARS Project: 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Monterey and Related Sediments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2128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Sunlight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Clear water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Major nutrients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Phosphate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Nitrate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Carbon dioxide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Silicic acid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Trace nutrients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Iron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buNone/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Diatom Environmental Requirements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36253144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722313" y="1212850"/>
            <a:ext cx="759936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1320" dir="2319588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Oceans, lakes, estuaries, rivers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3200" dirty="0" smtClean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Wind-driven upwelling zones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Marine</a:t>
            </a: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Large lakes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  <a:cs typeface="+mn-cs"/>
              </a:rPr>
              <a:t>River mouths/estuaries</a:t>
            </a:r>
            <a:endParaRPr lang="en-US" sz="2800" dirty="0">
              <a:solidFill>
                <a:schemeClr val="tx2"/>
              </a:solidFill>
              <a:cs typeface="+mn-cs"/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  <a:cs typeface="+mn-cs"/>
              </a:rPr>
              <a:t>If not too muddy and turbid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3200" dirty="0" smtClean="0">
                <a:solidFill>
                  <a:schemeClr val="tx2"/>
                </a:solidFill>
              </a:rPr>
              <a:t>Lake-basin wide </a:t>
            </a:r>
            <a:r>
              <a:rPr lang="en-US" sz="3200" dirty="0">
                <a:solidFill>
                  <a:schemeClr val="tx2"/>
                </a:solidFill>
              </a:rPr>
              <a:t>o</a:t>
            </a:r>
            <a:r>
              <a:rPr lang="en-US" sz="3200" dirty="0" smtClean="0">
                <a:solidFill>
                  <a:schemeClr val="tx2"/>
                </a:solidFill>
              </a:rPr>
              <a:t>verturning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Seasonal temperature changes</a:t>
            </a:r>
            <a:endParaRPr lang="en-US" sz="2800" dirty="0">
              <a:solidFill>
                <a:schemeClr val="tx2"/>
              </a:solidFill>
            </a:endParaRPr>
          </a:p>
          <a:p>
            <a:pPr marL="454025" lvl="1">
              <a:spcBef>
                <a:spcPct val="0"/>
              </a:spcBef>
              <a:buNone/>
              <a:defRPr/>
            </a:pPr>
            <a:endParaRPr lang="en-US" sz="2800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9588" y="414338"/>
            <a:ext cx="81407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kumimoji="0" lang="en-US" sz="3600" dirty="0" smtClean="0">
                <a:solidFill>
                  <a:srgbClr val="4A452A"/>
                </a:solidFill>
                <a:latin typeface="B Helvetica Bold" charset="0"/>
                <a:cs typeface="+mn-cs"/>
              </a:rPr>
              <a:t>Diatom Environments</a:t>
            </a:r>
            <a:endParaRPr kumimoji="0" lang="en-US" sz="2400" dirty="0">
              <a:solidFill>
                <a:srgbClr val="4A452A"/>
              </a:solidFill>
              <a:latin typeface="B Helvetica Bold" charset="0"/>
              <a:cs typeface="+mn-cs"/>
            </a:endParaRPr>
          </a:p>
        </p:txBody>
      </p:sp>
      <p:sp>
        <p:nvSpPr>
          <p:cNvPr id="107523" name="TextBox 3"/>
          <p:cNvSpPr txBox="1">
            <a:spLocks noChangeArrowheads="1"/>
          </p:cNvSpPr>
          <p:nvPr/>
        </p:nvSpPr>
        <p:spPr bwMode="auto">
          <a:xfrm>
            <a:off x="115888" y="6316663"/>
            <a:ext cx="7027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None/>
            </a:pPr>
            <a:r>
              <a:rPr lang="en-US" sz="2400"/>
              <a:t>MARS Project: </a:t>
            </a:r>
            <a:r>
              <a:rPr lang="en-US" sz="2400" i="1"/>
              <a:t>Monterey and Related Sediments</a:t>
            </a:r>
          </a:p>
        </p:txBody>
      </p:sp>
    </p:spTree>
    <p:extLst>
      <p:ext uri="{BB962C8B-B14F-4D97-AF65-F5344CB8AC3E}">
        <p14:creationId xmlns:p14="http://schemas.microsoft.com/office/powerpoint/2010/main" val="155953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9858</TotalTime>
  <Words>1152</Words>
  <Application>Microsoft Macintosh PowerPoint</Application>
  <PresentationFormat>Letter Paper (8.5x11 in)</PresentationFormat>
  <Paragraphs>284</Paragraphs>
  <Slides>72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72</vt:i4>
      </vt:variant>
    </vt:vector>
  </HeadingPairs>
  <TitlesOfParts>
    <vt:vector size="80" baseType="lpstr">
      <vt:lpstr>Office Theme</vt:lpstr>
      <vt:lpstr>1_Office Theme</vt:lpstr>
      <vt:lpstr>2_Office Theme</vt:lpstr>
      <vt:lpstr>3_Office Theme</vt:lpstr>
      <vt:lpstr>Adjacency</vt:lpstr>
      <vt:lpstr>4_Office Theme</vt:lpstr>
      <vt:lpstr>6_Office Theme</vt:lpstr>
      <vt:lpstr>Azure</vt:lpstr>
      <vt:lpstr>PowerPoint Presentation</vt:lpstr>
      <vt:lpstr>PowerPoint Presentation</vt:lpstr>
      <vt:lpstr>PowerPoint Presentation</vt:lpstr>
      <vt:lpstr>PowerPoint Presentation</vt:lpstr>
      <vt:lpstr>Mudrock Sedimentary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Controls of Sediment Distribution</vt:lpstr>
      <vt:lpstr>PowerPoint Presentation</vt:lpstr>
      <vt:lpstr>PowerPoint Presentation</vt:lpstr>
      <vt:lpstr>Santa Barbara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Deposition Patterns</vt:lpstr>
      <vt:lpstr>Two End-Member Examples</vt:lpstr>
      <vt:lpstr>PowerPoint Presentation</vt:lpstr>
      <vt:lpstr>PowerPoint Presentation</vt:lpstr>
      <vt:lpstr>PowerPoint Presentation</vt:lpstr>
      <vt:lpstr>Case Studies</vt:lpstr>
      <vt:lpstr>Lost Hills</vt:lpstr>
      <vt:lpstr>Buena Vista Field Model</vt:lpstr>
      <vt:lpstr>Midway-Sunset/Elk Hills Model</vt:lpstr>
      <vt:lpstr>Updip Facies Variation</vt:lpstr>
      <vt:lpstr>Summary</vt:lpstr>
    </vt:vector>
  </TitlesOfParts>
  <Manager/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subject/>
  <dc:creator>Richard Behl</dc:creator>
  <cp:keywords/>
  <dc:description/>
  <cp:lastModifiedBy>Richard Behl</cp:lastModifiedBy>
  <cp:revision>597</cp:revision>
  <cp:lastPrinted>2014-06-17T17:32:52Z</cp:lastPrinted>
  <dcterms:created xsi:type="dcterms:W3CDTF">2001-04-04T17:06:00Z</dcterms:created>
  <dcterms:modified xsi:type="dcterms:W3CDTF">2017-07-28T05:19:55Z</dcterms:modified>
  <cp:category/>
</cp:coreProperties>
</file>