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2" r:id="rId11"/>
    <p:sldId id="287" r:id="rId12"/>
    <p:sldId id="290" r:id="rId13"/>
    <p:sldId id="288" r:id="rId14"/>
    <p:sldId id="291" r:id="rId15"/>
    <p:sldId id="289" r:id="rId16"/>
    <p:sldId id="293" r:id="rId17"/>
    <p:sldId id="294" r:id="rId18"/>
    <p:sldId id="295" r:id="rId19"/>
    <p:sldId id="271" r:id="rId20"/>
    <p:sldId id="296" r:id="rId21"/>
    <p:sldId id="277" r:id="rId22"/>
    <p:sldId id="29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-66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B7B4E-E540-43C8-B612-4393EEFE0CAA}" type="datetimeFigureOut">
              <a:rPr lang="en-US" smtClean="0"/>
              <a:t>1/13/18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CD100-BEA8-45B9-A274-FF760A9FA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2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B219-189F-4033-8FBB-2FDA4421644B}" type="datetime1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D01-D80F-489A-B7DA-B1E9DF2BC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6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FA03-FB73-4329-9AAE-7CB4F8070691}" type="datetime1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D01-D80F-489A-B7DA-B1E9DF2BC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5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95F6-6E00-410D-95E4-EEE800326406}" type="datetime1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D01-D80F-489A-B7DA-B1E9DF2BC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3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7079-111C-404A-9C61-AE704DE64E19}" type="datetime1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D01-D80F-489A-B7DA-B1E9DF2BC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9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3B69-E914-47FE-A6C4-71BA2E066FF7}" type="datetime1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D01-D80F-489A-B7DA-B1E9DF2BC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CCC8-77FF-434E-81FD-5D08DB47DB70}" type="datetime1">
              <a:rPr lang="en-US" smtClean="0"/>
              <a:t>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D01-D80F-489A-B7DA-B1E9DF2BC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707A-97EB-44AC-B41D-A8CAF28B3030}" type="datetime1">
              <a:rPr lang="en-US" smtClean="0"/>
              <a:t>1/13/18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D01-D80F-489A-B7DA-B1E9DF2BC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8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FCFF-063B-4EE6-BC14-703BD1755F4B}" type="datetime1">
              <a:rPr lang="en-US" smtClean="0"/>
              <a:t>1/13/18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D01-D80F-489A-B7DA-B1E9DF2BC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7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FC15-CD72-4703-94DA-E61A0D070263}" type="datetime1">
              <a:rPr lang="en-US" smtClean="0"/>
              <a:t>1/13/18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D01-D80F-489A-B7DA-B1E9DF2BC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2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B807-23E6-47CD-BD9A-DB6DC63CA4DF}" type="datetime1">
              <a:rPr lang="en-US" smtClean="0"/>
              <a:t>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D01-D80F-489A-B7DA-B1E9DF2BC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7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9C6D-FED1-4DA8-A312-47E2BBA4E654}" type="datetime1">
              <a:rPr lang="en-US" smtClean="0"/>
              <a:t>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D01-D80F-489A-B7DA-B1E9DF2BC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2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3C07B-132A-4EB0-8105-C06111161890}" type="datetime1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MARS Project: Monterey and Related Sediments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08D01-D80F-489A-B7DA-B1E9DF2BC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3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Geochemistry of the Monterey Formation in the San Joaquin Basin, California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60533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Alex Sedlak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California State University, Long Beach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Advisor: Richard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Behl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MARS Project: Monterey and Related Sediments</a:t>
            </a:r>
          </a:p>
        </p:txBody>
      </p:sp>
    </p:spTree>
    <p:extLst>
      <p:ext uri="{BB962C8B-B14F-4D97-AF65-F5344CB8AC3E}">
        <p14:creationId xmlns:p14="http://schemas.microsoft.com/office/powerpoint/2010/main" val="2526283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5625"/>
            <a:ext cx="6289724" cy="43513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Thorndyke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well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194560" y="5339443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194560" y="4882243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194560" y="3734761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145651"/>
              </p:ext>
            </p:extLst>
          </p:nvPr>
        </p:nvGraphicFramePr>
        <p:xfrm>
          <a:off x="6702552" y="2212848"/>
          <a:ext cx="2441448" cy="3959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1448">
                  <a:extLst>
                    <a:ext uri="{9D8B030D-6E8A-4147-A177-3AD203B41FA5}">
                      <a16:colId xmlns="" xmlns:a16="http://schemas.microsoft.com/office/drawing/2014/main" val="732596478"/>
                    </a:ext>
                  </a:extLst>
                </a:gridCol>
              </a:tblGrid>
              <a:tr h="1530096">
                <a:tc>
                  <a:txBody>
                    <a:bodyPr/>
                    <a:lstStyle/>
                    <a:p>
                      <a:r>
                        <a:rPr lang="en-US" dirty="0"/>
                        <a:t>Low phosphate, low carbonate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6510285"/>
                  </a:ext>
                </a:extLst>
              </a:tr>
              <a:tr h="1146048">
                <a:tc>
                  <a:txBody>
                    <a:bodyPr/>
                    <a:lstStyle/>
                    <a:p>
                      <a:r>
                        <a:rPr lang="en-US" dirty="0"/>
                        <a:t>Moderate phosphate, low carbonate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191062"/>
                  </a:ext>
                </a:extLst>
              </a:tr>
              <a:tr h="451104">
                <a:tc>
                  <a:txBody>
                    <a:bodyPr/>
                    <a:lstStyle/>
                    <a:p>
                      <a:r>
                        <a:rPr lang="en-US" dirty="0"/>
                        <a:t>Dolomitic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4166495"/>
                  </a:ext>
                </a:extLst>
              </a:tr>
              <a:tr h="832136">
                <a:tc>
                  <a:txBody>
                    <a:bodyPr/>
                    <a:lstStyle/>
                    <a:p>
                      <a:r>
                        <a:rPr lang="en-US" dirty="0" err="1"/>
                        <a:t>Phosphatic</a:t>
                      </a:r>
                      <a:r>
                        <a:rPr lang="en-US" dirty="0"/>
                        <a:t>, detrital rich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8159129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D01-D80F-489A-B7DA-B1E9DF2BC923}" type="slidenum">
              <a:rPr lang="en-US" smtClean="0"/>
              <a:t>10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10" y="360395"/>
            <a:ext cx="1274240" cy="118663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</p:spTree>
    <p:extLst>
      <p:ext uri="{BB962C8B-B14F-4D97-AF65-F5344CB8AC3E}">
        <p14:creationId xmlns:p14="http://schemas.microsoft.com/office/powerpoint/2010/main" val="1962555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5625"/>
            <a:ext cx="6261809" cy="43513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Thorndyke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D01-D80F-489A-B7DA-B1E9DF2BC923}" type="slidenum">
              <a:rPr lang="en-US" smtClean="0"/>
              <a:t>11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10" y="360395"/>
            <a:ext cx="1274240" cy="118663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833761"/>
              </p:ext>
            </p:extLst>
          </p:nvPr>
        </p:nvGraphicFramePr>
        <p:xfrm>
          <a:off x="6702552" y="2212848"/>
          <a:ext cx="2441448" cy="3959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1448">
                  <a:extLst>
                    <a:ext uri="{9D8B030D-6E8A-4147-A177-3AD203B41FA5}">
                      <a16:colId xmlns="" xmlns:a16="http://schemas.microsoft.com/office/drawing/2014/main" val="732596478"/>
                    </a:ext>
                  </a:extLst>
                </a:gridCol>
              </a:tblGrid>
              <a:tr h="1530096">
                <a:tc>
                  <a:txBody>
                    <a:bodyPr/>
                    <a:lstStyle/>
                    <a:p>
                      <a:r>
                        <a:rPr lang="en-US" dirty="0"/>
                        <a:t>Low phosphate, low carbonate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6510285"/>
                  </a:ext>
                </a:extLst>
              </a:tr>
              <a:tr h="1146048">
                <a:tc>
                  <a:txBody>
                    <a:bodyPr/>
                    <a:lstStyle/>
                    <a:p>
                      <a:r>
                        <a:rPr lang="en-US" dirty="0"/>
                        <a:t>Moderate phosphate, low carbonate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191062"/>
                  </a:ext>
                </a:extLst>
              </a:tr>
              <a:tr h="451104">
                <a:tc>
                  <a:txBody>
                    <a:bodyPr/>
                    <a:lstStyle/>
                    <a:p>
                      <a:r>
                        <a:rPr lang="en-US" dirty="0"/>
                        <a:t>Dolomitic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4166495"/>
                  </a:ext>
                </a:extLst>
              </a:tr>
              <a:tr h="832136">
                <a:tc>
                  <a:txBody>
                    <a:bodyPr/>
                    <a:lstStyle/>
                    <a:p>
                      <a:r>
                        <a:rPr lang="en-US" dirty="0" err="1"/>
                        <a:t>Phosphatic</a:t>
                      </a:r>
                      <a:r>
                        <a:rPr lang="en-US" dirty="0"/>
                        <a:t>, detrital rich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8159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58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5625"/>
            <a:ext cx="6261809" cy="43513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Thorndyke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well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2194560" y="4882243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194560" y="3734761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D01-D80F-489A-B7DA-B1E9DF2BC923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10" y="360395"/>
            <a:ext cx="1274240" cy="118663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194560" y="4230061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194560" y="2770538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194560" y="4611061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465702"/>
              </p:ext>
            </p:extLst>
          </p:nvPr>
        </p:nvGraphicFramePr>
        <p:xfrm>
          <a:off x="6702552" y="2212848"/>
          <a:ext cx="2441448" cy="3959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1448">
                  <a:extLst>
                    <a:ext uri="{9D8B030D-6E8A-4147-A177-3AD203B41FA5}">
                      <a16:colId xmlns="" xmlns:a16="http://schemas.microsoft.com/office/drawing/2014/main" val="732596478"/>
                    </a:ext>
                  </a:extLst>
                </a:gridCol>
              </a:tblGrid>
              <a:tr h="1530096">
                <a:tc>
                  <a:txBody>
                    <a:bodyPr/>
                    <a:lstStyle/>
                    <a:p>
                      <a:r>
                        <a:rPr lang="en-US" dirty="0"/>
                        <a:t>Low phosphate, low carbonate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6510285"/>
                  </a:ext>
                </a:extLst>
              </a:tr>
              <a:tr h="1146048">
                <a:tc>
                  <a:txBody>
                    <a:bodyPr/>
                    <a:lstStyle/>
                    <a:p>
                      <a:r>
                        <a:rPr lang="en-US" dirty="0"/>
                        <a:t>Moderate phosphate, low carbonate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191062"/>
                  </a:ext>
                </a:extLst>
              </a:tr>
              <a:tr h="451104">
                <a:tc>
                  <a:txBody>
                    <a:bodyPr/>
                    <a:lstStyle/>
                    <a:p>
                      <a:r>
                        <a:rPr lang="en-US" dirty="0"/>
                        <a:t>Dolomitic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4166495"/>
                  </a:ext>
                </a:extLst>
              </a:tr>
              <a:tr h="832136">
                <a:tc>
                  <a:txBody>
                    <a:bodyPr/>
                    <a:lstStyle/>
                    <a:p>
                      <a:r>
                        <a:rPr lang="en-US" dirty="0" err="1"/>
                        <a:t>Phosphatic</a:t>
                      </a:r>
                      <a:r>
                        <a:rPr lang="en-US" dirty="0"/>
                        <a:t>, detrital rich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8159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54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5625"/>
            <a:ext cx="6267043" cy="43513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Thorndyke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well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2194560" y="4882243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194560" y="3734761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D01-D80F-489A-B7DA-B1E9DF2BC923}" type="slidenum">
              <a:rPr lang="en-US" smtClean="0"/>
              <a:t>13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10" y="360395"/>
            <a:ext cx="1274240" cy="118663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194560" y="4230061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194560" y="2770538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194560" y="4611061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232506"/>
              </p:ext>
            </p:extLst>
          </p:nvPr>
        </p:nvGraphicFramePr>
        <p:xfrm>
          <a:off x="6702552" y="2212848"/>
          <a:ext cx="2441448" cy="3959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1448">
                  <a:extLst>
                    <a:ext uri="{9D8B030D-6E8A-4147-A177-3AD203B41FA5}">
                      <a16:colId xmlns="" xmlns:a16="http://schemas.microsoft.com/office/drawing/2014/main" val="732596478"/>
                    </a:ext>
                  </a:extLst>
                </a:gridCol>
              </a:tblGrid>
              <a:tr h="1530096">
                <a:tc>
                  <a:txBody>
                    <a:bodyPr/>
                    <a:lstStyle/>
                    <a:p>
                      <a:r>
                        <a:rPr lang="en-US" dirty="0"/>
                        <a:t>Low phosphate, low carbonate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6510285"/>
                  </a:ext>
                </a:extLst>
              </a:tr>
              <a:tr h="1146048">
                <a:tc>
                  <a:txBody>
                    <a:bodyPr/>
                    <a:lstStyle/>
                    <a:p>
                      <a:r>
                        <a:rPr lang="en-US" dirty="0"/>
                        <a:t>Moderate phosphate, low carbonate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191062"/>
                  </a:ext>
                </a:extLst>
              </a:tr>
              <a:tr h="451104">
                <a:tc>
                  <a:txBody>
                    <a:bodyPr/>
                    <a:lstStyle/>
                    <a:p>
                      <a:r>
                        <a:rPr lang="en-US" dirty="0"/>
                        <a:t>Dolomitic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4166495"/>
                  </a:ext>
                </a:extLst>
              </a:tr>
              <a:tr h="832136">
                <a:tc>
                  <a:txBody>
                    <a:bodyPr/>
                    <a:lstStyle/>
                    <a:p>
                      <a:r>
                        <a:rPr lang="en-US" dirty="0" err="1"/>
                        <a:t>Phosphatic</a:t>
                      </a:r>
                      <a:r>
                        <a:rPr lang="en-US" dirty="0"/>
                        <a:t>, detrital rich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8159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952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5625"/>
            <a:ext cx="6310661" cy="43513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Thorndyke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well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2194560" y="4882243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194560" y="3734761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D01-D80F-489A-B7DA-B1E9DF2BC923}" type="slidenum">
              <a:rPr lang="en-US" smtClean="0"/>
              <a:t>14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10" y="360395"/>
            <a:ext cx="1274240" cy="118663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194560" y="4230061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194560" y="2770538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194560" y="4611061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204903"/>
              </p:ext>
            </p:extLst>
          </p:nvPr>
        </p:nvGraphicFramePr>
        <p:xfrm>
          <a:off x="6702552" y="2212848"/>
          <a:ext cx="2441448" cy="3959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1448">
                  <a:extLst>
                    <a:ext uri="{9D8B030D-6E8A-4147-A177-3AD203B41FA5}">
                      <a16:colId xmlns="" xmlns:a16="http://schemas.microsoft.com/office/drawing/2014/main" val="732596478"/>
                    </a:ext>
                  </a:extLst>
                </a:gridCol>
              </a:tblGrid>
              <a:tr h="1530096">
                <a:tc>
                  <a:txBody>
                    <a:bodyPr/>
                    <a:lstStyle/>
                    <a:p>
                      <a:r>
                        <a:rPr lang="en-US" dirty="0"/>
                        <a:t>Low phosphate, low carbonate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6510285"/>
                  </a:ext>
                </a:extLst>
              </a:tr>
              <a:tr h="1146048">
                <a:tc>
                  <a:txBody>
                    <a:bodyPr/>
                    <a:lstStyle/>
                    <a:p>
                      <a:r>
                        <a:rPr lang="en-US" dirty="0"/>
                        <a:t>Moderate phosphate, low carbonate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191062"/>
                  </a:ext>
                </a:extLst>
              </a:tr>
              <a:tr h="451104">
                <a:tc>
                  <a:txBody>
                    <a:bodyPr/>
                    <a:lstStyle/>
                    <a:p>
                      <a:r>
                        <a:rPr lang="en-US" dirty="0"/>
                        <a:t>Dolomitic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4166495"/>
                  </a:ext>
                </a:extLst>
              </a:tr>
              <a:tr h="832136">
                <a:tc>
                  <a:txBody>
                    <a:bodyPr/>
                    <a:lstStyle/>
                    <a:p>
                      <a:r>
                        <a:rPr lang="en-US" dirty="0" err="1"/>
                        <a:t>Phosphatic</a:t>
                      </a:r>
                      <a:r>
                        <a:rPr lang="en-US" dirty="0"/>
                        <a:t>, detrital rich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8159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37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5625"/>
            <a:ext cx="6321552" cy="436907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Thorndyke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well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2194560" y="4882243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194560" y="3734761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D01-D80F-489A-B7DA-B1E9DF2BC923}" type="slidenum">
              <a:rPr lang="en-US" smtClean="0"/>
              <a:t>15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10" y="360395"/>
            <a:ext cx="1274240" cy="118663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194560" y="4230061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194560" y="2770538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194560" y="4611061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335043"/>
              </p:ext>
            </p:extLst>
          </p:nvPr>
        </p:nvGraphicFramePr>
        <p:xfrm>
          <a:off x="6702552" y="2212848"/>
          <a:ext cx="2441448" cy="3959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1448">
                  <a:extLst>
                    <a:ext uri="{9D8B030D-6E8A-4147-A177-3AD203B41FA5}">
                      <a16:colId xmlns="" xmlns:a16="http://schemas.microsoft.com/office/drawing/2014/main" val="732596478"/>
                    </a:ext>
                  </a:extLst>
                </a:gridCol>
              </a:tblGrid>
              <a:tr h="1530096">
                <a:tc>
                  <a:txBody>
                    <a:bodyPr/>
                    <a:lstStyle/>
                    <a:p>
                      <a:r>
                        <a:rPr lang="en-US" dirty="0"/>
                        <a:t>Low phosphate, low carbonate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6510285"/>
                  </a:ext>
                </a:extLst>
              </a:tr>
              <a:tr h="1146048">
                <a:tc>
                  <a:txBody>
                    <a:bodyPr/>
                    <a:lstStyle/>
                    <a:p>
                      <a:r>
                        <a:rPr lang="en-US" dirty="0"/>
                        <a:t>Moderate phosphate, low</a:t>
                      </a:r>
                      <a:r>
                        <a:rPr lang="en-US" baseline="0" dirty="0"/>
                        <a:t> carbonate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191062"/>
                  </a:ext>
                </a:extLst>
              </a:tr>
              <a:tr h="451104">
                <a:tc>
                  <a:txBody>
                    <a:bodyPr/>
                    <a:lstStyle/>
                    <a:p>
                      <a:r>
                        <a:rPr lang="en-US" dirty="0"/>
                        <a:t>Dolomitic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4166495"/>
                  </a:ext>
                </a:extLst>
              </a:tr>
              <a:tr h="832136">
                <a:tc>
                  <a:txBody>
                    <a:bodyPr/>
                    <a:lstStyle/>
                    <a:p>
                      <a:r>
                        <a:rPr lang="en-US" dirty="0" err="1"/>
                        <a:t>Phosphatic</a:t>
                      </a:r>
                      <a:r>
                        <a:rPr lang="en-US" dirty="0"/>
                        <a:t>, detrital rich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815912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8650" y="6259553"/>
            <a:ext cx="2686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Hydrogen indices provided by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Aera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Energy, LLC</a:t>
            </a:r>
          </a:p>
        </p:txBody>
      </p:sp>
    </p:spTree>
    <p:extLst>
      <p:ext uri="{BB962C8B-B14F-4D97-AF65-F5344CB8AC3E}">
        <p14:creationId xmlns:p14="http://schemas.microsoft.com/office/powerpoint/2010/main" val="158075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5625"/>
            <a:ext cx="6296703" cy="43513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Thorndyke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well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2194560" y="4882243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194560" y="3734761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D01-D80F-489A-B7DA-B1E9DF2BC923}" type="slidenum">
              <a:rPr lang="en-US" smtClean="0"/>
              <a:t>16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10" y="360395"/>
            <a:ext cx="1274240" cy="118663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194560" y="4230061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194560" y="2770538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194560" y="4611061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479432"/>
              </p:ext>
            </p:extLst>
          </p:nvPr>
        </p:nvGraphicFramePr>
        <p:xfrm>
          <a:off x="6702552" y="2212848"/>
          <a:ext cx="2441448" cy="3959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1448">
                  <a:extLst>
                    <a:ext uri="{9D8B030D-6E8A-4147-A177-3AD203B41FA5}">
                      <a16:colId xmlns="" xmlns:a16="http://schemas.microsoft.com/office/drawing/2014/main" val="732596478"/>
                    </a:ext>
                  </a:extLst>
                </a:gridCol>
              </a:tblGrid>
              <a:tr h="1530096">
                <a:tc>
                  <a:txBody>
                    <a:bodyPr/>
                    <a:lstStyle/>
                    <a:p>
                      <a:r>
                        <a:rPr lang="en-US" dirty="0"/>
                        <a:t>Low phosphate, low carbonate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6510285"/>
                  </a:ext>
                </a:extLst>
              </a:tr>
              <a:tr h="1146048">
                <a:tc>
                  <a:txBody>
                    <a:bodyPr/>
                    <a:lstStyle/>
                    <a:p>
                      <a:r>
                        <a:rPr lang="en-US" dirty="0"/>
                        <a:t>Moderate phosphate, low carbonate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191062"/>
                  </a:ext>
                </a:extLst>
              </a:tr>
              <a:tr h="451104">
                <a:tc>
                  <a:txBody>
                    <a:bodyPr/>
                    <a:lstStyle/>
                    <a:p>
                      <a:r>
                        <a:rPr lang="en-US" dirty="0"/>
                        <a:t>Dolomitic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4166495"/>
                  </a:ext>
                </a:extLst>
              </a:tr>
              <a:tr h="832136">
                <a:tc>
                  <a:txBody>
                    <a:bodyPr/>
                    <a:lstStyle/>
                    <a:p>
                      <a:r>
                        <a:rPr lang="en-US" dirty="0" err="1"/>
                        <a:t>Phosphatic</a:t>
                      </a:r>
                      <a:r>
                        <a:rPr lang="en-US" dirty="0"/>
                        <a:t>, detrital rich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8159129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 flipH="1">
            <a:off x="2194560" y="5342581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35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929433"/>
              </p:ext>
            </p:extLst>
          </p:nvPr>
        </p:nvGraphicFramePr>
        <p:xfrm>
          <a:off x="4646859" y="2217579"/>
          <a:ext cx="4268541" cy="39540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8541">
                  <a:extLst>
                    <a:ext uri="{9D8B030D-6E8A-4147-A177-3AD203B41FA5}">
                      <a16:colId xmlns="" xmlns:a16="http://schemas.microsoft.com/office/drawing/2014/main" val="1547468788"/>
                    </a:ext>
                  </a:extLst>
                </a:gridCol>
              </a:tblGrid>
              <a:tr h="542558">
                <a:tc>
                  <a:txBody>
                    <a:bodyPr/>
                    <a:lstStyle/>
                    <a:p>
                      <a:r>
                        <a:rPr lang="en-US" sz="1600" dirty="0"/>
                        <a:t>Anoxic event,</a:t>
                      </a:r>
                      <a:r>
                        <a:rPr lang="en-US" sz="1600" baseline="0" dirty="0"/>
                        <a:t> moderate productivity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6739481"/>
                  </a:ext>
                </a:extLst>
              </a:tr>
              <a:tr h="994999">
                <a:tc>
                  <a:txBody>
                    <a:bodyPr/>
                    <a:lstStyle/>
                    <a:p>
                      <a:r>
                        <a:rPr lang="en-US" sz="1600" dirty="0"/>
                        <a:t>Anoxic and high productivity,</a:t>
                      </a:r>
                      <a:r>
                        <a:rPr lang="en-US" sz="1600" baseline="0" dirty="0"/>
                        <a:t> no</a:t>
                      </a:r>
                      <a:r>
                        <a:rPr lang="en-US" sz="1600" dirty="0"/>
                        <a:t> major event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5978157"/>
                  </a:ext>
                </a:extLst>
              </a:tr>
              <a:tr h="496854">
                <a:tc>
                  <a:txBody>
                    <a:bodyPr/>
                    <a:lstStyle/>
                    <a:p>
                      <a:r>
                        <a:rPr lang="en-US" sz="1600" dirty="0"/>
                        <a:t>Anoxic event, high productivity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0093989"/>
                  </a:ext>
                </a:extLst>
              </a:tr>
              <a:tr h="389839">
                <a:tc>
                  <a:txBody>
                    <a:bodyPr/>
                    <a:lstStyle/>
                    <a:p>
                      <a:r>
                        <a:rPr lang="en-US" sz="1600" dirty="0"/>
                        <a:t>Anoxic event, high productivity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307819"/>
                  </a:ext>
                </a:extLst>
              </a:tr>
              <a:tr h="253259">
                <a:tc>
                  <a:txBody>
                    <a:bodyPr/>
                    <a:lstStyle/>
                    <a:p>
                      <a:r>
                        <a:rPr lang="en-US" sz="1600" b="0" i="0" u="none" dirty="0" err="1"/>
                        <a:t>Euxinic</a:t>
                      </a:r>
                      <a:r>
                        <a:rPr lang="en-US" sz="1600" b="0" i="0" u="none" dirty="0"/>
                        <a:t> event,</a:t>
                      </a:r>
                      <a:r>
                        <a:rPr lang="en-US" sz="1600" b="0" i="0" u="none" baseline="0" dirty="0"/>
                        <a:t> high productivity</a:t>
                      </a:r>
                      <a:endParaRPr lang="en-US" sz="1600" b="0" i="0" u="none" dirty="0"/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3793450944"/>
                  </a:ext>
                </a:extLst>
              </a:tr>
              <a:tr h="450990">
                <a:tc>
                  <a:txBody>
                    <a:bodyPr/>
                    <a:lstStyle/>
                    <a:p>
                      <a:r>
                        <a:rPr lang="en-US" sz="1600" dirty="0" err="1"/>
                        <a:t>Oxic</a:t>
                      </a:r>
                      <a:r>
                        <a:rPr lang="en-US" sz="1600" dirty="0"/>
                        <a:t>, moderate productivity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7764758"/>
                  </a:ext>
                </a:extLst>
              </a:tr>
              <a:tr h="825542">
                <a:tc>
                  <a:txBody>
                    <a:bodyPr/>
                    <a:lstStyle/>
                    <a:p>
                      <a:r>
                        <a:rPr lang="en-US" sz="1600" dirty="0" err="1"/>
                        <a:t>Oxic</a:t>
                      </a:r>
                      <a:r>
                        <a:rPr lang="en-US" sz="1600" dirty="0"/>
                        <a:t>, low</a:t>
                      </a:r>
                      <a:r>
                        <a:rPr lang="en-US" sz="1600" baseline="0" dirty="0"/>
                        <a:t> productivity</a:t>
                      </a:r>
                    </a:p>
                    <a:p>
                      <a:endParaRPr lang="en-US" sz="1600" baseline="0" dirty="0"/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0864834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643061"/>
              </p:ext>
            </p:extLst>
          </p:nvPr>
        </p:nvGraphicFramePr>
        <p:xfrm>
          <a:off x="2205411" y="2217579"/>
          <a:ext cx="2441448" cy="3959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1448">
                  <a:extLst>
                    <a:ext uri="{9D8B030D-6E8A-4147-A177-3AD203B41FA5}">
                      <a16:colId xmlns="" xmlns:a16="http://schemas.microsoft.com/office/drawing/2014/main" val="732596478"/>
                    </a:ext>
                  </a:extLst>
                </a:gridCol>
              </a:tblGrid>
              <a:tr h="1530096">
                <a:tc>
                  <a:txBody>
                    <a:bodyPr/>
                    <a:lstStyle/>
                    <a:p>
                      <a:r>
                        <a:rPr lang="en-US" dirty="0"/>
                        <a:t>Low phosphate, low carbonate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6510285"/>
                  </a:ext>
                </a:extLst>
              </a:tr>
              <a:tr h="1146048">
                <a:tc>
                  <a:txBody>
                    <a:bodyPr/>
                    <a:lstStyle/>
                    <a:p>
                      <a:r>
                        <a:rPr lang="en-US" dirty="0"/>
                        <a:t>Moderate phosphate, low carbonate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191062"/>
                  </a:ext>
                </a:extLst>
              </a:tr>
              <a:tr h="451104">
                <a:tc>
                  <a:txBody>
                    <a:bodyPr/>
                    <a:lstStyle/>
                    <a:p>
                      <a:r>
                        <a:rPr lang="en-US" dirty="0"/>
                        <a:t>Dolomitic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4166495"/>
                  </a:ext>
                </a:extLst>
              </a:tr>
              <a:tr h="832136">
                <a:tc>
                  <a:txBody>
                    <a:bodyPr/>
                    <a:lstStyle/>
                    <a:p>
                      <a:r>
                        <a:rPr lang="en-US" dirty="0" err="1"/>
                        <a:t>Phosphatic</a:t>
                      </a:r>
                      <a:r>
                        <a:rPr lang="en-US" dirty="0"/>
                        <a:t>, detrital rich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815912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Thorndyke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D01-D80F-489A-B7DA-B1E9DF2BC923}" type="slidenum">
              <a:rPr lang="en-US" smtClean="0"/>
              <a:t>17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10" y="360395"/>
            <a:ext cx="1274240" cy="118663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5625"/>
            <a:ext cx="1748211" cy="4351338"/>
          </a:xfrm>
        </p:spPr>
      </p:pic>
    </p:spTree>
    <p:extLst>
      <p:ext uri="{BB962C8B-B14F-4D97-AF65-F5344CB8AC3E}">
        <p14:creationId xmlns:p14="http://schemas.microsoft.com/office/powerpoint/2010/main" val="114048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612460" cy="1325563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Thorndyke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Member boundaries correspond to changes in both bulk and trace chemistry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lithostratigraphic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members of the Monterey may be further subdivided by major and trace elemental abundances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Strongest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euxinic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events: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Correlative with wells of similar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basinal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position?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Correlative with wells of different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basinal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position?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Tested in 888N-12 and 881N-13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D01-D80F-489A-B7DA-B1E9DF2BC923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10" y="360395"/>
            <a:ext cx="1274240" cy="118663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</p:spTree>
    <p:extLst>
      <p:ext uri="{BB962C8B-B14F-4D97-AF65-F5344CB8AC3E}">
        <p14:creationId xmlns:p14="http://schemas.microsoft.com/office/powerpoint/2010/main" val="405064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888N-12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D01-D80F-489A-B7DA-B1E9DF2BC923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10" y="360395"/>
            <a:ext cx="1274240" cy="118663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5625"/>
            <a:ext cx="6132358" cy="4351338"/>
          </a:xfrm>
        </p:spPr>
      </p:pic>
      <p:cxnSp>
        <p:nvCxnSpPr>
          <p:cNvPr id="9" name="Straight Connector 8"/>
          <p:cNvCxnSpPr/>
          <p:nvPr/>
        </p:nvCxnSpPr>
        <p:spPr>
          <a:xfrm flipH="1">
            <a:off x="2159391" y="2779331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59391" y="3210154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293267"/>
              </p:ext>
            </p:extLst>
          </p:nvPr>
        </p:nvGraphicFramePr>
        <p:xfrm>
          <a:off x="6542138" y="2779331"/>
          <a:ext cx="2368882" cy="430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8882">
                  <a:extLst>
                    <a:ext uri="{9D8B030D-6E8A-4147-A177-3AD203B41FA5}">
                      <a16:colId xmlns="" xmlns:a16="http://schemas.microsoft.com/office/drawing/2014/main" val="3806393519"/>
                    </a:ext>
                  </a:extLst>
                </a:gridCol>
              </a:tblGrid>
              <a:tr h="430823">
                <a:tc>
                  <a:txBody>
                    <a:bodyPr/>
                    <a:lstStyle/>
                    <a:p>
                      <a:r>
                        <a:rPr lang="en-US" dirty="0"/>
                        <a:t>Possible anoxic event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75895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22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Determine the geochemical characteristics of the Monterey Formation in the San Joaquin Basin using trace metal abundances, carbon isotopes, and well-logs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a method of correlation for the San Joaquin Basin utilizing geochemistry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D01-D80F-489A-B7DA-B1E9DF2BC92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10" y="360395"/>
            <a:ext cx="1274240" cy="118663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MARS Project: Monterey and Related Sediments</a:t>
            </a:r>
          </a:p>
        </p:txBody>
      </p:sp>
    </p:spTree>
    <p:extLst>
      <p:ext uri="{BB962C8B-B14F-4D97-AF65-F5344CB8AC3E}">
        <p14:creationId xmlns:p14="http://schemas.microsoft.com/office/powerpoint/2010/main" val="383776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881N-13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D01-D80F-489A-B7DA-B1E9DF2BC923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10" y="360395"/>
            <a:ext cx="1274240" cy="118663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5625"/>
            <a:ext cx="6128956" cy="4351338"/>
          </a:xfrm>
        </p:spPr>
      </p:pic>
      <p:cxnSp>
        <p:nvCxnSpPr>
          <p:cNvPr id="9" name="Straight Connector 8"/>
          <p:cNvCxnSpPr/>
          <p:nvPr/>
        </p:nvCxnSpPr>
        <p:spPr>
          <a:xfrm flipH="1">
            <a:off x="2176975" y="3597015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76975" y="4493831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391825"/>
              </p:ext>
            </p:extLst>
          </p:nvPr>
        </p:nvGraphicFramePr>
        <p:xfrm>
          <a:off x="6532816" y="3597016"/>
          <a:ext cx="2368882" cy="896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8882">
                  <a:extLst>
                    <a:ext uri="{9D8B030D-6E8A-4147-A177-3AD203B41FA5}">
                      <a16:colId xmlns="" xmlns:a16="http://schemas.microsoft.com/office/drawing/2014/main" val="3806393519"/>
                    </a:ext>
                  </a:extLst>
                </a:gridCol>
              </a:tblGrid>
              <a:tr h="896816">
                <a:tc>
                  <a:txBody>
                    <a:bodyPr/>
                    <a:lstStyle/>
                    <a:p>
                      <a:r>
                        <a:rPr lang="en-US" dirty="0"/>
                        <a:t>Possible anoxic event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75895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052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Geochemical data from cuttings compares favorably to data from cores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Lithostratigraphic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boundaries display significant, potentially correlative changes in bulk and trace chemistry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Trace elements allow further subdivision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lithostratigraphic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units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Euxinic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intervals have strong correlative potential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Future work: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Further sampling of McDonald/Antelope transition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Carbon isotope data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TOC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Ash beds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ECS/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Litho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Scanner comparison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Cyclicity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D01-D80F-489A-B7DA-B1E9DF2BC923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10" y="360395"/>
            <a:ext cx="1274240" cy="118663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</p:spTree>
    <p:extLst>
      <p:ext uri="{BB962C8B-B14F-4D97-AF65-F5344CB8AC3E}">
        <p14:creationId xmlns:p14="http://schemas.microsoft.com/office/powerpoint/2010/main" val="3929089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Richard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Behl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MARS team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Aera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Energy LLC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 Lyons’ lab at UCR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D01-D80F-489A-B7DA-B1E9DF2BC9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4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Mosher, A., 2013, Detailed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lithostratigraphic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characterization of Chico Martinez Creek, California, M.S.: United States -- California, California State University, Long Beach, 130 p.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Graham, S. A., and L. A. Williams, 1985, Tectonic, Depositional, and Diagenetic History of Monterey Formation (Miocene), Central San Joaquin Basin, California: AAPG Bulletin, v. 69, no. 3, p. 385–411.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Isaacs, C. M., 1983, Compositional Variation and Sequence in the Miocene Monterey Formation, Santa Barbara Coastal Area, California: Cenozoic marine sedimentation, Pacific margin: Pacific Section, Society of Economic Paleontologists and Mineralogists Special Publication 28, p. 117–132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Mosher, A., 2013, Detailed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lithostratigraphic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characterization of Chico Martinez Creek, California, M.S.: United States -- California, California State University, Long Beach, 130 p.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Pisciotto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K. A., and R. E. Garrison, 1981,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Lithofacies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Depositional Environments of the Monterey Formation, California: The Monterey Formation and related siliceous rocks of California: Los Angeles, Pacific Section, Society of Economic Paleontologists and Mineralogists, p. 97–122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Tribovillard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N., T. J.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Algeo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T. Lyons, and A.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Riboulleau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2006, Trace metals 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paleoredox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paleoproductivity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proxies: An update: Chemical Geology, v. 232, no. 1–2, p. 12–32,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Zachos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J., M.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Pagani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L. Sloan, E. Thomas, and K. Billups, 2001, Trends, Rhythms, and Aberrations in Global Climate 65 Ma to Present: Science, v. 292, no. 5517, p. 686–693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D01-D80F-489A-B7DA-B1E9DF2BC923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10" y="360395"/>
            <a:ext cx="1274240" cy="118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9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21473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Introduction: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Miocene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climate and the Monterey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5273668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Mid-late Miocene: development of polar ice sheets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Thermohaline circulation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Strong upwelling currents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Diatom productivity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Monterey Formation (16.5-5 Ma)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Organic-rich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Oxic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-anoxic cycles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Lithologic heterogeneity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105" y="1610301"/>
            <a:ext cx="3166895" cy="41635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D01-D80F-489A-B7DA-B1E9DF2BC923}" type="slidenum">
              <a:rPr lang="en-US" smtClean="0"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02319" y="5889850"/>
            <a:ext cx="3003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Global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en-US" sz="1200" dirty="0"/>
              <a:t> obtained from benthic foraminifera. From </a:t>
            </a:r>
            <a:r>
              <a:rPr lang="en-US" sz="1200" dirty="0" err="1"/>
              <a:t>Zachos</a:t>
            </a:r>
            <a:r>
              <a:rPr lang="en-US" sz="1200" dirty="0"/>
              <a:t> et al. (2001)</a:t>
            </a:r>
          </a:p>
        </p:txBody>
      </p:sp>
    </p:spTree>
    <p:extLst>
      <p:ext uri="{BB962C8B-B14F-4D97-AF65-F5344CB8AC3E}">
        <p14:creationId xmlns:p14="http://schemas.microsoft.com/office/powerpoint/2010/main" val="349699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49" y="311086"/>
            <a:ext cx="91440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Introduction: Monterey Stratigraphy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8" t="2775" r="4388"/>
          <a:stretch/>
        </p:blipFill>
        <p:spPr>
          <a:xfrm>
            <a:off x="1099107" y="1762790"/>
            <a:ext cx="6945786" cy="43778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D01-D80F-489A-B7DA-B1E9DF2BC923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9107" y="6212693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from Mosher (2013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090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65126"/>
            <a:ext cx="6612458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2" y="1828800"/>
            <a:ext cx="3927019" cy="3888581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Cuttings from 3 wells within the San Joaquin Basin (courtesy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Aera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Energy LLC)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888N-12 and 881N-13: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Belridge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anticline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Thorndyke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(882D-8):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Off of anticline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Comprehensive well log suite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XRF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rock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eval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Photos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71" y="1770677"/>
            <a:ext cx="3959679" cy="42661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D01-D80F-489A-B7DA-B1E9DF2BC923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10" y="360395"/>
            <a:ext cx="1274240" cy="118663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</p:spTree>
    <p:extLst>
      <p:ext uri="{BB962C8B-B14F-4D97-AF65-F5344CB8AC3E}">
        <p14:creationId xmlns:p14="http://schemas.microsoft.com/office/powerpoint/2010/main" val="348840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2" y="1825625"/>
            <a:ext cx="4278318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Trace elemental analysis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Proxies for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paleoenvironmental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conditions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Redox: Mo, V, U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Productivity: Ni, Cu, Cd, Ba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Detrital content: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Analyzed at UC Riverside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rock digest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Samples run on ICP-MS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/>
          <a:stretch/>
        </p:blipFill>
        <p:spPr>
          <a:xfrm>
            <a:off x="4747846" y="2304379"/>
            <a:ext cx="4264269" cy="21183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D01-D80F-489A-B7DA-B1E9DF2BC923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10" y="360395"/>
            <a:ext cx="1274240" cy="118663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3886" y="4422687"/>
            <a:ext cx="3016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Figure from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Tribovillard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al. (2006)</a:t>
            </a:r>
          </a:p>
        </p:txBody>
      </p:sp>
    </p:spTree>
    <p:extLst>
      <p:ext uri="{BB962C8B-B14F-4D97-AF65-F5344CB8AC3E}">
        <p14:creationId xmlns:p14="http://schemas.microsoft.com/office/powerpoint/2010/main" val="49353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769827" cy="4351338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Cuttings vs. core, XRF vs. trace metal analysis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cuttings can capture same events as cores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XRF and trace metal analysis are comparable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D01-D80F-489A-B7DA-B1E9DF2BC92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10" y="360395"/>
            <a:ext cx="1274240" cy="118663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477" y="1690689"/>
            <a:ext cx="3236522" cy="452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52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Thorndyke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well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D01-D80F-489A-B7DA-B1E9DF2BC92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10" y="360395"/>
            <a:ext cx="1274240" cy="118663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5625"/>
            <a:ext cx="6387429" cy="4351338"/>
          </a:xfrm>
        </p:spPr>
      </p:pic>
    </p:spTree>
    <p:extLst>
      <p:ext uri="{BB962C8B-B14F-4D97-AF65-F5344CB8AC3E}">
        <p14:creationId xmlns:p14="http://schemas.microsoft.com/office/powerpoint/2010/main" val="2615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5625"/>
            <a:ext cx="6387429" cy="43513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Thorndyke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well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194560" y="5339443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194560" y="4882243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194560" y="3734761"/>
            <a:ext cx="45079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438003"/>
              </p:ext>
            </p:extLst>
          </p:nvPr>
        </p:nvGraphicFramePr>
        <p:xfrm>
          <a:off x="6702552" y="2212848"/>
          <a:ext cx="2441447" cy="3959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1447">
                  <a:extLst>
                    <a:ext uri="{9D8B030D-6E8A-4147-A177-3AD203B41FA5}">
                      <a16:colId xmlns="" xmlns:a16="http://schemas.microsoft.com/office/drawing/2014/main" val="732596478"/>
                    </a:ext>
                  </a:extLst>
                </a:gridCol>
              </a:tblGrid>
              <a:tr h="1530096">
                <a:tc>
                  <a:txBody>
                    <a:bodyPr/>
                    <a:lstStyle/>
                    <a:p>
                      <a:r>
                        <a:rPr lang="en-US" dirty="0"/>
                        <a:t>Low phosphate, low carbonate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16510285"/>
                  </a:ext>
                </a:extLst>
              </a:tr>
              <a:tr h="1146048">
                <a:tc>
                  <a:txBody>
                    <a:bodyPr/>
                    <a:lstStyle/>
                    <a:p>
                      <a:r>
                        <a:rPr lang="en-US" dirty="0"/>
                        <a:t>Moderate phosphate, low carbonate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3191062"/>
                  </a:ext>
                </a:extLst>
              </a:tr>
              <a:tr h="451104">
                <a:tc>
                  <a:txBody>
                    <a:bodyPr/>
                    <a:lstStyle/>
                    <a:p>
                      <a:r>
                        <a:rPr lang="en-US" dirty="0"/>
                        <a:t>Dolomitic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64166495"/>
                  </a:ext>
                </a:extLst>
              </a:tr>
              <a:tr h="832136">
                <a:tc>
                  <a:txBody>
                    <a:bodyPr/>
                    <a:lstStyle/>
                    <a:p>
                      <a:r>
                        <a:rPr lang="en-US" dirty="0" err="1"/>
                        <a:t>Phosphatic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38159129"/>
                  </a:ext>
                </a:extLst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D01-D80F-489A-B7DA-B1E9DF2BC923}" type="slidenum">
              <a:rPr lang="en-US" smtClean="0"/>
              <a:t>9</a:t>
            </a:fld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10" y="360395"/>
            <a:ext cx="1274240" cy="1186636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</p:spTree>
    <p:extLst>
      <p:ext uri="{BB962C8B-B14F-4D97-AF65-F5344CB8AC3E}">
        <p14:creationId xmlns:p14="http://schemas.microsoft.com/office/powerpoint/2010/main" val="3931002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2426</TotalTime>
  <Words>1111</Words>
  <Application>Microsoft Macintosh PowerPoint</Application>
  <PresentationFormat>On-screen Show (4:3)</PresentationFormat>
  <Paragraphs>182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Geochemistry of the Monterey Formation in the San Joaquin Basin, California</vt:lpstr>
      <vt:lpstr>Objective</vt:lpstr>
      <vt:lpstr>Introduction:  Miocene climate and the Monterey</vt:lpstr>
      <vt:lpstr>Introduction: Monterey Stratigraphy</vt:lpstr>
      <vt:lpstr>Materials</vt:lpstr>
      <vt:lpstr>Methods</vt:lpstr>
      <vt:lpstr>Methods</vt:lpstr>
      <vt:lpstr>Thorndyke well</vt:lpstr>
      <vt:lpstr>Thorndyke well</vt:lpstr>
      <vt:lpstr>Thorndyke well</vt:lpstr>
      <vt:lpstr>Thorndyke well</vt:lpstr>
      <vt:lpstr>Thorndyke well</vt:lpstr>
      <vt:lpstr>Thorndyke well</vt:lpstr>
      <vt:lpstr>Thorndyke well</vt:lpstr>
      <vt:lpstr>Thorndyke well</vt:lpstr>
      <vt:lpstr>Thorndyke well</vt:lpstr>
      <vt:lpstr>Thorndyke well</vt:lpstr>
      <vt:lpstr>Thorndyke well</vt:lpstr>
      <vt:lpstr>888N-12</vt:lpstr>
      <vt:lpstr>881N-13</vt:lpstr>
      <vt:lpstr>Discussion</vt:lpstr>
      <vt:lpstr>Acknowledgments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Geochemistry of the Monterey Formation in the San Joaquin Basin, California</dc:title>
  <dc:creator>Alex Sedlak</dc:creator>
  <cp:lastModifiedBy>Richard Behl</cp:lastModifiedBy>
  <cp:revision>120</cp:revision>
  <dcterms:created xsi:type="dcterms:W3CDTF">2016-09-30T01:15:00Z</dcterms:created>
  <dcterms:modified xsi:type="dcterms:W3CDTF">2018-01-14T01:04:57Z</dcterms:modified>
</cp:coreProperties>
</file>