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4613" r:id="rId2"/>
    <p:sldMasterId id="2147484655" r:id="rId3"/>
    <p:sldMasterId id="2147484667" r:id="rId4"/>
    <p:sldMasterId id="2147484681" r:id="rId5"/>
  </p:sldMasterIdLst>
  <p:notesMasterIdLst>
    <p:notesMasterId r:id="rId33"/>
  </p:notesMasterIdLst>
  <p:handoutMasterIdLst>
    <p:handoutMasterId r:id="rId34"/>
  </p:handoutMasterIdLst>
  <p:sldIdLst>
    <p:sldId id="1079" r:id="rId6"/>
    <p:sldId id="1002" r:id="rId7"/>
    <p:sldId id="1082" r:id="rId8"/>
    <p:sldId id="1083" r:id="rId9"/>
    <p:sldId id="1013" r:id="rId10"/>
    <p:sldId id="1025" r:id="rId11"/>
    <p:sldId id="1080" r:id="rId12"/>
    <p:sldId id="1084" r:id="rId13"/>
    <p:sldId id="994" r:id="rId14"/>
    <p:sldId id="1067" r:id="rId15"/>
    <p:sldId id="1029" r:id="rId16"/>
    <p:sldId id="1017" r:id="rId17"/>
    <p:sldId id="1085" r:id="rId18"/>
    <p:sldId id="1087" r:id="rId19"/>
    <p:sldId id="1038" r:id="rId20"/>
    <p:sldId id="1086" r:id="rId21"/>
    <p:sldId id="1088" r:id="rId22"/>
    <p:sldId id="1035" r:id="rId23"/>
    <p:sldId id="1061" r:id="rId24"/>
    <p:sldId id="1062" r:id="rId25"/>
    <p:sldId id="1073" r:id="rId26"/>
    <p:sldId id="1070" r:id="rId27"/>
    <p:sldId id="1076" r:id="rId28"/>
    <p:sldId id="1075" r:id="rId29"/>
    <p:sldId id="1072" r:id="rId30"/>
    <p:sldId id="1078" r:id="rId31"/>
    <p:sldId id="1089" r:id="rId32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AC"/>
    <a:srgbClr val="EFDA05"/>
    <a:srgbClr val="E89999"/>
    <a:srgbClr val="FFD7D7"/>
    <a:srgbClr val="8C6136"/>
    <a:srgbClr val="A600FF"/>
    <a:srgbClr val="19A1FF"/>
    <a:srgbClr val="EE5100"/>
    <a:srgbClr val="00D4FD"/>
    <a:srgbClr val="020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26483" autoAdjust="0"/>
    <p:restoredTop sz="94660"/>
  </p:normalViewPr>
  <p:slideViewPr>
    <p:cSldViewPr snapToGrid="0">
      <p:cViewPr>
        <p:scale>
          <a:sx n="75" d="100"/>
          <a:sy n="75" d="100"/>
        </p:scale>
        <p:origin x="-840" y="-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C8C6BF7-6046-6141-8B7A-E1D609AC969F}" type="slidenum">
              <a:rPr lang="en-US" sz="1200"/>
              <a:pPr>
                <a:defRPr/>
              </a:pPr>
              <a:t>3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0B863D-F323-E540-9074-0B254E126325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85A79E-2044-2745-BF13-1F914514BB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7DBC50-EF93-9243-A60B-544FD85124E8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8E8AEB-63E7-A14F-951B-F21D4DD6EC2D}" type="slidenum">
              <a:rPr lang="en-US">
                <a:latin typeface="Times New Roman" charset="0"/>
              </a:rPr>
              <a:pPr/>
              <a:t>19</a:t>
            </a:fld>
            <a:endParaRPr lang="en-US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2FEF6-6945-9745-8AB1-CB1F558F36CF}" type="slidenum">
              <a:rPr lang="en-US">
                <a:latin typeface="Times New Roman" charset="0"/>
              </a:rPr>
              <a:pPr/>
              <a:t>20</a:t>
            </a:fld>
            <a:endParaRPr lang="en-US">
              <a:latin typeface="Times New Roman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B25F0-DE7E-A348-8A82-8D900F7286C1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1E4AE-2DC3-5F45-A4FD-047BCE14F9EE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98C52E-47DA-F145-9E75-52A5DD894AEB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D0FB404-1CFB-5D41-A4E9-58879618D4F1}" type="slidenum">
              <a:rPr lang="en-US" sz="1200"/>
              <a:pPr>
                <a:defRPr/>
              </a:pPr>
              <a:t>7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ADB16C-1CFF-7F40-B270-3F5D4FCAA8A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8303D-5A2B-9649-B390-60C660CFD493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11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A870BB-E6C7-414C-9874-B75FEB17BEF9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207875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A0A1F21-B3B1-7C47-849A-507AE54BCC76}" type="slidenum">
              <a:rPr lang="en-US" sz="1200" smtClean="0">
                <a:solidFill>
                  <a:srgbClr val="000000"/>
                </a:solidFill>
                <a:latin typeface="Calibri" charset="0"/>
              </a:rPr>
              <a:pPr algn="r"/>
              <a:t>13</a:t>
            </a:fld>
            <a:endParaRPr lang="en-US" sz="1200" smtClean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FFFE0-CE7A-9B46-B1D7-11A2D5AD079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3111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111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BA9427-322A-1346-8585-B142C8DA94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45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B71EE-636A-8245-B507-DC659E202D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24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E969C-480C-3949-BDB5-5BFD46A9D52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69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361BE-FA07-9C42-9706-D791397E35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8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A687E-785F-F245-A838-7704DD10B5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658D7-E01E-2445-89BC-AEB1D857F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5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5EC6F-C9A6-CC48-A55A-79F6F77BC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B2BC2-EF8B-3C47-BE6C-15BA14D0B2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0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6115A-7DDE-524A-B93E-9465E3DF039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64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1C0D3-2C43-9340-A5CE-BC3CB7CA33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1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91BBD-F834-DD42-9DE9-5C0A18E0C84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1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5457FD8-7359-4F44-8C52-DA640BCB8DF2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039A5BB-3682-A046-94B1-97170ED0E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7E521A3-6A54-F646-B163-091BD4F13B7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E38A02E-7EB1-6E4C-A864-0F8628EA9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06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41FDD22-1F81-444D-9545-BAC3FB2BEC22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2254797-BE42-9C49-9127-763C5F014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7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903DAA1-223F-9F4D-8605-7641B825C49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873D682-4CC0-BB4C-909B-6A6457F37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889AA42-0648-F443-9078-030C8B04AFD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826C862-E82E-4949-8FDE-D0511D332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99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B8B09D4-9BEA-974D-9612-D94521CE907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E8EDAA6-B9D5-4440-A3C0-C8139753E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ABDDE10-6D78-8343-AC62-A2D1E5502EEF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33FB67F-1B14-8E49-9F8A-6F4DE7B28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9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E0634A4-C9D9-AA4C-ACAA-72900FCCF223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243A46E-B370-F74F-862F-DAFF1470E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82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9B7AF02-F949-204D-9D5E-0A4D6F542A8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09B75F7-E422-2841-B8DC-8B9E654C3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9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D0D3A09-EEEE-A941-9F3D-28F032E44C7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7B72B9B-54E5-0042-95EE-2BD4EA145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2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0607048-5AE7-9840-813C-204E776D72C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EB6DC1C-2DBD-C642-B57C-A9E8AF3FB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6106774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E5DD2B-38EA-9245-91FA-6F0140339993}" type="datetimeFigureOut">
              <a:rPr lang="en-US"/>
              <a:pPr>
                <a:defRPr/>
              </a:pPr>
              <a:t>12/4/16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F55079-6606-8D4F-8E92-AAB6F9EA8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42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12/4/16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430083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4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5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6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300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0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  <a:ea typeface="+mn-ea"/>
              </a:defRPr>
            </a:lvl1pPr>
          </a:lstStyle>
          <a:p>
            <a:pPr>
              <a:buFontTx/>
              <a:buNone/>
              <a:defRPr/>
            </a:pPr>
            <a:endParaRPr kumimoji="0" lang="en-US">
              <a:solidFill>
                <a:srgbClr val="FFFFFF"/>
              </a:solidFill>
              <a:latin typeface="Times New Roman"/>
              <a:cs typeface="+mn-cs"/>
            </a:endParaRPr>
          </a:p>
        </p:txBody>
      </p:sp>
      <p:sp>
        <p:nvSpPr>
          <p:cNvPr id="4300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  <a:ea typeface="+mn-ea"/>
              </a:defRPr>
            </a:lvl1pPr>
          </a:lstStyle>
          <a:p>
            <a:pPr>
              <a:buFontTx/>
              <a:buNone/>
              <a:defRPr/>
            </a:pPr>
            <a:endParaRPr kumimoji="0" lang="en-US">
              <a:solidFill>
                <a:srgbClr val="FFFFFF"/>
              </a:solidFill>
              <a:latin typeface="Times New Roman"/>
              <a:cs typeface="+mn-cs"/>
            </a:endParaRPr>
          </a:p>
        </p:txBody>
      </p:sp>
      <p:sp>
        <p:nvSpPr>
          <p:cNvPr id="4300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Times New Roman" charset="0"/>
              </a:defRPr>
            </a:lvl1pPr>
          </a:lstStyle>
          <a:p>
            <a:pPr>
              <a:buFontTx/>
              <a:buNone/>
            </a:pPr>
            <a:fld id="{2CD4ADFB-D91B-224B-AAF2-88F9DC0E145F}" type="slidenum">
              <a:rPr kumimoji="0" lang="en-US" smtClean="0">
                <a:solidFill>
                  <a:srgbClr val="FFFFFF"/>
                </a:solidFill>
                <a:cs typeface="+mn-cs"/>
              </a:rPr>
              <a:pPr>
                <a:buFontTx/>
                <a:buNone/>
              </a:pPr>
              <a:t>‹#›</a:t>
            </a:fld>
            <a:endParaRPr kumimoji="0"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3009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16943C5-9DD3-D942-988E-1B41F701B34F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6A396D-9F56-B344-AAF7-92CAA7FB4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  <p:sldLayoutId id="2147484679" r:id="rId12"/>
    <p:sldLayoutId id="2147484680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5 December, 2016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5209133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1636183" y="0"/>
            <a:ext cx="6163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Chert </a:t>
            </a:r>
            <a:r>
              <a:rPr lang="en-US" sz="3600" dirty="0">
                <a:solidFill>
                  <a:srgbClr val="FFFF00"/>
                </a:solidFill>
              </a:rPr>
              <a:t>&amp; </a:t>
            </a:r>
            <a:r>
              <a:rPr lang="en-US" sz="3600" dirty="0" smtClean="0">
                <a:solidFill>
                  <a:srgbClr val="FFFF00"/>
                </a:solidFill>
              </a:rPr>
              <a:t>Mudstone in Outcrop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Kittrick_418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4996"/>
          <a:stretch/>
        </p:blipFill>
        <p:spPr>
          <a:xfrm rot="16200000">
            <a:off x="1532405" y="-791573"/>
            <a:ext cx="6079067" cy="922007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" y="76203"/>
            <a:ext cx="8001000" cy="8381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Fracture intensity &amp; lithology in</a:t>
            </a:r>
            <a:br>
              <a:rPr kumimoji="0" lang="en-US" dirty="0" smtClean="0">
                <a:solidFill>
                  <a:srgbClr val="000000"/>
                </a:solidFill>
                <a:cs typeface="+mn-cs"/>
              </a:rPr>
            </a:b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opal-CT chert and mudstone in core</a:t>
            </a:r>
            <a:endParaRPr kumimoji="0" lang="en-US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5" descr="Photo_103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" y="728125"/>
            <a:ext cx="9105087" cy="612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1"/>
          <p:cNvSpPr txBox="1">
            <a:spLocks noChangeArrowheads="1"/>
          </p:cNvSpPr>
          <p:nvPr/>
        </p:nvSpPr>
        <p:spPr bwMode="auto">
          <a:xfrm>
            <a:off x="5825067" y="6426198"/>
            <a:ext cx="3318933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600" b="1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Photo courtesy of Wendy Bartlett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57200" y="25404"/>
            <a:ext cx="8001000" cy="8381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Systematic &amp; cross joint sets in dolomite bed</a:t>
            </a:r>
            <a:endParaRPr kumimoji="0" lang="en-US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382588"/>
            <a:ext cx="8634412" cy="395287"/>
          </a:xfrm>
        </p:spPr>
        <p:txBody>
          <a:bodyPr/>
          <a:lstStyle/>
          <a:p>
            <a:pPr eaLnBrk="1" hangingPunct="1"/>
            <a:r>
              <a:rPr lang="en-US" sz="2800">
                <a:latin typeface="Futura Medium" charset="0"/>
              </a:rPr>
              <a:t>Classification of Through-going Fractures </a:t>
            </a:r>
            <a:br>
              <a:rPr lang="en-US" sz="2800">
                <a:latin typeface="Futura Medium" charset="0"/>
              </a:rPr>
            </a:br>
            <a:r>
              <a:rPr lang="en-US" sz="2800">
                <a:latin typeface="Futura Medium" charset="0"/>
              </a:rPr>
              <a:t>in Layered Rocks</a:t>
            </a:r>
          </a:p>
        </p:txBody>
      </p:sp>
      <p:pic>
        <p:nvPicPr>
          <p:cNvPr id="206850" name="Picture 3" descr="Fig_11_Haluk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>
            <a:fillRect/>
          </a:stretch>
        </p:blipFill>
        <p:spPr bwMode="auto">
          <a:xfrm>
            <a:off x="457200" y="1341438"/>
            <a:ext cx="8223250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5301" y="6370583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Michael Gross, 2011</a:t>
            </a:r>
            <a:endParaRPr lang="en-US" sz="18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E:\Thesis Work\MDO Photos\GR Oct 6\DSC_1134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-7938"/>
            <a:ext cx="68437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TextBox 6"/>
          <p:cNvSpPr txBox="1">
            <a:spLocks noChangeArrowheads="1"/>
          </p:cNvSpPr>
          <p:nvPr/>
        </p:nvSpPr>
        <p:spPr bwMode="auto">
          <a:xfrm>
            <a:off x="125413" y="1590675"/>
            <a:ext cx="1958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Multi-layer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057400" y="1866900"/>
            <a:ext cx="2855913" cy="111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0948" name="TextBox 8"/>
          <p:cNvSpPr txBox="1">
            <a:spLocks noChangeArrowheads="1"/>
          </p:cNvSpPr>
          <p:nvPr/>
        </p:nvSpPr>
        <p:spPr bwMode="auto">
          <a:xfrm>
            <a:off x="-28575" y="4954588"/>
            <a:ext cx="24526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Bed-confined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778000" y="5235575"/>
            <a:ext cx="1339850" cy="3524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60338" y="6340475"/>
            <a:ext cx="2025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  <a:latin typeface="Calibri"/>
                <a:cs typeface="Arial Narrow Italic"/>
              </a:rPr>
              <a:t>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400" dirty="0" smtClean="0">
                <a:solidFill>
                  <a:srgbClr val="000000"/>
                </a:solidFill>
                <a:cs typeface="+mn-cs"/>
              </a:rPr>
              <a:t>Multi-Layer </a:t>
            </a:r>
            <a:r>
              <a:rPr kumimoji="0" lang="en-US" sz="2400" dirty="0" smtClean="0">
                <a:solidFill>
                  <a:srgbClr val="000000"/>
                </a:solidFill>
                <a:cs typeface="+mn-cs"/>
              </a:rPr>
              <a:t>Fractures, separate and fracture zones</a:t>
            </a:r>
            <a:endParaRPr kumimoji="0" lang="en-US" sz="2400" dirty="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6564" name="Picture 5" descr="photos_md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30" r="10069" b="14815"/>
          <a:stretch>
            <a:fillRect/>
          </a:stretch>
        </p:blipFill>
        <p:spPr bwMode="auto">
          <a:xfrm>
            <a:off x="258684" y="761999"/>
            <a:ext cx="8563580" cy="603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7698" y="6304975"/>
            <a:ext cx="1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Strickland, 2013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227013" y="123825"/>
            <a:ext cx="7977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 smtClean="0">
                <a:solidFill>
                  <a:srgbClr val="1F497D"/>
                </a:solidFill>
              </a:rPr>
              <a:t>Fracture Scales: single bed to 10’s m</a:t>
            </a:r>
          </a:p>
        </p:txBody>
      </p:sp>
      <p:pic>
        <p:nvPicPr>
          <p:cNvPr id="208898" name="Picture 2" descr="E:\Thesis Work\MDO Photos\Haywood Air Photos\IMG_7702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662113"/>
            <a:ext cx="76993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Box 6"/>
          <p:cNvSpPr txBox="1">
            <a:spLocks noChangeArrowheads="1"/>
          </p:cNvSpPr>
          <p:nvPr/>
        </p:nvSpPr>
        <p:spPr bwMode="auto">
          <a:xfrm>
            <a:off x="1565275" y="5514975"/>
            <a:ext cx="36496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Large through-going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471738" y="4740275"/>
            <a:ext cx="1387475" cy="774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803775" y="1392238"/>
            <a:ext cx="1417638" cy="18716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889625" y="6191250"/>
            <a:ext cx="263535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latin typeface="Calibri"/>
                <a:cs typeface="Arial Narrow Italic"/>
              </a:rPr>
              <a:t>Heather 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288" y="692150"/>
            <a:ext cx="8424862" cy="609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3"/>
          <p:cNvSpPr>
            <a:spLocks noChangeArrowheads="1"/>
          </p:cNvSpPr>
          <p:nvPr/>
        </p:nvSpPr>
        <p:spPr bwMode="auto">
          <a:xfrm>
            <a:off x="227013" y="204788"/>
            <a:ext cx="8804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smtClean="0">
                <a:solidFill>
                  <a:srgbClr val="1F497D"/>
                </a:solidFill>
              </a:rPr>
              <a:t>Stratigraphic Variation in Fracture Intensity and Scale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smtClean="0">
              <a:solidFill>
                <a:srgbClr val="1F497D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450975" y="4035425"/>
            <a:ext cx="914400" cy="25828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3336925" y="4035425"/>
            <a:ext cx="914400" cy="25828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259513" y="536575"/>
            <a:ext cx="2025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  <a:latin typeface="Calibri"/>
                <a:cs typeface="Arial Narrow Italic"/>
              </a:rPr>
              <a:t>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b="1" i="1" dirty="0" smtClean="0">
                <a:solidFill>
                  <a:srgbClr val="000000"/>
                </a:solidFill>
                <a:cs typeface="+mn-cs"/>
              </a:rPr>
              <a:t>6. Multi-Layer - </a:t>
            </a:r>
            <a:r>
              <a:rPr kumimoji="0" lang="en-US" b="1" i="1" dirty="0" err="1" smtClean="0">
                <a:solidFill>
                  <a:srgbClr val="000000"/>
                </a:solidFill>
                <a:cs typeface="+mn-cs"/>
              </a:rPr>
              <a:t>Throughgoing</a:t>
            </a:r>
            <a:r>
              <a:rPr kumimoji="0" lang="en-US" b="1" i="1" dirty="0" smtClean="0">
                <a:solidFill>
                  <a:srgbClr val="000000"/>
                </a:solidFill>
                <a:cs typeface="+mn-cs"/>
              </a:rPr>
              <a:t> Fractures</a:t>
            </a: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304800" y="914400"/>
            <a:ext cx="8534400" cy="0"/>
          </a:xfrm>
          <a:prstGeom prst="line">
            <a:avLst/>
          </a:prstGeom>
          <a:noFill/>
          <a:ln w="19050" cap="sq">
            <a:solidFill>
              <a:srgbClr val="FF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3492" name="Picture 4" descr="FracArchite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81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985963" y="1066800"/>
            <a:ext cx="53340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000" smtClean="0">
                <a:solidFill>
                  <a:srgbClr val="000000"/>
                </a:solidFill>
                <a:cs typeface="+mn-cs"/>
              </a:rPr>
              <a:t>Origin, Geometry, Classification &amp; Distribution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105400" y="3200400"/>
            <a:ext cx="457200" cy="2362200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715000" y="4775200"/>
            <a:ext cx="1143000" cy="254000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7698" y="6421382"/>
            <a:ext cx="186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>
                <a:solidFill>
                  <a:schemeClr val="bg2"/>
                </a:solidFill>
              </a:rPr>
              <a:t>Michael Gross, 2011</a:t>
            </a:r>
            <a:endParaRPr lang="en-US" sz="1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ChangeArrowheads="1"/>
          </p:cNvSpPr>
          <p:nvPr/>
        </p:nvSpPr>
        <p:spPr bwMode="auto">
          <a:xfrm>
            <a:off x="1143000" y="533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buNone/>
            </a:pPr>
            <a:r>
              <a:rPr lang="en-US" sz="2000" dirty="0">
                <a:solidFill>
                  <a:srgbClr val="000000"/>
                </a:solidFill>
              </a:rPr>
              <a:t>Examples from Monterey </a:t>
            </a:r>
            <a:r>
              <a:rPr lang="en-US" sz="2000" dirty="0" smtClean="0">
                <a:solidFill>
                  <a:srgbClr val="000000"/>
                </a:solidFill>
              </a:rPr>
              <a:t>Core </a:t>
            </a:r>
            <a:r>
              <a:rPr lang="en-US" sz="2000" dirty="0">
                <a:solidFill>
                  <a:srgbClr val="000000"/>
                </a:solidFill>
              </a:rPr>
              <a:t>– vertical wells</a:t>
            </a:r>
          </a:p>
        </p:txBody>
      </p:sp>
      <p:grpSp>
        <p:nvGrpSpPr>
          <p:cNvPr id="74756" name="Group 12"/>
          <p:cNvGrpSpPr>
            <a:grpSpLocks/>
          </p:cNvGrpSpPr>
          <p:nvPr/>
        </p:nvGrpSpPr>
        <p:grpSpPr bwMode="auto">
          <a:xfrm>
            <a:off x="381000" y="457200"/>
            <a:ext cx="1119188" cy="6019800"/>
            <a:chOff x="720" y="576"/>
            <a:chExt cx="632" cy="3600"/>
          </a:xfrm>
        </p:grpSpPr>
        <p:pic>
          <p:nvPicPr>
            <p:cNvPr id="74764" name="Picture 4" descr="377_core1_cr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579"/>
              <a:ext cx="583" cy="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5" name="Rectangle 5"/>
            <p:cNvSpPr>
              <a:spLocks noChangeArrowheads="1"/>
            </p:cNvSpPr>
            <p:nvPr/>
          </p:nvSpPr>
          <p:spPr bwMode="auto">
            <a:xfrm>
              <a:off x="720" y="1800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6" name="Rectangle 6"/>
            <p:cNvSpPr>
              <a:spLocks noChangeArrowheads="1"/>
            </p:cNvSpPr>
            <p:nvPr/>
          </p:nvSpPr>
          <p:spPr bwMode="auto">
            <a:xfrm>
              <a:off x="720" y="2988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7" name="Rectangle 7"/>
            <p:cNvSpPr>
              <a:spLocks noChangeArrowheads="1"/>
            </p:cNvSpPr>
            <p:nvPr/>
          </p:nvSpPr>
          <p:spPr bwMode="auto">
            <a:xfrm>
              <a:off x="720" y="576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4757" name="Picture 11" descr="377_core3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/>
          <a:stretch>
            <a:fillRect/>
          </a:stretch>
        </p:blipFill>
        <p:spPr bwMode="auto">
          <a:xfrm>
            <a:off x="7086600" y="1600200"/>
            <a:ext cx="1290638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1676400" y="1600200"/>
            <a:ext cx="25091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Linked </a:t>
            </a:r>
            <a:r>
              <a:rPr lang="en-US" sz="2000" dirty="0" err="1">
                <a:solidFill>
                  <a:srgbClr val="000000"/>
                </a:solidFill>
              </a:rPr>
              <a:t>throughgoing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fracture</a:t>
            </a:r>
          </a:p>
        </p:txBody>
      </p:sp>
      <p:sp>
        <p:nvSpPr>
          <p:cNvPr id="74759" name="Text Box 14"/>
          <p:cNvSpPr txBox="1">
            <a:spLocks noChangeArrowheads="1"/>
          </p:cNvSpPr>
          <p:nvPr/>
        </p:nvSpPr>
        <p:spPr bwMode="auto">
          <a:xfrm>
            <a:off x="6248400" y="1066800"/>
            <a:ext cx="2764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Fracture zone (swarm)</a:t>
            </a:r>
          </a:p>
        </p:txBody>
      </p:sp>
      <p:pic>
        <p:nvPicPr>
          <p:cNvPr id="74760" name="Picture 15" descr="Fig_11_Haluk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>
            <a:fillRect/>
          </a:stretch>
        </p:blipFill>
        <p:spPr bwMode="auto">
          <a:xfrm>
            <a:off x="1905000" y="2971800"/>
            <a:ext cx="4870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Line 17"/>
          <p:cNvSpPr>
            <a:spLocks noChangeShapeType="1"/>
          </p:cNvSpPr>
          <p:nvPr/>
        </p:nvSpPr>
        <p:spPr bwMode="auto">
          <a:xfrm>
            <a:off x="4419600" y="3886200"/>
            <a:ext cx="3276600" cy="457200"/>
          </a:xfrm>
          <a:prstGeom prst="line">
            <a:avLst/>
          </a:prstGeom>
          <a:noFill/>
          <a:ln w="31750" cap="sq">
            <a:solidFill>
              <a:srgbClr val="FF0000"/>
            </a:solidFill>
            <a:round/>
            <a:headEnd type="stealth" w="lg" len="lg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62" name="Line 18"/>
          <p:cNvSpPr>
            <a:spLocks noChangeShapeType="1"/>
          </p:cNvSpPr>
          <p:nvPr/>
        </p:nvSpPr>
        <p:spPr bwMode="auto">
          <a:xfrm flipH="1" flipV="1">
            <a:off x="1371600" y="3352800"/>
            <a:ext cx="1625600" cy="239713"/>
          </a:xfrm>
          <a:prstGeom prst="line">
            <a:avLst/>
          </a:prstGeom>
          <a:noFill/>
          <a:ln w="31750" cap="sq">
            <a:solidFill>
              <a:srgbClr val="FF0000"/>
            </a:solidFill>
            <a:round/>
            <a:headEnd type="stealth" w="lg" len="lg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76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Subsurface </a:t>
            </a:r>
            <a:r>
              <a:rPr lang="en-US" sz="2800" dirty="0">
                <a:solidFill>
                  <a:srgbClr val="000000"/>
                </a:solidFill>
              </a:rPr>
              <a:t>Identification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502" y="6421382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Michael Gross, 2011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Mechanical Stratigraphy </a:t>
            </a:r>
            <a:r>
              <a:rPr lang="en-US" sz="3200" smtClean="0">
                <a:solidFill>
                  <a:schemeClr val="tx2"/>
                </a:solidFill>
              </a:rPr>
              <a:t>&amp; Fractures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Strain partitioning</a:t>
            </a: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Deformational style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Fracture networks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Scales of deformation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buNone/>
              <a:defRPr/>
            </a:pP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 smtClean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34473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buNone/>
            </a:pPr>
            <a:r>
              <a:rPr lang="en-US" sz="2400" dirty="0">
                <a:solidFill>
                  <a:srgbClr val="000000"/>
                </a:solidFill>
              </a:rPr>
              <a:t>Examples from Monterey </a:t>
            </a:r>
            <a:r>
              <a:rPr lang="en-US" sz="2400" dirty="0" smtClean="0">
                <a:solidFill>
                  <a:srgbClr val="000000"/>
                </a:solidFill>
              </a:rPr>
              <a:t>core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1" hangingPunct="1">
              <a:buNone/>
            </a:pPr>
            <a:r>
              <a:rPr lang="en-US" sz="2000" dirty="0">
                <a:solidFill>
                  <a:srgbClr val="000000"/>
                </a:solidFill>
              </a:rPr>
              <a:t>Many components of the fracture architecture are observed</a:t>
            </a:r>
          </a:p>
        </p:txBody>
      </p:sp>
      <p:pic>
        <p:nvPicPr>
          <p:cNvPr id="75787" name="Picture 5" descr="356_slabbed4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636963"/>
            <a:ext cx="81534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Line 6"/>
          <p:cNvSpPr>
            <a:spLocks noChangeShapeType="1"/>
          </p:cNvSpPr>
          <p:nvPr/>
        </p:nvSpPr>
        <p:spPr bwMode="auto">
          <a:xfrm>
            <a:off x="4114800" y="5911851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9" name="Rectangle 7"/>
          <p:cNvSpPr>
            <a:spLocks noChangeArrowheads="1"/>
          </p:cNvSpPr>
          <p:nvPr/>
        </p:nvSpPr>
        <p:spPr bwMode="auto">
          <a:xfrm>
            <a:off x="1905000" y="4464051"/>
            <a:ext cx="152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0" name="Rectangle 8"/>
          <p:cNvSpPr>
            <a:spLocks noChangeArrowheads="1"/>
          </p:cNvSpPr>
          <p:nvPr/>
        </p:nvSpPr>
        <p:spPr bwMode="auto">
          <a:xfrm>
            <a:off x="1905000" y="4464051"/>
            <a:ext cx="152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1" name="Rectangle 9"/>
          <p:cNvSpPr>
            <a:spLocks noChangeArrowheads="1"/>
          </p:cNvSpPr>
          <p:nvPr/>
        </p:nvSpPr>
        <p:spPr bwMode="auto">
          <a:xfrm>
            <a:off x="4648200" y="4464051"/>
            <a:ext cx="152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2" name="Rectangle 10"/>
          <p:cNvSpPr>
            <a:spLocks noChangeArrowheads="1"/>
          </p:cNvSpPr>
          <p:nvPr/>
        </p:nvSpPr>
        <p:spPr bwMode="auto">
          <a:xfrm flipH="1">
            <a:off x="7315200" y="4540251"/>
            <a:ext cx="1524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3" name="Text Box 11"/>
          <p:cNvSpPr txBox="1">
            <a:spLocks noChangeArrowheads="1"/>
          </p:cNvSpPr>
          <p:nvPr/>
        </p:nvSpPr>
        <p:spPr bwMode="auto">
          <a:xfrm>
            <a:off x="3484563" y="5953126"/>
            <a:ext cx="2436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Fracture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zone</a:t>
            </a:r>
          </a:p>
        </p:txBody>
      </p:sp>
      <p:sp>
        <p:nvSpPr>
          <p:cNvPr id="472076" name="Rectangle 12"/>
          <p:cNvSpPr>
            <a:spLocks noChangeArrowheads="1"/>
          </p:cNvSpPr>
          <p:nvPr/>
        </p:nvSpPr>
        <p:spPr bwMode="auto">
          <a:xfrm>
            <a:off x="1143000" y="1066800"/>
            <a:ext cx="723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n-US" dirty="0">
                <a:solidFill>
                  <a:srgbClr val="000000"/>
                </a:solidFill>
              </a:rPr>
              <a:t>Horizontal Well</a:t>
            </a:r>
          </a:p>
        </p:txBody>
      </p:sp>
      <p:pic>
        <p:nvPicPr>
          <p:cNvPr id="75782" name="Picture 13" descr="356_slabbed3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6793"/>
          <a:stretch>
            <a:fillRect/>
          </a:stretch>
        </p:blipFill>
        <p:spPr bwMode="auto">
          <a:xfrm>
            <a:off x="457200" y="2057400"/>
            <a:ext cx="28860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4" descr="356_slabbed1_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6"/>
          <a:stretch>
            <a:fillRect/>
          </a:stretch>
        </p:blipFill>
        <p:spPr bwMode="auto">
          <a:xfrm>
            <a:off x="3619500" y="2286000"/>
            <a:ext cx="5295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15"/>
          <p:cNvSpPr>
            <a:spLocks noChangeArrowheads="1"/>
          </p:cNvSpPr>
          <p:nvPr/>
        </p:nvSpPr>
        <p:spPr bwMode="auto">
          <a:xfrm>
            <a:off x="1981200" y="2057400"/>
            <a:ext cx="152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5" name="Text Box 16"/>
          <p:cNvSpPr txBox="1">
            <a:spLocks noChangeArrowheads="1"/>
          </p:cNvSpPr>
          <p:nvPr/>
        </p:nvSpPr>
        <p:spPr bwMode="auto">
          <a:xfrm>
            <a:off x="304800" y="1676400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400">
                <a:solidFill>
                  <a:srgbClr val="000000"/>
                </a:solidFill>
              </a:rPr>
              <a:t>Small bed-confined and single-layer fractures</a:t>
            </a:r>
          </a:p>
        </p:txBody>
      </p:sp>
      <p:sp>
        <p:nvSpPr>
          <p:cNvPr id="75786" name="Text Box 17"/>
          <p:cNvSpPr txBox="1">
            <a:spLocks noChangeArrowheads="1"/>
          </p:cNvSpPr>
          <p:nvPr/>
        </p:nvSpPr>
        <p:spPr bwMode="auto">
          <a:xfrm>
            <a:off x="4572000" y="1828800"/>
            <a:ext cx="3581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400">
                <a:solidFill>
                  <a:srgbClr val="000000"/>
                </a:solidFill>
              </a:rPr>
              <a:t>Regular spacing of single-layer fractures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435" y="6336717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Michael Gross, 2011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188" y="0"/>
            <a:ext cx="10101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6029" y="77412"/>
            <a:ext cx="8927293" cy="9048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</a:rPr>
              <a:t>Folded (buckled) opal-CT </a:t>
            </a:r>
            <a:r>
              <a:rPr lang="en-US" sz="2400" dirty="0" err="1">
                <a:solidFill>
                  <a:srgbClr val="000000"/>
                </a:solidFill>
              </a:rPr>
              <a:t>chert</a:t>
            </a:r>
            <a:r>
              <a:rPr lang="en-US" sz="2400" dirty="0">
                <a:solidFill>
                  <a:srgbClr val="000000"/>
                </a:solidFill>
              </a:rPr>
              <a:t> between </a:t>
            </a:r>
            <a:r>
              <a:rPr lang="ja-JP" altLang="en-US" sz="24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400" dirty="0">
                <a:solidFill>
                  <a:srgbClr val="000000"/>
                </a:solidFill>
              </a:rPr>
              <a:t>unfolded</a:t>
            </a:r>
            <a:r>
              <a:rPr lang="ja-JP" altLang="en-US" sz="24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diatomite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Diatomite </a:t>
            </a:r>
            <a:r>
              <a:rPr lang="en-US" sz="2400" dirty="0">
                <a:solidFill>
                  <a:srgbClr val="000000"/>
                </a:solidFill>
              </a:rPr>
              <a:t>has </a:t>
            </a:r>
            <a:r>
              <a:rPr lang="en-US" sz="2400" dirty="0" smtClean="0">
                <a:solidFill>
                  <a:srgbClr val="000000"/>
                </a:solidFill>
              </a:rPr>
              <a:t>been equally shortened by </a:t>
            </a:r>
            <a:r>
              <a:rPr lang="en-US" sz="2400" dirty="0">
                <a:solidFill>
                  <a:srgbClr val="000000"/>
                </a:solidFill>
              </a:rPr>
              <a:t>horizontal compaction.</a:t>
            </a:r>
          </a:p>
        </p:txBody>
      </p:sp>
    </p:spTree>
    <p:extLst>
      <p:ext uri="{BB962C8B-B14F-4D97-AF65-F5344CB8AC3E}">
        <p14:creationId xmlns:p14="http://schemas.microsoft.com/office/powerpoint/2010/main" val="2794636155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73"/>
          <a:stretch>
            <a:fillRect/>
          </a:stretch>
        </p:blipFill>
        <p:spPr bwMode="auto">
          <a:xfrm>
            <a:off x="0" y="0"/>
            <a:ext cx="9174163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09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5830888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09316" name="Text Box 4"/>
          <p:cNvSpPr txBox="1">
            <a:spLocks noChangeArrowheads="1"/>
          </p:cNvSpPr>
          <p:nvPr/>
        </p:nvSpPr>
        <p:spPr bwMode="auto">
          <a:xfrm>
            <a:off x="6426201" y="5982754"/>
            <a:ext cx="2667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sz="1800" dirty="0">
                <a:solidFill>
                  <a:srgbClr val="000000"/>
                </a:solidFill>
              </a:rPr>
              <a:t>Behl &amp; Garrison</a:t>
            </a:r>
            <a:r>
              <a:rPr kumimoji="0" lang="en-US" sz="1800" b="1" dirty="0">
                <a:solidFill>
                  <a:srgbClr val="000000"/>
                </a:solidFill>
              </a:rPr>
              <a:t>, </a:t>
            </a:r>
            <a:r>
              <a:rPr kumimoji="0" lang="en-US" sz="1800" dirty="0">
                <a:solidFill>
                  <a:srgbClr val="000000"/>
                </a:solidFill>
              </a:rPr>
              <a:t>1994;</a:t>
            </a:r>
            <a:br>
              <a:rPr kumimoji="0" lang="en-US" sz="1800" dirty="0">
                <a:solidFill>
                  <a:srgbClr val="000000"/>
                </a:solidFill>
              </a:rPr>
            </a:br>
            <a:r>
              <a:rPr kumimoji="0" lang="en-US" sz="1800" dirty="0" err="1">
                <a:solidFill>
                  <a:srgbClr val="000000"/>
                </a:solidFill>
              </a:rPr>
              <a:t>Eichhubl</a:t>
            </a:r>
            <a:r>
              <a:rPr kumimoji="0" lang="en-US" sz="1800" dirty="0">
                <a:solidFill>
                  <a:srgbClr val="000000"/>
                </a:solidFill>
              </a:rPr>
              <a:t> &amp; Behl, 1998</a:t>
            </a:r>
          </a:p>
        </p:txBody>
      </p:sp>
    </p:spTree>
    <p:extLst>
      <p:ext uri="{BB962C8B-B14F-4D97-AF65-F5344CB8AC3E}">
        <p14:creationId xmlns:p14="http://schemas.microsoft.com/office/powerpoint/2010/main" val="11332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59.JPG                                                    0007BAEFRick's Titanium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-1" r="4800" b="1337"/>
          <a:stretch/>
        </p:blipFill>
        <p:spPr bwMode="auto">
          <a:xfrm>
            <a:off x="118199" y="-1"/>
            <a:ext cx="8686800" cy="63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" y="6282283"/>
            <a:ext cx="914400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dirty="0">
                <a:solidFill>
                  <a:srgbClr val="000000"/>
                </a:solidFill>
              </a:rPr>
              <a:t>Brittle nature of buckled + brecciated opal-CT </a:t>
            </a:r>
            <a:r>
              <a:rPr lang="en-US" sz="1500" dirty="0" err="1">
                <a:solidFill>
                  <a:srgbClr val="000000"/>
                </a:solidFill>
              </a:rPr>
              <a:t>chert</a:t>
            </a:r>
            <a:r>
              <a:rPr lang="en-US" sz="1500" dirty="0">
                <a:solidFill>
                  <a:srgbClr val="000000"/>
                </a:solidFill>
              </a:rPr>
              <a:t> (white</a:t>
            </a:r>
            <a:r>
              <a:rPr lang="en-US" sz="1500" dirty="0" smtClean="0">
                <a:solidFill>
                  <a:srgbClr val="000000"/>
                </a:solidFill>
              </a:rPr>
              <a:t>) becoming </a:t>
            </a:r>
            <a:r>
              <a:rPr lang="en-US" sz="1500" dirty="0">
                <a:solidFill>
                  <a:srgbClr val="000000"/>
                </a:solidFill>
              </a:rPr>
              <a:t>obscured by lamination-parallel transition to </a:t>
            </a:r>
            <a:r>
              <a:rPr lang="en-US" sz="1500" dirty="0" smtClean="0">
                <a:solidFill>
                  <a:srgbClr val="000000"/>
                </a:solidFill>
              </a:rPr>
              <a:t> quartz </a:t>
            </a:r>
            <a:r>
              <a:rPr lang="en-US" sz="1500" dirty="0">
                <a:solidFill>
                  <a:srgbClr val="000000"/>
                </a:solidFill>
              </a:rPr>
              <a:t>(black). Eventually, </a:t>
            </a:r>
            <a:r>
              <a:rPr lang="ja-JP" altLang="en-US" sz="15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500" dirty="0">
                <a:solidFill>
                  <a:srgbClr val="000000"/>
                </a:solidFill>
              </a:rPr>
              <a:t>continuous</a:t>
            </a:r>
            <a:r>
              <a:rPr lang="ja-JP" altLang="en-US" sz="15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500" dirty="0">
                <a:solidFill>
                  <a:srgbClr val="000000"/>
                </a:solidFill>
              </a:rPr>
              <a:t> laminations give </a:t>
            </a:r>
            <a:r>
              <a:rPr lang="en-US" sz="1500" dirty="0" smtClean="0">
                <a:solidFill>
                  <a:srgbClr val="000000"/>
                </a:solidFill>
              </a:rPr>
              <a:t>the  appearance </a:t>
            </a:r>
            <a:r>
              <a:rPr lang="en-US" sz="1500" dirty="0">
                <a:solidFill>
                  <a:srgbClr val="000000"/>
                </a:solidFill>
              </a:rPr>
              <a:t>of ductile folding</a:t>
            </a:r>
          </a:p>
        </p:txBody>
      </p:sp>
    </p:spTree>
    <p:extLst>
      <p:ext uri="{BB962C8B-B14F-4D97-AF65-F5344CB8AC3E}">
        <p14:creationId xmlns:p14="http://schemas.microsoft.com/office/powerpoint/2010/main" val="3984077456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ons Head chrt fold.jpg   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69253" y="6077327"/>
            <a:ext cx="7890756" cy="7017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00"/>
                </a:solidFill>
              </a:rPr>
              <a:t>Buckled + brecciated quartz </a:t>
            </a:r>
            <a:r>
              <a:rPr lang="en-US" sz="1800" dirty="0" err="1">
                <a:solidFill>
                  <a:srgbClr val="000000"/>
                </a:solidFill>
              </a:rPr>
              <a:t>chert</a:t>
            </a:r>
            <a:r>
              <a:rPr lang="en-US" sz="1800" dirty="0">
                <a:solidFill>
                  <a:srgbClr val="000000"/>
                </a:solidFill>
              </a:rPr>
              <a:t> between 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800" dirty="0">
                <a:solidFill>
                  <a:srgbClr val="000000"/>
                </a:solidFill>
              </a:rPr>
              <a:t>unfolded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 shale. 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Shale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has </a:t>
            </a:r>
            <a:r>
              <a:rPr lang="en-US" sz="1800" dirty="0">
                <a:solidFill>
                  <a:srgbClr val="000000"/>
                </a:solidFill>
              </a:rPr>
              <a:t>actually been shortened just as much by horizontal compaction.</a:t>
            </a:r>
          </a:p>
        </p:txBody>
      </p:sp>
    </p:spTree>
    <p:extLst>
      <p:ext uri="{BB962C8B-B14F-4D97-AF65-F5344CB8AC3E}">
        <p14:creationId xmlns:p14="http://schemas.microsoft.com/office/powerpoint/2010/main" val="3684154504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ChangeArrowheads="1"/>
          </p:cNvSpPr>
          <p:nvPr/>
        </p:nvSpPr>
        <p:spPr bwMode="auto">
          <a:xfrm>
            <a:off x="6170613" y="913871"/>
            <a:ext cx="2740025" cy="40830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Pores in h</a:t>
            </a:r>
            <a:r>
              <a:rPr lang="en-US" sz="3200" dirty="0" smtClean="0">
                <a:solidFill>
                  <a:srgbClr val="000000"/>
                </a:solidFill>
              </a:rPr>
              <a:t>igh permeability </a:t>
            </a:r>
            <a:r>
              <a:rPr lang="en-US" sz="3200" dirty="0" err="1" smtClean="0">
                <a:solidFill>
                  <a:srgbClr val="000000"/>
                </a:solidFill>
              </a:rPr>
              <a:t>breccias</a:t>
            </a:r>
            <a:r>
              <a:rPr lang="en-US" sz="3200" dirty="0" smtClean="0">
                <a:solidFill>
                  <a:srgbClr val="000000"/>
                </a:solidFill>
              </a:rPr>
              <a:t> are ultimately cemented by silica unless saturated with petroleum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979972" name="Picture 4" descr="Porcelanite Fracture#E233AF.png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1010096.JPG                                                   0007B9EF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6172200"/>
            <a:ext cx="756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Note folded chert between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unfolded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siliceous shale, dolomite, and porcelanite.</a:t>
            </a: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795233" y="6144049"/>
            <a:ext cx="54323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Thick tar</a:t>
            </a:r>
            <a:r>
              <a:rPr kumimoji="0"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-saturated chert breccia</a:t>
            </a:r>
            <a:endParaRPr kumimoji="0"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55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ChangeArrowheads="1"/>
          </p:cNvSpPr>
          <p:nvPr/>
        </p:nvSpPr>
        <p:spPr bwMode="auto">
          <a:xfrm>
            <a:off x="3224213" y="222250"/>
            <a:ext cx="2651125" cy="619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Diagenesis</a:t>
            </a:r>
          </a:p>
        </p:txBody>
      </p:sp>
      <p:sp>
        <p:nvSpPr>
          <p:cNvPr id="947203" name="Rectangle 3"/>
          <p:cNvSpPr>
            <a:spLocks noChangeArrowheads="1"/>
          </p:cNvSpPr>
          <p:nvPr/>
        </p:nvSpPr>
        <p:spPr bwMode="auto">
          <a:xfrm>
            <a:off x="184150" y="4478338"/>
            <a:ext cx="2651125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Deformation</a:t>
            </a:r>
          </a:p>
        </p:txBody>
      </p:sp>
      <p:sp>
        <p:nvSpPr>
          <p:cNvPr id="947204" name="Rectangle 4"/>
          <p:cNvSpPr>
            <a:spLocks noChangeArrowheads="1"/>
          </p:cNvSpPr>
          <p:nvPr/>
        </p:nvSpPr>
        <p:spPr bwMode="auto">
          <a:xfrm>
            <a:off x="6297613" y="4478338"/>
            <a:ext cx="2651125" cy="63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Fluid Flow</a:t>
            </a:r>
          </a:p>
        </p:txBody>
      </p:sp>
      <p:sp>
        <p:nvSpPr>
          <p:cNvPr id="947205" name="Rectangle 5"/>
          <p:cNvSpPr>
            <a:spLocks noChangeArrowheads="1"/>
          </p:cNvSpPr>
          <p:nvPr/>
        </p:nvSpPr>
        <p:spPr bwMode="auto">
          <a:xfrm>
            <a:off x="169863" y="1376363"/>
            <a:ext cx="2738437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Cementation</a:t>
            </a:r>
          </a:p>
          <a:p>
            <a:pPr>
              <a:buFontTx/>
              <a:buNone/>
              <a:defRPr/>
            </a:pPr>
            <a:r>
              <a:rPr lang="en-US" sz="1800" dirty="0" err="1">
                <a:solidFill>
                  <a:prstClr val="black"/>
                </a:solidFill>
              </a:rPr>
              <a:t>Embrittlement</a:t>
            </a:r>
            <a:endParaRPr lang="en-US" sz="1800" dirty="0">
              <a:solidFill>
                <a:prstClr val="black"/>
              </a:solidFill>
            </a:endParaRPr>
          </a:p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Increased Fluid Pressure</a:t>
            </a:r>
          </a:p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Change in stress state</a:t>
            </a:r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3173413" y="3695700"/>
            <a:ext cx="2738437" cy="1087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Chemical transport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Change in pore pressure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Change in rock strength</a:t>
            </a:r>
          </a:p>
        </p:txBody>
      </p:sp>
      <p:sp>
        <p:nvSpPr>
          <p:cNvPr id="947207" name="Rectangle 7"/>
          <p:cNvSpPr>
            <a:spLocks noChangeArrowheads="1"/>
          </p:cNvSpPr>
          <p:nvPr/>
        </p:nvSpPr>
        <p:spPr bwMode="auto">
          <a:xfrm>
            <a:off x="6443663" y="3101975"/>
            <a:ext cx="2684462" cy="833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Advective mass transfer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Advective heat transfer</a:t>
            </a:r>
          </a:p>
        </p:txBody>
      </p:sp>
      <p:sp>
        <p:nvSpPr>
          <p:cNvPr id="947208" name="Rectangle 8"/>
          <p:cNvSpPr>
            <a:spLocks noChangeArrowheads="1"/>
          </p:cNvSpPr>
          <p:nvPr/>
        </p:nvSpPr>
        <p:spPr bwMode="auto">
          <a:xfrm>
            <a:off x="3171825" y="4927600"/>
            <a:ext cx="2738438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Fracture networks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Fracture Permeability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Strain partitioning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Pore fluid expulsion</a:t>
            </a:r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1133475" y="3101975"/>
            <a:ext cx="253206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Preferred cementation</a:t>
            </a:r>
          </a:p>
        </p:txBody>
      </p:sp>
      <p:sp>
        <p:nvSpPr>
          <p:cNvPr id="947210" name="Rectangle 10"/>
          <p:cNvSpPr>
            <a:spLocks noChangeArrowheads="1"/>
          </p:cNvSpPr>
          <p:nvPr/>
        </p:nvSpPr>
        <p:spPr bwMode="auto">
          <a:xfrm>
            <a:off x="4960938" y="1376363"/>
            <a:ext cx="2857500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Dehydration reactions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Organic matter maturation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Chemical compaction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Sealing of microfractures</a:t>
            </a:r>
          </a:p>
        </p:txBody>
      </p:sp>
      <p:sp>
        <p:nvSpPr>
          <p:cNvPr id="947211" name="Freeform 11"/>
          <p:cNvSpPr>
            <a:spLocks/>
          </p:cNvSpPr>
          <p:nvPr/>
        </p:nvSpPr>
        <p:spPr bwMode="auto">
          <a:xfrm>
            <a:off x="547688" y="539750"/>
            <a:ext cx="2667000" cy="833438"/>
          </a:xfrm>
          <a:custGeom>
            <a:avLst/>
            <a:gdLst>
              <a:gd name="T0" fmla="*/ 1680 w 1680"/>
              <a:gd name="T1" fmla="*/ 0 h 525"/>
              <a:gd name="T2" fmla="*/ 0 w 1680"/>
              <a:gd name="T3" fmla="*/ 0 h 525"/>
              <a:gd name="T4" fmla="*/ 0 w 1680"/>
              <a:gd name="T5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80" h="525">
                <a:moveTo>
                  <a:pt x="1680" y="0"/>
                </a:moveTo>
                <a:lnTo>
                  <a:pt x="0" y="0"/>
                </a:lnTo>
                <a:lnTo>
                  <a:pt x="0" y="525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2" name="Line 12"/>
          <p:cNvSpPr>
            <a:spLocks noChangeShapeType="1"/>
          </p:cNvSpPr>
          <p:nvPr/>
        </p:nvSpPr>
        <p:spPr bwMode="auto">
          <a:xfrm>
            <a:off x="500063" y="2794000"/>
            <a:ext cx="0" cy="1674813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3" name="Line 13"/>
          <p:cNvSpPr>
            <a:spLocks noChangeShapeType="1"/>
          </p:cNvSpPr>
          <p:nvPr/>
        </p:nvSpPr>
        <p:spPr bwMode="auto">
          <a:xfrm>
            <a:off x="2833688" y="5127625"/>
            <a:ext cx="341312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4" name="Line 14"/>
          <p:cNvSpPr>
            <a:spLocks noChangeShapeType="1"/>
          </p:cNvSpPr>
          <p:nvPr/>
        </p:nvSpPr>
        <p:spPr bwMode="auto">
          <a:xfrm flipH="1">
            <a:off x="2841625" y="4595813"/>
            <a:ext cx="325438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5" name="Line 15"/>
          <p:cNvSpPr>
            <a:spLocks noChangeShapeType="1"/>
          </p:cNvSpPr>
          <p:nvPr/>
        </p:nvSpPr>
        <p:spPr bwMode="auto">
          <a:xfrm flipV="1">
            <a:off x="2214563" y="3484563"/>
            <a:ext cx="0" cy="98425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6" name="Line 16"/>
          <p:cNvSpPr>
            <a:spLocks noChangeShapeType="1"/>
          </p:cNvSpPr>
          <p:nvPr/>
        </p:nvSpPr>
        <p:spPr bwMode="auto">
          <a:xfrm flipV="1">
            <a:off x="3524250" y="857250"/>
            <a:ext cx="0" cy="223837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7" name="Line 17"/>
          <p:cNvSpPr>
            <a:spLocks noChangeShapeType="1"/>
          </p:cNvSpPr>
          <p:nvPr/>
        </p:nvSpPr>
        <p:spPr bwMode="auto">
          <a:xfrm>
            <a:off x="5905500" y="500856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8" name="Line 18"/>
          <p:cNvSpPr>
            <a:spLocks noChangeShapeType="1"/>
          </p:cNvSpPr>
          <p:nvPr/>
        </p:nvSpPr>
        <p:spPr bwMode="auto">
          <a:xfrm flipH="1">
            <a:off x="5913438" y="4548188"/>
            <a:ext cx="373062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9" name="Line 19"/>
          <p:cNvSpPr>
            <a:spLocks noChangeShapeType="1"/>
          </p:cNvSpPr>
          <p:nvPr/>
        </p:nvSpPr>
        <p:spPr bwMode="auto">
          <a:xfrm>
            <a:off x="6294438" y="2794000"/>
            <a:ext cx="0" cy="1658938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0" name="Line 20"/>
          <p:cNvSpPr>
            <a:spLocks noChangeShapeType="1"/>
          </p:cNvSpPr>
          <p:nvPr/>
        </p:nvSpPr>
        <p:spPr bwMode="auto">
          <a:xfrm flipV="1">
            <a:off x="7667625" y="3929063"/>
            <a:ext cx="0" cy="53975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1" name="Freeform 21"/>
          <p:cNvSpPr>
            <a:spLocks/>
          </p:cNvSpPr>
          <p:nvPr/>
        </p:nvSpPr>
        <p:spPr bwMode="auto">
          <a:xfrm>
            <a:off x="5889625" y="500063"/>
            <a:ext cx="2619375" cy="2595562"/>
          </a:xfrm>
          <a:custGeom>
            <a:avLst/>
            <a:gdLst>
              <a:gd name="T0" fmla="*/ 1650 w 1650"/>
              <a:gd name="T1" fmla="*/ 1635 h 1635"/>
              <a:gd name="T2" fmla="*/ 1650 w 1650"/>
              <a:gd name="T3" fmla="*/ 10 h 1635"/>
              <a:gd name="T4" fmla="*/ 0 w 1650"/>
              <a:gd name="T5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50" h="1635">
                <a:moveTo>
                  <a:pt x="1650" y="1635"/>
                </a:moveTo>
                <a:lnTo>
                  <a:pt x="1650" y="1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2" name="Line 22"/>
          <p:cNvSpPr>
            <a:spLocks noChangeShapeType="1"/>
          </p:cNvSpPr>
          <p:nvPr/>
        </p:nvSpPr>
        <p:spPr bwMode="auto">
          <a:xfrm>
            <a:off x="5611813" y="849313"/>
            <a:ext cx="0" cy="515937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3" name="Text Box 23"/>
          <p:cNvSpPr txBox="1">
            <a:spLocks noChangeArrowheads="1"/>
          </p:cNvSpPr>
          <p:nvPr/>
        </p:nvSpPr>
        <p:spPr bwMode="auto">
          <a:xfrm>
            <a:off x="153988" y="5895975"/>
            <a:ext cx="282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i="1">
                <a:solidFill>
                  <a:srgbClr val="1F497D"/>
                </a:solidFill>
              </a:rPr>
              <a:t>After Eichhubl &amp; Behl (1998)</a:t>
            </a:r>
          </a:p>
        </p:txBody>
      </p:sp>
    </p:spTree>
    <p:extLst>
      <p:ext uri="{BB962C8B-B14F-4D97-AF65-F5344CB8AC3E}">
        <p14:creationId xmlns:p14="http://schemas.microsoft.com/office/powerpoint/2010/main" val="34453033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712200" cy="10445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Climate Cycles &amp; Litho-cyclicity</a:t>
            </a:r>
          </a:p>
        </p:txBody>
      </p:sp>
      <p:pic>
        <p:nvPicPr>
          <p:cNvPr id="112642" name="Picture 5" descr="climate_cyles.jpg  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58863"/>
            <a:ext cx="64198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1" descr="IMG_58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31586" b="4311"/>
          <a:stretch>
            <a:fillRect/>
          </a:stretch>
        </p:blipFill>
        <p:spPr bwMode="auto">
          <a:xfrm>
            <a:off x="3971925" y="3984625"/>
            <a:ext cx="51720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Library - 07449.jpg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-47"/>
          <a:stretch>
            <a:fillRect/>
          </a:stretch>
        </p:blipFill>
        <p:spPr bwMode="auto">
          <a:xfrm>
            <a:off x="1588" y="3978275"/>
            <a:ext cx="47037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445000" y="3937000"/>
            <a:ext cx="361950" cy="2921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kumimoji="0" lang="en-US" sz="500">
              <a:solidFill>
                <a:srgbClr val="FF8000"/>
              </a:solidFill>
            </a:endParaRPr>
          </a:p>
        </p:txBody>
      </p:sp>
      <p:sp>
        <p:nvSpPr>
          <p:cNvPr id="112646" name="TextBox 6"/>
          <p:cNvSpPr txBox="1">
            <a:spLocks noChangeArrowheads="1"/>
          </p:cNvSpPr>
          <p:nvPr/>
        </p:nvSpPr>
        <p:spPr bwMode="auto">
          <a:xfrm>
            <a:off x="5565775" y="3411538"/>
            <a:ext cx="231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>
                <a:solidFill>
                  <a:schemeClr val="bg2"/>
                </a:solidFill>
              </a:rPr>
              <a:t>Thurow et al. (2009)</a:t>
            </a:r>
          </a:p>
        </p:txBody>
      </p:sp>
    </p:spTree>
    <p:extLst>
      <p:ext uri="{BB962C8B-B14F-4D97-AF65-F5344CB8AC3E}">
        <p14:creationId xmlns:p14="http://schemas.microsoft.com/office/powerpoint/2010/main" val="7117714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RSCA-HGS-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8456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Tectonic </a:t>
            </a: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/ Structural </a:t>
            </a: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Controls</a:t>
            </a:r>
            <a:endParaRPr kumimoji="0" lang="en-US" sz="2800" dirty="0" smtClean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40964" name="Group 12"/>
          <p:cNvGrpSpPr>
            <a:grpSpLocks/>
          </p:cNvGrpSpPr>
          <p:nvPr/>
        </p:nvGrpSpPr>
        <p:grpSpPr bwMode="auto">
          <a:xfrm>
            <a:off x="118534" y="1013552"/>
            <a:ext cx="8856134" cy="4921409"/>
            <a:chOff x="0" y="720"/>
            <a:chExt cx="5545" cy="3156"/>
          </a:xfrm>
        </p:grpSpPr>
        <p:pic>
          <p:nvPicPr>
            <p:cNvPr id="40965" name="Picture 9" descr="FoldFracture_mod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545" cy="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 Box 10"/>
            <p:cNvSpPr txBox="1">
              <a:spLocks noChangeArrowheads="1"/>
            </p:cNvSpPr>
            <p:nvPr/>
          </p:nvSpPr>
          <p:spPr bwMode="auto">
            <a:xfrm>
              <a:off x="135" y="3559"/>
              <a:ext cx="2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sz="2400" dirty="0" smtClean="0">
                  <a:solidFill>
                    <a:srgbClr val="FF0000"/>
                  </a:solidFill>
                  <a:latin typeface="Helvetica" charset="0"/>
                  <a:cs typeface="+mn-cs"/>
                </a:rPr>
                <a:t>Hinge-parallel fractures</a:t>
              </a:r>
            </a:p>
          </p:txBody>
        </p:sp>
        <p:sp>
          <p:nvSpPr>
            <p:cNvPr id="40967" name="Text Box 11"/>
            <p:cNvSpPr txBox="1">
              <a:spLocks noChangeArrowheads="1"/>
            </p:cNvSpPr>
            <p:nvPr/>
          </p:nvSpPr>
          <p:spPr bwMode="auto">
            <a:xfrm>
              <a:off x="2587" y="3559"/>
              <a:ext cx="222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sz="2400" smtClean="0">
                  <a:solidFill>
                    <a:srgbClr val="FF0000"/>
                  </a:solidFill>
                  <a:latin typeface="Helvetica" charset="0"/>
                  <a:cs typeface="+mn-cs"/>
                </a:rPr>
                <a:t>Hinge-normal fractures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78231" y="6133515"/>
            <a:ext cx="2580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chemeClr val="bg2"/>
                </a:solidFill>
              </a:rPr>
              <a:t>Michael Gross, 2011</a:t>
            </a:r>
            <a:endParaRPr lang="en-US" sz="2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AB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219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  <a:t>Along-Strike Extension in W. Transverse Ranges </a:t>
            </a:r>
            <a:b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  <a:t>Accommodated by Brittle Deformation</a:t>
            </a:r>
          </a:p>
        </p:txBody>
      </p:sp>
      <p:pic>
        <p:nvPicPr>
          <p:cNvPr id="53252" name="Picture 5" descr="DSCN01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DSCN0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5128"/>
          <p:cNvSpPr txBox="1">
            <a:spLocks noChangeArrowheads="1"/>
          </p:cNvSpPr>
          <p:nvPr/>
        </p:nvSpPr>
        <p:spPr bwMode="auto">
          <a:xfrm>
            <a:off x="5856288" y="1828800"/>
            <a:ext cx="1763712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200" smtClean="0">
                <a:solidFill>
                  <a:srgbClr val="FF0000"/>
                </a:solidFill>
                <a:latin typeface="Helvetica" charset="0"/>
                <a:cs typeface="+mn-cs"/>
              </a:rPr>
              <a:t>Faults in shales (shear)</a:t>
            </a:r>
          </a:p>
        </p:txBody>
      </p:sp>
      <p:sp>
        <p:nvSpPr>
          <p:cNvPr id="53255" name="Text Box 5128"/>
          <p:cNvSpPr txBox="1">
            <a:spLocks noChangeArrowheads="1"/>
          </p:cNvSpPr>
          <p:nvPr/>
        </p:nvSpPr>
        <p:spPr bwMode="auto">
          <a:xfrm>
            <a:off x="5894388" y="6202363"/>
            <a:ext cx="2182812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200" smtClean="0">
                <a:solidFill>
                  <a:srgbClr val="FF0000"/>
                </a:solidFill>
                <a:latin typeface="Helvetica" charset="0"/>
                <a:cs typeface="+mn-cs"/>
              </a:rPr>
              <a:t>Veins in dolostones (opening)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7698" y="6491946"/>
            <a:ext cx="1695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>
                <a:solidFill>
                  <a:schemeClr val="bg2"/>
                </a:solidFill>
              </a:rPr>
              <a:t>Gross  et al., 1997</a:t>
            </a:r>
            <a:endParaRPr lang="en-US" sz="1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ChangeArrowheads="1"/>
          </p:cNvSpPr>
          <p:nvPr/>
        </p:nvSpPr>
        <p:spPr bwMode="auto">
          <a:xfrm>
            <a:off x="0" y="150813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600" dirty="0">
                <a:solidFill>
                  <a:schemeClr val="tx2"/>
                </a:solidFill>
              </a:rPr>
              <a:t>Deformation style and intensity depends on lithology and layer thickness</a:t>
            </a:r>
          </a:p>
        </p:txBody>
      </p:sp>
      <p:pic>
        <p:nvPicPr>
          <p:cNvPr id="1955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2"/>
          <a:stretch>
            <a:fillRect/>
          </a:stretch>
        </p:blipFill>
        <p:spPr bwMode="auto">
          <a:xfrm>
            <a:off x="249238" y="927100"/>
            <a:ext cx="8736012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/>
          <p:cNvSpPr txBox="1">
            <a:spLocks noChangeArrowheads="1"/>
          </p:cNvSpPr>
          <p:nvPr/>
        </p:nvSpPr>
        <p:spPr bwMode="auto">
          <a:xfrm>
            <a:off x="438150" y="6188075"/>
            <a:ext cx="1743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i="1" dirty="0"/>
              <a:t>Gross (1993)</a:t>
            </a:r>
          </a:p>
        </p:txBody>
      </p:sp>
    </p:spTree>
    <p:extLst>
      <p:ext uri="{BB962C8B-B14F-4D97-AF65-F5344CB8AC3E}">
        <p14:creationId xmlns:p14="http://schemas.microsoft.com/office/powerpoint/2010/main" val="11333495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 descr="IMG_6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6670"/>
          <a:stretch>
            <a:fillRect/>
          </a:stretch>
        </p:blipFill>
        <p:spPr bwMode="auto">
          <a:xfrm>
            <a:off x="174097" y="347662"/>
            <a:ext cx="6103937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90722" y="2023534"/>
            <a:ext cx="29717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Fracture spacing</a:t>
            </a:r>
            <a:br>
              <a:rPr kumimoji="0" lang="en-US" sz="2800" dirty="0" smtClean="0">
                <a:solidFill>
                  <a:srgbClr val="000000"/>
                </a:solidFill>
                <a:cs typeface="+mn-cs"/>
              </a:rPr>
            </a:b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&amp; layer thickness</a:t>
            </a:r>
            <a:endParaRPr kumimoji="0" lang="en-US" sz="2800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spect="1" noChangeArrowheads="1" noTextEdit="1"/>
          </p:cNvSpPr>
          <p:nvPr/>
        </p:nvSpPr>
        <p:spPr bwMode="auto">
          <a:xfrm>
            <a:off x="228600" y="533400"/>
            <a:ext cx="8674100" cy="593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1169988" y="465613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1169988" y="3878263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1169988" y="310038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169988" y="2324100"/>
            <a:ext cx="7580312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1169988" y="154463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1169988" y="1544638"/>
            <a:ext cx="1587" cy="38893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092200" y="5434013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1092200" y="465613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1092200" y="3878263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1092200" y="310038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1092200" y="2324100"/>
            <a:ext cx="15557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1092200" y="154463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1169988" y="5434013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V="1">
            <a:off x="1169988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V="1">
            <a:off x="2686050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4202113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5718175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7234238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V="1">
            <a:off x="8750300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1911350" y="1992313"/>
            <a:ext cx="36513" cy="30718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3427413" y="4016375"/>
            <a:ext cx="36512" cy="12811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943475" y="3549650"/>
            <a:ext cx="36513" cy="1747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459538" y="4637088"/>
            <a:ext cx="36512" cy="815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7974013" y="5027613"/>
            <a:ext cx="38100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1865313" y="3736975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3381375" y="4826000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4897438" y="4670425"/>
            <a:ext cx="127000" cy="127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6413500" y="5137150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7929563" y="5292725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1772516" y="528640"/>
            <a:ext cx="622285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Lithology Control on Fracture Density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Monterey Formation</a:t>
            </a: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836613" y="528955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51234" name="Rectangle 34"/>
          <p:cNvSpPr>
            <a:spLocks noChangeArrowheads="1"/>
          </p:cNvSpPr>
          <p:nvPr/>
        </p:nvSpPr>
        <p:spPr bwMode="auto">
          <a:xfrm>
            <a:off x="836613" y="451167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836613" y="373380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1236" name="Rectangle 36"/>
          <p:cNvSpPr>
            <a:spLocks noChangeArrowheads="1"/>
          </p:cNvSpPr>
          <p:nvPr/>
        </p:nvSpPr>
        <p:spPr bwMode="auto">
          <a:xfrm>
            <a:off x="836613" y="295592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1237" name="Rectangle 37"/>
          <p:cNvSpPr>
            <a:spLocks noChangeArrowheads="1"/>
          </p:cNvSpPr>
          <p:nvPr/>
        </p:nvSpPr>
        <p:spPr bwMode="auto">
          <a:xfrm>
            <a:off x="836613" y="217805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836613" y="140017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1239" name="Rectangle 39"/>
          <p:cNvSpPr>
            <a:spLocks noChangeArrowheads="1"/>
          </p:cNvSpPr>
          <p:nvPr/>
        </p:nvSpPr>
        <p:spPr bwMode="auto">
          <a:xfrm>
            <a:off x="1617663" y="5653088"/>
            <a:ext cx="663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Chert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2808288" y="5653088"/>
            <a:ext cx="1370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Porcelanite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1" name="Rectangle 41"/>
          <p:cNvSpPr>
            <a:spLocks noChangeArrowheads="1"/>
          </p:cNvSpPr>
          <p:nvPr/>
        </p:nvSpPr>
        <p:spPr bwMode="auto">
          <a:xfrm>
            <a:off x="4459288" y="5653088"/>
            <a:ext cx="1085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Dolomite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5967413" y="5653088"/>
            <a:ext cx="1116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Siliceous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6153150" y="5957888"/>
            <a:ext cx="67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Shale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4" name="Rectangle 44"/>
          <p:cNvSpPr>
            <a:spLocks noChangeArrowheads="1"/>
          </p:cNvSpPr>
          <p:nvPr/>
        </p:nvSpPr>
        <p:spPr bwMode="auto">
          <a:xfrm>
            <a:off x="7378700" y="5653088"/>
            <a:ext cx="1284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Clay Shale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5" name="Rectangle 45"/>
          <p:cNvSpPr>
            <a:spLocks noChangeArrowheads="1"/>
          </p:cNvSpPr>
          <p:nvPr/>
        </p:nvSpPr>
        <p:spPr bwMode="auto">
          <a:xfrm rot="-5400000">
            <a:off x="-822325" y="3335338"/>
            <a:ext cx="282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Fracture Density (#/cm)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156202" y="6464832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dirty="0" err="1" smtClean="0">
                <a:solidFill>
                  <a:prstClr val="black"/>
                </a:solidFill>
                <a:cs typeface="+mn-cs"/>
              </a:rPr>
              <a:t>Schwalbach</a:t>
            </a:r>
            <a:r>
              <a:rPr kumimoji="0" lang="en-US" sz="1800" dirty="0">
                <a:solidFill>
                  <a:prstClr val="black"/>
                </a:solidFill>
                <a:cs typeface="+mn-cs"/>
              </a:rPr>
              <a:t> </a:t>
            </a:r>
            <a:r>
              <a:rPr kumimoji="0" lang="en-US" sz="1800" dirty="0" smtClean="0">
                <a:solidFill>
                  <a:prstClr val="black"/>
                </a:solidFill>
                <a:cs typeface="+mn-cs"/>
              </a:rPr>
              <a:t>et al., 2007</a:t>
            </a:r>
            <a:endParaRPr kumimoji="0" lang="en-US" sz="18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9975</TotalTime>
  <Words>506</Words>
  <Application>Microsoft Macintosh PowerPoint</Application>
  <PresentationFormat>Letter Paper (8.5x11 in)</PresentationFormat>
  <Paragraphs>120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3_Office Theme</vt:lpstr>
      <vt:lpstr>Office Theme</vt:lpstr>
      <vt:lpstr>1_Blue Diagonal</vt:lpstr>
      <vt:lpstr>1_Office Theme</vt:lpstr>
      <vt:lpstr>6_Office Theme</vt:lpstr>
      <vt:lpstr>PowerPoint Presentation</vt:lpstr>
      <vt:lpstr>PowerPoint Presentation</vt:lpstr>
      <vt:lpstr>Climate Cycles &amp; Litho-cyclicity</vt:lpstr>
      <vt:lpstr>PowerPoint Presentation</vt:lpstr>
      <vt:lpstr>PowerPoint Presentation</vt:lpstr>
      <vt:lpstr>Along-Strike Extension in W. Transverse Ranges  Accommodated by Brittle Deformation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Through-going Fractures  in Layered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656</cp:revision>
  <cp:lastPrinted>2014-06-17T17:32:52Z</cp:lastPrinted>
  <dcterms:created xsi:type="dcterms:W3CDTF">2001-04-04T17:06:00Z</dcterms:created>
  <dcterms:modified xsi:type="dcterms:W3CDTF">2016-12-05T06:28:22Z</dcterms:modified>
  <cp:category/>
</cp:coreProperties>
</file>