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6" r:id="rId1"/>
    <p:sldMasterId id="2147483818" r:id="rId2"/>
    <p:sldMasterId id="2147484613" r:id="rId3"/>
    <p:sldMasterId id="2147484643" r:id="rId4"/>
    <p:sldMasterId id="2147484655" r:id="rId5"/>
    <p:sldMasterId id="2147484667" r:id="rId6"/>
    <p:sldMasterId id="2147484679" r:id="rId7"/>
    <p:sldMasterId id="2147484691" r:id="rId8"/>
    <p:sldMasterId id="2147484703" r:id="rId9"/>
    <p:sldMasterId id="2147484728" r:id="rId10"/>
    <p:sldMasterId id="2147484741" r:id="rId11"/>
    <p:sldMasterId id="2147484758" r:id="rId12"/>
    <p:sldMasterId id="2147484775" r:id="rId13"/>
    <p:sldMasterId id="2147484788" r:id="rId14"/>
    <p:sldMasterId id="2147484800" r:id="rId15"/>
    <p:sldMasterId id="2147484813" r:id="rId16"/>
    <p:sldMasterId id="2147484825" r:id="rId17"/>
    <p:sldMasterId id="2147484837" r:id="rId18"/>
  </p:sldMasterIdLst>
  <p:notesMasterIdLst>
    <p:notesMasterId r:id="rId53"/>
  </p:notesMasterIdLst>
  <p:handoutMasterIdLst>
    <p:handoutMasterId r:id="rId54"/>
  </p:handoutMasterIdLst>
  <p:sldIdLst>
    <p:sldId id="866" r:id="rId19"/>
    <p:sldId id="1002" r:id="rId20"/>
    <p:sldId id="1021" r:id="rId21"/>
    <p:sldId id="1003" r:id="rId22"/>
    <p:sldId id="997" r:id="rId23"/>
    <p:sldId id="1025" r:id="rId24"/>
    <p:sldId id="1033" r:id="rId25"/>
    <p:sldId id="1004" r:id="rId26"/>
    <p:sldId id="1026" r:id="rId27"/>
    <p:sldId id="1027" r:id="rId28"/>
    <p:sldId id="1022" r:id="rId29"/>
    <p:sldId id="1023" r:id="rId30"/>
    <p:sldId id="1024" r:id="rId31"/>
    <p:sldId id="1045" r:id="rId32"/>
    <p:sldId id="1046" r:id="rId33"/>
    <p:sldId id="988" r:id="rId34"/>
    <p:sldId id="1036" r:id="rId35"/>
    <p:sldId id="1035" r:id="rId36"/>
    <p:sldId id="990" r:id="rId37"/>
    <p:sldId id="1028" r:id="rId38"/>
    <p:sldId id="1029" r:id="rId39"/>
    <p:sldId id="1030" r:id="rId40"/>
    <p:sldId id="1044" r:id="rId41"/>
    <p:sldId id="1020" r:id="rId42"/>
    <p:sldId id="1031" r:id="rId43"/>
    <p:sldId id="1019" r:id="rId44"/>
    <p:sldId id="1032" r:id="rId45"/>
    <p:sldId id="1038" r:id="rId46"/>
    <p:sldId id="1037" r:id="rId47"/>
    <p:sldId id="1040" r:id="rId48"/>
    <p:sldId id="1039" r:id="rId49"/>
    <p:sldId id="1041" r:id="rId50"/>
    <p:sldId id="1043" r:id="rId51"/>
    <p:sldId id="1042" r:id="rId52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AC"/>
    <a:srgbClr val="EFDA05"/>
    <a:srgbClr val="E89999"/>
    <a:srgbClr val="FFD7D7"/>
    <a:srgbClr val="8C6136"/>
    <a:srgbClr val="A600FF"/>
    <a:srgbClr val="19A1FF"/>
    <a:srgbClr val="EE5100"/>
    <a:srgbClr val="00D4FD"/>
    <a:srgbClr val="020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 horzBarState="maximized">
    <p:restoredLeft sz="29241" autoAdjust="0"/>
    <p:restoredTop sz="50000" autoAdjust="0"/>
  </p:normalViewPr>
  <p:slideViewPr>
    <p:cSldViewPr snapToGrid="0">
      <p:cViewPr varScale="1">
        <p:scale>
          <a:sx n="129" d="100"/>
          <a:sy n="129" d="100"/>
        </p:scale>
        <p:origin x="208" y="1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kristinamhill:Desktop:Thesis%20Work:Results:Results%20Calcula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kristinamhill:Desktop:Thesis%20Work:Results:Results%20Calcul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426389351665"/>
          <c:y val="0.0509259259259259"/>
          <c:w val="0.880784069585957"/>
          <c:h val="0.785268459181515"/>
        </c:manualLayout>
      </c:layout>
      <c:barChart>
        <c:barDir val="col"/>
        <c:grouping val="clustered"/>
        <c:varyColors val="0"/>
        <c:ser>
          <c:idx val="0"/>
          <c:order val="0"/>
          <c:tx>
            <c:v>Quartz</c:v>
          </c:tx>
          <c:invertIfNegative val="0"/>
          <c:cat>
            <c:strRef>
              <c:f>'[Results Calculations.xlsx]H2O Imb'!$A$133:$A$140</c:f>
              <c:strCache>
                <c:ptCount val="8"/>
                <c:pt idx="0">
                  <c:v>&gt;2</c:v>
                </c:pt>
                <c:pt idx="1">
                  <c:v>&gt;1</c:v>
                </c:pt>
                <c:pt idx="2">
                  <c:v>&gt;0.5</c:v>
                </c:pt>
                <c:pt idx="3">
                  <c:v>&gt;0.2</c:v>
                </c:pt>
                <c:pt idx="4">
                  <c:v>&gt;0.1</c:v>
                </c:pt>
                <c:pt idx="5">
                  <c:v>&gt;0.05</c:v>
                </c:pt>
                <c:pt idx="6">
                  <c:v>&gt;0.02</c:v>
                </c:pt>
                <c:pt idx="7">
                  <c:v>&gt;0.01</c:v>
                </c:pt>
              </c:strCache>
            </c:strRef>
          </c:cat>
          <c:val>
            <c:numRef>
              <c:f>'[Results Calculations.xlsx]H2O Imb'!$B$133:$B$140</c:f>
              <c:numCache>
                <c:formatCode>0.0</c:formatCode>
                <c:ptCount val="8"/>
                <c:pt idx="0">
                  <c:v>13.63636363636363</c:v>
                </c:pt>
                <c:pt idx="1">
                  <c:v>9.09090909090909</c:v>
                </c:pt>
                <c:pt idx="2">
                  <c:v>9.09090909090909</c:v>
                </c:pt>
                <c:pt idx="3">
                  <c:v>27.27272727272696</c:v>
                </c:pt>
                <c:pt idx="4">
                  <c:v>9.09090909090909</c:v>
                </c:pt>
                <c:pt idx="5">
                  <c:v>9.09090909090909</c:v>
                </c:pt>
                <c:pt idx="6">
                  <c:v>18.18181818181818</c:v>
                </c:pt>
                <c:pt idx="7">
                  <c:v>4.545454545454546</c:v>
                </c:pt>
              </c:numCache>
            </c:numRef>
          </c:val>
        </c:ser>
        <c:ser>
          <c:idx val="1"/>
          <c:order val="1"/>
          <c:tx>
            <c:v>Opal-CT</c:v>
          </c:tx>
          <c:invertIfNegative val="0"/>
          <c:val>
            <c:numRef>
              <c:f>'[Results Calculations.xlsx]H2O Imb'!$C$133:$C$140</c:f>
              <c:numCache>
                <c:formatCode>0</c:formatCode>
                <c:ptCount val="8"/>
                <c:pt idx="0">
                  <c:v>0.0</c:v>
                </c:pt>
                <c:pt idx="1">
                  <c:v>30.0</c:v>
                </c:pt>
                <c:pt idx="2">
                  <c:v>30.0</c:v>
                </c:pt>
                <c:pt idx="3">
                  <c:v>40.0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</c:ser>
        <c:ser>
          <c:idx val="2"/>
          <c:order val="2"/>
          <c:tx>
            <c:v>Opal-A</c:v>
          </c:tx>
          <c:invertIfNegative val="0"/>
          <c:val>
            <c:numRef>
              <c:f>'[Results Calculations.xlsx]H2O Imb'!$D$133:$D$140</c:f>
              <c:numCache>
                <c:formatCode>0</c:formatCode>
                <c:ptCount val="8"/>
                <c:pt idx="0">
                  <c:v>0.0</c:v>
                </c:pt>
                <c:pt idx="1">
                  <c:v>3.03030303030303</c:v>
                </c:pt>
                <c:pt idx="2">
                  <c:v>15.15151515151515</c:v>
                </c:pt>
                <c:pt idx="3">
                  <c:v>27.27272727272696</c:v>
                </c:pt>
                <c:pt idx="4">
                  <c:v>27.27272727272696</c:v>
                </c:pt>
                <c:pt idx="5">
                  <c:v>18.18181818181818</c:v>
                </c:pt>
                <c:pt idx="6">
                  <c:v>6.060606060606061</c:v>
                </c:pt>
                <c:pt idx="7">
                  <c:v>3.03030303030303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635541776"/>
        <c:axId val="-631838880"/>
      </c:barChart>
      <c:catAx>
        <c:axId val="-635541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Imbibition Rates (µL/sec)</a:t>
                </a:r>
              </a:p>
            </c:rich>
          </c:tx>
          <c:layout>
            <c:manualLayout>
              <c:xMode val="edge"/>
              <c:yMode val="edge"/>
              <c:x val="0.43935165998987"/>
              <c:y val="0.92368116383952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-631838880"/>
        <c:crosses val="autoZero"/>
        <c:auto val="1"/>
        <c:lblAlgn val="ctr"/>
        <c:lblOffset val="100"/>
        <c:noMultiLvlLbl val="0"/>
      </c:catAx>
      <c:valAx>
        <c:axId val="-6318388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Samples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635541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3451929619909"/>
          <c:y val="0.00194445495273969"/>
          <c:w val="0.120375287164828"/>
          <c:h val="0.236851487314086"/>
        </c:manualLayout>
      </c:layout>
      <c:overlay val="0"/>
      <c:spPr>
        <a:solidFill>
          <a:srgbClr val="FFFFFF"/>
        </a:solidFill>
        <a:ln>
          <a:solidFill>
            <a:srgbClr val="7F7F7F"/>
          </a:solidFill>
        </a:ln>
      </c:sp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39175139515327"/>
          <c:y val="0.0509259259259259"/>
          <c:w val="0.888204647962694"/>
          <c:h val="0.800849008457276"/>
        </c:manualLayout>
      </c:layout>
      <c:barChart>
        <c:barDir val="col"/>
        <c:grouping val="clustered"/>
        <c:varyColors val="0"/>
        <c:ser>
          <c:idx val="0"/>
          <c:order val="0"/>
          <c:tx>
            <c:v>Quartz</c:v>
          </c:tx>
          <c:invertIfNegative val="0"/>
          <c:cat>
            <c:strRef>
              <c:f>'[Results Calculations.xlsx]Oil Imb'!$L$121:$L$127</c:f>
              <c:strCache>
                <c:ptCount val="7"/>
                <c:pt idx="0">
                  <c:v>&gt;0.05</c:v>
                </c:pt>
                <c:pt idx="1">
                  <c:v>&gt;0.02</c:v>
                </c:pt>
                <c:pt idx="2">
                  <c:v>&gt;0.01</c:v>
                </c:pt>
                <c:pt idx="3">
                  <c:v>&gt;0.005</c:v>
                </c:pt>
                <c:pt idx="4">
                  <c:v>&gt;0.002</c:v>
                </c:pt>
                <c:pt idx="5">
                  <c:v>&gt;0.001</c:v>
                </c:pt>
                <c:pt idx="6">
                  <c:v>&gt;0.0005</c:v>
                </c:pt>
              </c:strCache>
            </c:strRef>
          </c:cat>
          <c:val>
            <c:numRef>
              <c:f>'[Results Calculations.xlsx]Oil Imb'!$M$121:$M$127</c:f>
              <c:numCache>
                <c:formatCode>0</c:formatCode>
                <c:ptCount val="7"/>
                <c:pt idx="0">
                  <c:v>8.333333333333332</c:v>
                </c:pt>
                <c:pt idx="1">
                  <c:v>16.66666666666666</c:v>
                </c:pt>
                <c:pt idx="2">
                  <c:v>45.83333333333333</c:v>
                </c:pt>
                <c:pt idx="3">
                  <c:v>16.66666666666666</c:v>
                </c:pt>
                <c:pt idx="4">
                  <c:v>12.5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ser>
          <c:idx val="1"/>
          <c:order val="1"/>
          <c:tx>
            <c:v>Opal-CT</c:v>
          </c:tx>
          <c:invertIfNegative val="0"/>
          <c:val>
            <c:numRef>
              <c:f>'[Results Calculations.xlsx]Oil Imb'!$O$121:$O$127</c:f>
              <c:numCache>
                <c:formatCode>0</c:formatCode>
                <c:ptCount val="7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40.0</c:v>
                </c:pt>
                <c:pt idx="4">
                  <c:v>30.0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ser>
          <c:idx val="2"/>
          <c:order val="2"/>
          <c:tx>
            <c:v>Opal-A</c:v>
          </c:tx>
          <c:invertIfNegative val="0"/>
          <c:val>
            <c:numRef>
              <c:f>'[Results Calculations.xlsx]Oil Imb'!$N$121:$N$127</c:f>
              <c:numCache>
                <c:formatCode>0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3.03030303030303</c:v>
                </c:pt>
                <c:pt idx="4">
                  <c:v>6.060606060606061</c:v>
                </c:pt>
                <c:pt idx="5">
                  <c:v>66.66666666666665</c:v>
                </c:pt>
                <c:pt idx="6">
                  <c:v>24.24242424242408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631860112"/>
        <c:axId val="-738492064"/>
      </c:barChart>
      <c:catAx>
        <c:axId val="-631860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Oil Imbibition Rates (µL/sec)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-738492064"/>
        <c:crosses val="autoZero"/>
        <c:auto val="1"/>
        <c:lblAlgn val="ctr"/>
        <c:lblOffset val="100"/>
        <c:noMultiLvlLbl val="0"/>
      </c:catAx>
      <c:valAx>
        <c:axId val="-7384920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Samples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crossAx val="-631860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9258165645961"/>
          <c:y val="0.00194444444444444"/>
          <c:w val="0.129123833479148"/>
          <c:h val="0.276851338582677"/>
        </c:manualLayout>
      </c:layout>
      <c:overlay val="0"/>
      <c:spPr>
        <a:solidFill>
          <a:schemeClr val="bg1"/>
        </a:solidFill>
        <a:ln>
          <a:solidFill>
            <a:srgbClr val="7F7F7F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Solating the 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F9BA-800F-4133-8A73-7D0BED0689B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6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8725EB-DA7F-7D40-8806-671803A8A706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09588"/>
            <a:ext cx="3397250" cy="254793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009" y="3284560"/>
            <a:ext cx="6694123" cy="305909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00" tIns="45150" rIns="90300" bIns="45150"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6264E8E3-0DE9-BA44-81FF-9B050C5F2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95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FCD70EB6-9890-FA40-ABF4-0096ED7E1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633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5FFC85D7-4A0E-F44C-B01D-3C2170E27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533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82B34B15-2DF3-E14A-8395-CAF7C93C4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84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A3CF4DE2-0F0D-D241-BE56-8E36DF675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677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CC9BF8F9-97AC-4140-BFBF-D5EC96CE8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189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BDD7C610-155F-C34F-B9F6-F704F40E7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2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0E9EC59-A896-7842-8C1C-292062DD4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72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58981888-9810-7B42-BA24-B7692C07E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27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1CD686E4-823C-754A-8C54-E7E75027E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88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9AEEA780-4019-AD40-8EB5-C96FDDDC3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626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11D5DBAE-29E1-AD42-ACEA-FA9B54014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549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0F690C3F-20BA-BA4D-8251-D952DA1BE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081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22969831-CC3E-0D4A-BA33-C55BE1E5C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682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6EAA4BDE-831F-254D-BDB2-5AD23F66B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495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F4C75144-C65F-ED42-88C0-7A0FFEDF4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022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29EDA3B5-BA66-8045-9C37-C064126EE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145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11927-59C4-884F-96FE-79965494A49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233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4D61B82-9497-A14C-A637-5919881888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36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1EF51-C48E-DE41-8128-86CD75C2038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0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672AA-4790-A14F-858C-280A21F1C98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7785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2077D-AA47-1D48-9664-51CEC6E1A37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3135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27133-3C5B-F24C-8354-833ADC636DE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2626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04EE6-A1B3-BA46-AAE8-DC9442E8A17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9259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73BF0-8873-FB4D-8A3B-A7AFE1C53FC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4052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6493D-A0FF-014F-B358-4680707816C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1706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CEF7D-7413-2743-939A-EF17060DEA1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828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70AC6-818D-6D4F-B2A5-5D9CF24502B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5351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EDD70-E908-6948-A797-C15108A871E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874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C01C3-07D0-094E-BD7F-D4C4FDE3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82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5733D-67E4-8E4D-8B5B-4232EFE664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5409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973B8-C6AE-414E-8ADF-10689417386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2738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62124-6E78-4A4F-8A17-ED3DE9828D8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7075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77C23-13D7-1240-B75A-ABBCB3623A6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569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7A8B8-D858-2B4C-B9A4-7160C5A16F9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4261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2D6F490-749C-E74D-A677-FE1BF576A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45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2E388E4-836B-8D4F-8A5F-278D92BD14A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209A3C1-EE30-C848-9E26-2E616ED6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B0AF734-21F6-6A4F-BE96-CAFA38EB37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BCBF8F84-022B-0541-AC77-6C36C396D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58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A054B48-D2D6-D949-9B57-D03815777FD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370F729-9B75-2A4C-BDC5-572A47DE8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3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93A79ED-B458-DB42-9B26-6A05F464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79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EFBF7B6-8224-5C41-AC22-7CAD139AC7E4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9BEC29B-7052-544B-B018-A05005F51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07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8DA6864-0377-914B-9C97-707BF1603EA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4889F52-4DA2-5941-B7D7-A931DD04D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4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4C1147E-4729-8A4F-A84F-CCAE683495A2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A112998-6638-564C-B5B6-BEF41AEF6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487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05E3B09-2B8F-864D-8300-DAB6AF87709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6CD66DB-936B-4D48-8E59-A4B3EDF51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927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E4DA2D89-9424-3640-8938-BA21EF97430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939D934-D5AE-F543-B589-B87D931C1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235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16FFBBD-AED9-9542-8412-F9A872FA6632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42C033D-8D77-6B40-A843-EC0E56403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365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B6183A2-AC8E-1042-BDE4-805BF1D1652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675EED7-4B5C-2341-BC9A-4DE08ACD7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530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EF96566-666A-A648-A0D6-886293235E2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9C6755A-9020-F645-988A-6E70965B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829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249239A-4BF0-6E45-8800-04D03FA5E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272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99A4CA0-B067-2D44-8439-D2CB702E6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62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2C4BB1B-84D5-5C46-BD03-AE030169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CD5860F-978C-CD43-9D6D-0FD12C10E6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661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643431A-A46A-6843-87A9-2BBC5E6F0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476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F4126F3-6C64-2246-B90C-C076BCE28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7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28.xml"/><Relationship Id="rId17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44.xml"/><Relationship Id="rId17" Type="http://schemas.openxmlformats.org/officeDocument/2006/relationships/theme" Target="../theme/theme12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3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  <p:sldLayoutId id="214748474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27F46E5-80F2-7745-BC13-2C1B809DD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43" r:id="rId2"/>
    <p:sldLayoutId id="2147484744" r:id="rId3"/>
    <p:sldLayoutId id="2147484745" r:id="rId4"/>
    <p:sldLayoutId id="2147484746" r:id="rId5"/>
    <p:sldLayoutId id="2147484747" r:id="rId6"/>
    <p:sldLayoutId id="2147484748" r:id="rId7"/>
    <p:sldLayoutId id="2147484749" r:id="rId8"/>
    <p:sldLayoutId id="2147484750" r:id="rId9"/>
    <p:sldLayoutId id="2147484751" r:id="rId10"/>
    <p:sldLayoutId id="2147484752" r:id="rId11"/>
    <p:sldLayoutId id="2147484753" r:id="rId12"/>
    <p:sldLayoutId id="2147484754" r:id="rId13"/>
    <p:sldLayoutId id="2147484755" r:id="rId14"/>
    <p:sldLayoutId id="2147484756" r:id="rId15"/>
    <p:sldLayoutId id="214748475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34195E7-3FF0-8447-A3E6-3B6AB4DACFA9}" type="slidenum">
              <a:rPr kumimoji="0" 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  <p:sldLayoutId id="2147484771" r:id="rId13"/>
    <p:sldLayoutId id="2147484772" r:id="rId14"/>
    <p:sldLayoutId id="2147484773" r:id="rId15"/>
    <p:sldLayoutId id="214748477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DBAB526-58AB-6A4C-B9C8-75AC46CB8B8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A1A768A-0669-E041-8CE2-816DCACEB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  <p:sldLayoutId id="214748481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  <p:sldLayoutId id="2147484827" r:id="rId2"/>
    <p:sldLayoutId id="2147484828" r:id="rId3"/>
    <p:sldLayoutId id="2147484829" r:id="rId4"/>
    <p:sldLayoutId id="2147484830" r:id="rId5"/>
    <p:sldLayoutId id="2147484831" r:id="rId6"/>
    <p:sldLayoutId id="2147484832" r:id="rId7"/>
    <p:sldLayoutId id="2147484833" r:id="rId8"/>
    <p:sldLayoutId id="2147484834" r:id="rId9"/>
    <p:sldLayoutId id="2147484835" r:id="rId10"/>
    <p:sldLayoutId id="214748483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  <p:sldLayoutId id="214748484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55000" cy="4445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75388"/>
            <a:ext cx="9144000" cy="588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5650" y="6275388"/>
            <a:ext cx="768350" cy="582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200" y="6321425"/>
            <a:ext cx="6667500" cy="4794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0183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15541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4ED1274-2BBE-0344-9BD7-70133EEB5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  <p:sldLayoutId id="21474846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emf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emf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4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tiff"/><Relationship Id="rId3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97_-_2004_Worksheet3.xls"/><Relationship Id="rId5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676400"/>
            <a:ext cx="80613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kumimoji="0" lang="en-US" sz="32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Cairns Energy India</a:t>
            </a:r>
            <a:br>
              <a:rPr kumimoji="0" lang="en-US" sz="32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Porcelanite Short Course-4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Gurgaon, 15-16 January, 2015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700"/>
            <a:ext cx="4356100" cy="1767006"/>
          </a:xfrm>
        </p:spPr>
        <p:txBody>
          <a:bodyPr/>
          <a:lstStyle/>
          <a:p>
            <a:pPr algn="l"/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Environmental Conditions can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rigger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apid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edimentation of single species of diatoms</a:t>
            </a:r>
            <a:endParaRPr lang="en-US" sz="3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091115" y="6461323"/>
            <a:ext cx="2963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dirty="0" smtClean="0">
                <a:solidFill>
                  <a:prstClr val="black"/>
                </a:solidFill>
                <a:cs typeface="+mn-cs"/>
              </a:rPr>
              <a:t>Grimm, 1992</a:t>
            </a:r>
            <a:endParaRPr kumimoji="0" lang="en-US" sz="1800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7" name="Picture 6" descr="Grimm-SEM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86" y="0"/>
            <a:ext cx="4855514" cy="3957244"/>
          </a:xfrm>
          <a:prstGeom prst="rect">
            <a:avLst/>
          </a:prstGeom>
        </p:spPr>
      </p:pic>
      <p:pic>
        <p:nvPicPr>
          <p:cNvPr id="6" name="Picture 2" descr="IMAGE29.JPG                                                    0007BAEFRick's Titanium                ABA78158: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"/>
          <a:stretch/>
        </p:blipFill>
        <p:spPr bwMode="auto">
          <a:xfrm>
            <a:off x="107275" y="3081658"/>
            <a:ext cx="4845725" cy="36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186700" y="6291228"/>
            <a:ext cx="58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26186" y="6302860"/>
            <a:ext cx="90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+mj-lt"/>
              </a:rPr>
              <a:t>1</a:t>
            </a:r>
            <a:r>
              <a:rPr lang="en-US" sz="1800" dirty="0" smtClean="0">
                <a:latin typeface="+mj-lt"/>
              </a:rPr>
              <a:t>00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latin typeface="+mj-lt"/>
              </a:rPr>
              <a:t>m</a:t>
            </a:r>
            <a:endParaRPr lang="en-US" sz="18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54400" y="2489200"/>
            <a:ext cx="1676400" cy="13335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4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2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6" y="1145186"/>
            <a:ext cx="8935174" cy="5026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042" y="136139"/>
            <a:ext cx="7537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Laminated/Massive lithologic alternations Bering Sea, Site U1340A Core Photo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8915" y="6315668"/>
            <a:ext cx="227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Drake &amp; Aiello, 2013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65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rvedPIC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96" y="1104400"/>
            <a:ext cx="4610104" cy="3441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579" y="138325"/>
            <a:ext cx="70649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rgbClr val="000000"/>
                </a:solidFill>
                <a:latin typeface="Palatino"/>
                <a:cs typeface="Palatino"/>
              </a:rPr>
              <a:t>Fragmentation &amp; Environment</a:t>
            </a:r>
            <a:endParaRPr lang="en-US" sz="32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5787" y="4575978"/>
            <a:ext cx="399041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High-preservation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Laminated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Anoxic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1757" y="6382510"/>
            <a:ext cx="227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Drake &amp; Aiello, 2013</a:t>
            </a:r>
            <a:endParaRPr lang="en-US" sz="1800" dirty="0"/>
          </a:p>
        </p:txBody>
      </p:sp>
      <p:pic>
        <p:nvPicPr>
          <p:cNvPr id="9" name="Picture 8" descr="PreservedPIC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400"/>
            <a:ext cx="4610100" cy="3441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0332" y="4575978"/>
            <a:ext cx="399041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High-fragmentation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Massive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Oxic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4770" y="3818780"/>
            <a:ext cx="10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7564" y="3818780"/>
            <a:ext cx="10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50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packedPI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21" y="1182004"/>
            <a:ext cx="4616274" cy="3446309"/>
          </a:xfrm>
          <a:prstGeom prst="rect">
            <a:avLst/>
          </a:prstGeom>
        </p:spPr>
      </p:pic>
      <p:pic>
        <p:nvPicPr>
          <p:cNvPr id="4" name="Picture 3" descr="unpackedPIC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366"/>
            <a:ext cx="4610100" cy="344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50008"/>
            <a:ext cx="87533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rgbClr val="000000"/>
                </a:solidFill>
                <a:latin typeface="Palatino"/>
                <a:cs typeface="Palatino"/>
              </a:rPr>
              <a:t>Sediment density, packing and fragmentation</a:t>
            </a:r>
            <a:endParaRPr lang="en-US" sz="32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4815962"/>
            <a:ext cx="4434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Oxic Setting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Packed, fragmented sediment high density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lower porosity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4787981" y="4826841"/>
            <a:ext cx="4454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Anoxic Setting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Less-packed sediment</a:t>
            </a:r>
            <a:r>
              <a:rPr lang="en-US" sz="2400" dirty="0">
                <a:latin typeface="Palatino"/>
                <a:cs typeface="Palatino"/>
              </a:rPr>
              <a:t/>
            </a:r>
            <a:br>
              <a:rPr lang="en-US" sz="2400" dirty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low density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higher porosity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7930" y="3952460"/>
            <a:ext cx="121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200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0724" y="3928813"/>
            <a:ext cx="121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00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1757" y="6435982"/>
            <a:ext cx="227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Drake &amp; Aiello, 2013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51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0" y="0"/>
            <a:ext cx="4570214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4570214" y="26504"/>
            <a:ext cx="4570214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05" y="149087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1586’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993" y="589981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1643’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8514" y="589981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1670’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5027" y="6333819"/>
            <a:ext cx="40350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Unocal </a:t>
            </a:r>
            <a:r>
              <a:rPr lang="en-US" dirty="0" err="1"/>
              <a:t>McKittrick</a:t>
            </a:r>
            <a:r>
              <a:rPr lang="en-US" dirty="0"/>
              <a:t> 418</a:t>
            </a:r>
          </a:p>
        </p:txBody>
      </p:sp>
    </p:spTree>
    <p:extLst>
      <p:ext uri="{BB962C8B-B14F-4D97-AF65-F5344CB8AC3E}">
        <p14:creationId xmlns:p14="http://schemas.microsoft.com/office/powerpoint/2010/main" val="63602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0" y="0"/>
            <a:ext cx="4570214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4568428" y="0"/>
            <a:ext cx="4575572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5027" y="6333819"/>
            <a:ext cx="40350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Unocal </a:t>
            </a:r>
            <a:r>
              <a:rPr lang="en-US" dirty="0" err="1"/>
              <a:t>McKittrick</a:t>
            </a:r>
            <a:r>
              <a:rPr lang="en-US" dirty="0"/>
              <a:t> 418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210" y="149087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1717’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3114" y="5810599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1755’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8527" y="587758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1722’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693" y="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1725’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1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485775" y="904875"/>
            <a:ext cx="81756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200" b="1" i="1" dirty="0">
                <a:solidFill>
                  <a:prstClr val="black"/>
                </a:solidFill>
                <a:cs typeface="+mn-cs"/>
              </a:rPr>
              <a:t>The Mercury Injection Capillary Pressure (MICP) technique uses a mercury (non-wetting) - air (wetting) system to investigate the pore system of a sample.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000" b="1" i="1" dirty="0">
              <a:solidFill>
                <a:prstClr val="black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200" b="1" i="1" dirty="0">
                <a:solidFill>
                  <a:prstClr val="black"/>
                </a:solidFill>
                <a:cs typeface="+mn-cs"/>
              </a:rPr>
              <a:t>The incremental intrusion data is converted to equivalent pore throat sizes in the histogram display.</a:t>
            </a:r>
            <a:r>
              <a:rPr kumimoji="0" lang="en-US" sz="1900" b="1" dirty="0">
                <a:solidFill>
                  <a:prstClr val="black"/>
                </a:solidFill>
                <a:cs typeface="+mn-cs"/>
              </a:rPr>
              <a:t> </a:t>
            </a:r>
            <a:endParaRPr kumimoji="0" lang="en-US" sz="1600" dirty="0">
              <a:solidFill>
                <a:prstClr val="black"/>
              </a:solidFill>
              <a:latin typeface="Times New Roman" charset="0"/>
              <a:cs typeface="+mn-cs"/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483580"/>
              </p:ext>
            </p:extLst>
          </p:nvPr>
        </p:nvGraphicFramePr>
        <p:xfrm>
          <a:off x="0" y="2952825"/>
          <a:ext cx="4813300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Worksheet" r:id="rId3" imgW="5191125" imgH="4772025" progId="Excel.Sheet.8">
                  <p:embed/>
                </p:oleObj>
              </mc:Choice>
              <mc:Fallback>
                <p:oleObj name="Worksheet" r:id="rId3" imgW="5191125" imgH="47720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52825"/>
                        <a:ext cx="4813300" cy="351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933504"/>
              </p:ext>
            </p:extLst>
          </p:nvPr>
        </p:nvGraphicFramePr>
        <p:xfrm>
          <a:off x="5486400" y="3651325"/>
          <a:ext cx="34877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Worksheet" r:id="rId5" imgW="6489700" imgH="4572000" progId="Excel.Sheet.8">
                  <p:embed/>
                </p:oleObj>
              </mc:Choice>
              <mc:Fallback>
                <p:oleObj name="Worksheet" r:id="rId5" imgW="6489700" imgH="4572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08" b="20000"/>
                      <a:stretch>
                        <a:fillRect/>
                      </a:stretch>
                    </p:blipFill>
                    <p:spPr bwMode="auto">
                      <a:xfrm>
                        <a:off x="5486400" y="3651325"/>
                        <a:ext cx="3487738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410200" y="6242125"/>
            <a:ext cx="34036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58" tIns="1429" rIns="2858" bIns="1429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9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100                 10                     1                    0.1                   0.01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2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Equivalent Pore Throat Diameter (microns)</a:t>
            </a:r>
            <a:endParaRPr kumimoji="0" lang="en-US" sz="1200">
              <a:solidFill>
                <a:prstClr val="black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5103813" y="2978225"/>
            <a:ext cx="219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58" tIns="1429" rIns="2858" bIns="1429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4953000" y="3727525"/>
            <a:ext cx="3873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858" tIns="1429" rIns="2858" bIns="1429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200" b="1">
                <a:solidFill>
                  <a:prstClr val="black"/>
                </a:solidFill>
                <a:cs typeface="+mn-cs"/>
              </a:rPr>
              <a:t>0.004</a:t>
            </a:r>
            <a:endParaRPr kumimoji="0" lang="en-US" sz="1200">
              <a:solidFill>
                <a:prstClr val="black"/>
              </a:solidFill>
              <a:latin typeface="Times New Roman" charset="0"/>
              <a:cs typeface="+mn-cs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5257800" y="5937325"/>
            <a:ext cx="90488" cy="1857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858" tIns="1429" rIns="2858" bIns="1429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200" b="1">
                <a:solidFill>
                  <a:srgbClr val="EEECE1"/>
                </a:solidFill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562600" y="3651325"/>
            <a:ext cx="8286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858" tIns="1429" rIns="2858" bIns="1429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200" b="1">
                <a:solidFill>
                  <a:prstClr val="black"/>
                </a:solidFill>
                <a:cs typeface="+mn-cs"/>
              </a:rPr>
              <a:t>Mercury Volume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200" b="1">
                <a:solidFill>
                  <a:prstClr val="black"/>
                </a:solidFill>
                <a:cs typeface="+mn-cs"/>
              </a:rPr>
              <a:t>ml/g</a:t>
            </a:r>
            <a:endParaRPr kumimoji="0" lang="en-US" sz="1200">
              <a:solidFill>
                <a:prstClr val="black"/>
              </a:solidFill>
              <a:latin typeface="Times New Roman" charset="0"/>
              <a:cs typeface="+mn-cs"/>
            </a:endParaRP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787615" y="172981"/>
            <a:ext cx="7524641" cy="646331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None/>
            </a:pPr>
            <a:r>
              <a:rPr kumimoji="0"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+mn-cs"/>
              </a:rPr>
              <a:t>Permeability: Pore </a:t>
            </a:r>
            <a:r>
              <a:rPr kumimoji="0"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+mn-cs"/>
              </a:rPr>
              <a:t>Throat Distribution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4953000" y="4870525"/>
            <a:ext cx="3873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858" tIns="1429" rIns="2858" bIns="1429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200" b="1">
                <a:solidFill>
                  <a:prstClr val="black"/>
                </a:solidFill>
                <a:cs typeface="+mn-cs"/>
              </a:rPr>
              <a:t>0.002</a:t>
            </a:r>
            <a:endParaRPr kumimoji="0" lang="en-US" sz="1200">
              <a:solidFill>
                <a:prstClr val="black"/>
              </a:solidFill>
              <a:latin typeface="Times New Roman" charset="0"/>
              <a:cs typeface="+mn-cs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3913" y="6404452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  <a:cs typeface="+mn-cs"/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  <a:cs typeface="+mn-cs"/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  <a:cs typeface="+mn-cs"/>
              </a:rPr>
              <a:t>et al., 2007</a:t>
            </a:r>
            <a:endParaRPr kumimoji="0" lang="en-US" sz="14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8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288"/>
            <a:ext cx="8229600" cy="71596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Silica Phase and Pore </a:t>
            </a:r>
            <a:r>
              <a:rPr lang="en-US" sz="3200" dirty="0" smtClean="0">
                <a:latin typeface="Arial" charset="0"/>
              </a:rPr>
              <a:t>Throat Distribution</a:t>
            </a:r>
            <a:endParaRPr lang="en-US" sz="3200" dirty="0">
              <a:latin typeface="Arial" charset="0"/>
            </a:endParaRPr>
          </a:p>
        </p:txBody>
      </p:sp>
      <p:graphicFrame>
        <p:nvGraphicFramePr>
          <p:cNvPr id="161795" name="Object 3"/>
          <p:cNvGraphicFramePr>
            <a:graphicFrameLocks noChangeAspect="1"/>
          </p:cNvGraphicFramePr>
          <p:nvPr/>
        </p:nvGraphicFramePr>
        <p:xfrm>
          <a:off x="481013" y="965200"/>
          <a:ext cx="3475037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Worksheet" r:id="rId3" imgW="6489700" imgH="4584700" progId="Excel.Sheet.8">
                  <p:embed/>
                </p:oleObj>
              </mc:Choice>
              <mc:Fallback>
                <p:oleObj name="Worksheet" r:id="rId3" imgW="6489700" imgH="4584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965200"/>
                        <a:ext cx="3475037" cy="24495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796" name="Object 4"/>
          <p:cNvGraphicFramePr>
            <a:graphicFrameLocks noChangeAspect="1"/>
          </p:cNvGraphicFramePr>
          <p:nvPr/>
        </p:nvGraphicFramePr>
        <p:xfrm>
          <a:off x="452438" y="3740150"/>
          <a:ext cx="35306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Worksheet" r:id="rId5" imgW="6489700" imgH="4584700" progId="Excel.Sheet.8">
                  <p:embed/>
                </p:oleObj>
              </mc:Choice>
              <mc:Fallback>
                <p:oleObj name="Worksheet" r:id="rId5" imgW="6489700" imgH="4584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3740150"/>
                        <a:ext cx="3530600" cy="24860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774700" y="6469063"/>
            <a:ext cx="3421063" cy="3651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400" b="1" dirty="0">
                <a:solidFill>
                  <a:srgbClr val="000000"/>
                </a:solidFill>
              </a:rPr>
              <a:t>Pore Throat Diameter (microns)</a:t>
            </a:r>
            <a:endParaRPr kumimoji="0"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593725" y="6042025"/>
            <a:ext cx="525463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100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1997075" y="6042025"/>
            <a:ext cx="322263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2620963" y="6042025"/>
            <a:ext cx="473075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0.1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168650" y="6038850"/>
            <a:ext cx="747713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0.01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1265238" y="6042025"/>
            <a:ext cx="425450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6475" y="4514850"/>
            <a:ext cx="552450" cy="188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DEF6F1"/>
              </a:solidFill>
              <a:latin typeface="Arial"/>
            </a:endParaRP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20725" y="1298575"/>
            <a:ext cx="1511300" cy="930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Detritus </a:t>
            </a: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17%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FF"/>
                </a:solidFill>
              </a:rPr>
              <a:t>Opal CT 79%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Porosity 30%</a:t>
            </a:r>
            <a:endParaRPr kumimoji="0" lang="en-US" sz="1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720725" y="4132263"/>
            <a:ext cx="2403475" cy="930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Detritus 18%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FF0000"/>
                </a:solidFill>
              </a:rPr>
              <a:t>Diagenetic Quartz 77%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Porosity 20%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4327525" y="1106488"/>
            <a:ext cx="4378325" cy="8223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kumimoji="0"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Mercury Injection Capillary Pressure (MICP)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4343400" y="2286000"/>
            <a:ext cx="4087813" cy="16160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76000"/>
              <a:buFont typeface="Wingdings" charset="0"/>
              <a:buChar char="§"/>
              <a:defRPr/>
            </a:pP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histograms compare the pore throat diameters for </a:t>
            </a:r>
            <a:r>
              <a:rPr kumimoji="0" lang="en-US" sz="2000" b="1" i="1" dirty="0">
                <a:solidFill>
                  <a:srgbClr val="000000"/>
                </a:solidFill>
              </a:rPr>
              <a:t>porcelanite </a:t>
            </a: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similar silica/detrital ratios but of different silica phases.</a:t>
            </a: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4324350" y="4173538"/>
            <a:ext cx="4376738" cy="13843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76000"/>
              <a:buFont typeface="Wingdings" pitchFamily="2" charset="2"/>
              <a:buChar char="§"/>
              <a:defRPr/>
            </a:pP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Opal-CT sample’s pore throats are mostly 0.1 to 0.01 microns.  </a:t>
            </a:r>
          </a:p>
          <a:p>
            <a:pPr eaLnBrk="1" hangingPunct="1">
              <a:buClr>
                <a:srgbClr val="000000"/>
              </a:buClr>
              <a:buSzPct val="76000"/>
              <a:buFont typeface="Wingdings" pitchFamily="2" charset="2"/>
              <a:buChar char="§"/>
              <a:defRPr/>
            </a:pP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Quartz phase pore throats </a:t>
            </a:r>
            <a:b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are mostly 0.1 to 1.0 microns.</a:t>
            </a:r>
            <a:endParaRPr kumimoji="0" lang="en-US" sz="1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257800" y="6529891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Clay Volume and Pore Size Distribution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7147" y="5967413"/>
            <a:ext cx="3273765" cy="36933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Pore Throat Diameter (microns)</a:t>
            </a:r>
            <a:endParaRPr kumimoji="0" lang="en-US" sz="18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57200" y="5437188"/>
            <a:ext cx="436563" cy="676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100</a:t>
            </a:r>
            <a:endParaRPr kumimoji="0"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295400" y="5437188"/>
            <a:ext cx="268288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649413" y="5449888"/>
            <a:ext cx="395287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0.1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2017713" y="5446713"/>
            <a:ext cx="622300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0.01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850900" y="5437188"/>
            <a:ext cx="352425" cy="676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10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5864225" y="1030288"/>
            <a:ext cx="2911475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6400800" y="2667000"/>
            <a:ext cx="2436813" cy="15525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None/>
            </a:pPr>
            <a:r>
              <a:rPr kumimoji="0" lang="en-US" sz="24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Quartz-Phase Porcelanite / Siliceous Shale Samples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679700" y="1301750"/>
            <a:ext cx="30956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5262.5</a:t>
            </a:r>
            <a:r>
              <a:rPr kumimoji="0" lang="ja-JP" altLang="en-US" sz="1600" b="1">
                <a:solidFill>
                  <a:prstClr val="black"/>
                </a:solidFill>
                <a:latin typeface="Calibri"/>
                <a:ea typeface="ＭＳ Ｐゴシック"/>
              </a:rPr>
              <a:t>’</a:t>
            </a:r>
            <a:r>
              <a:rPr kumimoji="0" lang="en-US" sz="1600" b="1">
                <a:solidFill>
                  <a:prstClr val="black"/>
                </a:solidFill>
                <a:latin typeface="Calibri"/>
              </a:rPr>
              <a:t>  Quartz Porcelanite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Quartz: 83%  </a:t>
            </a:r>
            <a:r>
              <a:rPr kumimoji="0" lang="en-US" sz="1600" b="1" i="1">
                <a:solidFill>
                  <a:srgbClr val="FF0000"/>
                </a:solidFill>
                <a:latin typeface="Calibri"/>
              </a:rPr>
              <a:t>Detritus: 16%</a:t>
            </a:r>
            <a:endParaRPr kumimoji="0" lang="en-US" sz="1600" b="1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Porosity: 32.5%    Kair: 3.3 md</a:t>
            </a:r>
          </a:p>
        </p:txBody>
      </p:sp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438400"/>
            <a:ext cx="2133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877888"/>
            <a:ext cx="21082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2667000" y="2686050"/>
            <a:ext cx="32734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5267.0</a:t>
            </a:r>
            <a:r>
              <a:rPr kumimoji="0" lang="ja-JP" altLang="en-US" sz="1600" b="1">
                <a:solidFill>
                  <a:prstClr val="black"/>
                </a:solidFill>
                <a:latin typeface="Calibri"/>
                <a:ea typeface="ＭＳ Ｐゴシック"/>
              </a:rPr>
              <a:t>’</a:t>
            </a:r>
            <a:r>
              <a:rPr kumimoji="0" lang="en-US" sz="1600" b="1">
                <a:solidFill>
                  <a:prstClr val="black"/>
                </a:solidFill>
                <a:latin typeface="Calibri"/>
              </a:rPr>
              <a:t>  Quartz Porcelanite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Quartz: 76%  </a:t>
            </a:r>
            <a:r>
              <a:rPr kumimoji="0" lang="en-US" sz="1600" b="1" i="1">
                <a:solidFill>
                  <a:srgbClr val="FF0000"/>
                </a:solidFill>
                <a:latin typeface="Calibri"/>
              </a:rPr>
              <a:t>Detritus: 23%</a:t>
            </a:r>
            <a:endParaRPr kumimoji="0" lang="en-US" sz="1600" b="1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Porosity: 24.7%    Kair: 0.22 md</a:t>
            </a:r>
          </a:p>
        </p:txBody>
      </p:sp>
      <p:pic>
        <p:nvPicPr>
          <p:cNvPr id="4199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951288"/>
            <a:ext cx="21717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679700" y="4349750"/>
            <a:ext cx="33639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5267.4</a:t>
            </a:r>
            <a:r>
              <a:rPr kumimoji="0" lang="ja-JP" altLang="en-US" sz="1600" b="1">
                <a:solidFill>
                  <a:prstClr val="black"/>
                </a:solidFill>
                <a:latin typeface="Calibri"/>
                <a:ea typeface="ＭＳ Ｐゴシック"/>
              </a:rPr>
              <a:t>’</a:t>
            </a:r>
            <a:r>
              <a:rPr kumimoji="0" lang="en-US" sz="1600" b="1">
                <a:solidFill>
                  <a:prstClr val="black"/>
                </a:solidFill>
                <a:latin typeface="Calibri"/>
              </a:rPr>
              <a:t>  Quartz Siliceous Shale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Quartz: 55%  </a:t>
            </a:r>
            <a:r>
              <a:rPr kumimoji="0" lang="en-US" sz="1600" b="1" i="1">
                <a:solidFill>
                  <a:srgbClr val="FF0000"/>
                </a:solidFill>
                <a:latin typeface="Calibri"/>
              </a:rPr>
              <a:t>Detritus: 43%</a:t>
            </a:r>
            <a:endParaRPr kumimoji="0" lang="en-US" sz="1600" b="1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Porosity: 15.1%     Kair: 0.06 md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257800" y="6516523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765675" y="752949"/>
            <a:ext cx="4378325" cy="8223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kumimoji="0"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Mercury Injection Capillary Pressure (MICP)</a:t>
            </a:r>
          </a:p>
        </p:txBody>
      </p:sp>
    </p:spTree>
    <p:extLst>
      <p:ext uri="{BB962C8B-B14F-4D97-AF65-F5344CB8AC3E}">
        <p14:creationId xmlns:p14="http://schemas.microsoft.com/office/powerpoint/2010/main" val="39861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62" name="Group 5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844500653"/>
              </p:ext>
            </p:extLst>
          </p:nvPr>
        </p:nvGraphicFramePr>
        <p:xfrm>
          <a:off x="421105" y="1898316"/>
          <a:ext cx="8229600" cy="3126423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Typical Porosity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Grain Density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g/cc)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Permeability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(air, md)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Pore-throat diameter (microns)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Oil Saturation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Opal-CT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25-40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2.25-2.35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0.01 – 0.1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0.01 –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0 - 30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5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Quartz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15-30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2.55-2.65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0.1 – 1.0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’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0.1 – 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30 - 60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92" name="Text Box 49"/>
          <p:cNvSpPr txBox="1">
            <a:spLocks noChangeArrowheads="1"/>
          </p:cNvSpPr>
          <p:nvPr/>
        </p:nvSpPr>
        <p:spPr bwMode="auto">
          <a:xfrm>
            <a:off x="1353514" y="333022"/>
            <a:ext cx="61081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>
                <a:solidFill>
                  <a:prstClr val="black"/>
                </a:solidFill>
                <a:cs typeface="+mn-cs"/>
              </a:rPr>
              <a:t>Typical reservoir parameters of </a:t>
            </a:r>
            <a:r>
              <a:rPr kumimoji="0" lang="en-US" sz="3200" dirty="0" smtClean="0">
                <a:solidFill>
                  <a:prstClr val="black"/>
                </a:solidFill>
                <a:cs typeface="+mn-cs"/>
              </a:rPr>
              <a:t/>
            </a:r>
            <a:br>
              <a:rPr kumimoji="0" lang="en-US" sz="3200" dirty="0" smtClean="0">
                <a:solidFill>
                  <a:prstClr val="black"/>
                </a:solidFill>
                <a:cs typeface="+mn-cs"/>
              </a:rPr>
            </a:br>
            <a:r>
              <a:rPr kumimoji="0" lang="en-US" sz="3200" dirty="0" smtClean="0">
                <a:solidFill>
                  <a:prstClr val="black"/>
                </a:solidFill>
                <a:cs typeface="+mn-cs"/>
              </a:rPr>
              <a:t>opal </a:t>
            </a:r>
            <a:r>
              <a:rPr kumimoji="0" lang="en-US" sz="3200" dirty="0">
                <a:solidFill>
                  <a:prstClr val="black"/>
                </a:solidFill>
                <a:cs typeface="+mn-cs"/>
              </a:rPr>
              <a:t>CT and quartz </a:t>
            </a:r>
            <a:r>
              <a:rPr kumimoji="0" lang="en-US" sz="3200" dirty="0" err="1">
                <a:solidFill>
                  <a:prstClr val="black"/>
                </a:solidFill>
                <a:cs typeface="+mn-cs"/>
              </a:rPr>
              <a:t>porcelanites</a:t>
            </a:r>
            <a:r>
              <a:rPr kumimoji="0" lang="en-US" sz="3200" dirty="0">
                <a:solidFill>
                  <a:prstClr val="black"/>
                </a:solidFill>
                <a:cs typeface="+mn-cs"/>
              </a:rPr>
              <a:t>.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257800" y="6529891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  <a:cs typeface="+mn-cs"/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  <a:cs typeface="+mn-cs"/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  <a:cs typeface="+mn-cs"/>
              </a:rPr>
              <a:t>et al., 2007</a:t>
            </a:r>
            <a:endParaRPr kumimoji="0" lang="en-US" sz="14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72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Porosity </a:t>
            </a:r>
            <a:r>
              <a:rPr lang="en-US" sz="3200" dirty="0">
                <a:solidFill>
                  <a:schemeClr val="tx2"/>
                </a:solidFill>
              </a:rPr>
              <a:t>and Permeability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Controlling Variables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D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iatomite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Porcelanite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Chert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Relationships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Petroleum Geology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34473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Autofit/>
          </a:bodyPr>
          <a:lstStyle/>
          <a:p>
            <a:r>
              <a:rPr lang="en-US" sz="4400" dirty="0" smtClean="0"/>
              <a:t>Porcelanite pore microfabrics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00100" y="4213079"/>
            <a:ext cx="8280400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 Opal-CT       Opal-CT      Opal-CT         Quartz         Quartz          Quartz              </a:t>
            </a:r>
          </a:p>
          <a:p>
            <a:pPr>
              <a:buFontTx/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Detrital-poor       Detrital-rich      Detrital-poor         Detrital-poor      Detrital-poor       </a:t>
            </a:r>
            <a:r>
              <a:rPr lang="en-US" sz="1400" dirty="0">
                <a:solidFill>
                  <a:prstClr val="black"/>
                </a:solidFill>
              </a:rPr>
              <a:t>Detrital-rich                                                          </a:t>
            </a:r>
            <a:r>
              <a:rPr lang="en-US" sz="1400" dirty="0" smtClean="0">
                <a:solidFill>
                  <a:prstClr val="black"/>
                </a:solidFill>
              </a:rPr>
              <a:t>		            Transition-zone        Laminated          Massive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2659452"/>
            <a:ext cx="7620000" cy="15356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1" name="Picture 3" descr="E:\Custom Geo Swatches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65"/>
          <a:stretch/>
        </p:blipFill>
        <p:spPr bwMode="auto">
          <a:xfrm>
            <a:off x="840597" y="2862219"/>
            <a:ext cx="7462807" cy="11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149" y="1244600"/>
            <a:ext cx="8262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i="1" dirty="0" smtClean="0">
                <a:solidFill>
                  <a:prstClr val="black"/>
                </a:solidFill>
              </a:rPr>
              <a:t>Effective porosity and permeability varies with silica phase, composition, macro- &amp; microfabric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2018" y="614155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(2016); Behl &amp; </a:t>
            </a: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9"/>
          <p:cNvSpPr>
            <a:spLocks noGrp="1"/>
          </p:cNvSpPr>
          <p:nvPr>
            <p:ph sz="quarter" idx="1"/>
          </p:nvPr>
        </p:nvSpPr>
        <p:spPr>
          <a:xfrm>
            <a:off x="170618" y="1789637"/>
            <a:ext cx="8503920" cy="185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 smtClean="0"/>
              <a:t>Lepisheric</a:t>
            </a:r>
            <a:r>
              <a:rPr lang="en-US" sz="2600" dirty="0"/>
              <a:t> </a:t>
            </a:r>
            <a:r>
              <a:rPr lang="en-US" sz="2600" dirty="0" smtClean="0"/>
              <a:t>structure </a:t>
            </a:r>
            <a:br>
              <a:rPr lang="en-US" sz="2600" dirty="0" smtClean="0"/>
            </a:br>
            <a:r>
              <a:rPr lang="en-US" sz="2600" dirty="0" smtClean="0"/>
              <a:t>with </a:t>
            </a:r>
            <a:br>
              <a:rPr lang="en-US" sz="2600" dirty="0" smtClean="0"/>
            </a:br>
            <a:r>
              <a:rPr lang="en-US" sz="2600" dirty="0" smtClean="0"/>
              <a:t>three distinct zones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Massive Opal-CT Porcelanite</a:t>
            </a:r>
            <a:r>
              <a:rPr lang="en-US" sz="4000" u="sng" dirty="0" smtClean="0"/>
              <a:t> </a:t>
            </a:r>
            <a:br>
              <a:rPr lang="en-US" sz="4000" u="sng" dirty="0" smtClean="0"/>
            </a:br>
            <a:r>
              <a:rPr lang="en-US" sz="3200" dirty="0" smtClean="0"/>
              <a:t>Detrital-poor (&gt; .75 </a:t>
            </a:r>
            <a:r>
              <a:rPr lang="en-US" sz="3200" dirty="0" err="1" smtClean="0"/>
              <a:t>silica:detritus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 descr="VK12-6 im00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26534" r="16914" b="-86"/>
          <a:stretch/>
        </p:blipFill>
        <p:spPr>
          <a:xfrm>
            <a:off x="3040508" y="1252110"/>
            <a:ext cx="5989192" cy="5513230"/>
          </a:xfrm>
          <a:prstGeom prst="rect">
            <a:avLst/>
          </a:prstGeom>
        </p:spPr>
      </p:pic>
      <p:pic>
        <p:nvPicPr>
          <p:cNvPr id="5" name="Picture 3" descr="E:\Custom Geo Swatch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85338" b="76584"/>
          <a:stretch/>
        </p:blipFill>
        <p:spPr bwMode="auto">
          <a:xfrm>
            <a:off x="1190821" y="3459295"/>
            <a:ext cx="950976" cy="92669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216" y="5995558"/>
            <a:ext cx="3692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(2016); </a:t>
            </a:r>
            <a:br>
              <a:rPr lang="en-US" sz="2000" i="1" dirty="0" smtClean="0">
                <a:solidFill>
                  <a:prstClr val="black"/>
                </a:solidFill>
              </a:rPr>
            </a:br>
            <a:r>
              <a:rPr lang="en-US" sz="2000" i="1" dirty="0" smtClean="0">
                <a:solidFill>
                  <a:prstClr val="black"/>
                </a:solidFill>
              </a:rPr>
              <a:t>Behl &amp; </a:t>
            </a: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294992" y="1282103"/>
            <a:ext cx="8503920" cy="2382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Three distinct zones</a:t>
            </a:r>
            <a:endParaRPr lang="en-US" sz="2800" dirty="0"/>
          </a:p>
          <a:p>
            <a:pPr lvl="1"/>
            <a:r>
              <a:rPr lang="en-US" dirty="0" smtClean="0"/>
              <a:t>Core</a:t>
            </a:r>
            <a:r>
              <a:rPr lang="en-US" dirty="0"/>
              <a:t>: </a:t>
            </a:r>
            <a:r>
              <a:rPr lang="en-US" dirty="0" smtClean="0"/>
              <a:t>highly </a:t>
            </a:r>
            <a:r>
              <a:rPr lang="en-US" dirty="0"/>
              <a:t>porous and connected; </a:t>
            </a:r>
            <a:r>
              <a:rPr lang="en-US" dirty="0" smtClean="0"/>
              <a:t>3</a:t>
            </a:r>
            <a:r>
              <a:rPr lang="en-US" dirty="0"/>
              <a:t>-280 </a:t>
            </a:r>
            <a:r>
              <a:rPr lang="en-US" dirty="0" smtClean="0"/>
              <a:t>nm</a:t>
            </a:r>
            <a:endParaRPr lang="en-US" dirty="0"/>
          </a:p>
          <a:p>
            <a:pPr lvl="1"/>
            <a:r>
              <a:rPr lang="en-US" dirty="0" smtClean="0"/>
              <a:t>Mantle</a:t>
            </a:r>
            <a:r>
              <a:rPr lang="en-US" dirty="0"/>
              <a:t>: </a:t>
            </a:r>
            <a:r>
              <a:rPr lang="en-US" dirty="0" smtClean="0"/>
              <a:t>isolated </a:t>
            </a:r>
            <a:r>
              <a:rPr lang="en-US" dirty="0" err="1" smtClean="0"/>
              <a:t>nanopores</a:t>
            </a:r>
            <a:r>
              <a:rPr lang="en-US" dirty="0" smtClean="0"/>
              <a:t>, virtually </a:t>
            </a:r>
            <a:r>
              <a:rPr lang="en-US" dirty="0"/>
              <a:t>impermeable</a:t>
            </a:r>
          </a:p>
          <a:p>
            <a:pPr lvl="1"/>
            <a:r>
              <a:rPr lang="en-US" dirty="0" smtClean="0"/>
              <a:t>Interlepisphere</a:t>
            </a:r>
            <a:r>
              <a:rPr lang="en-US" dirty="0"/>
              <a:t>: </a:t>
            </a:r>
            <a:r>
              <a:rPr lang="en-US" dirty="0" smtClean="0"/>
              <a:t>Very porous; 10</a:t>
            </a:r>
            <a:r>
              <a:rPr lang="en-US" dirty="0"/>
              <a:t>-440 </a:t>
            </a:r>
            <a:r>
              <a:rPr lang="en-US" dirty="0" smtClean="0"/>
              <a:t>nm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Opal-CT Lepispheric pore structure</a:t>
            </a:r>
            <a:endParaRPr lang="en-US" sz="4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7200" y="3872022"/>
            <a:ext cx="2486522" cy="2960655"/>
            <a:chOff x="457200" y="3872022"/>
            <a:chExt cx="2486522" cy="2960655"/>
          </a:xfrm>
        </p:grpSpPr>
        <p:pic>
          <p:nvPicPr>
            <p:cNvPr id="7" name="Picture 6" descr="C:\Users\Tesfalidet\Documents\Z Porcelanite data\1 porcelanite\1 opal-CT\1. Silica rich\VK12-6\1. 140414_Boeing VK 12 6 measure\100000_001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3060" b="7423"/>
            <a:stretch/>
          </p:blipFill>
          <p:spPr bwMode="auto">
            <a:xfrm>
              <a:off x="457200" y="3872022"/>
              <a:ext cx="2486522" cy="24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981199" y="6463345"/>
              <a:ext cx="89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500 nm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018101" y="6463345"/>
              <a:ext cx="9060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172200" y="3886199"/>
            <a:ext cx="2494197" cy="2963793"/>
            <a:chOff x="6172200" y="3886199"/>
            <a:chExt cx="2494197" cy="296379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7162800" y="6469028"/>
              <a:ext cx="1447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64586" y="6480660"/>
              <a:ext cx="89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500 nm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16" b="7870"/>
            <a:stretch/>
          </p:blipFill>
          <p:spPr bwMode="auto">
            <a:xfrm>
              <a:off x="6172200" y="3886199"/>
              <a:ext cx="2494197" cy="2468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accent1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352800" y="3886199"/>
            <a:ext cx="2487168" cy="2960132"/>
            <a:chOff x="3352800" y="3886199"/>
            <a:chExt cx="2487168" cy="2960132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4" r="28211" b="5651"/>
            <a:stretch/>
          </p:blipFill>
          <p:spPr bwMode="auto">
            <a:xfrm>
              <a:off x="3352800" y="3886199"/>
              <a:ext cx="2487168" cy="2468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343400" y="6476999"/>
              <a:ext cx="13865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01300" y="6476999"/>
              <a:ext cx="671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 </a:t>
              </a:r>
              <a:r>
                <a:rPr lang="en-US" sz="18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m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8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820" y="0"/>
            <a:ext cx="7611181" cy="758952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dirty="0" smtClean="0"/>
              <a:t>Detrital-poor Opal-CT Porcelanite</a:t>
            </a:r>
            <a:endParaRPr lang="en-US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79"/>
          <a:stretch/>
        </p:blipFill>
        <p:spPr bwMode="auto">
          <a:xfrm>
            <a:off x="2103374" y="1876749"/>
            <a:ext cx="6834614" cy="47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1675936" y="2472816"/>
            <a:ext cx="945864" cy="2001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577" y="2149574"/>
            <a:ext cx="213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dirty="0" smtClean="0">
                <a:solidFill>
                  <a:prstClr val="black"/>
                </a:solidFill>
              </a:rPr>
              <a:t>Inter-</a:t>
            </a:r>
            <a:r>
              <a:rPr lang="en-US" dirty="0" err="1" smtClean="0">
                <a:solidFill>
                  <a:prstClr val="black"/>
                </a:solidFill>
              </a:rPr>
              <a:t>lepisphere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7513" y="4576418"/>
            <a:ext cx="1476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dirty="0" smtClean="0">
                <a:solidFill>
                  <a:srgbClr val="FFFF00"/>
                </a:solidFill>
              </a:rPr>
              <a:t>Mantle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6843" y="5762789"/>
            <a:ext cx="1311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dirty="0" smtClean="0">
                <a:solidFill>
                  <a:srgbClr val="FFFF00"/>
                </a:solidFill>
              </a:rPr>
              <a:t>Core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2586" y="6245854"/>
            <a:ext cx="1767588" cy="130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299" y="6187210"/>
            <a:ext cx="9956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 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251198" y="698140"/>
            <a:ext cx="8503920" cy="1170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dirty="0" smtClean="0"/>
              <a:t>Three distinct lepispheric zones with isolated or connected pores</a:t>
            </a:r>
          </a:p>
        </p:txBody>
      </p:sp>
    </p:spTree>
    <p:extLst>
      <p:ext uri="{BB962C8B-B14F-4D97-AF65-F5344CB8AC3E}">
        <p14:creationId xmlns:p14="http://schemas.microsoft.com/office/powerpoint/2010/main" val="32463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83" y="5511496"/>
            <a:ext cx="6306457" cy="75895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10x’s larger pores &amp; pore throats</a:t>
            </a:r>
            <a:endParaRPr lang="en-US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/>
          <a:stretch/>
        </p:blipFill>
        <p:spPr bwMode="auto">
          <a:xfrm>
            <a:off x="1134836" y="1905000"/>
            <a:ext cx="6874329" cy="364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917614" y="5715000"/>
            <a:ext cx="4579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42099" y="5618718"/>
            <a:ext cx="10087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+mj-lt"/>
              </a:rPr>
              <a:t>1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984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Massive Quartz Porcelanite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94057" y="1117398"/>
            <a:ext cx="6462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Detrital-poor (&gt; .75 </a:t>
            </a:r>
            <a:r>
              <a:rPr lang="en-US" sz="2800" dirty="0" err="1"/>
              <a:t>silica:detritus</a:t>
            </a:r>
            <a:r>
              <a:rPr lang="en-US" sz="2800" dirty="0"/>
              <a:t>)</a:t>
            </a:r>
            <a:endParaRPr lang="en-US" dirty="0"/>
          </a:p>
        </p:txBody>
      </p:sp>
      <p:pic>
        <p:nvPicPr>
          <p:cNvPr id="9" name="Picture 3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4" r="17071" b="76415"/>
          <a:stretch/>
        </p:blipFill>
        <p:spPr bwMode="auto">
          <a:xfrm>
            <a:off x="7905280" y="708091"/>
            <a:ext cx="979714" cy="9584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4604" y="1293475"/>
            <a:ext cx="3913551" cy="1595805"/>
          </a:xfrm>
        </p:spPr>
        <p:txBody>
          <a:bodyPr/>
          <a:lstStyle/>
          <a:p>
            <a:r>
              <a:rPr lang="en-US" sz="2400" dirty="0" smtClean="0"/>
              <a:t>~100 µm-thick </a:t>
            </a:r>
            <a:r>
              <a:rPr lang="en-US" sz="2400" dirty="0"/>
              <a:t>laminations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arked </a:t>
            </a:r>
            <a:r>
              <a:rPr lang="en-US" sz="2400" dirty="0"/>
              <a:t>difference </a:t>
            </a:r>
            <a:r>
              <a:rPr lang="en-US" sz="2400" dirty="0" smtClean="0"/>
              <a:t>in porosity.</a:t>
            </a:r>
          </a:p>
          <a:p>
            <a:r>
              <a:rPr lang="en-US" sz="2400" dirty="0" smtClean="0"/>
              <a:t>Good lateral connectivity</a:t>
            </a:r>
          </a:p>
        </p:txBody>
      </p:sp>
      <p:pic>
        <p:nvPicPr>
          <p:cNvPr id="9" name="Picture 6" descr="C:\Users\Tesfalidet\Documents\A ImageJ analysis\A. SEM Images VK &amp; VB\VK12_16\VK12_6_01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5"/>
          <a:stretch/>
        </p:blipFill>
        <p:spPr bwMode="auto">
          <a:xfrm>
            <a:off x="5427803" y="773955"/>
            <a:ext cx="31786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34878" y="3458382"/>
            <a:ext cx="91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400 </a:t>
            </a:r>
            <a:r>
              <a:rPr lang="en-US" sz="18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solidFill>
                  <a:prstClr val="black"/>
                </a:solidFill>
              </a:rPr>
              <a:t>m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481805" y="3656346"/>
            <a:ext cx="990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4" r="34559" b="76683"/>
          <a:stretch/>
        </p:blipFill>
        <p:spPr bwMode="auto">
          <a:xfrm>
            <a:off x="4095968" y="1770479"/>
            <a:ext cx="950347" cy="94759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23202"/>
            <a:ext cx="9144000" cy="990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Microfabric: Laminated Quartz Porcelanite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Detrital-poor (</a:t>
            </a:r>
            <a:r>
              <a:rPr lang="en-US" sz="2800" dirty="0"/>
              <a:t>&gt;</a:t>
            </a:r>
            <a:r>
              <a:rPr lang="en-US" sz="2800" dirty="0" smtClean="0"/>
              <a:t> .75 </a:t>
            </a:r>
            <a:r>
              <a:rPr lang="en-US" sz="2800" dirty="0" err="1" smtClean="0"/>
              <a:t>silica:detritus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41042" y="33708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High-porosity lamination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8" name="Picture 2" descr="D:\Z\1 porcelanite\2 Quartz phase\Detrital poor\VK12-16\3. A3   140324_VK 12 16 A measure 30-60K Presentation\New folder\PictureB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0" y="3883160"/>
            <a:ext cx="8229600" cy="265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41118" y="6449868"/>
            <a:ext cx="67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j-lt"/>
              </a:rPr>
              <a:t>1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</a:t>
            </a:r>
            <a:endParaRPr lang="en-US" sz="18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98425" y="6680543"/>
            <a:ext cx="61778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0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 descr="D:\Z\1 porcelanite\2 Quartz phase\Detrital poor\VK12-16\6 140517_VK 12 16 Boeing Presentation\3000x_004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7"/>
          <a:stretch/>
        </p:blipFill>
        <p:spPr bwMode="auto">
          <a:xfrm>
            <a:off x="1036477" y="1618312"/>
            <a:ext cx="7038971" cy="46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790" y="384048"/>
            <a:ext cx="8771342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Detrital-Rich Quartz Porcelanite</a:t>
            </a:r>
            <a:br>
              <a:rPr lang="en-US" dirty="0"/>
            </a:br>
            <a:r>
              <a:rPr lang="en-US" sz="3600" dirty="0"/>
              <a:t>(&lt; .75 </a:t>
            </a:r>
            <a:r>
              <a:rPr lang="en-US" sz="3600" dirty="0" err="1"/>
              <a:t>silica:detritus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3600" dirty="0" smtClean="0"/>
              <a:t>Moderate porosity with poor connectivity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49320" y="6542168"/>
            <a:ext cx="199433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00803" y="6231007"/>
            <a:ext cx="1203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</p:txBody>
      </p:sp>
      <p:pic>
        <p:nvPicPr>
          <p:cNvPr id="9" name="Picture 8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4" b="75625"/>
          <a:stretch/>
        </p:blipFill>
        <p:spPr bwMode="auto">
          <a:xfrm>
            <a:off x="7985931" y="316540"/>
            <a:ext cx="983343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b="2091"/>
          <a:stretch/>
        </p:blipFill>
        <p:spPr bwMode="auto">
          <a:xfrm>
            <a:off x="1134836" y="2514600"/>
            <a:ext cx="6874329" cy="356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467600" y="6178552"/>
            <a:ext cx="381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24212" y="6183868"/>
            <a:ext cx="67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j-lt"/>
              </a:rPr>
              <a:t>1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/>
              <a:t>m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3254" y="141004"/>
            <a:ext cx="8594725" cy="1012337"/>
          </a:xfrm>
        </p:spPr>
        <p:txBody>
          <a:bodyPr>
            <a:noAutofit/>
          </a:bodyPr>
          <a:lstStyle/>
          <a:p>
            <a:r>
              <a:rPr lang="en-US" sz="4400" dirty="0" smtClean="0"/>
              <a:t>Detrital-rich quartz porcelanite</a:t>
            </a:r>
            <a:br>
              <a:rPr lang="en-US" sz="4400" dirty="0" smtClean="0"/>
            </a:br>
            <a:r>
              <a:rPr lang="en-US" sz="3200" dirty="0" smtClean="0"/>
              <a:t> (&lt; .</a:t>
            </a:r>
            <a:r>
              <a:rPr lang="en-US" sz="3200" dirty="0"/>
              <a:t>75 </a:t>
            </a:r>
            <a:r>
              <a:rPr lang="en-US" sz="3200" dirty="0" err="1"/>
              <a:t>silica:detritus</a:t>
            </a:r>
            <a:r>
              <a:rPr lang="en-US" sz="3200" dirty="0"/>
              <a:t>)</a:t>
            </a:r>
          </a:p>
        </p:txBody>
      </p:sp>
      <p:pic>
        <p:nvPicPr>
          <p:cNvPr id="9" name="Picture 8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4" b="75625"/>
          <a:stretch/>
        </p:blipFill>
        <p:spPr bwMode="auto">
          <a:xfrm>
            <a:off x="7766957" y="1104900"/>
            <a:ext cx="983343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301752" y="1467939"/>
            <a:ext cx="850392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Small and large pores</a:t>
            </a:r>
            <a:br>
              <a:rPr lang="en-US" sz="2400" dirty="0" smtClean="0"/>
            </a:br>
            <a:r>
              <a:rPr lang="en-US" sz="2400" dirty="0" smtClean="0"/>
              <a:t>Moderate bulk porosity, but  with poor connectivity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00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896938" y="823"/>
            <a:ext cx="757555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Hydrocarbon Columns:  Porcelanite S</a:t>
            </a:r>
            <a:r>
              <a:rPr kumimoji="0" lang="en-US" sz="36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o</a:t>
            </a:r>
            <a:endParaRPr kumimoji="0" lang="en-U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57146" y="2640630"/>
            <a:ext cx="7016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Height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Above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Free-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Water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Level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(Ft)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747650" y="6451656"/>
            <a:ext cx="4638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 dirty="0">
                <a:solidFill>
                  <a:prstClr val="black"/>
                </a:solidFill>
              </a:rPr>
              <a:t>Predicted Oil Saturation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926330" y="6494641"/>
            <a:ext cx="22176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839614"/>
              </p:ext>
            </p:extLst>
          </p:nvPr>
        </p:nvGraphicFramePr>
        <p:xfrm>
          <a:off x="1102424" y="842256"/>
          <a:ext cx="6089368" cy="558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Worksheet" r:id="rId4" imgW="5791200" imgH="3975100" progId="Excel.Sheet.8">
                  <p:embed/>
                </p:oleObj>
              </mc:Choice>
              <mc:Fallback>
                <p:oleObj name="Worksheet" r:id="rId4" imgW="5791200" imgH="3975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658"/>
                      <a:stretch>
                        <a:fillRect/>
                      </a:stretch>
                    </p:blipFill>
                    <p:spPr bwMode="auto">
                      <a:xfrm>
                        <a:off x="1102424" y="842256"/>
                        <a:ext cx="6089368" cy="558691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1784500" y="4858638"/>
            <a:ext cx="1141756" cy="57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Quartz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Porcelanite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&lt; 20% Detritus</a:t>
            </a:r>
            <a:endParaRPr kumimoji="0" lang="en-US" sz="12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3119276" y="4411065"/>
            <a:ext cx="11970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Quartz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 smtClean="0">
                <a:solidFill>
                  <a:srgbClr val="FF0000"/>
                </a:solidFill>
              </a:rPr>
              <a:t>  Porcelanite</a:t>
            </a:r>
            <a:endParaRPr kumimoji="0" lang="en-US" sz="1000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 smtClean="0">
                <a:solidFill>
                  <a:srgbClr val="FF0000"/>
                </a:solidFill>
              </a:rPr>
              <a:t>    20</a:t>
            </a:r>
            <a:r>
              <a:rPr kumimoji="0" lang="en-US" sz="1000" b="1" dirty="0">
                <a:solidFill>
                  <a:srgbClr val="FF0000"/>
                </a:solidFill>
              </a:rPr>
              <a:t>-30% Detritus</a:t>
            </a:r>
            <a:endParaRPr kumimoji="0" lang="en-US" sz="12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804788" y="2230619"/>
            <a:ext cx="8120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Transitional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CT -</a:t>
            </a:r>
            <a:r>
              <a:rPr kumimoji="0" lang="en-US" sz="1000" b="1" dirty="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kumimoji="0" lang="en-US" sz="1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Quartz</a:t>
            </a:r>
            <a:endParaRPr kumimoji="0"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224520" y="868444"/>
            <a:ext cx="1291006" cy="2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000000"/>
                </a:solidFill>
              </a:rPr>
              <a:t>Siliceous Shale</a:t>
            </a:r>
            <a:endParaRPr kumimoji="0" lang="en-US" sz="12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2705970" y="799335"/>
            <a:ext cx="298498" cy="38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Char char="§"/>
            </a:pPr>
            <a:endParaRPr kumimoji="0" lang="en-US" sz="1600" b="1">
              <a:solidFill>
                <a:srgbClr val="000000"/>
              </a:solidFill>
            </a:endParaRPr>
          </a:p>
        </p:txBody>
      </p:sp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1547466" y="5984554"/>
            <a:ext cx="5574458" cy="277000"/>
          </a:xfrm>
          <a:prstGeom prst="rect">
            <a:avLst/>
          </a:prstGeom>
          <a:solidFill>
            <a:srgbClr val="E7E7E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None/>
            </a:pP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100	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 80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 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      60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 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           40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	 20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0</a:t>
            </a:r>
            <a:endParaRPr kumimoji="0" lang="en-US" sz="1200" b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4594403" y="955740"/>
            <a:ext cx="1082598" cy="246221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None/>
            </a:pPr>
            <a:r>
              <a:rPr kumimoji="0" lang="en-US" sz="1000" b="1" dirty="0">
                <a:solidFill>
                  <a:srgbClr val="0000FF"/>
                </a:solidFill>
                <a:latin typeface="Arial"/>
                <a:cs typeface="Arial"/>
              </a:rPr>
              <a:t>CT Porcelanite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7285206" y="4183400"/>
            <a:ext cx="1858794" cy="13789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smtClean="0"/>
              <a:t>For modeled</a:t>
            </a:r>
            <a:br>
              <a:rPr lang="en-US" sz="2400" i="1" dirty="0" smtClean="0"/>
            </a:br>
            <a:r>
              <a:rPr lang="en-US" sz="2400" i="1" dirty="0" smtClean="0"/>
              <a:t>pore-throat</a:t>
            </a:r>
            <a:br>
              <a:rPr lang="en-US" sz="2400" i="1" dirty="0" smtClean="0"/>
            </a:br>
            <a:r>
              <a:rPr lang="en-US" sz="2400" i="1" dirty="0" smtClean="0"/>
              <a:t>distribution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313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2"/>
          <p:cNvSpPr>
            <a:spLocks noChangeArrowheads="1"/>
          </p:cNvSpPr>
          <p:nvPr/>
        </p:nvSpPr>
        <p:spPr bwMode="auto">
          <a:xfrm>
            <a:off x="6486525" y="3832447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25283" name="Group 20"/>
          <p:cNvGrpSpPr>
            <a:grpSpLocks/>
          </p:cNvGrpSpPr>
          <p:nvPr/>
        </p:nvGrpSpPr>
        <p:grpSpPr bwMode="auto">
          <a:xfrm>
            <a:off x="313154" y="3227609"/>
            <a:ext cx="8580022" cy="1156784"/>
            <a:chOff x="470962" y="4161705"/>
            <a:chExt cx="8384173" cy="1131269"/>
          </a:xfrm>
        </p:grpSpPr>
        <p:pic>
          <p:nvPicPr>
            <p:cNvPr id="225291" name="Picture 24" descr="5256a_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72182" y="2661065"/>
              <a:ext cx="1129381" cy="413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92" name="Picture 25" descr="5259a_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160634" y="2598474"/>
              <a:ext cx="1131269" cy="4257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284" name="Text Box 26"/>
          <p:cNvSpPr txBox="1">
            <a:spLocks noChangeArrowheads="1"/>
          </p:cNvSpPr>
          <p:nvPr/>
        </p:nvSpPr>
        <p:spPr bwMode="auto">
          <a:xfrm>
            <a:off x="1168400" y="2557684"/>
            <a:ext cx="1536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600" b="1">
                <a:solidFill>
                  <a:srgbClr val="000000"/>
                </a:solidFill>
              </a:rPr>
              <a:t>Siliceous Shale</a:t>
            </a:r>
          </a:p>
        </p:txBody>
      </p:sp>
      <p:sp>
        <p:nvSpPr>
          <p:cNvPr id="225285" name="Rectangle 29"/>
          <p:cNvSpPr>
            <a:spLocks noChangeArrowheads="1"/>
          </p:cNvSpPr>
          <p:nvPr/>
        </p:nvSpPr>
        <p:spPr bwMode="auto">
          <a:xfrm>
            <a:off x="6629400" y="2557684"/>
            <a:ext cx="160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600" b="1">
                <a:solidFill>
                  <a:srgbClr val="FF0000"/>
                </a:solidFill>
              </a:rPr>
              <a:t>Quartz Porcelanite</a:t>
            </a:r>
          </a:p>
        </p:txBody>
      </p:sp>
      <p:sp>
        <p:nvSpPr>
          <p:cNvPr id="225286" name="Text Box 30"/>
          <p:cNvSpPr txBox="1">
            <a:spLocks noChangeArrowheads="1"/>
          </p:cNvSpPr>
          <p:nvPr/>
        </p:nvSpPr>
        <p:spPr bwMode="auto">
          <a:xfrm>
            <a:off x="196850" y="4567459"/>
            <a:ext cx="803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Plain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Light</a:t>
            </a:r>
          </a:p>
        </p:txBody>
      </p:sp>
      <p:sp>
        <p:nvSpPr>
          <p:cNvPr id="225287" name="Rectangle 31"/>
          <p:cNvSpPr>
            <a:spLocks noChangeArrowheads="1"/>
          </p:cNvSpPr>
          <p:nvPr/>
        </p:nvSpPr>
        <p:spPr bwMode="auto">
          <a:xfrm>
            <a:off x="196850" y="2367184"/>
            <a:ext cx="923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UV</a:t>
            </a:r>
          </a:p>
          <a:p>
            <a:pPr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Light</a:t>
            </a: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3733800" y="2557684"/>
            <a:ext cx="17653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Opal-CT Porcelanite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328988" y="4978622"/>
            <a:ext cx="1430337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290" name="Rectangle 29"/>
          <p:cNvSpPr>
            <a:spLocks noChangeArrowheads="1"/>
          </p:cNvSpPr>
          <p:nvPr/>
        </p:nvSpPr>
        <p:spPr bwMode="auto">
          <a:xfrm>
            <a:off x="3197225" y="5137372"/>
            <a:ext cx="160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600" b="1">
                <a:solidFill>
                  <a:srgbClr val="FF0000"/>
                </a:solidFill>
              </a:rPr>
              <a:t>1 foot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7800" y="6529891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90360" y="482599"/>
            <a:ext cx="8584351" cy="175432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3600" dirty="0" err="1" smtClean="0">
                <a:solidFill>
                  <a:prstClr val="black"/>
                </a:solidFill>
                <a:latin typeface="Calibri"/>
              </a:rPr>
              <a:t>Interbedded</a:t>
            </a:r>
            <a:r>
              <a:rPr kumimoji="0" lang="en-US" sz="3600" dirty="0" smtClean="0">
                <a:solidFill>
                  <a:prstClr val="black"/>
                </a:solidFill>
                <a:latin typeface="Calibri"/>
              </a:rPr>
              <a:t> opal-CT and quartz porcelanites</a:t>
            </a:r>
            <a:br>
              <a:rPr kumimoji="0" lang="en-US" sz="3600" dirty="0" smtClean="0">
                <a:solidFill>
                  <a:prstClr val="black"/>
                </a:solidFill>
                <a:latin typeface="Calibri"/>
              </a:rPr>
            </a:br>
            <a:r>
              <a:rPr kumimoji="0" lang="en-US" sz="3600" dirty="0" smtClean="0">
                <a:solidFill>
                  <a:prstClr val="black"/>
                </a:solidFill>
                <a:latin typeface="Calibri"/>
              </a:rPr>
              <a:t>differentially saturated at same depth &amp;</a:t>
            </a:r>
            <a:br>
              <a:rPr kumimoji="0" lang="en-US" sz="3600" dirty="0" smtClean="0">
                <a:solidFill>
                  <a:prstClr val="black"/>
                </a:solidFill>
                <a:latin typeface="Calibri"/>
              </a:rPr>
            </a:br>
            <a:r>
              <a:rPr kumimoji="0" lang="en-US" sz="3600" dirty="0" smtClean="0">
                <a:solidFill>
                  <a:prstClr val="black"/>
                </a:solidFill>
                <a:latin typeface="Calibri"/>
              </a:rPr>
              <a:t>position in oil column</a:t>
            </a:r>
            <a:endParaRPr kumimoji="0"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7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Primary Porosity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Diatomite</a:t>
            </a:r>
            <a:br>
              <a:rPr lang="en-US" sz="3200" dirty="0" smtClean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Diatom assemblages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Silica: detritus ratios</a:t>
            </a: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Settling environment and rate</a:t>
            </a: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Depositional </a:t>
            </a: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emvironment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Petroleum Geology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037774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97625" y="223838"/>
            <a:ext cx="7510463" cy="7921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>
                <a:solidFill>
                  <a:prstClr val="black"/>
                </a:solidFill>
                <a:latin typeface="Calibri"/>
              </a:rPr>
              <a:t>Porcelanite Pore Throat Radii</a:t>
            </a:r>
            <a:endParaRPr kumimoji="0"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4" descr="clip_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363663"/>
            <a:ext cx="80772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lip_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3030538"/>
            <a:ext cx="80772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lip_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668838"/>
            <a:ext cx="8077200" cy="16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63738" y="1547813"/>
            <a:ext cx="2357278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Good </a:t>
            </a: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Matrix Reservoir</a:t>
            </a:r>
            <a:endParaRPr kumimoji="0"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63737" y="3154363"/>
            <a:ext cx="2880765" cy="369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Marginal Matrix </a:t>
            </a: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Reservoir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963738" y="4806950"/>
            <a:ext cx="2814637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Bad </a:t>
            </a:r>
            <a:r>
              <a:rPr kumimoji="0" lang="en-US" sz="1800" b="1" dirty="0" smtClean="0">
                <a:solidFill>
                  <a:prstClr val="black"/>
                </a:solidFill>
                <a:latin typeface="Calibri"/>
              </a:rPr>
              <a:t>Matrix Reservoir</a:t>
            </a:r>
            <a:endParaRPr kumimoji="0"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0" y="1399341"/>
            <a:ext cx="26736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dirty="0" err="1" smtClean="0">
                <a:solidFill>
                  <a:prstClr val="black"/>
                </a:solidFill>
              </a:rPr>
              <a:t>Schwalbach</a:t>
            </a:r>
            <a:r>
              <a:rPr lang="en-US" sz="1600" dirty="0" smtClean="0">
                <a:solidFill>
                  <a:prstClr val="black"/>
                </a:solidFill>
              </a:rPr>
              <a:t> et al., 2007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07834" y="6499728"/>
            <a:ext cx="3273765" cy="36933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Pore Throat Diameter (microns)</a:t>
            </a:r>
            <a:endParaRPr kumimoji="0" lang="en-US" sz="18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18734" y="6107645"/>
            <a:ext cx="436563" cy="676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100</a:t>
            </a:r>
            <a:endParaRPr kumimoji="0"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06964" y="6107645"/>
            <a:ext cx="268288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74873" y="6107645"/>
            <a:ext cx="395287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0.1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969780" y="6107645"/>
            <a:ext cx="622300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0.01</a:t>
            </a:r>
            <a:endParaRPr kumimoji="0"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354918" y="6107645"/>
            <a:ext cx="352425" cy="676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10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5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3757613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2263"/>
            <a:ext cx="5181600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3759071" y="4643438"/>
            <a:ext cx="54056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800" b="1" dirty="0" smtClean="0">
                <a:solidFill>
                  <a:srgbClr val="000000"/>
                </a:solidFill>
              </a:rPr>
              <a:t>North Shafter Field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400" b="1" dirty="0" smtClean="0">
                <a:solidFill>
                  <a:srgbClr val="000000"/>
                </a:solidFill>
              </a:rPr>
              <a:t>Diagenetic Trap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200" b="1" dirty="0" smtClean="0">
                <a:solidFill>
                  <a:srgbClr val="000000"/>
                </a:solidFill>
              </a:rPr>
              <a:t>Mostly Porcelanite and Siliceous Shale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200" b="1" dirty="0" smtClean="0">
                <a:solidFill>
                  <a:srgbClr val="000000"/>
                </a:solidFill>
              </a:rPr>
              <a:t>Gently-Dipping </a:t>
            </a:r>
            <a:r>
              <a:rPr kumimoji="0" lang="en-US" sz="2200" b="1" dirty="0" err="1" smtClean="0">
                <a:solidFill>
                  <a:srgbClr val="000000"/>
                </a:solidFill>
              </a:rPr>
              <a:t>Homocline</a:t>
            </a:r>
            <a:endParaRPr kumimoji="0" lang="en-US" sz="2200" b="1" dirty="0" smtClean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228604" y="6500693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954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rgbClr val="2F2B20"/>
                </a:solidFill>
              </a:rPr>
              <a:t>Wettability</a:t>
            </a:r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8430" y="6519446"/>
            <a:ext cx="6547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2F2B20"/>
                </a:solidFill>
              </a:rPr>
              <a:t>Cuthbert, University of the West of Scotland and Heriot</a:t>
            </a:r>
            <a:r>
              <a:rPr lang="en-US" sz="1600" dirty="0">
                <a:solidFill>
                  <a:srgbClr val="2F2B20"/>
                </a:solidFill>
              </a:rPr>
              <a:t>-Watt </a:t>
            </a:r>
            <a:r>
              <a:rPr lang="en-US" sz="1600" dirty="0" smtClean="0">
                <a:solidFill>
                  <a:srgbClr val="2F2B20"/>
                </a:solidFill>
              </a:rPr>
              <a:t>University</a:t>
            </a:r>
            <a:endParaRPr lang="en-US" sz="1600" dirty="0">
              <a:solidFill>
                <a:srgbClr val="2F2B20"/>
              </a:solidFill>
            </a:endParaRPr>
          </a:p>
        </p:txBody>
      </p:sp>
      <p:pic>
        <p:nvPicPr>
          <p:cNvPr id="3" name="Picture 2" descr="Kaol_qtz_wetting_SEM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6" y="540086"/>
            <a:ext cx="8356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Imbibition Rates</a:t>
            </a:r>
            <a:endParaRPr lang="en-US" dirty="0"/>
          </a:p>
        </p:txBody>
      </p:sp>
      <p:graphicFrame>
        <p:nvGraphicFramePr>
          <p:cNvPr id="4" name="C 3"/>
          <p:cNvGraphicFramePr>
            <a:graphicFrameLocks noGrp="1"/>
          </p:cNvGraphicFramePr>
          <p:nvPr>
            <p:ph idx="1"/>
          </p:nvPr>
        </p:nvGraphicFramePr>
        <p:xfrm>
          <a:off x="0" y="1774825"/>
          <a:ext cx="8686800" cy="508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49022" y="6415592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Kristina Hill, 2015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102" y="1489130"/>
            <a:ext cx="6862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/>
              <a:t>More wetting                     Less wetting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84614" y="1795708"/>
            <a:ext cx="189777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Imbibition Rates</a:t>
            </a:r>
            <a:endParaRPr lang="en-US" dirty="0"/>
          </a:p>
        </p:txBody>
      </p:sp>
      <p:graphicFrame>
        <p:nvGraphicFramePr>
          <p:cNvPr id="4" name="C 1"/>
          <p:cNvGraphicFramePr>
            <a:graphicFrameLocks noGrp="1"/>
          </p:cNvGraphicFramePr>
          <p:nvPr>
            <p:ph idx="1"/>
          </p:nvPr>
        </p:nvGraphicFramePr>
        <p:xfrm>
          <a:off x="0" y="1774825"/>
          <a:ext cx="8686800" cy="508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49022" y="6415592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Kristina Hill, 2015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102" y="1489130"/>
            <a:ext cx="6862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/>
              <a:t>More wetting                     Less wetting</a:t>
            </a:r>
            <a:endParaRPr lang="en-US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84614" y="1795708"/>
            <a:ext cx="189777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Mont Porosity reduction.jpg                                    0035BA1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54288" y="4770438"/>
            <a:ext cx="6477000" cy="579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3200" dirty="0">
                <a:solidFill>
                  <a:srgbClr val="000000"/>
                </a:solidFill>
                <a:cs typeface="+mn-cs"/>
              </a:rPr>
              <a:t>Stepped changes in porosity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213142" y="6322444"/>
            <a:ext cx="3690998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 dirty="0">
                <a:solidFill>
                  <a:srgbClr val="000000"/>
                </a:solidFill>
              </a:rPr>
              <a:t>Isaacs, 1981; after Hamilton, 1976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 descr="Copton_poro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86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9999" y="1004630"/>
            <a:ext cx="43140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Point </a:t>
            </a:r>
            <a:r>
              <a:rPr lang="en-US" dirty="0" err="1" smtClean="0"/>
              <a:t>Pedernales</a:t>
            </a:r>
            <a:r>
              <a:rPr lang="en-US" dirty="0" smtClean="0"/>
              <a:t>, Calif.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8828" y="6182318"/>
            <a:ext cx="1587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Compton, 1991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29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 descr="Stephanopyxis-s.jpg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890963"/>
            <a:ext cx="437038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4" descr="Thalassiothrix_Longissima.png                                  004B86E4Macintosh HD                   BF57A695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35997"/>
          <a:stretch/>
        </p:blipFill>
        <p:spPr bwMode="auto">
          <a:xfrm>
            <a:off x="388938" y="0"/>
            <a:ext cx="3800475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81108" y="3004008"/>
            <a:ext cx="16748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Diatoms</a:t>
            </a:r>
          </a:p>
        </p:txBody>
      </p:sp>
      <p:pic>
        <p:nvPicPr>
          <p:cNvPr id="3" name="Picture 2" descr="centric_dia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53" y="247671"/>
            <a:ext cx="3632200" cy="3175000"/>
          </a:xfrm>
          <a:prstGeom prst="rect">
            <a:avLst/>
          </a:prstGeom>
        </p:spPr>
      </p:pic>
      <p:pic>
        <p:nvPicPr>
          <p:cNvPr id="5" name="Picture 4" descr="pennat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6" y="4600075"/>
            <a:ext cx="3574292" cy="193843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13" y="877299"/>
            <a:ext cx="3953036" cy="1191557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tx1"/>
                </a:solidFill>
              </a:rPr>
              <a:t>Highly porous diatomite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180015" y="6550223"/>
            <a:ext cx="29639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smtClean="0">
                <a:solidFill>
                  <a:prstClr val="black"/>
                </a:solidFill>
              </a:rPr>
              <a:t>Grimm, 1992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pic>
        <p:nvPicPr>
          <p:cNvPr id="8" name="Picture 7" descr="Grimm_SEM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84" y="1"/>
            <a:ext cx="4850215" cy="4098432"/>
          </a:xfrm>
          <a:prstGeom prst="rect">
            <a:avLst/>
          </a:prstGeom>
        </p:spPr>
      </p:pic>
      <p:pic>
        <p:nvPicPr>
          <p:cNvPr id="7" name="Picture 6" descr="Grimm-SEM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756"/>
            <a:ext cx="4855514" cy="39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82947" y="282735"/>
            <a:ext cx="43140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Point </a:t>
            </a:r>
            <a:r>
              <a:rPr lang="en-US" dirty="0" err="1" smtClean="0"/>
              <a:t>Pedernales</a:t>
            </a:r>
            <a:r>
              <a:rPr lang="en-US" dirty="0" smtClean="0"/>
              <a:t>, Calif.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3510" y="6389404"/>
            <a:ext cx="1587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Compton, 1991</a:t>
            </a:r>
            <a:endParaRPr lang="en-US" sz="1600" dirty="0"/>
          </a:p>
        </p:txBody>
      </p:sp>
      <p:pic>
        <p:nvPicPr>
          <p:cNvPr id="6" name="Picture 5" descr="Compton_porosity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-1145"/>
          <a:stretch/>
        </p:blipFill>
        <p:spPr>
          <a:xfrm>
            <a:off x="576072" y="1186446"/>
            <a:ext cx="8038166" cy="52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muddy diatomite.jpg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3535363"/>
            <a:ext cx="4430712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&#10;diatomite.jpg      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06363"/>
            <a:ext cx="4422775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90303" y="4305017"/>
            <a:ext cx="4336093" cy="131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2800" dirty="0" smtClean="0"/>
              <a:t>Purity &amp; Fragmentation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800" dirty="0"/>
              <a:t>Silica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Detritus </a:t>
            </a:r>
            <a:r>
              <a:rPr lang="en-US" sz="2800" dirty="0"/>
              <a:t>(clay and silt)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31" y="123651"/>
            <a:ext cx="4519369" cy="325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odule">
    <a:maj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odule">
    <a:maj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9470</TotalTime>
  <Words>820</Words>
  <Application>Microsoft Macintosh PowerPoint</Application>
  <PresentationFormat>Letter Paper (8.5x11 in)</PresentationFormat>
  <Paragraphs>255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66" baseType="lpstr">
      <vt:lpstr>B Helvetica Bold</vt:lpstr>
      <vt:lpstr>Calibri</vt:lpstr>
      <vt:lpstr>Cambria</vt:lpstr>
      <vt:lpstr>Corbel</vt:lpstr>
      <vt:lpstr>Impact</vt:lpstr>
      <vt:lpstr>ＭＳ Ｐゴシック</vt:lpstr>
      <vt:lpstr>Palatino</vt:lpstr>
      <vt:lpstr>Symbol</vt:lpstr>
      <vt:lpstr>Times New Roman</vt:lpstr>
      <vt:lpstr>Wingdings</vt:lpstr>
      <vt:lpstr>Wingdings 2</vt:lpstr>
      <vt:lpstr>Wingdings 3</vt:lpstr>
      <vt:lpstr>Arial</vt:lpstr>
      <vt:lpstr>3_Office Theme</vt:lpstr>
      <vt:lpstr>Adjacency</vt:lpstr>
      <vt:lpstr>Office Theme</vt:lpstr>
      <vt:lpstr>4_Office Theme</vt:lpstr>
      <vt:lpstr>6_Office Theme</vt:lpstr>
      <vt:lpstr>7_Office Theme</vt:lpstr>
      <vt:lpstr>8_Office Theme</vt:lpstr>
      <vt:lpstr>9_Office Theme</vt:lpstr>
      <vt:lpstr>5_Office Theme</vt:lpstr>
      <vt:lpstr>2_Office Theme</vt:lpstr>
      <vt:lpstr>1_Default Design</vt:lpstr>
      <vt:lpstr>2_Default Design</vt:lpstr>
      <vt:lpstr>10_Office Theme</vt:lpstr>
      <vt:lpstr>11_Office Theme</vt:lpstr>
      <vt:lpstr>12_Office Theme</vt:lpstr>
      <vt:lpstr>Module</vt:lpstr>
      <vt:lpstr>1_Module</vt:lpstr>
      <vt:lpstr>1_Office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Highly porous diatomite</vt:lpstr>
      <vt:lpstr>PowerPoint Presentation</vt:lpstr>
      <vt:lpstr>PowerPoint Presentation</vt:lpstr>
      <vt:lpstr>Environmental Conditions can trigger rapid sedimentation of single species of diatoms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Silica Phase and Pore Throat Distribution</vt:lpstr>
      <vt:lpstr>Clay Volume and Pore Size Distribution</vt:lpstr>
      <vt:lpstr>PowerPoint Presentation</vt:lpstr>
      <vt:lpstr>Porcelanite pore microfabrics</vt:lpstr>
      <vt:lpstr>Massive Opal-CT Porcelanite  Detrital-poor (&gt; .75 silica:detritus)</vt:lpstr>
      <vt:lpstr>Opal-CT Lepispheric pore structure</vt:lpstr>
      <vt:lpstr>Detrital-poor Opal-CT Porcelanite</vt:lpstr>
      <vt:lpstr>10x’s larger pores &amp; pore throats</vt:lpstr>
      <vt:lpstr>Microfabric: Laminated Quartz Porcelanite  Detrital-poor (&gt; .75 silica:detritus)</vt:lpstr>
      <vt:lpstr>Detrital-Rich Quartz Porcelanite (&lt; .75 silica:detritus) Moderate porosity with poor connectivity</vt:lpstr>
      <vt:lpstr>Detrital-rich quartz porcelanite  (&lt; .75 silica:detritus)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Imbibition Rates</vt:lpstr>
      <vt:lpstr>Oil Imbibition Rates</vt:lpstr>
    </vt:vector>
  </TitlesOfParts>
  <Manager/>
  <Company>California State University Long Beach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641</cp:revision>
  <cp:lastPrinted>2014-06-17T17:32:52Z</cp:lastPrinted>
  <dcterms:created xsi:type="dcterms:W3CDTF">2001-04-04T17:06:00Z</dcterms:created>
  <dcterms:modified xsi:type="dcterms:W3CDTF">2017-07-27T20:10:45Z</dcterms:modified>
  <cp:category/>
</cp:coreProperties>
</file>