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4" r:id="rId1"/>
    <p:sldMasterId id="2147484630" r:id="rId2"/>
    <p:sldMasterId id="2147484670" r:id="rId3"/>
    <p:sldMasterId id="2147484694" r:id="rId4"/>
    <p:sldMasterId id="2147484706" r:id="rId5"/>
  </p:sldMasterIdLst>
  <p:notesMasterIdLst>
    <p:notesMasterId r:id="rId54"/>
  </p:notesMasterIdLst>
  <p:handoutMasterIdLst>
    <p:handoutMasterId r:id="rId55"/>
  </p:handoutMasterIdLst>
  <p:sldIdLst>
    <p:sldId id="1095" r:id="rId6"/>
    <p:sldId id="1038" r:id="rId7"/>
    <p:sldId id="1098" r:id="rId8"/>
    <p:sldId id="1099" r:id="rId9"/>
    <p:sldId id="1096" r:id="rId10"/>
    <p:sldId id="1080" r:id="rId11"/>
    <p:sldId id="1042" r:id="rId12"/>
    <p:sldId id="1079" r:id="rId13"/>
    <p:sldId id="1044" r:id="rId14"/>
    <p:sldId id="1045" r:id="rId15"/>
    <p:sldId id="1046" r:id="rId16"/>
    <p:sldId id="1047" r:id="rId17"/>
    <p:sldId id="1048" r:id="rId18"/>
    <p:sldId id="1049" r:id="rId19"/>
    <p:sldId id="1050" r:id="rId20"/>
    <p:sldId id="1051" r:id="rId21"/>
    <p:sldId id="1052" r:id="rId22"/>
    <p:sldId id="1053" r:id="rId23"/>
    <p:sldId id="1054" r:id="rId24"/>
    <p:sldId id="1055" r:id="rId25"/>
    <p:sldId id="1056" r:id="rId26"/>
    <p:sldId id="1057" r:id="rId27"/>
    <p:sldId id="1058" r:id="rId28"/>
    <p:sldId id="1061" r:id="rId29"/>
    <p:sldId id="1062" r:id="rId30"/>
    <p:sldId id="1063" r:id="rId31"/>
    <p:sldId id="1064" r:id="rId32"/>
    <p:sldId id="1065" r:id="rId33"/>
    <p:sldId id="1066" r:id="rId34"/>
    <p:sldId id="1067" r:id="rId35"/>
    <p:sldId id="1068" r:id="rId36"/>
    <p:sldId id="1069" r:id="rId37"/>
    <p:sldId id="1070" r:id="rId38"/>
    <p:sldId id="1071" r:id="rId39"/>
    <p:sldId id="1072" r:id="rId40"/>
    <p:sldId id="1073" r:id="rId41"/>
    <p:sldId id="1074" r:id="rId42"/>
    <p:sldId id="1075" r:id="rId43"/>
    <p:sldId id="1076" r:id="rId44"/>
    <p:sldId id="1077" r:id="rId45"/>
    <p:sldId id="1094" r:id="rId46"/>
    <p:sldId id="1085" r:id="rId47"/>
    <p:sldId id="1086" r:id="rId48"/>
    <p:sldId id="1087" r:id="rId49"/>
    <p:sldId id="1097" r:id="rId50"/>
    <p:sldId id="1089" r:id="rId51"/>
    <p:sldId id="1090" r:id="rId52"/>
    <p:sldId id="1078" r:id="rId53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DA05"/>
    <a:srgbClr val="E89999"/>
    <a:srgbClr val="FFD7D7"/>
    <a:srgbClr val="8C6136"/>
    <a:srgbClr val="A600FF"/>
    <a:srgbClr val="19A1FF"/>
    <a:srgbClr val="EE5100"/>
    <a:srgbClr val="00D4FD"/>
    <a:srgbClr val="02020A"/>
    <a:srgbClr val="323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6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1B83B6-12A6-F245-B365-CE6E21DFF957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393C0-3C99-5742-BC56-7D22C812F76E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0FF7E-C793-9042-A81C-BDEEDCC79AD3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EFC74-E7F8-3446-89D9-E8ABF06F42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64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EFC74-E7F8-3446-89D9-E8ABF06F42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759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4EABC7-4D04-2D4D-BA87-7C15A920DC84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91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EFC74-E7F8-3446-89D9-E8ABF06F42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759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6AEB0-BBA3-45A0-9072-77B0588E2EB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59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40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B089E-6D74-3244-8D34-FA4EDEA81C3D}" type="slidenum">
              <a:rPr lang="en-US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FEC8EB-7AD2-F746-9704-951E7E21A7E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90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C91CD8-37E8-BA46-9F30-2BFD85574C61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4F7DA7-F716-E44B-9037-2E1BE2D94AA5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EFC74-E7F8-3446-89D9-E8ABF06F42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64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69294B3-4FC0-3742-AAD7-813F6001EFA1}" type="slidenum">
              <a:rPr lang="en-US" sz="1200" smtClean="0"/>
              <a:pPr>
                <a:defRPr/>
              </a:pPr>
              <a:t>17</a:t>
            </a:fld>
            <a:endParaRPr lang="en-US" sz="1200" smtClean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4369C-07ED-3C41-8534-B3927BA832B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68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EFC74-E7F8-3446-89D9-E8ABF06F423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64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6ABAE7D-4AFD-0C42-A8E0-64F1159A2C12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5B143E3-C9B5-904F-A418-D082CDAAB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60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E8CF103-B26F-1445-97A6-96D1A4494FE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B06F8B5-EF27-1D40-9DB8-269E0CA6E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3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53485DC-3FB3-B04D-A979-9BE2D27DD50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BB35573-D71F-0448-84C6-92C5C8774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6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BE571C3-C347-FA4A-AFE0-AE2DECCA8CF8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3E503F91-2B10-D24A-937E-17FA5C223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1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DDE4226-33EA-DC4E-8787-08F3F2DD2D0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97781AFF-EDD7-F74F-B73E-F06FCA2AF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54315F2-AAC6-DB49-B575-70560878CEA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F73D3EE-114E-2042-96EA-192835DC9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6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30A1DF0-6D5B-8940-A7C2-9B49827F9C75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017FC51-834F-6941-9B8D-30124D510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6F3D118-8485-DB40-8954-FA7125DBD2CF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F8F628E-9CC6-5040-A489-05C38E36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9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BA04967-C045-D74A-ABAA-415555FCA30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9210AA78-0767-3649-BB5C-C8D041615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00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2AC4938-6D2E-8D4C-B7AA-E156ABCFB131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3FD6699-7898-DD4D-9BBC-2969DB9B2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32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3756034E-FEFB-1449-BECE-D8CF28CBA393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2026B10-1435-FF4D-98D7-212471DF9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90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4183103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2075" y="6492875"/>
            <a:ext cx="905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1800" i="1" smtClean="0">
                <a:solidFill>
                  <a:srgbClr val="000000"/>
                </a:solidFill>
                <a:latin typeface="Calibri" charset="0"/>
              </a:rPr>
              <a:t>Long Beach MARS Project: Monterey and Related Sediments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7825C3C-E65C-D342-8923-5EEAA1FAE730}" type="datetimeFigureOut">
              <a:rPr lang="en-US"/>
              <a:pPr>
                <a:defRPr/>
              </a:pPr>
              <a:t>12/4/16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28038" y="6445250"/>
            <a:ext cx="685800" cy="412750"/>
          </a:xfrm>
        </p:spPr>
        <p:txBody>
          <a:bodyPr/>
          <a:lstStyle>
            <a:lvl1pPr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85D771-B446-AA4A-8587-95DDA835B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62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F2B2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7992" y="6383254"/>
            <a:ext cx="548640" cy="396240"/>
          </a:xfrm>
          <a:prstGeom prst="bracketPair">
            <a:avLst>
              <a:gd name="adj" fmla="val 50000"/>
            </a:avLst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6E2D2B3B-882E-40F3-A32F-6DD516915044}" type="slidenum">
              <a:rPr kumimoji="0" lang="en-US" sz="180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sz="180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Long Beach MARS Project: </a:t>
            </a:r>
            <a:r>
              <a:rPr lang="en-US" sz="1800"/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C6319E9-5714-6A4F-8507-596CE52F4DBD}" type="datetimeFigureOut">
              <a:rPr lang="en-US"/>
              <a:pPr>
                <a:defRPr/>
              </a:pPr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79983D-3A9D-0D47-9063-53F88F8C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  <p:sldLayoutId id="2147484643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55000" cy="444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275454"/>
            <a:ext cx="9144000" cy="5888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6180" y="6275454"/>
            <a:ext cx="767820" cy="5825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525" y="6321238"/>
            <a:ext cx="6667175" cy="4801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75454"/>
            <a:ext cx="1553457" cy="582546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B51585E2-9721-4948-8C90-AEC009584D48}" type="slidenum">
              <a:rPr kumimoji="0" lang="en-US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55000" cy="444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275454"/>
            <a:ext cx="9144000" cy="5888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6180" y="6275454"/>
            <a:ext cx="767820" cy="5825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525" y="6321238"/>
            <a:ext cx="6667175" cy="4801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75454"/>
            <a:ext cx="1553457" cy="582546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B51585E2-9721-4948-8C90-AEC009584D48}" type="slidenum">
              <a:rPr kumimoji="0" lang="en-US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55000" cy="444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275454"/>
            <a:ext cx="9144000" cy="5888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6180" y="6275454"/>
            <a:ext cx="767820" cy="5825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525" y="6321238"/>
            <a:ext cx="6667175" cy="4801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75454"/>
            <a:ext cx="1553457" cy="582546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B51585E2-9721-4948-8C90-AEC009584D48}" type="slidenum">
              <a:rPr kumimoji="0" lang="en-US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8.jpg"/><Relationship Id="rId3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1.jpeg"/><Relationship Id="rId3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5 December, 2016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27392139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72" name="Picture 8" descr="P1010142s.JPG copy                                             000752FF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8422" y="111647"/>
            <a:ext cx="7288745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Lompoc, California: weathered outcrop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2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diatomitelams.JPG                                              00017B8CBehl G4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0819" name="Rectangle 3"/>
          <p:cNvSpPr>
            <a:spLocks noChangeArrowheads="1"/>
          </p:cNvSpPr>
          <p:nvPr/>
        </p:nvSpPr>
        <p:spPr bwMode="auto">
          <a:xfrm>
            <a:off x="4510820" y="961484"/>
            <a:ext cx="4633180" cy="700088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xtLst/>
        </p:spPr>
        <p:txBody>
          <a:bodyPr anchor="ctr"/>
          <a:lstStyle/>
          <a:p>
            <a:pPr algn="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3200" dirty="0" smtClean="0"/>
              <a:t>Laminations and event-deposit bands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04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5635" name="Rectangle 3"/>
          <p:cNvSpPr>
            <a:spLocks noChangeArrowheads="1"/>
          </p:cNvSpPr>
          <p:nvPr/>
        </p:nvSpPr>
        <p:spPr bwMode="auto">
          <a:xfrm>
            <a:off x="168303" y="0"/>
            <a:ext cx="4376068" cy="147117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Mussel Rock, California</a:t>
            </a:r>
          </a:p>
          <a:p>
            <a:pPr>
              <a:buFontTx/>
              <a:buNone/>
              <a:defRPr/>
            </a:pPr>
            <a:r>
              <a:rPr kumimoji="0"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Laminated</a:t>
            </a:r>
            <a:r>
              <a:rPr kumimoji="0"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 but </a:t>
            </a:r>
            <a:br>
              <a:rPr kumimoji="0"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kumimoji="0"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massive-bedded diatomite</a:t>
            </a:r>
          </a:p>
        </p:txBody>
      </p:sp>
    </p:spTree>
    <p:extLst>
      <p:ext uri="{BB962C8B-B14F-4D97-AF65-F5344CB8AC3E}">
        <p14:creationId xmlns:p14="http://schemas.microsoft.com/office/powerpoint/2010/main" val="14174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16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5818654"/>
            <a:ext cx="6587647" cy="959967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Lompoc, California: laminated diatomite and muddy speckled bed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59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160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7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bdd_diatomite_porcel_c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24" y="1202388"/>
            <a:ext cx="6814482" cy="565561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968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None/>
            </a:pPr>
            <a:r>
              <a:rPr lang="en-US" sz="3600" dirty="0" smtClean="0"/>
              <a:t>Opal-A to opal-CT transition with dark diatomite and light, brittle diagenetic beds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45846"/>
            <a:ext cx="20380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 smtClean="0"/>
              <a:t>Lockman</a:t>
            </a:r>
            <a:r>
              <a:rPr lang="en-US" sz="2000" dirty="0" smtClean="0"/>
              <a:t> (2012)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373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258540"/>
            <a:ext cx="8153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smtClean="0"/>
              <a:t>Characteristics</a:t>
            </a:r>
          </a:p>
          <a:p>
            <a:r>
              <a:rPr lang="en-US" sz="2400" dirty="0" err="1" smtClean="0"/>
              <a:t>Diagenetic</a:t>
            </a:r>
            <a:r>
              <a:rPr lang="en-US" sz="2400" dirty="0" smtClean="0"/>
              <a:t> Phase</a:t>
            </a:r>
          </a:p>
          <a:p>
            <a:pPr lvl="1"/>
            <a:r>
              <a:rPr lang="en-US" sz="2400" dirty="0" smtClean="0"/>
              <a:t>Opal-CT or Quartz</a:t>
            </a:r>
          </a:p>
          <a:p>
            <a:r>
              <a:rPr lang="en-US" sz="2400" dirty="0" smtClean="0"/>
              <a:t>Composition</a:t>
            </a:r>
          </a:p>
          <a:p>
            <a:pPr lvl="1"/>
            <a:r>
              <a:rPr lang="en-US" sz="2400" dirty="0" smtClean="0"/>
              <a:t>50-90% </a:t>
            </a:r>
            <a:r>
              <a:rPr lang="en-US" sz="2400" dirty="0" err="1" smtClean="0"/>
              <a:t>diagenetic</a:t>
            </a:r>
            <a:r>
              <a:rPr lang="en-US" sz="2400" dirty="0" smtClean="0"/>
              <a:t> silica</a:t>
            </a:r>
          </a:p>
          <a:p>
            <a:pPr lvl="2"/>
            <a:r>
              <a:rPr lang="en-US" sz="2400" dirty="0" smtClean="0"/>
              <a:t> +Detritus, carbonate</a:t>
            </a:r>
            <a:endParaRPr lang="en-US" sz="2400" dirty="0"/>
          </a:p>
          <a:p>
            <a:r>
              <a:rPr lang="en-US" sz="2400" dirty="0" smtClean="0"/>
              <a:t>Physical properties</a:t>
            </a:r>
          </a:p>
          <a:p>
            <a:pPr lvl="1"/>
            <a:r>
              <a:rPr lang="en-US" sz="2400" dirty="0" smtClean="0"/>
              <a:t>Hardness Index ≤ 3</a:t>
            </a:r>
          </a:p>
          <a:p>
            <a:pPr lvl="1"/>
            <a:r>
              <a:rPr lang="en-US" sz="2400" dirty="0" smtClean="0"/>
              <a:t>Luster – matte (lacks vitreous luster)	</a:t>
            </a:r>
          </a:p>
          <a:p>
            <a:pPr lvl="1"/>
            <a:r>
              <a:rPr lang="en-US" sz="2400" dirty="0" smtClean="0"/>
              <a:t>Rough, blocky to splintery fracture</a:t>
            </a:r>
          </a:p>
          <a:p>
            <a:pPr lvl="1"/>
            <a:r>
              <a:rPr lang="en-US" sz="2400" dirty="0" smtClean="0"/>
              <a:t>Typically </a:t>
            </a:r>
            <a:r>
              <a:rPr lang="en-US" sz="2400" dirty="0"/>
              <a:t>laminated (though not always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Tan to brown in subsurface, white in outcrop</a:t>
            </a:r>
          </a:p>
        </p:txBody>
      </p:sp>
      <p:pic>
        <p:nvPicPr>
          <p:cNvPr id="5" name="Picture 4" descr="Monterey 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06" y="1425390"/>
            <a:ext cx="4251407" cy="3121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Porcelanite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108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712200" cy="104457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</a:rPr>
              <a:t>Climate Cycles &amp; Litho-cyclicity</a:t>
            </a:r>
          </a:p>
        </p:txBody>
      </p:sp>
      <p:pic>
        <p:nvPicPr>
          <p:cNvPr id="78851" name="Picture 1" descr="IMG_58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15442" b="-249"/>
          <a:stretch/>
        </p:blipFill>
        <p:spPr bwMode="auto">
          <a:xfrm>
            <a:off x="0" y="-792"/>
            <a:ext cx="9144000" cy="672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8423" y="111647"/>
            <a:ext cx="5145774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Montana de Oro, California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9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 descr="Porcelanite Pt Buchon.jpg   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737"/>
            <a:ext cx="9144000" cy="61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867" name="Rectangle 3"/>
          <p:cNvSpPr>
            <a:spLocks noChangeArrowheads="1"/>
          </p:cNvSpPr>
          <p:nvPr/>
        </p:nvSpPr>
        <p:spPr bwMode="auto">
          <a:xfrm>
            <a:off x="0" y="0"/>
            <a:ext cx="4603417" cy="7000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/>
              <a:t>Point </a:t>
            </a:r>
            <a:r>
              <a:rPr lang="en-US" sz="3200" dirty="0" err="1" smtClean="0"/>
              <a:t>Buchon</a:t>
            </a:r>
            <a:r>
              <a:rPr lang="en-US" sz="3200" dirty="0" smtClean="0"/>
              <a:t>, California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04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/>
          <a:stretch>
            <a:fillRect/>
          </a:stretch>
        </p:blipFill>
        <p:spPr bwMode="auto">
          <a:xfrm rot="-768034">
            <a:off x="206375" y="2320925"/>
            <a:ext cx="5822950" cy="5329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0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7684" name="Rectangle 4"/>
          <p:cNvSpPr>
            <a:spLocks noChangeArrowheads="1"/>
          </p:cNvSpPr>
          <p:nvPr/>
        </p:nvSpPr>
        <p:spPr bwMode="auto">
          <a:xfrm>
            <a:off x="565150" y="427038"/>
            <a:ext cx="303796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2800" dirty="0" smtClean="0">
                <a:cs typeface="+mn-cs"/>
              </a:rPr>
              <a:t>Mussel Rock, CA:</a:t>
            </a:r>
            <a:br>
              <a:rPr kumimoji="0" lang="en-US" sz="2800" dirty="0" smtClean="0">
                <a:cs typeface="+mn-cs"/>
              </a:rPr>
            </a:br>
            <a:r>
              <a:rPr kumimoji="0" lang="en-US" sz="2800" dirty="0" smtClean="0">
                <a:cs typeface="+mn-cs"/>
              </a:rPr>
              <a:t>Ribbon</a:t>
            </a:r>
            <a:r>
              <a:rPr kumimoji="0" lang="en-US" sz="2800" dirty="0">
                <a:cs typeface="+mn-cs"/>
              </a:rPr>
              <a:t>-</a:t>
            </a:r>
            <a:r>
              <a:rPr kumimoji="0" lang="en-US" sz="2800" dirty="0" smtClean="0">
                <a:cs typeface="+mn-cs"/>
              </a:rPr>
              <a:t>bedded</a:t>
            </a:r>
            <a:br>
              <a:rPr kumimoji="0" lang="en-US" sz="2800" dirty="0" smtClean="0">
                <a:cs typeface="+mn-cs"/>
              </a:rPr>
            </a:br>
            <a:r>
              <a:rPr kumimoji="0" lang="en-US" sz="2800" dirty="0" smtClean="0">
                <a:cs typeface="+mn-cs"/>
              </a:rPr>
              <a:t>porcelanite</a:t>
            </a:r>
            <a:endParaRPr kumimoji="0" lang="en-US" sz="2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</a:rPr>
              <a:t>Part 3. Siliceous sedimentary rocks </a:t>
            </a:r>
            <a:r>
              <a:rPr lang="en-US" sz="3200" dirty="0" smtClean="0">
                <a:solidFill>
                  <a:schemeClr val="tx2"/>
                </a:solidFill>
                <a:cs typeface="+mn-cs"/>
              </a:rPr>
              <a:t>Types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D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iatomite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Porcelanite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Chert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Siliceous mudstone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Controls &amp; mechanisms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Phase change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Crystallographic ordering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Compositional controls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Lithology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032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celanit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0"/>
            <a:ext cx="9144000" cy="613129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157912"/>
            <a:ext cx="7288745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Arroyo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California: planar bedding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3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9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2800" y="812800"/>
            <a:ext cx="6502400" cy="4876800"/>
          </a:xfrm>
          <a:prstGeom prst="rect">
            <a:avLst/>
          </a:prstGeom>
        </p:spPr>
      </p:pic>
      <p:pic>
        <p:nvPicPr>
          <p:cNvPr id="4" name="Picture 3" descr="IMG_0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59" y="0"/>
            <a:ext cx="4876800" cy="65024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93978" y="6157912"/>
            <a:ext cx="5450022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Elk Hill field, California: core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282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2799" y="812800"/>
            <a:ext cx="6502400" cy="4876800"/>
          </a:xfrm>
          <a:prstGeom prst="rect">
            <a:avLst/>
          </a:prstGeom>
        </p:spPr>
      </p:pic>
      <p:pic>
        <p:nvPicPr>
          <p:cNvPr id="4" name="Picture 3" descr="IMG_59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4400" y="812800"/>
            <a:ext cx="6502400" cy="48768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93978" y="6157912"/>
            <a:ext cx="5450022" cy="700088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Elk Hill field, California: core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72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99651" y="6065302"/>
            <a:ext cx="5410337" cy="7000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err="1" smtClean="0">
                <a:solidFill>
                  <a:srgbClr val="000000"/>
                </a:solidFill>
              </a:rPr>
              <a:t>Barmer</a:t>
            </a:r>
            <a:r>
              <a:rPr lang="en-US" sz="3200" dirty="0" smtClean="0">
                <a:solidFill>
                  <a:srgbClr val="000000"/>
                </a:solidFill>
              </a:rPr>
              <a:t> Hill Formation, India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" name="Picture 1" descr="Raag-BH-1 n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1" b="10500"/>
          <a:stretch/>
        </p:blipFill>
        <p:spPr>
          <a:xfrm>
            <a:off x="0" y="483504"/>
            <a:ext cx="9157290" cy="3100718"/>
          </a:xfrm>
          <a:prstGeom prst="rect">
            <a:avLst/>
          </a:prstGeom>
        </p:spPr>
      </p:pic>
      <p:pic>
        <p:nvPicPr>
          <p:cNvPr id="6" name="Picture 5" descr="R-BH-1 Fluor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25329" r="15445" b="45339"/>
          <a:stretch/>
        </p:blipFill>
        <p:spPr>
          <a:xfrm flipH="1">
            <a:off x="0" y="3416581"/>
            <a:ext cx="8961120" cy="23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9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5133" y="1395375"/>
            <a:ext cx="8153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smtClean="0"/>
              <a:t>Characteristics</a:t>
            </a:r>
          </a:p>
          <a:p>
            <a:r>
              <a:rPr lang="en-US" sz="2400" dirty="0" err="1" smtClean="0"/>
              <a:t>Diagenetic</a:t>
            </a:r>
            <a:r>
              <a:rPr lang="en-US" sz="2400" dirty="0" smtClean="0"/>
              <a:t> Phase</a:t>
            </a:r>
          </a:p>
          <a:p>
            <a:pPr lvl="1"/>
            <a:r>
              <a:rPr lang="en-US" sz="2400" dirty="0" smtClean="0"/>
              <a:t>Opal CT or Quartz</a:t>
            </a:r>
          </a:p>
          <a:p>
            <a:r>
              <a:rPr lang="en-US" sz="2400" dirty="0" smtClean="0"/>
              <a:t>Composition</a:t>
            </a:r>
          </a:p>
          <a:p>
            <a:pPr lvl="1"/>
            <a:r>
              <a:rPr lang="en-US" sz="2400" dirty="0" smtClean="0"/>
              <a:t>&gt;90% diagenetic silica</a:t>
            </a:r>
          </a:p>
          <a:p>
            <a:pPr lvl="2"/>
            <a:r>
              <a:rPr lang="en-US" sz="2400" dirty="0" smtClean="0"/>
              <a:t> Very minor detrital minerals, dolomite, calcite</a:t>
            </a:r>
            <a:endParaRPr lang="en-US" sz="2400" dirty="0"/>
          </a:p>
          <a:p>
            <a:r>
              <a:rPr lang="en-US" sz="2400" dirty="0" smtClean="0"/>
              <a:t>Physical Properties</a:t>
            </a:r>
          </a:p>
          <a:p>
            <a:pPr lvl="1"/>
            <a:r>
              <a:rPr lang="en-US" sz="2400" dirty="0" smtClean="0"/>
              <a:t>Hardness </a:t>
            </a:r>
            <a:r>
              <a:rPr lang="en-US" sz="2400" dirty="0"/>
              <a:t>Index ≥ </a:t>
            </a:r>
            <a:r>
              <a:rPr lang="en-US" sz="2400" dirty="0" smtClean="0"/>
              <a:t>5 (&gt;steel probe)</a:t>
            </a:r>
          </a:p>
          <a:p>
            <a:pPr lvl="1"/>
            <a:r>
              <a:rPr lang="en-US" sz="2400" dirty="0" smtClean="0"/>
              <a:t>Luster – vitreous </a:t>
            </a:r>
            <a:r>
              <a:rPr lang="en-US" sz="2400" dirty="0"/>
              <a:t>(</a:t>
            </a:r>
            <a:r>
              <a:rPr lang="en-US" sz="2400" dirty="0" smtClean="0"/>
              <a:t>glass to waxy)</a:t>
            </a:r>
          </a:p>
          <a:p>
            <a:pPr lvl="1"/>
            <a:r>
              <a:rPr lang="en-US" sz="2400" dirty="0" smtClean="0"/>
              <a:t>Fracture – </a:t>
            </a:r>
            <a:r>
              <a:rPr lang="en-US" sz="2400" dirty="0" err="1" smtClean="0"/>
              <a:t>conchoidal</a:t>
            </a:r>
            <a:r>
              <a:rPr lang="en-US" sz="2400" dirty="0" smtClean="0"/>
              <a:t>, sharp,  smooth</a:t>
            </a:r>
          </a:p>
          <a:p>
            <a:pPr lvl="1"/>
            <a:r>
              <a:rPr lang="en-US" sz="2400" dirty="0" smtClean="0"/>
              <a:t>Brittle</a:t>
            </a:r>
          </a:p>
          <a:p>
            <a:pPr lvl="1"/>
            <a:r>
              <a:rPr lang="en-US" sz="2400" dirty="0" smtClean="0"/>
              <a:t>Black, brown to tan in both outcrop and core</a:t>
            </a:r>
          </a:p>
          <a:p>
            <a:pPr lvl="1"/>
            <a:endParaRPr lang="en-US" sz="2400" dirty="0"/>
          </a:p>
        </p:txBody>
      </p:sp>
      <p:pic>
        <p:nvPicPr>
          <p:cNvPr id="4" name="Picture 3" descr="Lithology 5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32141" r="25" b="35754"/>
          <a:stretch/>
        </p:blipFill>
        <p:spPr>
          <a:xfrm>
            <a:off x="3572549" y="252244"/>
            <a:ext cx="5571451" cy="2123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20097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Chert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388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Library - 0245.jpg                                             004B86E4Macintosh HD                   BF58171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5763" name="Rectangle 3"/>
          <p:cNvSpPr>
            <a:spLocks noChangeArrowheads="1"/>
          </p:cNvSpPr>
          <p:nvPr/>
        </p:nvSpPr>
        <p:spPr bwMode="auto">
          <a:xfrm>
            <a:off x="458305" y="5954713"/>
            <a:ext cx="8267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600" dirty="0" smtClean="0">
                <a:cs typeface="+mn-cs"/>
              </a:rPr>
              <a:t>Lompoc, CA: </a:t>
            </a:r>
            <a:r>
              <a:rPr lang="en-US" sz="3600" dirty="0" err="1" smtClean="0">
                <a:cs typeface="+mn-cs"/>
              </a:rPr>
              <a:t>Chert</a:t>
            </a:r>
            <a:r>
              <a:rPr lang="en-US" sz="3600" dirty="0" smtClean="0">
                <a:cs typeface="+mn-cs"/>
              </a:rPr>
              <a:t> </a:t>
            </a:r>
            <a:r>
              <a:rPr lang="en-US" sz="3600" dirty="0">
                <a:cs typeface="+mn-cs"/>
              </a:rPr>
              <a:t>Nodule in Diatomite</a:t>
            </a:r>
          </a:p>
        </p:txBody>
      </p:sp>
    </p:spTree>
    <p:extLst>
      <p:ext uri="{BB962C8B-B14F-4D97-AF65-F5344CB8AC3E}">
        <p14:creationId xmlns:p14="http://schemas.microsoft.com/office/powerpoint/2010/main" val="290271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t che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3001"/>
          <a:stretch/>
        </p:blipFill>
        <p:spPr>
          <a:xfrm>
            <a:off x="1371600" y="0"/>
            <a:ext cx="6583680" cy="684201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58393" y="6226476"/>
            <a:ext cx="6385608" cy="604214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Lompoc, California: opal-CT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chert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10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rt_f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58393" y="6226476"/>
            <a:ext cx="6385608" cy="604214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Lompoc, California: quartz chert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39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tiger_str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1" name="Rectangle 3"/>
          <p:cNvSpPr>
            <a:spLocks noChangeArrowheads="1"/>
          </p:cNvSpPr>
          <p:nvPr/>
        </p:nvSpPr>
        <p:spPr bwMode="auto">
          <a:xfrm>
            <a:off x="1" y="5851930"/>
            <a:ext cx="8029377" cy="986937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ja-JP" altLang="en-US" sz="3200" dirty="0">
                <a:solidFill>
                  <a:schemeClr val="bg1"/>
                </a:solidFill>
                <a:latin typeface="Arial"/>
                <a:cs typeface="+mn-cs"/>
              </a:rPr>
              <a:t>“</a:t>
            </a:r>
            <a:r>
              <a:rPr lang="en-US" sz="3200" dirty="0">
                <a:solidFill>
                  <a:schemeClr val="bg1"/>
                </a:solidFill>
                <a:cs typeface="+mn-cs"/>
              </a:rPr>
              <a:t>Tiger-striped</a:t>
            </a:r>
            <a:r>
              <a:rPr lang="ja-JP" altLang="en-US" sz="3200" dirty="0">
                <a:solidFill>
                  <a:schemeClr val="bg1"/>
                </a:solidFill>
                <a:latin typeface="Arial"/>
                <a:cs typeface="+mn-cs"/>
              </a:rPr>
              <a:t>”</a:t>
            </a:r>
            <a:r>
              <a:rPr lang="en-US" sz="3200" dirty="0">
                <a:solidFill>
                  <a:schemeClr val="bg1"/>
                </a:solidFill>
                <a:cs typeface="+mn-cs"/>
              </a:rPr>
              <a:t> interlaminated </a:t>
            </a:r>
            <a:r>
              <a:rPr lang="en-US" sz="3200" dirty="0" smtClean="0">
                <a:solidFill>
                  <a:schemeClr val="bg1"/>
                </a:solidFill>
                <a:cs typeface="+mn-cs"/>
              </a:rPr>
              <a:t>quartz </a:t>
            </a:r>
            <a:r>
              <a:rPr lang="en-US" sz="3200" dirty="0" err="1" smtClean="0">
                <a:solidFill>
                  <a:schemeClr val="bg1"/>
                </a:solidFill>
                <a:cs typeface="+mn-cs"/>
              </a:rPr>
              <a:t>chert</a:t>
            </a:r>
            <a:r>
              <a:rPr lang="en-US" sz="3200" dirty="0" smtClean="0">
                <a:solidFill>
                  <a:schemeClr val="bg1"/>
                </a:solidFill>
                <a:cs typeface="+mn-cs"/>
              </a:rPr>
              <a:t>, </a:t>
            </a:r>
            <a:br>
              <a:rPr lang="en-US" sz="3200" dirty="0" smtClean="0">
                <a:solidFill>
                  <a:schemeClr val="bg1"/>
                </a:solidFill>
                <a:cs typeface="+mn-cs"/>
              </a:rPr>
            </a:br>
            <a:r>
              <a:rPr lang="en-US" sz="3200" dirty="0" smtClean="0">
                <a:solidFill>
                  <a:schemeClr val="bg1"/>
                </a:solidFill>
                <a:cs typeface="+mn-cs"/>
              </a:rPr>
              <a:t>opal-CT porcelanite </a:t>
            </a:r>
            <a:r>
              <a:rPr lang="en-US" sz="3200" dirty="0">
                <a:solidFill>
                  <a:schemeClr val="bg1"/>
                </a:solidFill>
                <a:cs typeface="+mn-cs"/>
              </a:rPr>
              <a:t>&amp; dolomite</a:t>
            </a:r>
          </a:p>
        </p:txBody>
      </p:sp>
    </p:spTree>
    <p:extLst>
      <p:ext uri="{BB962C8B-B14F-4D97-AF65-F5344CB8AC3E}">
        <p14:creationId xmlns:p14="http://schemas.microsoft.com/office/powerpoint/2010/main" val="28485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5" name="Group 15"/>
          <p:cNvGrpSpPr>
            <a:grpSpLocks/>
          </p:cNvGrpSpPr>
          <p:nvPr/>
        </p:nvGrpSpPr>
        <p:grpSpPr bwMode="auto">
          <a:xfrm>
            <a:off x="3397601" y="2026777"/>
            <a:ext cx="5648461" cy="4868064"/>
            <a:chOff x="5319951" y="2983398"/>
            <a:chExt cx="3815593" cy="32866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951" y="2983398"/>
              <a:ext cx="3815593" cy="328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7026885" y="3330942"/>
              <a:ext cx="508111" cy="450698"/>
            </a:xfrm>
            <a:custGeom>
              <a:avLst/>
              <a:gdLst>
                <a:gd name="T0" fmla="*/ 301 w 609"/>
                <a:gd name="T1" fmla="*/ 0 h 539"/>
                <a:gd name="T2" fmla="*/ 609 w 609"/>
                <a:gd name="T3" fmla="*/ 539 h 539"/>
                <a:gd name="T4" fmla="*/ 0 w 609"/>
                <a:gd name="T5" fmla="*/ 539 h 539"/>
                <a:gd name="T6" fmla="*/ 301 w 609"/>
                <a:gd name="T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9" h="539">
                  <a:moveTo>
                    <a:pt x="301" y="0"/>
                  </a:moveTo>
                  <a:lnTo>
                    <a:pt x="609" y="539"/>
                  </a:lnTo>
                  <a:lnTo>
                    <a:pt x="0" y="539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FF0000">
                <a:alpha val="69000"/>
              </a:srgb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US" sz="1800">
                <a:solidFill>
                  <a:srgbClr val="2F2B2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552119" y="3781640"/>
              <a:ext cx="1460818" cy="864895"/>
            </a:xfrm>
            <a:custGeom>
              <a:avLst/>
              <a:gdLst>
                <a:gd name="T0" fmla="*/ 0 w 1750"/>
                <a:gd name="T1" fmla="*/ 1038 h 1038"/>
                <a:gd name="T2" fmla="*/ 1750 w 1750"/>
                <a:gd name="T3" fmla="*/ 1032 h 1038"/>
                <a:gd name="T4" fmla="*/ 1182 w 1750"/>
                <a:gd name="T5" fmla="*/ 0 h 1038"/>
                <a:gd name="T6" fmla="*/ 574 w 1750"/>
                <a:gd name="T7" fmla="*/ 0 h 1038"/>
                <a:gd name="T8" fmla="*/ 0 w 1750"/>
                <a:gd name="T9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0" h="1038">
                  <a:moveTo>
                    <a:pt x="0" y="1038"/>
                  </a:moveTo>
                  <a:lnTo>
                    <a:pt x="1750" y="1032"/>
                  </a:lnTo>
                  <a:lnTo>
                    <a:pt x="1182" y="0"/>
                  </a:lnTo>
                  <a:lnTo>
                    <a:pt x="574" y="0"/>
                  </a:lnTo>
                  <a:lnTo>
                    <a:pt x="0" y="1038"/>
                  </a:lnTo>
                  <a:close/>
                </a:path>
              </a:pathLst>
            </a:custGeom>
            <a:solidFill>
              <a:srgbClr val="FF8000">
                <a:alpha val="69000"/>
              </a:srgb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US" sz="1800">
                <a:solidFill>
                  <a:srgbClr val="2F2B2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7277765" y="4637014"/>
              <a:ext cx="1484635" cy="1306070"/>
            </a:xfrm>
            <a:custGeom>
              <a:avLst/>
              <a:gdLst>
                <a:gd name="T0" fmla="*/ 0 w 1780"/>
                <a:gd name="T1" fmla="*/ 1566 h 1566"/>
                <a:gd name="T2" fmla="*/ 881 w 1780"/>
                <a:gd name="T3" fmla="*/ 0 h 1566"/>
                <a:gd name="T4" fmla="*/ 1780 w 1780"/>
                <a:gd name="T5" fmla="*/ 1566 h 1566"/>
                <a:gd name="T6" fmla="*/ 0 w 1780"/>
                <a:gd name="T7" fmla="*/ 1566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0" h="1566">
                  <a:moveTo>
                    <a:pt x="0" y="1566"/>
                  </a:moveTo>
                  <a:lnTo>
                    <a:pt x="881" y="0"/>
                  </a:lnTo>
                  <a:lnTo>
                    <a:pt x="1780" y="1566"/>
                  </a:lnTo>
                  <a:lnTo>
                    <a:pt x="0" y="1566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US" sz="1800">
                <a:solidFill>
                  <a:srgbClr val="2F2B2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816947" y="4641774"/>
              <a:ext cx="2195990" cy="1310831"/>
            </a:xfrm>
            <a:custGeom>
              <a:avLst/>
              <a:gdLst>
                <a:gd name="T0" fmla="*/ 0 w 2631"/>
                <a:gd name="T1" fmla="*/ 1565 h 1571"/>
                <a:gd name="T2" fmla="*/ 875 w 2631"/>
                <a:gd name="T3" fmla="*/ 6 h 1571"/>
                <a:gd name="T4" fmla="*/ 2631 w 2631"/>
                <a:gd name="T5" fmla="*/ 0 h 1571"/>
                <a:gd name="T6" fmla="*/ 1745 w 2631"/>
                <a:gd name="T7" fmla="*/ 1571 h 1571"/>
                <a:gd name="T8" fmla="*/ 0 w 2631"/>
                <a:gd name="T9" fmla="*/ 1565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1" h="1571">
                  <a:moveTo>
                    <a:pt x="0" y="1565"/>
                  </a:moveTo>
                  <a:lnTo>
                    <a:pt x="875" y="6"/>
                  </a:lnTo>
                  <a:lnTo>
                    <a:pt x="2631" y="0"/>
                  </a:lnTo>
                  <a:lnTo>
                    <a:pt x="1745" y="1571"/>
                  </a:lnTo>
                  <a:lnTo>
                    <a:pt x="0" y="1565"/>
                  </a:lnTo>
                  <a:close/>
                </a:path>
              </a:pathLst>
            </a:custGeom>
            <a:solidFill>
              <a:srgbClr val="8C6136">
                <a:alpha val="69000"/>
              </a:srgb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en-US" sz="1800">
                <a:solidFill>
                  <a:srgbClr val="2F2B2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6589880" y="3343638"/>
              <a:ext cx="701828" cy="36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en-US" sz="1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Chert</a:t>
              </a:r>
              <a:endParaRPr kumimoji="0"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5881488" y="3939793"/>
              <a:ext cx="1248046" cy="36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en-US" sz="1800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Porcelanite</a:t>
              </a:r>
              <a:endParaRPr kumimoji="0" lang="en-US" sz="18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587556" y="5297190"/>
              <a:ext cx="837682" cy="448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Limestone/</a:t>
              </a:r>
              <a:br>
                <a:rPr kumimoji="0"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</a:br>
              <a:r>
                <a:rPr kumimoji="0" lang="en-US" sz="1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Dolostone</a:t>
              </a:r>
              <a:endParaRPr kumimoji="0"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6202793" y="5297190"/>
              <a:ext cx="903773" cy="47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Mudstone/</a:t>
              </a:r>
              <a:br>
                <a:rPr kumimoji="0"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</a:br>
              <a:r>
                <a:rPr kumimoji="0"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Shale</a:t>
              </a:r>
              <a:endParaRPr kumimoji="0"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6927479" cy="93639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ea typeface="+mj-ea"/>
                <a:cs typeface="+mj-cs"/>
              </a:rPr>
              <a:t>Mudrock</a:t>
            </a:r>
            <a:r>
              <a:rPr lang="en-US" sz="2800" dirty="0" smtClean="0">
                <a:ea typeface="+mj-ea"/>
                <a:cs typeface="+mj-cs"/>
              </a:rPr>
              <a:t> Sedimentary Components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477681" y="876702"/>
            <a:ext cx="3962400" cy="4500562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</a:rPr>
              <a:t>Detrital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Clay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Silt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Sand</a:t>
            </a:r>
          </a:p>
          <a:p>
            <a:pPr eaLnBrk="1" hangingPunct="1"/>
            <a:r>
              <a:rPr lang="en-US" sz="2400" dirty="0" smtClean="0">
                <a:latin typeface="Calibri" charset="0"/>
              </a:rPr>
              <a:t>Biogenic </a:t>
            </a:r>
            <a:endParaRPr lang="en-US" sz="2400" dirty="0">
              <a:latin typeface="Calibri" charset="0"/>
            </a:endParaRPr>
          </a:p>
          <a:p>
            <a:pPr lvl="1" eaLnBrk="1" hangingPunct="1"/>
            <a:r>
              <a:rPr lang="en-US" dirty="0">
                <a:latin typeface="Calibri" charset="0"/>
              </a:rPr>
              <a:t>Silica (opal-A)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Calcite/Aragonite</a:t>
            </a:r>
            <a:endParaRPr lang="en-US" dirty="0">
              <a:latin typeface="Calibri" charset="0"/>
            </a:endParaRPr>
          </a:p>
          <a:p>
            <a:pPr lvl="1" eaLnBrk="1" hangingPunct="1"/>
            <a:r>
              <a:rPr lang="en-US" dirty="0" smtClean="0">
                <a:latin typeface="Calibri" charset="0"/>
              </a:rPr>
              <a:t>Organic Matter</a:t>
            </a:r>
            <a:endParaRPr lang="en-US" dirty="0">
              <a:latin typeface="Calibri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44644" y="2784091"/>
            <a:ext cx="1117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+mn-cs"/>
              </a:rPr>
              <a:t>Diatomite</a:t>
            </a:r>
            <a:endParaRPr kumimoji="0" lang="en-US" sz="18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05624" y="3327609"/>
            <a:ext cx="1119188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+mn-cs"/>
              </a:rPr>
              <a:t>Muddy</a:t>
            </a:r>
            <a:br>
              <a:rPr kumimoji="0" lang="en-US" sz="1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+mn-cs"/>
              </a:rPr>
            </a:br>
            <a:r>
              <a:rPr kumimoji="0" lang="en-US" sz="1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+mn-ea"/>
                <a:cs typeface="+mn-cs"/>
              </a:rPr>
              <a:t>Diatomite</a:t>
            </a:r>
            <a:endParaRPr kumimoji="0" lang="en-US" sz="1800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68120" y="876702"/>
            <a:ext cx="49149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A9A57C"/>
              </a:buClr>
              <a:buFont typeface="Arial" charset="0"/>
              <a:buChar char="•"/>
            </a:pPr>
            <a:r>
              <a:rPr kumimoji="0" lang="en-US" sz="2400" dirty="0">
                <a:solidFill>
                  <a:srgbClr val="2F2B20"/>
                </a:solidFill>
                <a:latin typeface="Calibri" charset="0"/>
              </a:rPr>
              <a:t>Diagenetic / Authigenic</a:t>
            </a:r>
          </a:p>
          <a:p>
            <a:pPr lvl="1" eaLnBrk="1" hangingPunct="1">
              <a:buClr>
                <a:srgbClr val="9CBEBD"/>
              </a:buClr>
              <a:buFont typeface="Arial" charset="0"/>
              <a:buChar char="•"/>
            </a:pPr>
            <a:r>
              <a:rPr kumimoji="0" lang="en-US" sz="2000" dirty="0">
                <a:solidFill>
                  <a:srgbClr val="2F2B20"/>
                </a:solidFill>
                <a:latin typeface="Calibri" charset="0"/>
              </a:rPr>
              <a:t>Opal-CT / Quartz</a:t>
            </a:r>
          </a:p>
          <a:p>
            <a:pPr lvl="1" eaLnBrk="1" hangingPunct="1">
              <a:buClr>
                <a:srgbClr val="9CBEBD"/>
              </a:buClr>
              <a:buFont typeface="Arial" charset="0"/>
              <a:buChar char="•"/>
            </a:pPr>
            <a:r>
              <a:rPr kumimoji="0" lang="en-US" sz="2000" dirty="0" smtClean="0">
                <a:latin typeface="Calibri" charset="0"/>
              </a:rPr>
              <a:t>Calcite/Siderite/Dolomite</a:t>
            </a:r>
            <a:endParaRPr kumimoji="0" lang="en-US" sz="2000" dirty="0" smtClean="0">
              <a:solidFill>
                <a:srgbClr val="2F2B20"/>
              </a:solidFill>
              <a:latin typeface="Calibri" charset="0"/>
            </a:endParaRPr>
          </a:p>
          <a:p>
            <a:pPr lvl="1" eaLnBrk="1" hangingPunct="1">
              <a:buClr>
                <a:srgbClr val="9CBEBD"/>
              </a:buClr>
              <a:buFont typeface="Arial" charset="0"/>
              <a:buChar char="•"/>
            </a:pPr>
            <a:r>
              <a:rPr kumimoji="0" lang="en-US" sz="2000" dirty="0" smtClean="0">
                <a:solidFill>
                  <a:srgbClr val="2F2B20"/>
                </a:solidFill>
                <a:latin typeface="Calibri" charset="0"/>
              </a:rPr>
              <a:t>Phosphate</a:t>
            </a:r>
            <a:endParaRPr kumimoji="0" lang="en-US" sz="2000" dirty="0">
              <a:solidFill>
                <a:srgbClr val="2F2B2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8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1" y="6370687"/>
            <a:ext cx="9012566" cy="487313"/>
          </a:xfrm>
          <a:prstGeom prst="rect">
            <a:avLst/>
          </a:prstGeom>
          <a:solidFill>
            <a:schemeClr val="tx1">
              <a:alpha val="42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  <a:cs typeface="+mn-cs"/>
              </a:rPr>
              <a:t>Interstratified tiger-striped </a:t>
            </a:r>
            <a:r>
              <a:rPr lang="en-US" sz="2800" dirty="0" err="1" smtClean="0">
                <a:solidFill>
                  <a:srgbClr val="FFFFFF"/>
                </a:solidFill>
                <a:cs typeface="+mn-cs"/>
              </a:rPr>
              <a:t>chert</a:t>
            </a:r>
            <a:r>
              <a:rPr lang="en-US" sz="28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en-US" sz="2800" dirty="0">
                <a:solidFill>
                  <a:srgbClr val="FFFFFF"/>
                </a:solidFill>
                <a:cs typeface="+mn-cs"/>
              </a:rPr>
              <a:t>&amp; </a:t>
            </a:r>
            <a:r>
              <a:rPr lang="en-US" sz="2800" dirty="0" err="1" smtClean="0">
                <a:solidFill>
                  <a:srgbClr val="FFFFFF"/>
                </a:solidFill>
                <a:cs typeface="+mn-cs"/>
              </a:rPr>
              <a:t>dolostone</a:t>
            </a:r>
            <a:r>
              <a:rPr lang="en-US" sz="2800" dirty="0" smtClean="0">
                <a:solidFill>
                  <a:srgbClr val="FFFFFF"/>
                </a:solidFill>
                <a:cs typeface="+mn-cs"/>
              </a:rPr>
              <a:t> beds</a:t>
            </a:r>
            <a:endParaRPr lang="en-US" sz="2800" dirty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05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BX-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2013" cy="4789189"/>
          </a:xfrm>
          <a:prstGeom prst="rect">
            <a:avLst/>
          </a:prstGeom>
        </p:spPr>
      </p:pic>
      <p:pic>
        <p:nvPicPr>
          <p:cNvPr id="3" name="Picture 2" descr="RBX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51" y="2748619"/>
            <a:ext cx="4196650" cy="410938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47350" y="0"/>
            <a:ext cx="4011454" cy="70363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sz="2800" dirty="0" smtClean="0"/>
              <a:t>Offshore California core</a:t>
            </a:r>
            <a:endParaRPr lang="en-US" sz="2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87035" y="1283291"/>
            <a:ext cx="3561695" cy="70363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dirty="0" smtClean="0"/>
              <a:t>Quartz </a:t>
            </a:r>
            <a:r>
              <a:rPr lang="en-US" sz="2400" dirty="0" err="1"/>
              <a:t>c</a:t>
            </a:r>
            <a:r>
              <a:rPr lang="en-US" sz="2400" dirty="0" err="1" smtClean="0"/>
              <a:t>hert</a:t>
            </a:r>
            <a:r>
              <a:rPr lang="en-US" sz="2400" dirty="0" smtClean="0"/>
              <a:t> and porcelanite</a:t>
            </a:r>
            <a:endParaRPr lang="en-US" sz="2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179725"/>
            <a:ext cx="4907666" cy="70363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sz="2400" dirty="0" smtClean="0"/>
              <a:t>“Tiger-stripe” quartz </a:t>
            </a:r>
            <a:r>
              <a:rPr lang="en-US" sz="2400" dirty="0" err="1" smtClean="0"/>
              <a:t>chert</a:t>
            </a:r>
            <a:r>
              <a:rPr lang="en-US" sz="2400" dirty="0" smtClean="0"/>
              <a:t>, opal-CT porcelanite and dolomite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72580" y="6112170"/>
            <a:ext cx="341287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742589" y="2123641"/>
            <a:ext cx="183183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6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3392" y="1378821"/>
            <a:ext cx="8171992" cy="44958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Diagenetic</a:t>
            </a:r>
            <a:r>
              <a:rPr lang="en-US" sz="2400" dirty="0" smtClean="0"/>
              <a:t> Phase</a:t>
            </a:r>
          </a:p>
          <a:p>
            <a:pPr lvl="1"/>
            <a:r>
              <a:rPr lang="en-US" sz="2400" dirty="0" smtClean="0"/>
              <a:t>Opal CT or Quartz</a:t>
            </a:r>
          </a:p>
          <a:p>
            <a:r>
              <a:rPr lang="en-US" sz="2400" dirty="0" smtClean="0"/>
              <a:t>Composition</a:t>
            </a:r>
          </a:p>
          <a:p>
            <a:pPr lvl="1"/>
            <a:r>
              <a:rPr lang="en-US" sz="2400" dirty="0" smtClean="0"/>
              <a:t>30-50% </a:t>
            </a:r>
            <a:r>
              <a:rPr lang="en-US" sz="2400" dirty="0" err="1" smtClean="0"/>
              <a:t>diagenetic</a:t>
            </a:r>
            <a:r>
              <a:rPr lang="en-US" sz="2400" dirty="0" smtClean="0"/>
              <a:t> silica</a:t>
            </a:r>
          </a:p>
          <a:p>
            <a:pPr lvl="2"/>
            <a:r>
              <a:rPr lang="en-US" sz="2400" dirty="0" smtClean="0"/>
              <a:t> Detrital clay and silt</a:t>
            </a:r>
          </a:p>
          <a:p>
            <a:r>
              <a:rPr lang="en-US" sz="2400" dirty="0" smtClean="0"/>
              <a:t>Physical properties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urface luster - dull, matte</a:t>
            </a:r>
          </a:p>
          <a:p>
            <a:pPr lvl="1"/>
            <a:r>
              <a:rPr lang="en-US" sz="2400" dirty="0" smtClean="0"/>
              <a:t>Fracture – curved, irregular</a:t>
            </a:r>
          </a:p>
          <a:p>
            <a:pPr lvl="1"/>
            <a:r>
              <a:rPr lang="en-US" sz="2400" dirty="0" smtClean="0"/>
              <a:t>Fissile when disturbed or weathered</a:t>
            </a:r>
          </a:p>
          <a:p>
            <a:pPr lvl="1"/>
            <a:r>
              <a:rPr lang="en-US" sz="2400" dirty="0" smtClean="0"/>
              <a:t>Harder </a:t>
            </a:r>
            <a:r>
              <a:rPr lang="en-US" sz="2400" dirty="0"/>
              <a:t>than </a:t>
            </a:r>
            <a:r>
              <a:rPr lang="en-US" sz="2400" dirty="0" err="1"/>
              <a:t>nonsiliceous</a:t>
            </a:r>
            <a:r>
              <a:rPr lang="en-US" sz="2400" dirty="0"/>
              <a:t> </a:t>
            </a:r>
            <a:r>
              <a:rPr lang="en-US" sz="2400" dirty="0" smtClean="0"/>
              <a:t>mudrocks </a:t>
            </a:r>
            <a:r>
              <a:rPr lang="en-US" sz="2400" dirty="0"/>
              <a:t>owing </a:t>
            </a:r>
            <a:r>
              <a:rPr lang="en-US" sz="2400" dirty="0" smtClean="0"/>
              <a:t>to </a:t>
            </a:r>
            <a:r>
              <a:rPr lang="en-US" sz="2400" dirty="0"/>
              <a:t>the silica </a:t>
            </a:r>
            <a:r>
              <a:rPr lang="en-US" sz="2400" dirty="0" smtClean="0"/>
              <a:t>content</a:t>
            </a:r>
          </a:p>
          <a:p>
            <a:pPr lvl="1"/>
            <a:r>
              <a:rPr lang="en-US" sz="2400" dirty="0" smtClean="0"/>
              <a:t>But still ductile, fractures close; brown in subsurface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53"/>
            <a:ext cx="8229600" cy="6538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Siliceous Shale / Mudstone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76291" y="847894"/>
            <a:ext cx="652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800" u="sng" dirty="0" smtClean="0">
                <a:solidFill>
                  <a:prstClr val="black"/>
                </a:solidFill>
                <a:latin typeface="Tw Cen MT"/>
                <a:ea typeface="+mn-ea"/>
                <a:cs typeface="+mn-cs"/>
              </a:rPr>
              <a:t>Characteristics</a:t>
            </a:r>
            <a:endParaRPr kumimoji="0" lang="en-US" sz="2800" u="sng" dirty="0">
              <a:solidFill>
                <a:prstClr val="black"/>
              </a:solidFill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8" y="836153"/>
            <a:ext cx="459105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9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381"/>
            <a:ext cx="9144000" cy="60936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7395"/>
            <a:ext cx="8229600" cy="6538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None/>
            </a:pPr>
            <a:r>
              <a:rPr lang="en-US" sz="3600" dirty="0" smtClean="0"/>
              <a:t>Siliceous Mudstone &amp; Porcelanite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576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viota_shale_porcelani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23999" r="28996" b="12004"/>
          <a:stretch/>
        </p:blipFill>
        <p:spPr>
          <a:xfrm>
            <a:off x="0" y="477909"/>
            <a:ext cx="9171381" cy="63800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1925"/>
            <a:ext cx="8229600" cy="50183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None/>
            </a:pPr>
            <a:r>
              <a:rPr lang="en-US" sz="3600" dirty="0" smtClean="0"/>
              <a:t>Organic-rich Mudstone &amp; Calcareous Porcelanite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788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s_mudtn_porcelan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06112" y="5833923"/>
            <a:ext cx="6137888" cy="1024077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Shell Beach, California: </a:t>
            </a:r>
            <a:b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mudstone and quartz porcelanite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412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dst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4400" y="5704735"/>
            <a:ext cx="8229600" cy="6538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None/>
            </a:pPr>
            <a:r>
              <a:rPr lang="en-US" sz="3600" dirty="0" smtClean="0"/>
              <a:t>Mudstone &amp; </a:t>
            </a:r>
            <a:r>
              <a:rPr lang="en-US" sz="3600" dirty="0"/>
              <a:t>Siliceous Mudstone </a:t>
            </a:r>
          </a:p>
        </p:txBody>
      </p:sp>
    </p:spTree>
    <p:extLst>
      <p:ext uri="{BB962C8B-B14F-4D97-AF65-F5344CB8AC3E}">
        <p14:creationId xmlns:p14="http://schemas.microsoft.com/office/powerpoint/2010/main" val="383575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2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Phosphatic / Carbonaceous Mudstone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554" y="975912"/>
            <a:ext cx="8505527" cy="5769438"/>
          </a:xfrm>
        </p:spPr>
        <p:txBody>
          <a:bodyPr>
            <a:noAutofit/>
          </a:bodyPr>
          <a:lstStyle/>
          <a:p>
            <a:r>
              <a:rPr lang="en-US" sz="2400" dirty="0" smtClean="0"/>
              <a:t>Diagenetic </a:t>
            </a:r>
            <a:r>
              <a:rPr lang="en-US" sz="2400" dirty="0"/>
              <a:t>Phase</a:t>
            </a:r>
          </a:p>
          <a:p>
            <a:pPr lvl="1"/>
            <a:r>
              <a:rPr lang="en-US" sz="2400" dirty="0" smtClean="0"/>
              <a:t>Opal-A, opal-CT </a:t>
            </a:r>
            <a:r>
              <a:rPr lang="en-US" sz="2400" dirty="0"/>
              <a:t>or </a:t>
            </a:r>
            <a:r>
              <a:rPr lang="en-US" sz="2400" dirty="0" smtClean="0"/>
              <a:t>quartz</a:t>
            </a:r>
            <a:endParaRPr lang="en-US" sz="2400" dirty="0"/>
          </a:p>
          <a:p>
            <a:r>
              <a:rPr lang="en-US" sz="2400" dirty="0"/>
              <a:t>Composition</a:t>
            </a:r>
          </a:p>
          <a:p>
            <a:pPr lvl="1"/>
            <a:r>
              <a:rPr lang="en-US" sz="2400" dirty="0" smtClean="0"/>
              <a:t>Clastic mud,+/- calcite, +/- phosphate; usually &lt;30</a:t>
            </a:r>
            <a:r>
              <a:rPr lang="en-US" sz="2400" dirty="0"/>
              <a:t>% </a:t>
            </a:r>
            <a:r>
              <a:rPr lang="en-US" sz="2400" dirty="0" smtClean="0"/>
              <a:t>silica</a:t>
            </a:r>
          </a:p>
          <a:p>
            <a:pPr lvl="1"/>
            <a:r>
              <a:rPr lang="en-US" sz="2400" dirty="0"/>
              <a:t>Organic-rich (4-24% TOC)</a:t>
            </a:r>
          </a:p>
          <a:p>
            <a:pPr lvl="1"/>
            <a:r>
              <a:rPr lang="en-US" sz="2400" dirty="0" smtClean="0"/>
              <a:t>Authigenic phosphate: CFA : carbonate fluorapatite</a:t>
            </a:r>
            <a:endParaRPr lang="en-US" sz="2400" dirty="0"/>
          </a:p>
          <a:p>
            <a:r>
              <a:rPr lang="en-US" sz="2400" dirty="0" smtClean="0"/>
              <a:t>Physical </a:t>
            </a:r>
            <a:r>
              <a:rPr lang="en-US" sz="2400" dirty="0"/>
              <a:t>properties</a:t>
            </a:r>
          </a:p>
          <a:p>
            <a:pPr lvl="1"/>
            <a:r>
              <a:rPr lang="en-US" sz="2400" dirty="0" smtClean="0"/>
              <a:t>Fissile </a:t>
            </a:r>
            <a:r>
              <a:rPr lang="en-US" sz="2400" dirty="0"/>
              <a:t>when disturbed or weathered</a:t>
            </a:r>
          </a:p>
          <a:p>
            <a:pPr lvl="1"/>
            <a:r>
              <a:rPr lang="en-US" sz="2400" dirty="0" smtClean="0"/>
              <a:t>Ductile</a:t>
            </a:r>
            <a:r>
              <a:rPr lang="en-US" sz="2400" dirty="0"/>
              <a:t>, </a:t>
            </a:r>
            <a:r>
              <a:rPr lang="en-US" sz="2400" dirty="0" smtClean="0"/>
              <a:t>difficult to fracture except for cemented horizons)</a:t>
            </a:r>
          </a:p>
          <a:p>
            <a:pPr lvl="1"/>
            <a:r>
              <a:rPr lang="en-US" sz="2400" dirty="0" smtClean="0"/>
              <a:t>Black &amp; white to red-brown &amp; tan (fresh and in core); white to light gray when weathered</a:t>
            </a:r>
          </a:p>
          <a:p>
            <a:pPr lvl="1"/>
            <a:r>
              <a:rPr lang="en-US" sz="2400" dirty="0" smtClean="0"/>
              <a:t>Phosphatic nodules, laminations and aggregated hardgrounds</a:t>
            </a:r>
            <a:endParaRPr lang="en-US" sz="2400" dirty="0" smtClean="0">
              <a:solidFill>
                <a:srgbClr val="775F55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543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994" name="Picture 2" descr="phosphatecycle.JPG                                             00017B8CBehl G4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0995" name="Rectangle 3"/>
          <p:cNvSpPr>
            <a:spLocks noChangeArrowheads="1"/>
          </p:cNvSpPr>
          <p:nvPr/>
        </p:nvSpPr>
        <p:spPr bwMode="auto">
          <a:xfrm>
            <a:off x="231790" y="376115"/>
            <a:ext cx="6562725" cy="64135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</a:rPr>
              <a:t>Phosphatic shales or marlstone</a:t>
            </a:r>
          </a:p>
        </p:txBody>
      </p:sp>
    </p:spTree>
    <p:extLst>
      <p:ext uri="{BB962C8B-B14F-4D97-AF65-F5344CB8AC3E}">
        <p14:creationId xmlns:p14="http://schemas.microsoft.com/office/powerpoint/2010/main" val="39323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phosph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542925"/>
            <a:ext cx="6562725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600" dirty="0" err="1">
                <a:solidFill>
                  <a:schemeClr val="tx2"/>
                </a:solidFill>
                <a:cs typeface="+mn-cs"/>
              </a:rPr>
              <a:t>Phosphatic</a:t>
            </a:r>
            <a:r>
              <a:rPr lang="en-US" sz="3600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3600" dirty="0" err="1">
                <a:solidFill>
                  <a:schemeClr val="tx2"/>
                </a:solidFill>
                <a:cs typeface="+mn-cs"/>
              </a:rPr>
              <a:t>shales</a:t>
            </a:r>
            <a:r>
              <a:rPr lang="en-US" sz="3600" dirty="0">
                <a:solidFill>
                  <a:schemeClr val="tx2"/>
                </a:solidFill>
                <a:cs typeface="+mn-cs"/>
              </a:rPr>
              <a:t> or marlstone</a:t>
            </a:r>
          </a:p>
        </p:txBody>
      </p:sp>
    </p:spTree>
    <p:extLst>
      <p:ext uri="{BB962C8B-B14F-4D97-AF65-F5344CB8AC3E}">
        <p14:creationId xmlns:p14="http://schemas.microsoft.com/office/powerpoint/2010/main" val="21932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MAGE30.JPG        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14300"/>
            <a:ext cx="4367212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 descr="muddy diatomite.jpg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535363"/>
            <a:ext cx="4430712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&#10;diatomite.jpg      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6363"/>
            <a:ext cx="442277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-7800"/>
          <a:stretch/>
        </p:blipFill>
        <p:spPr bwMode="auto">
          <a:xfrm>
            <a:off x="203200" y="3569716"/>
            <a:ext cx="4381500" cy="350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0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7035" y="6154361"/>
            <a:ext cx="4011454" cy="70363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sz="2800" dirty="0" smtClean="0"/>
              <a:t>Offshore California core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32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2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Dolomite / </a:t>
            </a:r>
            <a:r>
              <a:rPr lang="en-US" sz="3600" dirty="0" err="1" smtClean="0"/>
              <a:t>Dolostone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554" y="975912"/>
            <a:ext cx="8505527" cy="5769438"/>
          </a:xfrm>
        </p:spPr>
        <p:txBody>
          <a:bodyPr>
            <a:noAutofit/>
          </a:bodyPr>
          <a:lstStyle/>
          <a:p>
            <a:r>
              <a:rPr lang="en-US" sz="2400" dirty="0" smtClean="0"/>
              <a:t>Authigenic Precipitate</a:t>
            </a:r>
            <a:endParaRPr lang="en-US" sz="2400" dirty="0"/>
          </a:p>
          <a:p>
            <a:pPr lvl="1"/>
            <a:r>
              <a:rPr lang="en-US" sz="2400" dirty="0" smtClean="0"/>
              <a:t>Mostly very shallow burial</a:t>
            </a:r>
            <a:endParaRPr lang="en-US" sz="2400" dirty="0"/>
          </a:p>
          <a:p>
            <a:r>
              <a:rPr lang="en-US" sz="2400" dirty="0"/>
              <a:t>Composition</a:t>
            </a:r>
          </a:p>
          <a:p>
            <a:pPr lvl="1"/>
            <a:r>
              <a:rPr lang="en-US" sz="2400" dirty="0" smtClean="0"/>
              <a:t>From dolomitic rocks to nearly pure dolomite</a:t>
            </a:r>
          </a:p>
          <a:p>
            <a:pPr lvl="1"/>
            <a:r>
              <a:rPr lang="en-US" sz="2400" dirty="0" smtClean="0"/>
              <a:t>If early formed in high-porosity diatom ooze, &lt;25% silica &amp; detritus by volume </a:t>
            </a:r>
          </a:p>
          <a:p>
            <a:r>
              <a:rPr lang="en-US" sz="2400" dirty="0" smtClean="0"/>
              <a:t>Physical </a:t>
            </a:r>
            <a:r>
              <a:rPr lang="en-US" sz="2400" dirty="0"/>
              <a:t>properties</a:t>
            </a:r>
          </a:p>
          <a:p>
            <a:pPr lvl="1"/>
            <a:r>
              <a:rPr lang="en-US" sz="2400" dirty="0" smtClean="0"/>
              <a:t>Thick-bedded</a:t>
            </a:r>
            <a:endParaRPr lang="en-US" sz="2400" dirty="0"/>
          </a:p>
          <a:p>
            <a:pPr lvl="1"/>
            <a:r>
              <a:rPr lang="en-US" sz="2400" dirty="0" smtClean="0"/>
              <a:t>Hard and dense</a:t>
            </a:r>
          </a:p>
          <a:p>
            <a:pPr lvl="1"/>
            <a:r>
              <a:rPr lang="en-US" sz="2400" dirty="0" smtClean="0"/>
              <a:t>Dolomitized primary calcareous sediments can have </a:t>
            </a:r>
            <a:r>
              <a:rPr lang="en-US" sz="2400" dirty="0" err="1" smtClean="0"/>
              <a:t>intercrystalline</a:t>
            </a:r>
            <a:r>
              <a:rPr lang="en-US" sz="2400" dirty="0" smtClean="0"/>
              <a:t> porosity</a:t>
            </a:r>
          </a:p>
          <a:p>
            <a:pPr lvl="1"/>
            <a:r>
              <a:rPr lang="en-US" sz="2400" dirty="0" smtClean="0"/>
              <a:t>Hydrothermal veins associated with petroleum migration</a:t>
            </a:r>
            <a:endParaRPr lang="en-US" sz="2400" dirty="0" smtClean="0">
              <a:solidFill>
                <a:srgbClr val="775F55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730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4" y="102648"/>
            <a:ext cx="8593146" cy="1143000"/>
          </a:xfrm>
        </p:spPr>
        <p:txBody>
          <a:bodyPr/>
          <a:lstStyle/>
          <a:p>
            <a:r>
              <a:rPr lang="en-US" sz="4000" dirty="0" smtClean="0"/>
              <a:t>Organic Matter Diagenesis and Dolomite</a:t>
            </a:r>
            <a:endParaRPr lang="en-US" sz="4000" dirty="0"/>
          </a:p>
        </p:txBody>
      </p:sp>
      <p:pic>
        <p:nvPicPr>
          <p:cNvPr id="4" name="Picture 3" descr="Pore-water_profi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6" y="1033971"/>
            <a:ext cx="6838983" cy="4849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965" y="5833014"/>
            <a:ext cx="6820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i="1" dirty="0" err="1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Loyd</a:t>
            </a:r>
            <a:r>
              <a:rPr kumimoji="0" lang="en-US" sz="2000" i="1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 et al. (2012), after Claypool &amp; Kaplan (1974), </a:t>
            </a:r>
            <a:r>
              <a:rPr kumimoji="0" lang="en-US" sz="2000" i="1" dirty="0" err="1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Berner</a:t>
            </a:r>
            <a:r>
              <a:rPr kumimoji="0" lang="en-US" sz="2000" i="1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 (1984)</a:t>
            </a:r>
            <a:endParaRPr kumimoji="0" lang="en-US" sz="2000" i="1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1559" y="2050620"/>
            <a:ext cx="6005608" cy="1746334"/>
          </a:xfrm>
          <a:prstGeom prst="rect">
            <a:avLst/>
          </a:prstGeom>
          <a:solidFill>
            <a:srgbClr val="0000FF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dirty="0" smtClean="0">
                <a:solidFill>
                  <a:srgbClr val="FFFFFF"/>
                </a:solidFill>
                <a:latin typeface="Calibri"/>
              </a:rPr>
              <a:t>Dolomite precipitation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9054" y="1616362"/>
            <a:ext cx="8844478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06219" y="1154553"/>
            <a:ext cx="153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dirty="0" smtClean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Water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dirty="0" smtClean="0">
                <a:solidFill>
                  <a:srgbClr val="675E47"/>
                </a:solidFill>
                <a:latin typeface="Calibri"/>
                <a:ea typeface="+mn-ea"/>
                <a:cs typeface="+mn-cs"/>
              </a:rPr>
              <a:t>Sediment</a:t>
            </a:r>
            <a:endParaRPr kumimoji="0" lang="en-US" sz="2400" dirty="0">
              <a:solidFill>
                <a:srgbClr val="675E47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41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2"/>
            <a:ext cx="8255000" cy="919268"/>
          </a:xfrm>
        </p:spPr>
        <p:txBody>
          <a:bodyPr/>
          <a:lstStyle/>
          <a:p>
            <a:r>
              <a:rPr lang="en-US" sz="4000" dirty="0" smtClean="0"/>
              <a:t>Disseminated Dolomite</a:t>
            </a:r>
            <a:endParaRPr lang="en-US" sz="4000" dirty="0"/>
          </a:p>
        </p:txBody>
      </p:sp>
      <p:pic>
        <p:nvPicPr>
          <p:cNvPr id="3" name="Picture 2" descr="P7190056.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825500"/>
            <a:ext cx="6496050" cy="519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6052" y="5549441"/>
            <a:ext cx="5346285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i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Concentrated with favorable chemistry or enough time</a:t>
            </a:r>
            <a:endParaRPr kumimoji="0" lang="en-US" sz="1800" i="1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86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25" y="555858"/>
            <a:ext cx="8255000" cy="1143000"/>
          </a:xfrm>
        </p:spPr>
        <p:txBody>
          <a:bodyPr/>
          <a:lstStyle/>
          <a:p>
            <a:r>
              <a:rPr lang="en-US" sz="4000" dirty="0" err="1" smtClean="0"/>
              <a:t>Dolostone</a:t>
            </a:r>
            <a:r>
              <a:rPr lang="en-US" sz="4000" dirty="0" smtClean="0"/>
              <a:t> Nodules</a:t>
            </a:r>
            <a:endParaRPr lang="en-US" sz="4000" dirty="0"/>
          </a:p>
        </p:txBody>
      </p:sp>
      <p:pic>
        <p:nvPicPr>
          <p:cNvPr id="3" name="Picture 2" descr="Gaviota_concre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9558" r="24001" b="9015"/>
          <a:stretch/>
        </p:blipFill>
        <p:spPr>
          <a:xfrm>
            <a:off x="4607468" y="274638"/>
            <a:ext cx="4536532" cy="3271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3410" y="5695434"/>
            <a:ext cx="191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Montana de Oro</a:t>
            </a:r>
            <a:endParaRPr kumimoji="0" lang="en-US" sz="20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9081" y="3523413"/>
            <a:ext cx="1679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dirty="0" err="1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Gaviota</a:t>
            </a:r>
            <a: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 Beach</a:t>
            </a:r>
            <a:endParaRPr kumimoji="0" lang="en-US" sz="20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500" y="3123303"/>
            <a:ext cx="22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i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In massive mudstone</a:t>
            </a:r>
            <a:endParaRPr kumimoji="0" lang="en-US" sz="1800" i="1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IMG_58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1" y="2412833"/>
            <a:ext cx="5051109" cy="3788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069" y="3776840"/>
            <a:ext cx="214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i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In thin-bedded rocks</a:t>
            </a:r>
            <a:endParaRPr kumimoji="0" lang="en-US" sz="1800" i="1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2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95" y="354369"/>
            <a:ext cx="8782099" cy="1143000"/>
          </a:xfrm>
        </p:spPr>
        <p:txBody>
          <a:bodyPr/>
          <a:lstStyle/>
          <a:p>
            <a:r>
              <a:rPr lang="en-US" sz="4000" dirty="0" smtClean="0"/>
              <a:t>Dolostone Beds</a:t>
            </a:r>
            <a:br>
              <a:rPr lang="en-US" sz="4000" dirty="0" smtClean="0"/>
            </a:br>
            <a:r>
              <a:rPr lang="en-US" sz="4000" dirty="0" smtClean="0"/>
              <a:t>associated with </a:t>
            </a:r>
            <a:r>
              <a:rPr lang="en-US" sz="4000" dirty="0" err="1" smtClean="0"/>
              <a:t>parasequence</a:t>
            </a:r>
            <a:r>
              <a:rPr lang="en-US" sz="4000" dirty="0" smtClean="0"/>
              <a:t> boundaries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119533" y="5685446"/>
            <a:ext cx="137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Shell Beach</a:t>
            </a:r>
            <a:endParaRPr kumimoji="0" lang="en-US" sz="20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3500" y="3123303"/>
            <a:ext cx="220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i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In massive mudstone</a:t>
            </a:r>
            <a:endParaRPr kumimoji="0" lang="en-US" sz="1800" i="1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069" y="3776840"/>
            <a:ext cx="214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i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In thin-bedded rocks</a:t>
            </a:r>
            <a:endParaRPr kumimoji="0" lang="en-US" sz="1800" i="1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hell_beach_dolomi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6" y="1908973"/>
            <a:ext cx="8857198" cy="37181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130800" y="2590800"/>
            <a:ext cx="389467" cy="2370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34667" y="2734733"/>
            <a:ext cx="389467" cy="2370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263467" y="2675467"/>
            <a:ext cx="389467" cy="2370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36800" y="2463800"/>
            <a:ext cx="389467" cy="2370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8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52" y="846138"/>
            <a:ext cx="8255000" cy="1143000"/>
          </a:xfrm>
        </p:spPr>
        <p:txBody>
          <a:bodyPr/>
          <a:lstStyle/>
          <a:p>
            <a:r>
              <a:rPr lang="en-US" sz="4000" dirty="0" smtClean="0"/>
              <a:t>Fractured </a:t>
            </a:r>
            <a:r>
              <a:rPr lang="en-US" sz="4000" dirty="0" err="1" smtClean="0"/>
              <a:t>Dolostone</a:t>
            </a:r>
            <a:endParaRPr lang="en-US" sz="4000" dirty="0"/>
          </a:p>
        </p:txBody>
      </p:sp>
      <p:pic>
        <p:nvPicPr>
          <p:cNvPr id="3" name="Picture 2" descr="2010-04-26 10.40.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3" y="2513995"/>
            <a:ext cx="4839909" cy="3629932"/>
          </a:xfrm>
          <a:prstGeom prst="rect">
            <a:avLst/>
          </a:prstGeom>
        </p:spPr>
      </p:pic>
      <p:pic>
        <p:nvPicPr>
          <p:cNvPr id="4" name="Picture 3" descr="2010-04-26 10.42.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2" y="274638"/>
            <a:ext cx="4038117" cy="3015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7318" y="3415207"/>
            <a:ext cx="146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Crystal Cove</a:t>
            </a:r>
            <a:endParaRPr kumimoji="0" lang="en-US" sz="20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2282" y="5568637"/>
            <a:ext cx="4070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Thick, brittle beds form fractures </a:t>
            </a:r>
            <a:b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</a:br>
            <a:r>
              <a:rPr kumimoji="0" lang="en-US" sz="2000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with greater length &amp; large apertures </a:t>
            </a:r>
            <a:endParaRPr kumimoji="0" lang="en-US" sz="2000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88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3.jpg"/>
          <p:cNvPicPr/>
          <p:nvPr/>
        </p:nvPicPr>
        <p:blipFill rotWithShape="1">
          <a:blip r:embed="rId3"/>
          <a:srcRect t="50000"/>
          <a:stretch/>
        </p:blipFill>
        <p:spPr>
          <a:xfrm>
            <a:off x="1236620" y="737208"/>
            <a:ext cx="6908800" cy="51816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342020" y="934998"/>
            <a:ext cx="1771650" cy="457200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kumimoji="0" lang="en-US" sz="1800" b="1" dirty="0">
                <a:solidFill>
                  <a:srgbClr val="FF0000"/>
                </a:solidFill>
                <a:latin typeface="Calibri"/>
                <a:ea typeface="Calibri"/>
                <a:cs typeface="Arial"/>
              </a:rPr>
              <a:t>F.O.V= 1.28 mm</a:t>
            </a:r>
            <a:endParaRPr kumimoji="0" lang="en-US" sz="1800" dirty="0">
              <a:solidFill>
                <a:srgbClr val="2F2B20"/>
              </a:solidFill>
              <a:latin typeface="Calibri"/>
              <a:ea typeface="Calibri"/>
              <a:cs typeface="Arial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kumimoji="0" lang="en-US" sz="1100" dirty="0">
                <a:solidFill>
                  <a:srgbClr val="2F2B20"/>
                </a:solidFill>
                <a:latin typeface="Calibri"/>
                <a:ea typeface="Calibri"/>
                <a:cs typeface="Arial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8820" y="3009146"/>
            <a:ext cx="452368" cy="369332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b="1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Oil</a:t>
            </a:r>
            <a:endParaRPr kumimoji="0" lang="en-US" sz="1800" b="1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13510"/>
            <a:ext cx="8255000" cy="750718"/>
          </a:xfrm>
        </p:spPr>
        <p:txBody>
          <a:bodyPr/>
          <a:lstStyle/>
          <a:p>
            <a:r>
              <a:rPr lang="en-US" sz="4000" dirty="0" err="1" smtClean="0"/>
              <a:t>Dolostone</a:t>
            </a:r>
            <a:r>
              <a:rPr lang="en-US" sz="4000" dirty="0" smtClean="0"/>
              <a:t> Matrix Porosity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88121" y="5878278"/>
            <a:ext cx="2310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i="1" dirty="0" err="1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AlShammary</a:t>
            </a:r>
            <a:r>
              <a:rPr kumimoji="0" lang="en-US" sz="2000" i="1" dirty="0" smtClean="0">
                <a:solidFill>
                  <a:srgbClr val="2F2B20"/>
                </a:solidFill>
                <a:latin typeface="Calibri"/>
                <a:ea typeface="+mn-ea"/>
                <a:cs typeface="+mn-cs"/>
              </a:rPr>
              <a:t> (2013)</a:t>
            </a:r>
            <a:endParaRPr kumimoji="0" lang="en-US" sz="2000" i="1" dirty="0">
              <a:solidFill>
                <a:srgbClr val="2F2B2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8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0" name="Picture 2" descr="SCruzphosphate.JPG                                             00017B8CBehl G4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9971" name="Rectangle 3"/>
          <p:cNvSpPr>
            <a:spLocks noChangeArrowheads="1"/>
          </p:cNvSpPr>
          <p:nvPr/>
        </p:nvSpPr>
        <p:spPr bwMode="auto">
          <a:xfrm>
            <a:off x="193675" y="5022850"/>
            <a:ext cx="6432550" cy="1597361"/>
          </a:xfrm>
          <a:prstGeom prst="rect">
            <a:avLst/>
          </a:prstGeom>
          <a:gradFill rotWithShape="0">
            <a:gsLst>
              <a:gs pos="0">
                <a:schemeClr val="tx1">
                  <a:alpha val="42999"/>
                </a:schemeClr>
              </a:gs>
              <a:gs pos="100000">
                <a:schemeClr val="tx1">
                  <a:gamma/>
                  <a:shade val="46275"/>
                  <a:invGamma/>
                  <a:alpha val="42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change shifts between siliceous, phosphatic and dolomitic </a:t>
            </a:r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sedimentation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58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4429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Physical Characteristics of Monterey </a:t>
            </a:r>
            <a:r>
              <a:rPr lang="en-US" dirty="0" err="1" smtClean="0">
                <a:cs typeface="+mj-cs"/>
              </a:rPr>
              <a:t>Lithologies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4959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Factors that control physical rock properties</a:t>
            </a:r>
          </a:p>
          <a:p>
            <a:pPr lvl="1" eaLnBrk="1" hangingPunct="1">
              <a:defRPr/>
            </a:pPr>
            <a:r>
              <a:rPr lang="en-US" dirty="0" smtClean="0"/>
              <a:t>Silica Phase</a:t>
            </a:r>
          </a:p>
          <a:p>
            <a:pPr lvl="1" eaLnBrk="1" hangingPunct="1">
              <a:defRPr/>
            </a:pPr>
            <a:r>
              <a:rPr lang="en-US" dirty="0" smtClean="0"/>
              <a:t>Detrital Content</a:t>
            </a:r>
          </a:p>
          <a:p>
            <a:pPr lvl="1" eaLnBrk="1" hangingPunct="1">
              <a:defRPr/>
            </a:pPr>
            <a:r>
              <a:rPr lang="en-US" dirty="0" smtClean="0"/>
              <a:t>Carbonate Content</a:t>
            </a:r>
          </a:p>
          <a:p>
            <a:pPr lvl="1" eaLnBrk="1" hangingPunct="1">
              <a:defRPr/>
            </a:pPr>
            <a:r>
              <a:rPr lang="en-US" dirty="0" smtClean="0"/>
              <a:t>Organic Matter</a:t>
            </a:r>
          </a:p>
          <a:p>
            <a:pPr lvl="1" eaLnBrk="1" hangingPunct="1">
              <a:defRPr/>
            </a:pPr>
            <a:r>
              <a:rPr lang="en-US" dirty="0" smtClean="0"/>
              <a:t>Porosity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7165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9450" y="277813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Rock Types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013" y="1319213"/>
            <a:ext cx="77724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err="1" smtClean="0">
                <a:cs typeface="+mn-cs"/>
              </a:rPr>
              <a:t>Chert</a:t>
            </a:r>
            <a:r>
              <a:rPr lang="en-US" sz="2800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2800" dirty="0"/>
              <a:t>Diatomite</a:t>
            </a:r>
            <a:endParaRPr lang="en-US" sz="28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800" dirty="0" err="1" smtClean="0">
                <a:cs typeface="+mn-cs"/>
              </a:rPr>
              <a:t>Porcelanite</a:t>
            </a:r>
            <a:r>
              <a:rPr lang="en-US" sz="2800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2800" dirty="0" smtClean="0">
                <a:cs typeface="+mn-cs"/>
              </a:rPr>
              <a:t>Siliceous/</a:t>
            </a:r>
            <a:r>
              <a:rPr lang="en-US" sz="2800" dirty="0" smtClean="0"/>
              <a:t>Diatomaceous</a:t>
            </a:r>
            <a:r>
              <a:rPr lang="en-US" sz="2800" dirty="0" smtClean="0">
                <a:cs typeface="+mn-cs"/>
              </a:rPr>
              <a:t> Shale/Mudstone</a:t>
            </a:r>
          </a:p>
          <a:p>
            <a:pPr eaLnBrk="1" hangingPunct="1">
              <a:defRPr/>
            </a:pPr>
            <a:r>
              <a:rPr lang="en-US" sz="2800" dirty="0" smtClean="0">
                <a:cs typeface="+mn-cs"/>
              </a:rPr>
              <a:t>Shale/Mudstone (generally sparsely siliceous) </a:t>
            </a:r>
          </a:p>
          <a:p>
            <a:pPr lvl="1" eaLnBrk="1" hangingPunct="1">
              <a:defRPr/>
            </a:pPr>
            <a:r>
              <a:rPr lang="en-US" dirty="0" smtClean="0"/>
              <a:t>(Also: Calcareous, Dolomitic)</a:t>
            </a:r>
          </a:p>
          <a:p>
            <a:pPr eaLnBrk="1" hangingPunct="1">
              <a:defRPr/>
            </a:pPr>
            <a:r>
              <a:rPr lang="en-US" sz="2800" dirty="0">
                <a:cs typeface="+mn-cs"/>
              </a:rPr>
              <a:t>Phosphatic Shale</a:t>
            </a:r>
          </a:p>
          <a:p>
            <a:pPr eaLnBrk="1" hangingPunct="1">
              <a:defRPr/>
            </a:pPr>
            <a:r>
              <a:rPr lang="en-US" sz="2800" dirty="0" err="1" smtClean="0">
                <a:cs typeface="+mn-cs"/>
              </a:rPr>
              <a:t>Dolostone</a:t>
            </a:r>
            <a:r>
              <a:rPr lang="en-US" sz="2800" dirty="0" smtClean="0">
                <a:cs typeface="+mn-cs"/>
              </a:rPr>
              <a:t>/Limestone/Marlstone</a:t>
            </a:r>
          </a:p>
          <a:p>
            <a:pPr eaLnBrk="1" hangingPunct="1">
              <a:defRPr/>
            </a:pPr>
            <a:r>
              <a:rPr lang="en-US" sz="2800" dirty="0" smtClean="0">
                <a:cs typeface="+mn-cs"/>
              </a:rPr>
              <a:t>Siltstone/Sandstone</a:t>
            </a:r>
            <a:endParaRPr lang="en-US" sz="2800" dirty="0"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4975" y="1554163"/>
            <a:ext cx="0" cy="15906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5400000">
            <a:off x="72232" y="2162969"/>
            <a:ext cx="1301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3200" smtClean="0">
                <a:solidFill>
                  <a:srgbClr val="FF0000"/>
                </a:solidFill>
              </a:rPr>
              <a:t>Silica</a:t>
            </a:r>
            <a:r>
              <a:rPr lang="en-US" sz="2800" smtClean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62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7267" name="Rectangle 3"/>
          <p:cNvSpPr>
            <a:spLocks noChangeArrowheads="1"/>
          </p:cNvSpPr>
          <p:nvPr/>
        </p:nvSpPr>
        <p:spPr bwMode="auto">
          <a:xfrm>
            <a:off x="2295525" y="0"/>
            <a:ext cx="17002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Diatomite</a:t>
            </a:r>
          </a:p>
        </p:txBody>
      </p:sp>
      <p:pic>
        <p:nvPicPr>
          <p:cNvPr id="61443" name="Picture 1" descr="IMG_66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756"/>
          <a:stretch>
            <a:fillRect/>
          </a:stretch>
        </p:blipFill>
        <p:spPr bwMode="auto">
          <a:xfrm>
            <a:off x="0" y="3429000"/>
            <a:ext cx="4591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925" y="3425825"/>
            <a:ext cx="1979613" cy="523875"/>
          </a:xfrm>
          <a:prstGeom prst="rect">
            <a:avLst/>
          </a:prstGeom>
          <a:solidFill>
            <a:srgbClr val="DBA652">
              <a:alpha val="48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Porcelanite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2096"/>
          <a:stretch>
            <a:fillRect/>
          </a:stretch>
        </p:blipFill>
        <p:spPr bwMode="auto">
          <a:xfrm>
            <a:off x="4586288" y="3409950"/>
            <a:ext cx="4625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964488" y="6296025"/>
            <a:ext cx="1063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Chert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0"/>
            <a:ext cx="459105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367463" y="0"/>
            <a:ext cx="2640012" cy="523875"/>
          </a:xfrm>
          <a:prstGeom prst="rect">
            <a:avLst/>
          </a:prstGeom>
          <a:solidFill>
            <a:srgbClr val="F2DFD2">
              <a:alpha val="62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Siliceous Shale</a:t>
            </a:r>
          </a:p>
        </p:txBody>
      </p:sp>
    </p:spTree>
    <p:extLst>
      <p:ext uri="{BB962C8B-B14F-4D97-AF65-F5344CB8AC3E}">
        <p14:creationId xmlns:p14="http://schemas.microsoft.com/office/powerpoint/2010/main" val="14421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ller_P&amp;G_Lith_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4" y="464256"/>
            <a:ext cx="8031639" cy="4765439"/>
          </a:xfrm>
          <a:prstGeom prst="rect">
            <a:avLst/>
          </a:prstGeom>
        </p:spPr>
      </p:pic>
      <p:sp>
        <p:nvSpPr>
          <p:cNvPr id="812035" name="Text Box 3"/>
          <p:cNvSpPr txBox="1">
            <a:spLocks noChangeArrowheads="1"/>
          </p:cNvSpPr>
          <p:nvPr/>
        </p:nvSpPr>
        <p:spPr bwMode="auto">
          <a:xfrm>
            <a:off x="5308600" y="5294145"/>
            <a:ext cx="3835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400" i="1" dirty="0" err="1">
                <a:cs typeface="+mn-cs"/>
              </a:rPr>
              <a:t>Pisciotto</a:t>
            </a:r>
            <a:r>
              <a:rPr lang="en-US" sz="2400" i="1" dirty="0">
                <a:cs typeface="+mn-cs"/>
              </a:rPr>
              <a:t> &amp; Garrison, 1981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6575" y="5884368"/>
            <a:ext cx="5148263" cy="646112"/>
            <a:chOff x="536575" y="5119688"/>
            <a:chExt cx="5148263" cy="646112"/>
          </a:xfrm>
        </p:grpSpPr>
        <p:sp>
          <p:nvSpPr>
            <p:cNvPr id="36867" name="TextBox 1"/>
            <p:cNvSpPr txBox="1">
              <a:spLocks noChangeArrowheads="1"/>
            </p:cNvSpPr>
            <p:nvPr/>
          </p:nvSpPr>
          <p:spPr bwMode="auto">
            <a:xfrm>
              <a:off x="536575" y="5119688"/>
              <a:ext cx="514826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3600" dirty="0"/>
                <a:t>Silica phase = lithology!</a:t>
              </a: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 flipH="1">
              <a:off x="3276786" y="5211763"/>
              <a:ext cx="195262" cy="50958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01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6717" y="1343658"/>
            <a:ext cx="7554268" cy="4429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Biogenic Silica</a:t>
            </a:r>
          </a:p>
          <a:p>
            <a:pPr lvl="1" eaLnBrk="1" hangingPunct="1">
              <a:defRPr/>
            </a:pPr>
            <a:r>
              <a:rPr lang="en-US" sz="2400" dirty="0" smtClean="0"/>
              <a:t>Opal-A (mostly diatoms, + </a:t>
            </a:r>
            <a:r>
              <a:rPr lang="en-US" sz="2400" dirty="0" err="1" smtClean="0"/>
              <a:t>silicoflagellates</a:t>
            </a:r>
            <a:r>
              <a:rPr lang="en-US" sz="2400" dirty="0" smtClean="0"/>
              <a:t>, radiolarians, and sponge spicules</a:t>
            </a:r>
          </a:p>
          <a:p>
            <a:pPr eaLnBrk="1" hangingPunct="1">
              <a:defRPr/>
            </a:pPr>
            <a:r>
              <a:rPr lang="en-US" sz="2400" dirty="0" smtClean="0"/>
              <a:t>Composition</a:t>
            </a:r>
          </a:p>
          <a:p>
            <a:pPr lvl="1" eaLnBrk="1" hangingPunct="1">
              <a:defRPr/>
            </a:pPr>
            <a:r>
              <a:rPr lang="en-US" sz="2400" dirty="0" smtClean="0"/>
              <a:t>Up to ~90% biogenic silica</a:t>
            </a:r>
          </a:p>
          <a:p>
            <a:pPr eaLnBrk="1" hangingPunct="1">
              <a:defRPr/>
            </a:pPr>
            <a:r>
              <a:rPr lang="en-US" sz="2400" dirty="0" smtClean="0"/>
              <a:t>Physical Properties</a:t>
            </a:r>
          </a:p>
          <a:p>
            <a:pPr lvl="1" eaLnBrk="1" hangingPunct="1">
              <a:defRPr/>
            </a:pPr>
            <a:r>
              <a:rPr lang="en-US" sz="2400" dirty="0" smtClean="0"/>
              <a:t>Very soft &lt; </a:t>
            </a:r>
            <a:r>
              <a:rPr lang="en-US" sz="2400" dirty="0"/>
              <a:t>2</a:t>
            </a:r>
            <a:r>
              <a:rPr lang="en-US" sz="2400" dirty="0" smtClean="0"/>
              <a:t> </a:t>
            </a:r>
          </a:p>
          <a:p>
            <a:pPr lvl="1" eaLnBrk="1" hangingPunct="1">
              <a:defRPr/>
            </a:pPr>
            <a:r>
              <a:rPr lang="en-US" sz="2400" dirty="0"/>
              <a:t>Highly porous (60-85%)</a:t>
            </a:r>
          </a:p>
          <a:p>
            <a:pPr lvl="1" eaLnBrk="1" hangingPunct="1">
              <a:defRPr/>
            </a:pPr>
            <a:r>
              <a:rPr lang="en-US" sz="2400" dirty="0"/>
              <a:t>Firm (</a:t>
            </a:r>
            <a:r>
              <a:rPr lang="en-US" sz="2400" dirty="0" err="1"/>
              <a:t>diatomites</a:t>
            </a:r>
            <a:r>
              <a:rPr lang="en-US" sz="2400" dirty="0"/>
              <a:t> fracture!</a:t>
            </a:r>
            <a:r>
              <a:rPr lang="en-US" sz="2400" dirty="0" smtClean="0"/>
              <a:t>)</a:t>
            </a:r>
          </a:p>
          <a:p>
            <a:pPr lvl="1" eaLnBrk="1" hangingPunct="1">
              <a:defRPr/>
            </a:pPr>
            <a:r>
              <a:rPr lang="en-US" sz="2400" dirty="0" smtClean="0"/>
              <a:t>Can be calcareous, </a:t>
            </a:r>
            <a:r>
              <a:rPr lang="en-US" sz="2400" dirty="0" err="1" smtClean="0"/>
              <a:t>phosphatic</a:t>
            </a:r>
            <a:r>
              <a:rPr lang="en-US" sz="2400" dirty="0" smtClean="0"/>
              <a:t>, etc.</a:t>
            </a:r>
          </a:p>
          <a:p>
            <a:pPr lvl="1" eaLnBrk="1" hangingPunct="1">
              <a:defRPr/>
            </a:pPr>
            <a:r>
              <a:rPr lang="en-US" sz="2400" dirty="0" smtClean="0"/>
              <a:t>Density increases with detrital content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400" dirty="0" smtClean="0"/>
              <a:t>Brown in subsurface, white if weathered</a:t>
            </a:r>
          </a:p>
          <a:p>
            <a:pPr lvl="1" eaLnBrk="1" hangingPunct="1">
              <a:defRPr/>
            </a:pP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3388" y="227013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cs typeface="+mj-cs"/>
              </a:rPr>
              <a:t>Diatomites</a:t>
            </a:r>
            <a:endParaRPr lang="en-US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79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9964</TotalTime>
  <Words>832</Words>
  <Application>Microsoft Macintosh PowerPoint</Application>
  <PresentationFormat>Letter Paper (8.5x11 in)</PresentationFormat>
  <Paragraphs>204</Paragraphs>
  <Slides>48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6_Office Theme</vt:lpstr>
      <vt:lpstr>1_Office Theme</vt:lpstr>
      <vt:lpstr>1_Adjacency</vt:lpstr>
      <vt:lpstr>3_Adjacency</vt:lpstr>
      <vt:lpstr>4_Adjacency</vt:lpstr>
      <vt:lpstr>PowerPoint Presentation</vt:lpstr>
      <vt:lpstr>PowerPoint Presentation</vt:lpstr>
      <vt:lpstr>Mudrock Sedimentary Components</vt:lpstr>
      <vt:lpstr>PowerPoint Presentation</vt:lpstr>
      <vt:lpstr>Physical Characteristics of Monterey Lithologies</vt:lpstr>
      <vt:lpstr>Rock Types</vt:lpstr>
      <vt:lpstr>PowerPoint Presentation</vt:lpstr>
      <vt:lpstr>PowerPoint Presentation</vt:lpstr>
      <vt:lpstr>Diatomites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Porcelanite</vt:lpstr>
      <vt:lpstr>Climate Cycles &amp; Litho-cyclicity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Siliceous Shale / Mudstone</vt:lpstr>
      <vt:lpstr>PowerPoint Presentation</vt:lpstr>
      <vt:lpstr>PowerPoint Presentation</vt:lpstr>
      <vt:lpstr>PowerPoint Presentation</vt:lpstr>
      <vt:lpstr>PowerPoint Presentation</vt:lpstr>
      <vt:lpstr>Phosphatic / Carbonaceous Mudstone</vt:lpstr>
      <vt:lpstr>PowerPoint Presentation</vt:lpstr>
      <vt:lpstr>PowerPoint Presentation</vt:lpstr>
      <vt:lpstr>PowerPoint Presentation</vt:lpstr>
      <vt:lpstr>Dolomite / Dolostone</vt:lpstr>
      <vt:lpstr>Organic Matter Diagenesis and Dolomite</vt:lpstr>
      <vt:lpstr>Disseminated Dolomite</vt:lpstr>
      <vt:lpstr>Dolostone Nodules</vt:lpstr>
      <vt:lpstr>Dolostone Beds associated with parasequence boundaries</vt:lpstr>
      <vt:lpstr>Fractured Dolostone</vt:lpstr>
      <vt:lpstr>Dolostone Matrix Porosity</vt:lpstr>
      <vt:lpstr>PowerPoint Presentation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587</cp:revision>
  <cp:lastPrinted>2014-06-17T17:32:52Z</cp:lastPrinted>
  <dcterms:created xsi:type="dcterms:W3CDTF">2001-04-04T17:06:00Z</dcterms:created>
  <dcterms:modified xsi:type="dcterms:W3CDTF">2016-12-05T06:24:54Z</dcterms:modified>
  <cp:category/>
</cp:coreProperties>
</file>