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06" r:id="rId1"/>
    <p:sldMasterId id="2147483818" r:id="rId2"/>
    <p:sldMasterId id="2147483842" r:id="rId3"/>
    <p:sldMasterId id="2147484625" r:id="rId4"/>
    <p:sldMasterId id="2147484638" r:id="rId5"/>
    <p:sldMasterId id="2147484664" r:id="rId6"/>
    <p:sldMasterId id="2147484677" r:id="rId7"/>
  </p:sldMasterIdLst>
  <p:notesMasterIdLst>
    <p:notesMasterId r:id="rId49"/>
  </p:notesMasterIdLst>
  <p:handoutMasterIdLst>
    <p:handoutMasterId r:id="rId50"/>
  </p:handoutMasterIdLst>
  <p:sldIdLst>
    <p:sldId id="1078" r:id="rId8"/>
    <p:sldId id="978" r:id="rId9"/>
    <p:sldId id="979" r:id="rId10"/>
    <p:sldId id="1037" r:id="rId11"/>
    <p:sldId id="1045" r:id="rId12"/>
    <p:sldId id="1015" r:id="rId13"/>
    <p:sldId id="1040" r:id="rId14"/>
    <p:sldId id="1044" r:id="rId15"/>
    <p:sldId id="1043" r:id="rId16"/>
    <p:sldId id="1016" r:id="rId17"/>
    <p:sldId id="1046" r:id="rId18"/>
    <p:sldId id="1047" r:id="rId19"/>
    <p:sldId id="1019" r:id="rId20"/>
    <p:sldId id="1048" r:id="rId21"/>
    <p:sldId id="1049" r:id="rId22"/>
    <p:sldId id="1080" r:id="rId23"/>
    <p:sldId id="1014" r:id="rId24"/>
    <p:sldId id="983" r:id="rId25"/>
    <p:sldId id="984" r:id="rId26"/>
    <p:sldId id="1034" r:id="rId27"/>
    <p:sldId id="1095" r:id="rId28"/>
    <p:sldId id="1035" r:id="rId29"/>
    <p:sldId id="1029" r:id="rId30"/>
    <p:sldId id="1050" r:id="rId31"/>
    <p:sldId id="1081" r:id="rId32"/>
    <p:sldId id="1082" r:id="rId33"/>
    <p:sldId id="1083" r:id="rId34"/>
    <p:sldId id="1096" r:id="rId35"/>
    <p:sldId id="1084" r:id="rId36"/>
    <p:sldId id="1085" r:id="rId37"/>
    <p:sldId id="1086" r:id="rId38"/>
    <p:sldId id="1075" r:id="rId39"/>
    <p:sldId id="1087" r:id="rId40"/>
    <p:sldId id="1088" r:id="rId41"/>
    <p:sldId id="1089" r:id="rId42"/>
    <p:sldId id="1090" r:id="rId43"/>
    <p:sldId id="1091" r:id="rId44"/>
    <p:sldId id="1092" r:id="rId45"/>
    <p:sldId id="1093" r:id="rId46"/>
    <p:sldId id="1094" r:id="rId47"/>
    <p:sldId id="1098" r:id="rId48"/>
  </p:sldIdLst>
  <p:sldSz cx="9144000" cy="6858000" type="letter"/>
  <p:notesSz cx="9144000" cy="68580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EFFAC"/>
    <a:srgbClr val="EFDA05"/>
    <a:srgbClr val="E89999"/>
    <a:srgbClr val="FFD7D7"/>
    <a:srgbClr val="8C6136"/>
    <a:srgbClr val="A600FF"/>
    <a:srgbClr val="19A1FF"/>
    <a:srgbClr val="EE5100"/>
    <a:srgbClr val="00D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 showComments="0">
  <p:normalViewPr horzBarState="maximized">
    <p:restoredLeft sz="32040" autoAdjust="0"/>
    <p:restoredTop sz="99831" autoAdjust="0"/>
  </p:normalViewPr>
  <p:slideViewPr>
    <p:cSldViewPr snapToGrid="0">
      <p:cViewPr varScale="1">
        <p:scale>
          <a:sx n="100" d="100"/>
          <a:sy n="100" d="100"/>
        </p:scale>
        <p:origin x="-28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1F1095-0F43-AD44-814B-C45EEB821F9B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DBB3FE5-0220-8E4B-A5B4-0FB44B66C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2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E116D5-CE25-0443-BB54-A8103FED50C5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CD691D-AA31-B042-8F81-943F92148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68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8B9990-9BEA-6342-89FD-664A37C7BF1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95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4CDAFC-D423-5641-B79A-4298794EB528}" type="slidenum">
              <a:rPr lang="en-US" sz="1200">
                <a:solidFill>
                  <a:prstClr val="black"/>
                </a:solidFill>
              </a:rPr>
              <a:pPr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FA9BEB-3FE4-0246-9B98-C9229AD921EB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F90376-29B1-ED47-BA02-36DD98938C1E}" type="slidenum">
              <a:rPr lang="en-US" sz="1200">
                <a:solidFill>
                  <a:prstClr val="black"/>
                </a:solidFill>
              </a:rPr>
              <a:pPr/>
              <a:t>33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AA9785-5C8D-9542-B669-5DEAB6A3C9B5}" type="slidenum">
              <a:rPr lang="en-US" sz="1200">
                <a:solidFill>
                  <a:prstClr val="black"/>
                </a:solidFill>
              </a:rPr>
              <a:pPr/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EFFE7F-1E91-7741-8B2C-4476275F42B4}" type="slidenum">
              <a:rPr lang="en-US" sz="1200">
                <a:solidFill>
                  <a:prstClr val="black"/>
                </a:solidFill>
              </a:rPr>
              <a:pPr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F3D741-19AF-A144-AAD4-EC3FBB7CEDA1}" type="slidenum">
              <a:rPr lang="en-US" sz="1200">
                <a:solidFill>
                  <a:prstClr val="black"/>
                </a:solidFill>
              </a:rPr>
              <a:pPr/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63433F-688C-2E4C-98F5-597C36796CD4}" type="slidenum">
              <a:rPr lang="en-US" sz="1200">
                <a:solidFill>
                  <a:srgbClr val="000000"/>
                </a:solidFill>
              </a:rPr>
              <a:pPr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2AAD9E-5B67-CC4E-B571-8844D9761BFA}" type="slidenum">
              <a:rPr lang="en-US" sz="1200">
                <a:solidFill>
                  <a:prstClr val="black"/>
                </a:solidFill>
              </a:rPr>
              <a:pPr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5FD04E-ADAB-CC48-AC71-33A5C154D4AC}" type="slidenum">
              <a:rPr lang="en-US" sz="1200">
                <a:solidFill>
                  <a:prstClr val="black"/>
                </a:solidFill>
              </a:rPr>
              <a:pPr/>
              <a:t>40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8B9990-9BEA-6342-89FD-664A37C7BF1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95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7DE58C-962D-2043-BA44-B49A999731B5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954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14D2A8-7BB9-1F4E-9D83-9C8FD6D1DD1B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960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eaLnBrk="1" hangingPunct="1"/>
            <a:fld id="{6A5F5379-3680-B84C-A85A-88BE590B2BCE}" type="slidenum">
              <a:rPr lang="en-US" sz="1200">
                <a:latin typeface="Calibri" charset="0"/>
              </a:rPr>
              <a:pPr eaLnBrk="1" hangingPunct="1"/>
              <a:t>19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B68FE4-13B8-7046-886C-FEEB779D1C29}" type="slidenum">
              <a:rPr lang="en-US" sz="1200">
                <a:solidFill>
                  <a:prstClr val="black"/>
                </a:solidFill>
              </a:rPr>
              <a:pPr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B68FE4-13B8-7046-886C-FEEB779D1C29}" type="slidenum">
              <a:rPr lang="en-US" sz="1200">
                <a:solidFill>
                  <a:prstClr val="black"/>
                </a:solidFill>
              </a:rPr>
              <a:pPr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FE39AB-74BD-5448-877A-ED2E798FD7AC}" type="slidenum">
              <a:rPr lang="en-US" sz="1200">
                <a:solidFill>
                  <a:srgbClr val="000000"/>
                </a:solidFill>
              </a:rPr>
              <a:pPr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5FC9FB-96ED-F84B-B9EB-833195EEA14C}" type="slidenum">
              <a:rPr lang="en-US" sz="1200">
                <a:solidFill>
                  <a:prstClr val="black"/>
                </a:solidFill>
              </a:rPr>
              <a:pPr/>
              <a:t>29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98F9-DBD9-6646-9727-2CBF3838CA8A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5868-B518-2B43-8DE3-A9446DA3F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4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E785-1501-2146-914F-F760803687A5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6AA6-A51B-3040-93AC-DFF3247A9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45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CB54-CD8D-EA46-A3A4-BECF5FDA4FA1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E1F6-D912-CF4E-B655-0D5816CCA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54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0E9EC59-A896-7842-8C1C-292062DD4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87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4D61B82-9497-A14C-A637-5919881888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83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9FC01C3-07D0-094E-BD7F-D4C4FDE35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8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2D6F490-749C-E74D-A677-FE1BF576A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74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93A79ED-B458-DB42-9B26-6A05F4645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47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249239A-4BF0-6E45-8800-04D03FA5E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2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99A4CA0-B067-2D44-8439-D2CB702E6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36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2C4BB1B-84D5-5C46-BD03-AE0301691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4CFE-AF21-6844-9AE8-B13871DE8768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B242-78EC-1741-B69F-DA088128A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87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CD5860F-978C-CD43-9D6D-0FD12C10E6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66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643431A-A46A-6843-87A9-2BBC5E6F0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47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F4126F3-6C64-2246-B90C-C076BCE28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77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D0EC4-BF66-9144-A640-7F7375292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8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3F12C-CB55-E342-964F-42B3F92F8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9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BF41A-61A7-6B44-B6BC-356D3E9C1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30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C92D4-267D-7649-8861-A6AFF62C4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46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55ACA-33A5-DA4F-B21F-5FCAF614B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78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172D7-86D0-9242-B0A6-3F2E02DDE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10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DD82D-D7C8-F849-9FE9-650D1AE77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1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D341-9AE6-CA4D-9B8A-4278D8F3720A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A3329-D86F-7A44-9626-077FB9CAF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70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6D700-E171-8A41-9117-1E00CD809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35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55986-B4AB-274A-936E-2FF286BEA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80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CCD1-73DC-AE4D-91BD-33740E0DC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32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62FF-9525-714B-871E-BBA7706E2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7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5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9805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68227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487697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8570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07962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6884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9394-F4BF-8747-A7FF-198564ED73BD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104F-8313-4247-A428-4A4794D0F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6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467054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804765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2373598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84997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00346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54701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5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9805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346592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53581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168853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6707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CD80-6FBC-904B-AAC9-4071EEE03380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E24DB-404B-3F4F-B6C6-CE551FD20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54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75990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58336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592463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3277502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702514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28178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5884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14081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5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9805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673243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8962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50EB-3722-4044-86D8-80A9DB4AB9B7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37D2-7D15-1745-B9B6-A9943266B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874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480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48115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37002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12700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036680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8642702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839205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95109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15186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7515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7D89-DF68-1247-B901-27B2759211BA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2EA-06C2-DA4F-87A5-BB7CE71A3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FC824-5B6A-E84F-943A-A0237C31688E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F73B-2FB0-3341-B6D6-A545299FD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9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4E5B-3FD7-1445-BCBA-51A290714E5C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4218-6743-274A-B7BB-5720650C5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7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179C74-7BDA-BB49-A05C-7EFD1FE422AC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10DF09-DFF7-4240-95C8-C6B350F7D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7895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01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55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275388"/>
            <a:ext cx="9144000" cy="588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5650" y="6275388"/>
            <a:ext cx="768350" cy="5826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600200" y="6321425"/>
            <a:ext cx="6667500" cy="4794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2400" i="1" dirty="0" smtClean="0">
                <a:solidFill>
                  <a:srgbClr val="FFFFFF"/>
                </a:solidFill>
                <a:latin typeface="Calibri"/>
              </a:rPr>
              <a:t>Long Beach MARS Project: </a:t>
            </a:r>
            <a:r>
              <a:rPr kumimoji="0" lang="en-US" i="1" dirty="0" smtClean="0">
                <a:solidFill>
                  <a:srgbClr val="FFFFFF"/>
                </a:solidFill>
                <a:latin typeface="Calibri"/>
              </a:rPr>
              <a:t>Monterey and Related  Sediments</a:t>
            </a:r>
            <a:endParaRPr kumimoji="0" lang="en-US" i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0183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88"/>
            <a:ext cx="1554163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8464550" y="640080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4ED1274-2BBE-0344-9BD7-70133EEB53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FA191-1042-0349-A8B1-1A207A417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026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703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7032" name="Text Box 40"/>
          <p:cNvSpPr txBox="1">
            <a:spLocks noChangeArrowheads="1"/>
          </p:cNvSpPr>
          <p:nvPr userDrawn="1"/>
        </p:nvSpPr>
        <p:spPr bwMode="auto">
          <a:xfrm>
            <a:off x="14288" y="6403975"/>
            <a:ext cx="801211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000" i="1" smtClean="0">
                <a:solidFill>
                  <a:srgbClr val="FFFFFF"/>
                </a:solidFill>
                <a:latin typeface="Geneva" charset="0"/>
                <a:cs typeface="+mn-cs"/>
              </a:rPr>
              <a:t>Long Beach MARS Project</a:t>
            </a:r>
            <a:r>
              <a:rPr lang="en-US" sz="1800" i="1" smtClean="0">
                <a:solidFill>
                  <a:srgbClr val="FFFFFF"/>
                </a:solidFill>
                <a:latin typeface="Geneva" charset="0"/>
                <a:cs typeface="+mn-cs"/>
              </a:rPr>
              <a:t>: Monterey and Related Sedimentary rocks</a:t>
            </a:r>
          </a:p>
        </p:txBody>
      </p:sp>
      <p:pic>
        <p:nvPicPr>
          <p:cNvPr id="597034" name="Picture 42" descr="folded chert icon.gif                                          0005D522Macintosh HD                   BF57A695:"/>
          <p:cNvPicPr>
            <a:picLocks noChangeAspect="1" noChangeArrowheads="1"/>
          </p:cNvPicPr>
          <p:nvPr userDrawn="1"/>
        </p:nvPicPr>
        <p:blipFill>
          <a:blip r:embed="rId14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6170613"/>
            <a:ext cx="9096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035" name="Line 43"/>
          <p:cNvSpPr>
            <a:spLocks noChangeShapeType="1"/>
          </p:cNvSpPr>
          <p:nvPr userDrawn="1"/>
        </p:nvSpPr>
        <p:spPr bwMode="auto">
          <a:xfrm>
            <a:off x="128588" y="6772275"/>
            <a:ext cx="8890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  <p:sldLayoutId id="2147484637" r:id="rId12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703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6022975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41"/>
          <p:cNvSpPr txBox="1">
            <a:spLocks noChangeArrowheads="1"/>
          </p:cNvSpPr>
          <p:nvPr userDrawn="1"/>
        </p:nvSpPr>
        <p:spPr bwMode="auto">
          <a:xfrm>
            <a:off x="14288" y="6403975"/>
            <a:ext cx="75088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  <a:defRPr/>
            </a:pPr>
            <a:r>
              <a:rPr lang="en-US" sz="2000" i="1" smtClean="0">
                <a:solidFill>
                  <a:srgbClr val="FFFFFF"/>
                </a:solidFill>
                <a:latin typeface="Geneva" charset="0"/>
              </a:rPr>
              <a:t>Long Beach MARS Project</a:t>
            </a:r>
            <a:r>
              <a:rPr lang="en-US" sz="1800" i="1" smtClean="0">
                <a:solidFill>
                  <a:srgbClr val="FFFFFF"/>
                </a:solidFill>
                <a:latin typeface="Geneva" charset="0"/>
              </a:rPr>
              <a:t>: </a:t>
            </a:r>
            <a:r>
              <a:rPr lang="en-US" sz="1600" i="1" smtClean="0">
                <a:solidFill>
                  <a:srgbClr val="FFFFFF"/>
                </a:solidFill>
                <a:latin typeface="Geneva" charset="0"/>
              </a:rPr>
              <a:t>Monterey and Related Sedimentary rocks</a:t>
            </a:r>
            <a:endParaRPr lang="en-US" sz="1800" i="1" smtClean="0">
              <a:solidFill>
                <a:srgbClr val="FFFFFF"/>
              </a:solidFill>
              <a:latin typeface="Geneva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  <p:sldLayoutId id="2147484650" r:id="rId12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703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6022975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41"/>
          <p:cNvSpPr txBox="1">
            <a:spLocks noChangeArrowheads="1"/>
          </p:cNvSpPr>
          <p:nvPr userDrawn="1"/>
        </p:nvSpPr>
        <p:spPr bwMode="auto">
          <a:xfrm>
            <a:off x="14288" y="6403975"/>
            <a:ext cx="75088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  <a:defRPr/>
            </a:pPr>
            <a:r>
              <a:rPr lang="en-US" sz="2000" i="1" smtClean="0">
                <a:solidFill>
                  <a:srgbClr val="FFFFFF"/>
                </a:solidFill>
                <a:latin typeface="Geneva" charset="0"/>
              </a:rPr>
              <a:t>Long Beach MARS Project</a:t>
            </a:r>
            <a:r>
              <a:rPr lang="en-US" sz="1800" i="1" smtClean="0">
                <a:solidFill>
                  <a:srgbClr val="FFFFFF"/>
                </a:solidFill>
                <a:latin typeface="Geneva" charset="0"/>
              </a:rPr>
              <a:t>: </a:t>
            </a:r>
            <a:r>
              <a:rPr lang="en-US" sz="1600" i="1" smtClean="0">
                <a:solidFill>
                  <a:srgbClr val="FFFFFF"/>
                </a:solidFill>
                <a:latin typeface="Geneva" charset="0"/>
              </a:rPr>
              <a:t>Monterey and Related Sedimentary rocks</a:t>
            </a:r>
            <a:endParaRPr lang="en-US" sz="1800" i="1" smtClean="0">
              <a:solidFill>
                <a:srgbClr val="FFFFFF"/>
              </a:solidFill>
              <a:latin typeface="Geneva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  <p:sldLayoutId id="2147484668" r:id="rId4"/>
    <p:sldLayoutId id="2147484669" r:id="rId5"/>
    <p:sldLayoutId id="2147484670" r:id="rId6"/>
    <p:sldLayoutId id="2147484671" r:id="rId7"/>
    <p:sldLayoutId id="2147484672" r:id="rId8"/>
    <p:sldLayoutId id="2147484673" r:id="rId9"/>
    <p:sldLayoutId id="2147484674" r:id="rId10"/>
    <p:sldLayoutId id="2147484675" r:id="rId11"/>
    <p:sldLayoutId id="2147484676" r:id="rId12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lumMod val="25000"/>
                  </a:srgbClr>
                </a:solidFill>
              </a:rPr>
              <a:t>Long Beach MARS Project: </a:t>
            </a:r>
            <a:r>
              <a:rPr lang="en-US" sz="1800">
                <a:solidFill>
                  <a:srgbClr val="EEECE1">
                    <a:lumMod val="25000"/>
                  </a:srgbClr>
                </a:solidFill>
              </a:rPr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Text Box 2"/>
          <p:cNvSpPr txBox="1">
            <a:spLocks noChangeArrowheads="1"/>
          </p:cNvSpPr>
          <p:nvPr/>
        </p:nvSpPr>
        <p:spPr bwMode="auto">
          <a:xfrm>
            <a:off x="541338" y="1349454"/>
            <a:ext cx="806132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26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CSULB MARS Project </a:t>
            </a: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/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Monterey &amp; Siliceous Sediments Short-Course &amp; Symposium</a:t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 </a:t>
            </a:r>
            <a:r>
              <a:rPr kumimoji="0" lang="en-US" sz="28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Bakersfield, 5 December, 2016</a:t>
            </a:r>
            <a:endParaRPr kumimoji="0" lang="en-US" sz="28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</p:txBody>
      </p:sp>
      <p:sp>
        <p:nvSpPr>
          <p:cNvPr id="794627" name="Text Box 3"/>
          <p:cNvSpPr txBox="1">
            <a:spLocks noChangeArrowheads="1"/>
          </p:cNvSpPr>
          <p:nvPr/>
        </p:nvSpPr>
        <p:spPr bwMode="auto">
          <a:xfrm>
            <a:off x="1490663" y="4746625"/>
            <a:ext cx="534987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Richard J. Behl</a:t>
            </a:r>
            <a:endParaRPr kumimoji="0" lang="en-US" sz="24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California State University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Long Beach, CA</a:t>
            </a:r>
          </a:p>
        </p:txBody>
      </p:sp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115888" y="6316663"/>
            <a:ext cx="5793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MARS Project: </a:t>
            </a:r>
            <a:r>
              <a:rPr lang="en-US" sz="20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9674733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600"/>
            <a:ext cx="91440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0638"/>
            <a:ext cx="825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Opal-CT (</a:t>
            </a:r>
            <a:r>
              <a:rPr lang="en-US" sz="4000" dirty="0" err="1" smtClean="0">
                <a:ea typeface="+mj-ea"/>
                <a:cs typeface="+mj-cs"/>
              </a:rPr>
              <a:t>cristobalite</a:t>
            </a:r>
            <a:r>
              <a:rPr lang="en-US" sz="4000" dirty="0" smtClean="0">
                <a:ea typeface="+mj-ea"/>
                <a:cs typeface="+mj-cs"/>
              </a:rPr>
              <a:t>/</a:t>
            </a:r>
            <a:r>
              <a:rPr lang="en-US" sz="4000" dirty="0" err="1" smtClean="0">
                <a:ea typeface="+mj-ea"/>
                <a:cs typeface="+mj-cs"/>
              </a:rPr>
              <a:t>tridymite</a:t>
            </a:r>
            <a:r>
              <a:rPr lang="en-US" sz="4000" dirty="0" smtClean="0">
                <a:ea typeface="+mj-ea"/>
                <a:cs typeface="+mj-cs"/>
              </a:rPr>
              <a:t>)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882650" y="1023938"/>
            <a:ext cx="7510710" cy="4500562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Calibri" charset="0"/>
              </a:rPr>
              <a:t>Diagenetic silica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Complete dissolution of diatoms, etc.</a:t>
            </a:r>
          </a:p>
          <a:p>
            <a:pPr lvl="1" eaLnBrk="1" hangingPunct="1"/>
            <a:r>
              <a:rPr lang="en-US" sz="3000" dirty="0" err="1" smtClean="0">
                <a:latin typeface="Calibri" charset="0"/>
              </a:rPr>
              <a:t>Reprecipitation</a:t>
            </a:r>
            <a:r>
              <a:rPr lang="en-US" sz="3000" dirty="0" smtClean="0">
                <a:latin typeface="Calibri" charset="0"/>
              </a:rPr>
              <a:t> as opal-CT</a:t>
            </a:r>
          </a:p>
          <a:p>
            <a:pPr eaLnBrk="1" hangingPunct="1"/>
            <a:r>
              <a:rPr lang="en-US" sz="3200" dirty="0">
                <a:latin typeface="Calibri" charset="0"/>
              </a:rPr>
              <a:t>H</a:t>
            </a:r>
            <a:r>
              <a:rPr lang="en-US" sz="3200" dirty="0" smtClean="0">
                <a:latin typeface="Calibri" charset="0"/>
              </a:rPr>
              <a:t>ydrous silica with poorly ordered structure of low-</a:t>
            </a:r>
            <a:r>
              <a:rPr lang="en-US" sz="3200" dirty="0" err="1" smtClean="0">
                <a:latin typeface="Calibri" charset="0"/>
              </a:rPr>
              <a:t>cristobalite</a:t>
            </a:r>
            <a:r>
              <a:rPr lang="en-US" sz="3200" dirty="0" smtClean="0">
                <a:latin typeface="Calibri" charset="0"/>
              </a:rPr>
              <a:t> and low-</a:t>
            </a:r>
            <a:r>
              <a:rPr lang="en-US" sz="3200" dirty="0" err="1" smtClean="0">
                <a:latin typeface="Calibri" charset="0"/>
              </a:rPr>
              <a:t>tridymite</a:t>
            </a:r>
            <a:endParaRPr lang="en-US" sz="3200" dirty="0" smtClean="0">
              <a:latin typeface="Calibri" charset="0"/>
            </a:endParaRPr>
          </a:p>
          <a:p>
            <a:pPr eaLnBrk="1" hangingPunct="1"/>
            <a:r>
              <a:rPr lang="en-US" sz="3200" dirty="0" smtClean="0">
                <a:latin typeface="Calibri" charset="0"/>
              </a:rPr>
              <a:t>Broad peaks in </a:t>
            </a:r>
            <a:r>
              <a:rPr lang="en-US" sz="3200" dirty="0">
                <a:latin typeface="Calibri" charset="0"/>
              </a:rPr>
              <a:t>X-ray diffraction</a:t>
            </a:r>
            <a:endParaRPr lang="en-US" sz="3200" dirty="0" smtClean="0">
              <a:latin typeface="Calibri" charset="0"/>
            </a:endParaRPr>
          </a:p>
          <a:p>
            <a:pPr eaLnBrk="1" hangingPunct="1"/>
            <a:r>
              <a:rPr lang="en-US" sz="3200" dirty="0" smtClean="0">
                <a:latin typeface="Calibri" charset="0"/>
              </a:rPr>
              <a:t>Metastable state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Less soluble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~20 </a:t>
            </a:r>
            <a:r>
              <a:rPr lang="en-US" sz="3000" dirty="0">
                <a:latin typeface="Calibri" charset="0"/>
              </a:rPr>
              <a:t>- </a:t>
            </a:r>
            <a:r>
              <a:rPr lang="en-US" sz="3000" dirty="0" smtClean="0">
                <a:latin typeface="Calibri" charset="0"/>
              </a:rPr>
              <a:t>30 </a:t>
            </a:r>
            <a:r>
              <a:rPr lang="en-US" sz="3000" dirty="0">
                <a:latin typeface="Calibri" charset="0"/>
              </a:rPr>
              <a:t>ppm</a:t>
            </a:r>
          </a:p>
          <a:p>
            <a:pPr eaLnBrk="1" hangingPunct="1"/>
            <a:endParaRPr lang="en-US" sz="3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33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K &amp; I + chert.jpg                                              00020523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0"/>
            <a:ext cx="413385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3" descr="G:\Presentation\OPal-a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8"/>
          <a:stretch>
            <a:fillRect/>
          </a:stretch>
        </p:blipFill>
        <p:spPr bwMode="auto">
          <a:xfrm>
            <a:off x="301625" y="273050"/>
            <a:ext cx="3236913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B87F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4" descr="G:\Presentation\opal-ct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7"/>
          <a:stretch>
            <a:fillRect/>
          </a:stretch>
        </p:blipFill>
        <p:spPr bwMode="auto">
          <a:xfrm>
            <a:off x="323850" y="2430463"/>
            <a:ext cx="3232150" cy="173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5" descr="G:\Presentation\QTZ2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30"/>
          <a:stretch>
            <a:fillRect/>
          </a:stretch>
        </p:blipFill>
        <p:spPr bwMode="auto">
          <a:xfrm>
            <a:off x="311150" y="4484688"/>
            <a:ext cx="3236913" cy="200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4502" name="Line 6"/>
          <p:cNvSpPr>
            <a:spLocks noChangeShapeType="1"/>
          </p:cNvSpPr>
          <p:nvPr/>
        </p:nvSpPr>
        <p:spPr bwMode="auto">
          <a:xfrm>
            <a:off x="3551238" y="1293813"/>
            <a:ext cx="2095500" cy="0"/>
          </a:xfrm>
          <a:prstGeom prst="line">
            <a:avLst/>
          </a:prstGeom>
          <a:noFill/>
          <a:ln w="57150">
            <a:solidFill>
              <a:srgbClr val="5B87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3" name="Line 7"/>
          <p:cNvSpPr>
            <a:spLocks noChangeShapeType="1"/>
          </p:cNvSpPr>
          <p:nvPr/>
        </p:nvSpPr>
        <p:spPr bwMode="auto">
          <a:xfrm>
            <a:off x="3556000" y="2725738"/>
            <a:ext cx="1430338" cy="0"/>
          </a:xfrm>
          <a:prstGeom prst="line">
            <a:avLst/>
          </a:prstGeom>
          <a:noFill/>
          <a:ln w="57150">
            <a:solidFill>
              <a:srgbClr val="FFEA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4" name="Line 8"/>
          <p:cNvSpPr>
            <a:spLocks noChangeShapeType="1"/>
          </p:cNvSpPr>
          <p:nvPr/>
        </p:nvSpPr>
        <p:spPr bwMode="auto">
          <a:xfrm>
            <a:off x="3567113" y="4668838"/>
            <a:ext cx="2095500" cy="0"/>
          </a:xfrm>
          <a:prstGeom prst="line">
            <a:avLst/>
          </a:prstGeom>
          <a:noFill/>
          <a:ln w="57150">
            <a:solidFill>
              <a:srgbClr val="EF1F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5" name="Line 9"/>
          <p:cNvSpPr>
            <a:spLocks noChangeShapeType="1"/>
          </p:cNvSpPr>
          <p:nvPr/>
        </p:nvSpPr>
        <p:spPr bwMode="auto">
          <a:xfrm>
            <a:off x="5226050" y="2730500"/>
            <a:ext cx="415925" cy="0"/>
          </a:xfrm>
          <a:prstGeom prst="line">
            <a:avLst/>
          </a:prstGeom>
          <a:noFill/>
          <a:ln w="57150">
            <a:solidFill>
              <a:srgbClr val="FFEA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Rectangle 2"/>
          <p:cNvSpPr>
            <a:spLocks noChangeArrowheads="1"/>
          </p:cNvSpPr>
          <p:nvPr/>
        </p:nvSpPr>
        <p:spPr bwMode="auto">
          <a:xfrm>
            <a:off x="4357688" y="0"/>
            <a:ext cx="4786312" cy="700088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Well structured opal-CT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0638"/>
            <a:ext cx="825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Quartz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882650" y="1023938"/>
            <a:ext cx="7510710" cy="4500562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Calibri" charset="0"/>
              </a:rPr>
              <a:t>Diagenetic silica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Complete dissolution of opal-CT.</a:t>
            </a:r>
          </a:p>
          <a:p>
            <a:pPr lvl="1" eaLnBrk="1" hangingPunct="1"/>
            <a:r>
              <a:rPr lang="en-US" sz="3000" dirty="0" err="1" smtClean="0">
                <a:latin typeface="Calibri" charset="0"/>
              </a:rPr>
              <a:t>Reprecipitation</a:t>
            </a:r>
            <a:r>
              <a:rPr lang="en-US" sz="3000" dirty="0" smtClean="0">
                <a:latin typeface="Calibri" charset="0"/>
              </a:rPr>
              <a:t> as quartz</a:t>
            </a:r>
          </a:p>
          <a:p>
            <a:pPr eaLnBrk="1" hangingPunct="1"/>
            <a:r>
              <a:rPr lang="en-US" sz="3200" dirty="0" smtClean="0">
                <a:latin typeface="Calibri" charset="0"/>
              </a:rPr>
              <a:t>Microcrystalline, chalcedonic, </a:t>
            </a:r>
            <a:r>
              <a:rPr lang="en-US" sz="3200" dirty="0" err="1" smtClean="0">
                <a:latin typeface="Calibri" charset="0"/>
              </a:rPr>
              <a:t>megacrystalline</a:t>
            </a:r>
            <a:endParaRPr lang="en-US" sz="3200" dirty="0" smtClean="0">
              <a:latin typeface="Calibri" charset="0"/>
            </a:endParaRPr>
          </a:p>
          <a:p>
            <a:pPr eaLnBrk="1" hangingPunct="1"/>
            <a:r>
              <a:rPr lang="en-US" sz="3200" dirty="0" smtClean="0">
                <a:latin typeface="Calibri" charset="0"/>
              </a:rPr>
              <a:t>Sharp peaks in </a:t>
            </a:r>
            <a:r>
              <a:rPr lang="en-US" sz="3200" dirty="0">
                <a:latin typeface="Calibri" charset="0"/>
              </a:rPr>
              <a:t>X-ray diffraction</a:t>
            </a:r>
            <a:endParaRPr lang="en-US" sz="3200" dirty="0" smtClean="0">
              <a:latin typeface="Calibri" charset="0"/>
            </a:endParaRPr>
          </a:p>
          <a:p>
            <a:pPr eaLnBrk="1" hangingPunct="1"/>
            <a:r>
              <a:rPr lang="en-US" sz="3200" dirty="0" smtClean="0">
                <a:latin typeface="Calibri" charset="0"/>
              </a:rPr>
              <a:t>Stable state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Low solubility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~6 </a:t>
            </a:r>
            <a:r>
              <a:rPr lang="en-US" sz="3000" dirty="0">
                <a:latin typeface="Calibri" charset="0"/>
              </a:rPr>
              <a:t>- 1</a:t>
            </a:r>
            <a:r>
              <a:rPr lang="en-US" sz="3000" dirty="0" smtClean="0">
                <a:latin typeface="Calibri" charset="0"/>
              </a:rPr>
              <a:t>0 </a:t>
            </a:r>
            <a:r>
              <a:rPr lang="en-US" sz="3000" dirty="0">
                <a:latin typeface="Calibri" charset="0"/>
              </a:rPr>
              <a:t>ppm</a:t>
            </a:r>
          </a:p>
          <a:p>
            <a:pPr eaLnBrk="1" hangingPunct="1"/>
            <a:endParaRPr lang="en-US" sz="3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8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K &amp; I + chert.jpg                                              00020523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0"/>
            <a:ext cx="413385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3" descr="G:\Presentation\OPal-a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8"/>
          <a:stretch>
            <a:fillRect/>
          </a:stretch>
        </p:blipFill>
        <p:spPr bwMode="auto">
          <a:xfrm>
            <a:off x="301625" y="273050"/>
            <a:ext cx="3236913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B87F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4" descr="G:\Presentation\opal-ct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7"/>
          <a:stretch>
            <a:fillRect/>
          </a:stretch>
        </p:blipFill>
        <p:spPr bwMode="auto">
          <a:xfrm>
            <a:off x="323850" y="2430463"/>
            <a:ext cx="3232150" cy="173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5" descr="G:\Presentation\QTZ2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30"/>
          <a:stretch>
            <a:fillRect/>
          </a:stretch>
        </p:blipFill>
        <p:spPr bwMode="auto">
          <a:xfrm>
            <a:off x="311150" y="4484688"/>
            <a:ext cx="3236913" cy="200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4502" name="Line 6"/>
          <p:cNvSpPr>
            <a:spLocks noChangeShapeType="1"/>
          </p:cNvSpPr>
          <p:nvPr/>
        </p:nvSpPr>
        <p:spPr bwMode="auto">
          <a:xfrm>
            <a:off x="3551238" y="1293813"/>
            <a:ext cx="2095500" cy="0"/>
          </a:xfrm>
          <a:prstGeom prst="line">
            <a:avLst/>
          </a:prstGeom>
          <a:noFill/>
          <a:ln w="57150">
            <a:solidFill>
              <a:srgbClr val="5B87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3" name="Line 7"/>
          <p:cNvSpPr>
            <a:spLocks noChangeShapeType="1"/>
          </p:cNvSpPr>
          <p:nvPr/>
        </p:nvSpPr>
        <p:spPr bwMode="auto">
          <a:xfrm>
            <a:off x="3556000" y="2725738"/>
            <a:ext cx="1430338" cy="0"/>
          </a:xfrm>
          <a:prstGeom prst="line">
            <a:avLst/>
          </a:prstGeom>
          <a:noFill/>
          <a:ln w="57150">
            <a:solidFill>
              <a:srgbClr val="FFEA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4" name="Line 8"/>
          <p:cNvSpPr>
            <a:spLocks noChangeShapeType="1"/>
          </p:cNvSpPr>
          <p:nvPr/>
        </p:nvSpPr>
        <p:spPr bwMode="auto">
          <a:xfrm>
            <a:off x="3567113" y="4668838"/>
            <a:ext cx="2095500" cy="0"/>
          </a:xfrm>
          <a:prstGeom prst="line">
            <a:avLst/>
          </a:prstGeom>
          <a:noFill/>
          <a:ln w="57150">
            <a:solidFill>
              <a:srgbClr val="EF1F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5" name="Line 9"/>
          <p:cNvSpPr>
            <a:spLocks noChangeShapeType="1"/>
          </p:cNvSpPr>
          <p:nvPr/>
        </p:nvSpPr>
        <p:spPr bwMode="auto">
          <a:xfrm>
            <a:off x="5226050" y="2730500"/>
            <a:ext cx="415925" cy="0"/>
          </a:xfrm>
          <a:prstGeom prst="line">
            <a:avLst/>
          </a:prstGeom>
          <a:noFill/>
          <a:ln w="57150">
            <a:solidFill>
              <a:srgbClr val="FFEA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38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3525" y="77788"/>
            <a:ext cx="48164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Quartz</a:t>
            </a:r>
            <a:endParaRPr lang="en-US" sz="3200" dirty="0">
              <a:solidFill>
                <a:schemeClr val="tx2"/>
              </a:solidFill>
              <a:cs typeface="+mn-cs"/>
            </a:endParaRPr>
          </a:p>
        </p:txBody>
      </p:sp>
      <p:pic>
        <p:nvPicPr>
          <p:cNvPr id="2" name="Picture 1" descr="Quartz_porcelanite_po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91" y="850901"/>
            <a:ext cx="840181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03-Important variables.jpg                                     00000002UNTITLED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77788"/>
            <a:ext cx="7104062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oudy Old Style" charset="0"/>
              </a:rPr>
              <a:t>Composition:  </a:t>
            </a:r>
            <a:r>
              <a:rPr lang="en-US" dirty="0" smtClean="0">
                <a:latin typeface="Goudy Old Style" charset="0"/>
              </a:rPr>
              <a:t>Detritus</a:t>
            </a:r>
            <a:endParaRPr lang="en-US" dirty="0">
              <a:latin typeface="Goudy Old Style" charset="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225425" y="1547813"/>
            <a:ext cx="5138738" cy="5310187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Goudy Old Style" charset="0"/>
              </a:rPr>
              <a:t>The presence of detrital minerals changes the diagenetic sequence</a:t>
            </a:r>
          </a:p>
          <a:p>
            <a:pPr eaLnBrk="1" hangingPunct="1"/>
            <a:r>
              <a:rPr lang="en-US" sz="2400" dirty="0">
                <a:latin typeface="Goudy Old Style" charset="0"/>
              </a:rPr>
              <a:t>Opal-A transforms to opal-CT sooner in purely siliceous rocks than in detrital rich rocks. </a:t>
            </a:r>
          </a:p>
          <a:p>
            <a:pPr eaLnBrk="1" hangingPunct="1"/>
            <a:r>
              <a:rPr lang="en-US" sz="2400" dirty="0">
                <a:latin typeface="Goudy Old Style" charset="0"/>
              </a:rPr>
              <a:t>Opal-CT in detrital-rich rocks is initially better ordered (implied by smaller d-spacing) than opal-CT formed in detrital-poor rocks. </a:t>
            </a:r>
          </a:p>
          <a:p>
            <a:pPr eaLnBrk="1" hangingPunct="1"/>
            <a:r>
              <a:rPr lang="en-US" sz="2400" dirty="0">
                <a:latin typeface="Goudy Old Style" charset="0"/>
              </a:rPr>
              <a:t>Finally, the transition of opal-CT to quartz occurs sooner in detrital-rich rocks than in detrital-poor rocks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/>
          <a:stretch>
            <a:fillRect/>
          </a:stretch>
        </p:blipFill>
        <p:spPr bwMode="auto">
          <a:xfrm>
            <a:off x="5575300" y="1639888"/>
            <a:ext cx="3109913" cy="4210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5702300" y="5884863"/>
            <a:ext cx="2938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dirty="0" smtClean="0">
                <a:latin typeface="Arial" charset="0"/>
                <a:cs typeface="Arial" charset="0"/>
              </a:rPr>
              <a:t>Isaacs </a:t>
            </a:r>
            <a:r>
              <a:rPr lang="en-US" sz="1400" dirty="0">
                <a:latin typeface="Arial" charset="0"/>
                <a:cs typeface="Arial" charset="0"/>
              </a:rPr>
              <a:t>et al. 1983; copied from William and </a:t>
            </a:r>
            <a:r>
              <a:rPr lang="en-US" sz="1400" dirty="0" err="1">
                <a:latin typeface="Arial" charset="0"/>
                <a:cs typeface="Arial" charset="0"/>
              </a:rPr>
              <a:t>Crerar</a:t>
            </a:r>
            <a:r>
              <a:rPr lang="en-US" sz="1400" dirty="0">
                <a:latin typeface="Arial" charset="0"/>
                <a:cs typeface="Arial" charset="0"/>
              </a:rPr>
              <a:t>, 1985</a:t>
            </a:r>
          </a:p>
        </p:txBody>
      </p:sp>
    </p:spTree>
    <p:extLst>
      <p:ext uri="{BB962C8B-B14F-4D97-AF65-F5344CB8AC3E}">
        <p14:creationId xmlns:p14="http://schemas.microsoft.com/office/powerpoint/2010/main" val="61641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oudy Old Style" charset="0"/>
              </a:rPr>
              <a:t>Composition:  Detrital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392112" y="1571625"/>
            <a:ext cx="3942617" cy="2420938"/>
          </a:xfrm>
        </p:spPr>
        <p:txBody>
          <a:bodyPr/>
          <a:lstStyle/>
          <a:p>
            <a:pPr marL="463550" lvl="2" indent="-463550" eaLnBrk="1" hangingPunct="1">
              <a:spcBef>
                <a:spcPts val="2000"/>
              </a:spcBef>
              <a:buFontTx/>
              <a:buBlip>
                <a:blip r:embed="rId3"/>
              </a:buBlip>
            </a:pPr>
            <a:r>
              <a:rPr lang="en-US" dirty="0">
                <a:latin typeface="Goudy Old Style" charset="0"/>
              </a:rPr>
              <a:t>The presences of smectite clays </a:t>
            </a:r>
            <a:r>
              <a:rPr lang="en-US" dirty="0" smtClean="0">
                <a:latin typeface="Goudy Old Style" charset="0"/>
              </a:rPr>
              <a:t>interferes by absorbing </a:t>
            </a:r>
            <a:r>
              <a:rPr lang="en-US" dirty="0">
                <a:latin typeface="Goudy Old Style" charset="0"/>
              </a:rPr>
              <a:t>Mg(OH)</a:t>
            </a:r>
            <a:r>
              <a:rPr lang="en-US" baseline="-25000" dirty="0">
                <a:latin typeface="Goudy Old Style" charset="0"/>
              </a:rPr>
              <a:t>2</a:t>
            </a:r>
            <a:r>
              <a:rPr lang="en-US" dirty="0">
                <a:latin typeface="Goudy Old Style" charset="0"/>
              </a:rPr>
              <a:t> ; which act as a catalyst for </a:t>
            </a:r>
            <a:r>
              <a:rPr lang="en-US" dirty="0" smtClean="0">
                <a:latin typeface="Goudy Old Style" charset="0"/>
              </a:rPr>
              <a:t>opal—CT precipitation</a:t>
            </a:r>
            <a:endParaRPr lang="en-US" dirty="0">
              <a:latin typeface="Goudy Old Style" charset="0"/>
            </a:endParaRPr>
          </a:p>
          <a:p>
            <a:pPr marL="463550" lvl="2" indent="-463550" eaLnBrk="1" hangingPunct="1">
              <a:spcBef>
                <a:spcPts val="2000"/>
              </a:spcBef>
              <a:buFontTx/>
              <a:buBlip>
                <a:blip r:embed="rId3"/>
              </a:buBlip>
            </a:pPr>
            <a:endParaRPr lang="en-US" sz="1800" dirty="0">
              <a:latin typeface="Goudy Old Style" charset="0"/>
            </a:endParaRPr>
          </a:p>
          <a:p>
            <a:pPr eaLnBrk="1" hangingPunct="1"/>
            <a:endParaRPr lang="en-US" dirty="0">
              <a:latin typeface="Goudy Old Styl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1374828"/>
            <a:ext cx="3749675" cy="45339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2"/>
          <p:cNvSpPr txBox="1">
            <a:spLocks noChangeArrowheads="1"/>
          </p:cNvSpPr>
          <p:nvPr/>
        </p:nvSpPr>
        <p:spPr bwMode="auto">
          <a:xfrm>
            <a:off x="5075223" y="6040490"/>
            <a:ext cx="2938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dirty="0" smtClean="0">
                <a:latin typeface="Arial" charset="0"/>
                <a:cs typeface="Arial" charset="0"/>
              </a:rPr>
              <a:t>Isaacs </a:t>
            </a:r>
            <a:r>
              <a:rPr lang="en-US" sz="1400" dirty="0">
                <a:latin typeface="Arial" charset="0"/>
                <a:cs typeface="Arial" charset="0"/>
              </a:rPr>
              <a:t>et al. 1983; copied from William and </a:t>
            </a:r>
            <a:r>
              <a:rPr lang="en-US" sz="1400" dirty="0" err="1">
                <a:latin typeface="Arial" charset="0"/>
                <a:cs typeface="Arial" charset="0"/>
              </a:rPr>
              <a:t>Crerar</a:t>
            </a:r>
            <a:r>
              <a:rPr lang="en-US" sz="1400" dirty="0">
                <a:latin typeface="Arial" charset="0"/>
                <a:cs typeface="Arial" charset="0"/>
              </a:rPr>
              <a:t>, 1985</a:t>
            </a:r>
          </a:p>
        </p:txBody>
      </p:sp>
      <p:pic>
        <p:nvPicPr>
          <p:cNvPr id="3" name="Picture 2" descr="mgOH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8" y="3992563"/>
            <a:ext cx="3071812" cy="257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470" name="TextBox 3"/>
          <p:cNvSpPr txBox="1">
            <a:spLocks noChangeArrowheads="1"/>
          </p:cNvSpPr>
          <p:nvPr/>
        </p:nvSpPr>
        <p:spPr bwMode="auto">
          <a:xfrm>
            <a:off x="596900" y="6580188"/>
            <a:ext cx="3148243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dirty="0">
                <a:latin typeface="Arial" charset="0"/>
                <a:cs typeface="Arial" charset="0"/>
              </a:rPr>
              <a:t>copied from William and </a:t>
            </a:r>
            <a:r>
              <a:rPr lang="en-US" sz="1400" dirty="0" err="1">
                <a:latin typeface="Arial" charset="0"/>
                <a:cs typeface="Arial" charset="0"/>
              </a:rPr>
              <a:t>Crerar</a:t>
            </a:r>
            <a:r>
              <a:rPr lang="en-US" sz="1400" dirty="0">
                <a:latin typeface="Arial" charset="0"/>
                <a:cs typeface="Arial" charset="0"/>
              </a:rPr>
              <a:t>, 1985</a:t>
            </a:r>
          </a:p>
          <a:p>
            <a:pPr eaLnBrk="1" hangingPunct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192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3144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Silica </a:t>
            </a:r>
            <a:r>
              <a:rPr lang="en-US" sz="3200" dirty="0" smtClean="0">
                <a:solidFill>
                  <a:schemeClr val="tx2"/>
                </a:solidFill>
                <a:cs typeface="+mn-cs"/>
              </a:rPr>
              <a:t>Diagenesis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Silica phases</a:t>
            </a:r>
            <a:endParaRPr lang="en-US" sz="32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Structure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Identification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Characteristics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Controls &amp; mechanisms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Phase change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Crystallographic ordering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Compositional controls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>
                <a:solidFill>
                  <a:srgbClr val="4A452A"/>
                </a:solidFill>
                <a:latin typeface="B Helvetica Bold" charset="0"/>
                <a:cs typeface="+mn-cs"/>
              </a:rPr>
              <a:t>Controls of Character and Composition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 dirty="0"/>
              <a:t>MARS Project: </a:t>
            </a:r>
            <a:r>
              <a:rPr lang="en-US" sz="24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94053209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Isaacs SB cross section.jpg                                    0007A68A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413"/>
            <a:ext cx="9144000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5" name="Text Box 3"/>
          <p:cNvSpPr txBox="1">
            <a:spLocks noChangeArrowheads="1"/>
          </p:cNvSpPr>
          <p:nvPr/>
        </p:nvSpPr>
        <p:spPr bwMode="auto">
          <a:xfrm>
            <a:off x="3829004" y="6390802"/>
            <a:ext cx="51657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800" i="1" dirty="0" err="1">
                <a:cs typeface="+mn-cs"/>
              </a:rPr>
              <a:t>Pisciotto</a:t>
            </a:r>
            <a:r>
              <a:rPr lang="en-US" sz="1800" i="1" dirty="0">
                <a:cs typeface="+mn-cs"/>
              </a:rPr>
              <a:t> &amp; </a:t>
            </a:r>
            <a:r>
              <a:rPr lang="en-US" sz="1800" i="1" dirty="0" smtClean="0">
                <a:cs typeface="+mn-cs"/>
              </a:rPr>
              <a:t>Garrison</a:t>
            </a:r>
            <a:r>
              <a:rPr lang="en-US" sz="1800" i="1" dirty="0">
                <a:cs typeface="+mn-cs"/>
              </a:rPr>
              <a:t> </a:t>
            </a:r>
            <a:r>
              <a:rPr lang="en-US" sz="1800" i="1" dirty="0" smtClean="0">
                <a:cs typeface="+mn-cs"/>
              </a:rPr>
              <a:t>(1981); Snyder et al. (1983)</a:t>
            </a:r>
            <a:endParaRPr lang="en-US" sz="1800" i="1" dirty="0">
              <a:cs typeface="+mn-cs"/>
            </a:endParaRPr>
          </a:p>
        </p:txBody>
      </p:sp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3749675" y="5360988"/>
            <a:ext cx="5148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3600" dirty="0"/>
              <a:t>Silica phase = lithology!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6470572" y="5453063"/>
            <a:ext cx="195262" cy="50958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" name="Picture 1" descr="Weller_P&amp;G_Snyder_Lith_di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2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K &amp; I + chert.jpg                                              00020523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0"/>
            <a:ext cx="4846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TextBox 1"/>
          <p:cNvSpPr txBox="1">
            <a:spLocks noChangeArrowheads="1"/>
          </p:cNvSpPr>
          <p:nvPr/>
        </p:nvSpPr>
        <p:spPr bwMode="auto">
          <a:xfrm>
            <a:off x="190500" y="1489075"/>
            <a:ext cx="37020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u="sng"/>
              <a:t>Two</a:t>
            </a:r>
            <a:r>
              <a:rPr lang="en-US"/>
              <a:t> processes</a:t>
            </a:r>
          </a:p>
          <a:p>
            <a:pPr lvl="1"/>
            <a:r>
              <a:rPr lang="en-US"/>
              <a:t>Closed-system   reorganization for porcelanites</a:t>
            </a:r>
          </a:p>
          <a:p>
            <a:pPr lvl="1"/>
            <a:r>
              <a:rPr lang="en-US"/>
              <a:t>Open system silicification for cherts, porefilling silicification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527464" y="6314364"/>
            <a:ext cx="2160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dirty="0" smtClean="0">
                <a:latin typeface="Arial" charset="0"/>
                <a:cs typeface="Arial" charset="0"/>
              </a:rPr>
              <a:t>Behl &amp; Garrison (1994)</a:t>
            </a:r>
            <a:endParaRPr lang="en-US" sz="14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Mont Porosity reduction.jpg                                    0035BA12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54288" y="4770438"/>
            <a:ext cx="6477000" cy="5794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3200" dirty="0">
                <a:solidFill>
                  <a:srgbClr val="000000"/>
                </a:solidFill>
                <a:cs typeface="+mn-cs"/>
              </a:rPr>
              <a:t>Stepped changes in porosity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213142" y="6322444"/>
            <a:ext cx="3690998" cy="369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i="1" dirty="0">
                <a:solidFill>
                  <a:srgbClr val="000000"/>
                </a:solidFill>
              </a:rPr>
              <a:t>Isaacs, 1981; after Hamilton, 1976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2"/>
          <p:cNvSpPr>
            <a:spLocks noChangeArrowheads="1"/>
          </p:cNvSpPr>
          <p:nvPr/>
        </p:nvSpPr>
        <p:spPr bwMode="auto">
          <a:xfrm>
            <a:off x="2714625" y="1889125"/>
            <a:ext cx="1612900" cy="1612900"/>
          </a:xfrm>
          <a:prstGeom prst="rect">
            <a:avLst/>
          </a:prstGeom>
          <a:solidFill>
            <a:srgbClr val="FEFFA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35" name="Rectangle 3"/>
          <p:cNvSpPr>
            <a:spLocks noChangeArrowheads="1"/>
          </p:cNvSpPr>
          <p:nvPr/>
        </p:nvSpPr>
        <p:spPr bwMode="auto">
          <a:xfrm>
            <a:off x="2703513" y="4383088"/>
            <a:ext cx="1638300" cy="266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36" name="Rectangle 4"/>
          <p:cNvSpPr>
            <a:spLocks noChangeArrowheads="1"/>
          </p:cNvSpPr>
          <p:nvPr/>
        </p:nvSpPr>
        <p:spPr bwMode="auto">
          <a:xfrm>
            <a:off x="2703513" y="5575300"/>
            <a:ext cx="1638300" cy="152400"/>
          </a:xfrm>
          <a:prstGeom prst="rect">
            <a:avLst/>
          </a:prstGeom>
          <a:solidFill>
            <a:srgbClr val="FF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37" name="Rectangle 5"/>
          <p:cNvSpPr>
            <a:spLocks noChangeArrowheads="1"/>
          </p:cNvSpPr>
          <p:nvPr/>
        </p:nvSpPr>
        <p:spPr bwMode="auto">
          <a:xfrm>
            <a:off x="5284788" y="1889125"/>
            <a:ext cx="1612900" cy="1612900"/>
          </a:xfrm>
          <a:prstGeom prst="rect">
            <a:avLst/>
          </a:prstGeom>
          <a:solidFill>
            <a:srgbClr val="FEFFA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38" name="Rectangle 6"/>
          <p:cNvSpPr>
            <a:spLocks noChangeArrowheads="1"/>
          </p:cNvSpPr>
          <p:nvPr/>
        </p:nvSpPr>
        <p:spPr bwMode="auto">
          <a:xfrm>
            <a:off x="5272088" y="3690938"/>
            <a:ext cx="1638300" cy="958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39" name="Rectangle 7"/>
          <p:cNvSpPr>
            <a:spLocks noChangeArrowheads="1"/>
          </p:cNvSpPr>
          <p:nvPr/>
        </p:nvSpPr>
        <p:spPr bwMode="auto">
          <a:xfrm>
            <a:off x="5272088" y="5106988"/>
            <a:ext cx="1638300" cy="620712"/>
          </a:xfrm>
          <a:prstGeom prst="rect">
            <a:avLst/>
          </a:prstGeom>
          <a:solidFill>
            <a:srgbClr val="FF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40" name="Rectangle 8"/>
          <p:cNvSpPr>
            <a:spLocks noChangeArrowheads="1"/>
          </p:cNvSpPr>
          <p:nvPr/>
        </p:nvSpPr>
        <p:spPr bwMode="auto">
          <a:xfrm>
            <a:off x="319088" y="230188"/>
            <a:ext cx="839311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cs typeface="+mn-cs"/>
              </a:rPr>
              <a:t>Theoretical Fluid Loss &amp; Volume Change for </a:t>
            </a:r>
            <a:br>
              <a:rPr lang="en-US" sz="2800" dirty="0" smtClean="0">
                <a:solidFill>
                  <a:srgbClr val="000000"/>
                </a:solidFill>
                <a:cs typeface="+mn-cs"/>
              </a:rPr>
            </a:br>
            <a:r>
              <a:rPr lang="en-US" sz="2800" dirty="0" smtClean="0">
                <a:solidFill>
                  <a:srgbClr val="000000"/>
                </a:solidFill>
                <a:cs typeface="+mn-cs"/>
              </a:rPr>
              <a:t>Opal-A to Opal-CT to Quartz </a:t>
            </a:r>
            <a:br>
              <a:rPr lang="en-US" sz="2800" dirty="0" smtClean="0">
                <a:solidFill>
                  <a:srgbClr val="000000"/>
                </a:solidFill>
                <a:cs typeface="+mn-cs"/>
              </a:rPr>
            </a:br>
            <a:r>
              <a:rPr lang="en-US" sz="2800" dirty="0" smtClean="0">
                <a:solidFill>
                  <a:srgbClr val="000000"/>
                </a:solidFill>
                <a:cs typeface="+mn-cs"/>
              </a:rPr>
              <a:t>for Chert and Porcelanite</a:t>
            </a:r>
          </a:p>
        </p:txBody>
      </p:sp>
      <p:sp>
        <p:nvSpPr>
          <p:cNvPr id="863241" name="Text Box 9"/>
          <p:cNvSpPr txBox="1">
            <a:spLocks noChangeArrowheads="1"/>
          </p:cNvSpPr>
          <p:nvPr/>
        </p:nvSpPr>
        <p:spPr bwMode="auto">
          <a:xfrm>
            <a:off x="2493963" y="1300163"/>
            <a:ext cx="214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400" smtClean="0">
                <a:solidFill>
                  <a:srgbClr val="000000"/>
                </a:solidFill>
                <a:cs typeface="+mn-cs"/>
              </a:rPr>
              <a:t>Pure diatomite</a:t>
            </a:r>
          </a:p>
        </p:txBody>
      </p:sp>
      <p:sp>
        <p:nvSpPr>
          <p:cNvPr id="863242" name="Text Box 10"/>
          <p:cNvSpPr txBox="1">
            <a:spLocks noChangeArrowheads="1"/>
          </p:cNvSpPr>
          <p:nvPr/>
        </p:nvSpPr>
        <p:spPr bwMode="auto">
          <a:xfrm>
            <a:off x="4859338" y="1300163"/>
            <a:ext cx="245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400" smtClean="0">
                <a:solidFill>
                  <a:srgbClr val="000000"/>
                </a:solidFill>
                <a:cs typeface="+mn-cs"/>
              </a:rPr>
              <a:t>Impure diatomite</a:t>
            </a:r>
          </a:p>
        </p:txBody>
      </p:sp>
      <p:sp>
        <p:nvSpPr>
          <p:cNvPr id="863243" name="Text Box 11"/>
          <p:cNvSpPr txBox="1">
            <a:spLocks noChangeArrowheads="1"/>
          </p:cNvSpPr>
          <p:nvPr/>
        </p:nvSpPr>
        <p:spPr bwMode="auto">
          <a:xfrm>
            <a:off x="3027363" y="5918200"/>
            <a:ext cx="9412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400" smtClean="0">
                <a:solidFill>
                  <a:srgbClr val="000000"/>
                </a:solidFill>
                <a:cs typeface="+mn-cs"/>
              </a:rPr>
              <a:t>Chert</a:t>
            </a:r>
          </a:p>
        </p:txBody>
      </p:sp>
      <p:sp>
        <p:nvSpPr>
          <p:cNvPr id="863244" name="Text Box 12"/>
          <p:cNvSpPr txBox="1">
            <a:spLocks noChangeArrowheads="1"/>
          </p:cNvSpPr>
          <p:nvPr/>
        </p:nvSpPr>
        <p:spPr bwMode="auto">
          <a:xfrm>
            <a:off x="5235575" y="5918200"/>
            <a:ext cx="1709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400" smtClean="0">
                <a:solidFill>
                  <a:srgbClr val="000000"/>
                </a:solidFill>
                <a:cs typeface="+mn-cs"/>
              </a:rPr>
              <a:t>Porcelanite</a:t>
            </a:r>
          </a:p>
        </p:txBody>
      </p:sp>
      <p:sp>
        <p:nvSpPr>
          <p:cNvPr id="863245" name="Text Box 13"/>
          <p:cNvSpPr txBox="1">
            <a:spLocks noChangeArrowheads="1"/>
          </p:cNvSpPr>
          <p:nvPr/>
        </p:nvSpPr>
        <p:spPr bwMode="auto">
          <a:xfrm>
            <a:off x="2911475" y="2182813"/>
            <a:ext cx="1134069" cy="904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cs typeface="+mn-cs"/>
              </a:rPr>
              <a:t>Grain density: </a:t>
            </a:r>
            <a:br>
              <a:rPr lang="en-US" sz="1200" dirty="0" smtClean="0">
                <a:solidFill>
                  <a:srgbClr val="000000"/>
                </a:solidFill>
                <a:cs typeface="+mn-cs"/>
              </a:rPr>
            </a:br>
            <a:r>
              <a:rPr lang="en-US" sz="1200" dirty="0" smtClean="0">
                <a:solidFill>
                  <a:srgbClr val="000000"/>
                </a:solidFill>
                <a:cs typeface="+mn-cs"/>
              </a:rPr>
              <a:t>1.8 </a:t>
            </a:r>
            <a:r>
              <a:rPr lang="en-US" sz="1200" dirty="0" err="1" smtClean="0">
                <a:solidFill>
                  <a:srgbClr val="000000"/>
                </a:solidFill>
                <a:cs typeface="+mn-cs"/>
              </a:rPr>
              <a:t>gm</a:t>
            </a:r>
            <a:r>
              <a:rPr lang="en-US" sz="1200" dirty="0" smtClean="0">
                <a:solidFill>
                  <a:srgbClr val="000000"/>
                </a:solidFill>
                <a:cs typeface="+mn-cs"/>
              </a:rPr>
              <a:t>/cc</a:t>
            </a:r>
          </a:p>
          <a:p>
            <a:pPr>
              <a:buFontTx/>
              <a:buNone/>
            </a:pPr>
            <a:endParaRPr lang="en-US" sz="1200" dirty="0" smtClean="0">
              <a:solidFill>
                <a:srgbClr val="000000"/>
              </a:solidFill>
              <a:cs typeface="+mn-cs"/>
            </a:endParaRPr>
          </a:p>
          <a:p>
            <a:pP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cs typeface="+mn-cs"/>
              </a:rPr>
              <a:t>Porosity: 80%</a:t>
            </a:r>
          </a:p>
        </p:txBody>
      </p:sp>
      <p:sp>
        <p:nvSpPr>
          <p:cNvPr id="863246" name="Text Box 14"/>
          <p:cNvSpPr txBox="1">
            <a:spLocks noChangeArrowheads="1"/>
          </p:cNvSpPr>
          <p:nvPr/>
        </p:nvSpPr>
        <p:spPr bwMode="auto">
          <a:xfrm>
            <a:off x="5529263" y="2212975"/>
            <a:ext cx="1134069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Grain density: </a:t>
            </a:r>
            <a:br>
              <a:rPr lang="en-US" sz="1200" smtClean="0">
                <a:solidFill>
                  <a:srgbClr val="000000"/>
                </a:solidFill>
                <a:cs typeface="+mn-cs"/>
              </a:rPr>
            </a:br>
            <a:r>
              <a:rPr lang="en-US" sz="1200" smtClean="0">
                <a:solidFill>
                  <a:srgbClr val="000000"/>
                </a:solidFill>
                <a:cs typeface="+mn-cs"/>
              </a:rPr>
              <a:t>1.8 gm/cc</a:t>
            </a:r>
          </a:p>
          <a:p>
            <a:pPr>
              <a:buFontTx/>
              <a:buNone/>
            </a:pPr>
            <a:endParaRPr lang="en-US" sz="1200" smtClean="0">
              <a:solidFill>
                <a:srgbClr val="000000"/>
              </a:solidFill>
              <a:cs typeface="+mn-cs"/>
            </a:endParaRPr>
          </a:p>
          <a:p>
            <a:pPr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Porosity: 65%</a:t>
            </a:r>
          </a:p>
        </p:txBody>
      </p:sp>
      <p:sp>
        <p:nvSpPr>
          <p:cNvPr id="863247" name="Text Box 15"/>
          <p:cNvSpPr txBox="1">
            <a:spLocks noChangeArrowheads="1"/>
          </p:cNvSpPr>
          <p:nvPr/>
        </p:nvSpPr>
        <p:spPr bwMode="auto">
          <a:xfrm>
            <a:off x="2924175" y="3967163"/>
            <a:ext cx="1134069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Grain density: </a:t>
            </a:r>
            <a:br>
              <a:rPr lang="en-US" sz="1200" smtClean="0">
                <a:solidFill>
                  <a:srgbClr val="000000"/>
                </a:solidFill>
                <a:cs typeface="+mn-cs"/>
              </a:rPr>
            </a:br>
            <a:r>
              <a:rPr lang="en-US" sz="1200" smtClean="0">
                <a:solidFill>
                  <a:srgbClr val="000000"/>
                </a:solidFill>
                <a:cs typeface="+mn-cs"/>
              </a:rPr>
              <a:t>2.3 gm/cc</a:t>
            </a:r>
          </a:p>
          <a:p>
            <a:pPr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Porosity: 15%</a:t>
            </a:r>
          </a:p>
        </p:txBody>
      </p:sp>
      <p:sp>
        <p:nvSpPr>
          <p:cNvPr id="863248" name="Text Box 16"/>
          <p:cNvSpPr txBox="1">
            <a:spLocks noChangeArrowheads="1"/>
          </p:cNvSpPr>
          <p:nvPr/>
        </p:nvSpPr>
        <p:spPr bwMode="auto">
          <a:xfrm>
            <a:off x="5484813" y="3827463"/>
            <a:ext cx="1134069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Grain density: </a:t>
            </a:r>
            <a:br>
              <a:rPr lang="en-US" sz="1200" smtClean="0">
                <a:solidFill>
                  <a:srgbClr val="000000"/>
                </a:solidFill>
                <a:cs typeface="+mn-cs"/>
              </a:rPr>
            </a:br>
            <a:r>
              <a:rPr lang="en-US" sz="1200" smtClean="0">
                <a:solidFill>
                  <a:srgbClr val="000000"/>
                </a:solidFill>
                <a:cs typeface="+mn-cs"/>
              </a:rPr>
              <a:t>2.3 gm/cc</a:t>
            </a:r>
          </a:p>
          <a:p>
            <a:pPr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Porosity: 40%</a:t>
            </a:r>
          </a:p>
        </p:txBody>
      </p:sp>
      <p:sp>
        <p:nvSpPr>
          <p:cNvPr id="863249" name="Text Box 17"/>
          <p:cNvSpPr txBox="1">
            <a:spLocks noChangeArrowheads="1"/>
          </p:cNvSpPr>
          <p:nvPr/>
        </p:nvSpPr>
        <p:spPr bwMode="auto">
          <a:xfrm>
            <a:off x="5495925" y="5137150"/>
            <a:ext cx="1134069" cy="57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Grain density: </a:t>
            </a:r>
            <a:br>
              <a:rPr lang="en-US" sz="1200" smtClean="0">
                <a:solidFill>
                  <a:srgbClr val="000000"/>
                </a:solidFill>
                <a:cs typeface="+mn-cs"/>
              </a:rPr>
            </a:br>
            <a:r>
              <a:rPr lang="en-US" sz="1200" smtClean="0">
                <a:solidFill>
                  <a:srgbClr val="000000"/>
                </a:solidFill>
                <a:cs typeface="+mn-cs"/>
              </a:rPr>
              <a:t>2.7 gm/cc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Porosity: 15%</a:t>
            </a:r>
          </a:p>
        </p:txBody>
      </p:sp>
      <p:sp>
        <p:nvSpPr>
          <p:cNvPr id="863250" name="Text Box 18"/>
          <p:cNvSpPr txBox="1">
            <a:spLocks noChangeArrowheads="1"/>
          </p:cNvSpPr>
          <p:nvPr/>
        </p:nvSpPr>
        <p:spPr bwMode="auto">
          <a:xfrm>
            <a:off x="2967038" y="5214938"/>
            <a:ext cx="1134069" cy="57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Grain density: </a:t>
            </a:r>
            <a:br>
              <a:rPr lang="en-US" sz="1200" smtClean="0">
                <a:solidFill>
                  <a:srgbClr val="000000"/>
                </a:solidFill>
                <a:cs typeface="+mn-cs"/>
              </a:rPr>
            </a:br>
            <a:r>
              <a:rPr lang="en-US" sz="1200" smtClean="0">
                <a:solidFill>
                  <a:srgbClr val="000000"/>
                </a:solidFill>
                <a:cs typeface="+mn-cs"/>
              </a:rPr>
              <a:t>2.7 gm/cc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Porosity: 3%</a:t>
            </a:r>
          </a:p>
        </p:txBody>
      </p:sp>
      <p:sp>
        <p:nvSpPr>
          <p:cNvPr id="863251" name="AutoShape 19"/>
          <p:cNvSpPr>
            <a:spLocks noChangeArrowheads="1"/>
          </p:cNvSpPr>
          <p:nvPr/>
        </p:nvSpPr>
        <p:spPr bwMode="auto">
          <a:xfrm>
            <a:off x="1279525" y="2024063"/>
            <a:ext cx="873125" cy="4067175"/>
          </a:xfrm>
          <a:prstGeom prst="downArrow">
            <a:avLst>
              <a:gd name="adj1" fmla="val 50000"/>
              <a:gd name="adj2" fmla="val 116455"/>
            </a:avLst>
          </a:prstGeom>
          <a:gradFill rotWithShape="0">
            <a:gsLst>
              <a:gs pos="0">
                <a:schemeClr val="tx1"/>
              </a:gs>
              <a:gs pos="100000">
                <a:srgbClr val="FF8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52" name="Text Box 20"/>
          <p:cNvSpPr txBox="1">
            <a:spLocks noChangeArrowheads="1"/>
          </p:cNvSpPr>
          <p:nvPr/>
        </p:nvSpPr>
        <p:spPr bwMode="auto">
          <a:xfrm>
            <a:off x="276225" y="3209925"/>
            <a:ext cx="9461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85%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H</a:t>
            </a:r>
            <a:r>
              <a:rPr lang="en-US" baseline="-25000" dirty="0" smtClean="0">
                <a:solidFill>
                  <a:srgbClr val="000000"/>
                </a:solidFill>
                <a:cs typeface="+mn-cs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O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loss</a:t>
            </a:r>
          </a:p>
        </p:txBody>
      </p:sp>
      <p:sp>
        <p:nvSpPr>
          <p:cNvPr id="863253" name="Text Box 21"/>
          <p:cNvSpPr txBox="1">
            <a:spLocks noChangeArrowheads="1"/>
          </p:cNvSpPr>
          <p:nvPr/>
        </p:nvSpPr>
        <p:spPr bwMode="auto">
          <a:xfrm>
            <a:off x="7505700" y="3195638"/>
            <a:ext cx="9461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cs typeface="+mn-cs"/>
              </a:rPr>
              <a:t>75%</a:t>
            </a:r>
          </a:p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cs typeface="+mn-cs"/>
              </a:rPr>
              <a:t>H</a:t>
            </a:r>
            <a:r>
              <a:rPr lang="en-US" baseline="-25000" smtClean="0">
                <a:solidFill>
                  <a:srgbClr val="000000"/>
                </a:solidFill>
                <a:cs typeface="+mn-cs"/>
              </a:rPr>
              <a:t>2</a:t>
            </a:r>
            <a:r>
              <a:rPr lang="en-US" smtClean="0">
                <a:solidFill>
                  <a:srgbClr val="000000"/>
                </a:solidFill>
                <a:cs typeface="+mn-cs"/>
              </a:rPr>
              <a:t>O</a:t>
            </a:r>
          </a:p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cs typeface="+mn-cs"/>
              </a:rPr>
              <a:t>loss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8"/>
          <p:cNvSpPr>
            <a:spLocks noChangeArrowheads="1"/>
          </p:cNvSpPr>
          <p:nvPr/>
        </p:nvSpPr>
        <p:spPr bwMode="auto">
          <a:xfrm>
            <a:off x="227013" y="466725"/>
            <a:ext cx="79771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dirty="0" smtClean="0">
                <a:solidFill>
                  <a:srgbClr val="000000"/>
                </a:solidFill>
              </a:rPr>
              <a:t>Influence of Burial History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685" y="2140095"/>
            <a:ext cx="850425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  <a:buFontTx/>
              <a:buNone/>
            </a:pPr>
            <a:r>
              <a:rPr lang="en-US" dirty="0" smtClean="0">
                <a:solidFill>
                  <a:prstClr val="black"/>
                </a:solidFill>
              </a:rPr>
              <a:t>Different burial histories may impart a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profound influence on the silica phase transitions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and the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characteristics of the resulting reaction fronts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8"/>
          <p:cNvSpPr>
            <a:spLocks noChangeArrowheads="1"/>
          </p:cNvSpPr>
          <p:nvPr/>
        </p:nvSpPr>
        <p:spPr bwMode="auto">
          <a:xfrm>
            <a:off x="227013" y="466725"/>
            <a:ext cx="79771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dirty="0">
                <a:solidFill>
                  <a:srgbClr val="000000"/>
                </a:solidFill>
              </a:rPr>
              <a:t>Active </a:t>
            </a:r>
            <a:r>
              <a:rPr lang="en-US" sz="4000" dirty="0" smtClean="0">
                <a:solidFill>
                  <a:srgbClr val="000000"/>
                </a:solidFill>
              </a:rPr>
              <a:t>Burial Reaction </a:t>
            </a:r>
            <a:r>
              <a:rPr lang="en-US" sz="4000" dirty="0">
                <a:solidFill>
                  <a:srgbClr val="000000"/>
                </a:solidFill>
              </a:rPr>
              <a:t>Fronts</a:t>
            </a:r>
          </a:p>
        </p:txBody>
      </p:sp>
      <p:sp>
        <p:nvSpPr>
          <p:cNvPr id="490505" name="Rectangle 9"/>
          <p:cNvSpPr>
            <a:spLocks noChangeArrowheads="1"/>
          </p:cNvSpPr>
          <p:nvPr/>
        </p:nvSpPr>
        <p:spPr bwMode="auto">
          <a:xfrm>
            <a:off x="355600" y="1600200"/>
            <a:ext cx="8788400" cy="4157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In equilibrium with thermal gradient</a:t>
            </a: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Increased </a:t>
            </a:r>
            <a:r>
              <a:rPr lang="en-US" sz="3200" dirty="0" err="1">
                <a:solidFill>
                  <a:srgbClr val="000000"/>
                </a:solidFill>
              </a:rPr>
              <a:t>diagenetic</a:t>
            </a:r>
            <a:r>
              <a:rPr lang="en-US" sz="3200" dirty="0">
                <a:solidFill>
                  <a:srgbClr val="000000"/>
                </a:solidFill>
              </a:rPr>
              <a:t> grade with burial</a:t>
            </a: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Opal-A sediments of all clay contents are buried through </a:t>
            </a:r>
            <a:r>
              <a:rPr lang="en-US" sz="3200" dirty="0" smtClean="0">
                <a:solidFill>
                  <a:srgbClr val="000000"/>
                </a:solidFill>
              </a:rPr>
              <a:t>each transition zone </a:t>
            </a:r>
            <a:r>
              <a:rPr lang="en-US" sz="3200" dirty="0">
                <a:solidFill>
                  <a:srgbClr val="000000"/>
                </a:solidFill>
              </a:rPr>
              <a:t>before there is much transfer of silica from beds of higher solubility phase to lower</a:t>
            </a: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Diagenesis is </a:t>
            </a:r>
            <a:r>
              <a:rPr lang="en-US" sz="3200" dirty="0" smtClean="0">
                <a:solidFill>
                  <a:srgbClr val="000000"/>
                </a:solidFill>
              </a:rPr>
              <a:t>“</a:t>
            </a:r>
            <a:r>
              <a:rPr lang="en-US" sz="3200" dirty="0">
                <a:solidFill>
                  <a:srgbClr val="000000"/>
                </a:solidFill>
              </a:rPr>
              <a:t>compositionally conservative”.</a:t>
            </a:r>
          </a:p>
        </p:txBody>
      </p:sp>
    </p:spTree>
    <p:extLst>
      <p:ext uri="{BB962C8B-B14F-4D97-AF65-F5344CB8AC3E}">
        <p14:creationId xmlns:p14="http://schemas.microsoft.com/office/powerpoint/2010/main" val="29659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0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0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0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5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32"/>
          <p:cNvGrpSpPr>
            <a:grpSpLocks/>
          </p:cNvGrpSpPr>
          <p:nvPr/>
        </p:nvGrpSpPr>
        <p:grpSpPr bwMode="auto">
          <a:xfrm>
            <a:off x="550863" y="665163"/>
            <a:ext cx="7718425" cy="5302250"/>
            <a:chOff x="550893" y="665766"/>
            <a:chExt cx="7718380" cy="5301466"/>
          </a:xfrm>
        </p:grpSpPr>
        <p:grpSp>
          <p:nvGrpSpPr>
            <p:cNvPr id="15370" name="Group 3"/>
            <p:cNvGrpSpPr>
              <a:grpSpLocks/>
            </p:cNvGrpSpPr>
            <p:nvPr/>
          </p:nvGrpSpPr>
          <p:grpSpPr bwMode="auto">
            <a:xfrm>
              <a:off x="1056410" y="665766"/>
              <a:ext cx="6707347" cy="2590115"/>
              <a:chOff x="1077122" y="1417834"/>
              <a:chExt cx="6707347" cy="2072298"/>
            </a:xfrm>
          </p:grpSpPr>
          <p:cxnSp>
            <p:nvCxnSpPr>
              <p:cNvPr id="3" name="Straight Connector 2"/>
              <p:cNvCxnSpPr/>
              <p:nvPr/>
            </p:nvCxnSpPr>
            <p:spPr bwMode="auto">
              <a:xfrm>
                <a:off x="1076427" y="1417834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>
                <a:off x="1076427" y="1713729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1076427" y="2009625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1076427" y="2305521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1076427" y="2602686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1076427" y="2898582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1076427" y="319447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1076427" y="3490374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5371" name="Group 14"/>
            <p:cNvGrpSpPr>
              <a:grpSpLocks/>
            </p:cNvGrpSpPr>
            <p:nvPr/>
          </p:nvGrpSpPr>
          <p:grpSpPr bwMode="auto">
            <a:xfrm>
              <a:off x="1056410" y="3468899"/>
              <a:ext cx="6707347" cy="1413382"/>
              <a:chOff x="1077122" y="1417834"/>
              <a:chExt cx="6707347" cy="2072298"/>
            </a:xfrm>
          </p:grpSpPr>
          <p:cxnSp>
            <p:nvCxnSpPr>
              <p:cNvPr id="16" name="Straight Connector 15"/>
              <p:cNvCxnSpPr/>
              <p:nvPr/>
            </p:nvCxnSpPr>
            <p:spPr bwMode="auto">
              <a:xfrm>
                <a:off x="1076427" y="1417800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1076427" y="1713360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1076427" y="2008921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1076427" y="2304480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1076427" y="2602367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1076427" y="289792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1076427" y="319348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1076427" y="3489049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5372" name="Group 23"/>
            <p:cNvGrpSpPr>
              <a:grpSpLocks/>
            </p:cNvGrpSpPr>
            <p:nvPr/>
          </p:nvGrpSpPr>
          <p:grpSpPr bwMode="auto">
            <a:xfrm>
              <a:off x="1056410" y="5039134"/>
              <a:ext cx="6707347" cy="928098"/>
              <a:chOff x="1077122" y="1417834"/>
              <a:chExt cx="6707347" cy="2072298"/>
            </a:xfrm>
          </p:grpSpPr>
          <p:cxnSp>
            <p:nvCxnSpPr>
              <p:cNvPr id="25" name="Straight Connector 24"/>
              <p:cNvCxnSpPr/>
              <p:nvPr/>
            </p:nvCxnSpPr>
            <p:spPr bwMode="auto">
              <a:xfrm>
                <a:off x="1076427" y="1416823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1076427" y="171452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1076427" y="2008691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1076427" y="2306397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1076427" y="260055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1076427" y="2898263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1076427" y="3192426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1076427" y="3490132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" name="Straight Connector 13"/>
            <p:cNvCxnSpPr/>
            <p:nvPr/>
          </p:nvCxnSpPr>
          <p:spPr bwMode="auto">
            <a:xfrm>
              <a:off x="550893" y="3070472"/>
              <a:ext cx="771838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550893" y="4751387"/>
              <a:ext cx="771838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073525" y="677863"/>
            <a:ext cx="739775" cy="5310187"/>
            <a:chOff x="4073236" y="678094"/>
            <a:chExt cx="739781" cy="5310370"/>
          </a:xfrm>
        </p:grpSpPr>
        <p:sp>
          <p:nvSpPr>
            <p:cNvPr id="34" name="Down Arrow 33"/>
            <p:cNvSpPr/>
            <p:nvPr/>
          </p:nvSpPr>
          <p:spPr bwMode="auto">
            <a:xfrm>
              <a:off x="4073236" y="678094"/>
              <a:ext cx="739781" cy="2292429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0" lang="en-US" sz="500">
                <a:solidFill>
                  <a:srgbClr val="FF8000"/>
                </a:solidFill>
              </a:endParaRPr>
            </a:p>
          </p:txBody>
        </p:sp>
        <p:sp>
          <p:nvSpPr>
            <p:cNvPr id="38" name="Down Arrow 37"/>
            <p:cNvSpPr/>
            <p:nvPr/>
          </p:nvSpPr>
          <p:spPr bwMode="auto">
            <a:xfrm>
              <a:off x="4073236" y="3181667"/>
              <a:ext cx="739781" cy="1470076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0" lang="en-US" sz="500">
                <a:solidFill>
                  <a:srgbClr val="FF8000"/>
                </a:solidFill>
              </a:endParaRPr>
            </a:p>
          </p:txBody>
        </p:sp>
        <p:sp>
          <p:nvSpPr>
            <p:cNvPr id="39" name="Down Arrow 38"/>
            <p:cNvSpPr/>
            <p:nvPr/>
          </p:nvSpPr>
          <p:spPr bwMode="auto">
            <a:xfrm>
              <a:off x="4073236" y="4858125"/>
              <a:ext cx="739781" cy="1130339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0" lang="en-US" sz="500">
                <a:solidFill>
                  <a:srgbClr val="FF8000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23938" y="714375"/>
            <a:ext cx="1376362" cy="5540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Opal-A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23938" y="3148013"/>
            <a:ext cx="1633537" cy="5540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Opal-CT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23938" y="4899025"/>
            <a:ext cx="1338262" cy="5540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Quartz</a:t>
            </a:r>
          </a:p>
        </p:txBody>
      </p:sp>
    </p:spTree>
    <p:extLst>
      <p:ext uri="{BB962C8B-B14F-4D97-AF65-F5344CB8AC3E}">
        <p14:creationId xmlns:p14="http://schemas.microsoft.com/office/powerpoint/2010/main" val="19421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lridge_Schwartz_198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42" y="1045411"/>
            <a:ext cx="6397129" cy="501048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61938" y="198438"/>
            <a:ext cx="87122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None/>
              <a:defRPr/>
            </a:pPr>
            <a:r>
              <a:rPr lang="en-US" dirty="0" err="1" smtClean="0">
                <a:cs typeface="+mj-cs"/>
              </a:rPr>
              <a:t>Belridge</a:t>
            </a:r>
            <a:r>
              <a:rPr lang="en-US" dirty="0" smtClean="0">
                <a:cs typeface="+mj-cs"/>
              </a:rPr>
              <a:t> field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92250" y="6151062"/>
            <a:ext cx="172752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1600" i="1" dirty="0" smtClean="0">
                <a:solidFill>
                  <a:srgbClr val="000000"/>
                </a:solidFill>
                <a:cs typeface="+mn-cs"/>
              </a:rPr>
              <a:t>Schwartz (1988)</a:t>
            </a:r>
            <a:endParaRPr kumimoji="0" lang="en-US" sz="1600" i="1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45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8"/>
          <p:cNvSpPr>
            <a:spLocks noChangeArrowheads="1"/>
          </p:cNvSpPr>
          <p:nvPr/>
        </p:nvSpPr>
        <p:spPr bwMode="auto">
          <a:xfrm>
            <a:off x="227013" y="466725"/>
            <a:ext cx="79771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000000"/>
                </a:solidFill>
              </a:rPr>
              <a:t>Fossilized Reaction Fronts</a:t>
            </a:r>
          </a:p>
        </p:txBody>
      </p:sp>
      <p:sp>
        <p:nvSpPr>
          <p:cNvPr id="490505" name="Rectangle 9"/>
          <p:cNvSpPr>
            <a:spLocks noChangeArrowheads="1"/>
          </p:cNvSpPr>
          <p:nvPr/>
        </p:nvSpPr>
        <p:spPr bwMode="auto">
          <a:xfrm>
            <a:off x="952500" y="1600200"/>
            <a:ext cx="6959600" cy="172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Out of equilibrium with thermal gradient 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 err="1">
                <a:solidFill>
                  <a:srgbClr val="000000"/>
                </a:solidFill>
              </a:rPr>
              <a:t>Brekke</a:t>
            </a:r>
            <a:r>
              <a:rPr lang="en-US" sz="2400" dirty="0">
                <a:solidFill>
                  <a:srgbClr val="000000"/>
                </a:solidFill>
              </a:rPr>
              <a:t>, 2000; </a:t>
            </a:r>
            <a:r>
              <a:rPr lang="en-US" sz="2400" dirty="0" err="1">
                <a:solidFill>
                  <a:srgbClr val="000000"/>
                </a:solidFill>
              </a:rPr>
              <a:t>Neagu</a:t>
            </a:r>
            <a:r>
              <a:rPr lang="en-US" sz="2400" dirty="0">
                <a:solidFill>
                  <a:srgbClr val="000000"/>
                </a:solidFill>
              </a:rPr>
              <a:t> et al., 2010)</a:t>
            </a: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Uplifted, or decreased heat flow</a:t>
            </a: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Paused with adjacent silica phases of different </a:t>
            </a:r>
            <a:r>
              <a:rPr lang="en-US" sz="3200" dirty="0" err="1">
                <a:solidFill>
                  <a:srgbClr val="000000"/>
                </a:solidFill>
              </a:rPr>
              <a:t>solubilities</a:t>
            </a:r>
            <a:endParaRPr lang="en-US" sz="3200" dirty="0">
              <a:solidFill>
                <a:srgbClr val="000000"/>
              </a:solidFill>
            </a:endParaRP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Enough time for diffusional transport of silica to dissolve and cement</a:t>
            </a:r>
          </a:p>
        </p:txBody>
      </p:sp>
    </p:spTree>
    <p:extLst>
      <p:ext uri="{BB962C8B-B14F-4D97-AF65-F5344CB8AC3E}">
        <p14:creationId xmlns:p14="http://schemas.microsoft.com/office/powerpoint/2010/main" val="769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0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0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0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5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3144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Silica </a:t>
            </a:r>
            <a:r>
              <a:rPr lang="en-US" sz="3200" dirty="0" smtClean="0">
                <a:solidFill>
                  <a:schemeClr val="tx2"/>
                </a:solidFill>
                <a:cs typeface="+mn-cs"/>
              </a:rPr>
              <a:t>Diagenesis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>
                <a:solidFill>
                  <a:schemeClr val="tx2"/>
                </a:solidFill>
              </a:rPr>
              <a:t>Porosity evolution</a:t>
            </a:r>
            <a:endParaRPr lang="en-US" sz="2800" dirty="0">
              <a:solidFill>
                <a:schemeClr val="tx2"/>
              </a:solidFill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Stepwise loss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Compositional controls</a:t>
            </a:r>
            <a:endParaRPr lang="en-US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Influence of burial history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Types of reaction fronts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Secondary porosity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err="1" smtClean="0">
                <a:solidFill>
                  <a:schemeClr val="tx2"/>
                </a:solidFill>
                <a:cs typeface="+mn-cs"/>
              </a:rPr>
              <a:t>Silicification</a:t>
            </a:r>
            <a:endParaRPr lang="en-US" sz="2800" dirty="0" smtClean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endParaRPr lang="en-US" sz="28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>
                <a:solidFill>
                  <a:srgbClr val="4A452A"/>
                </a:solidFill>
                <a:latin typeface="B Helvetica Bold" charset="0"/>
                <a:cs typeface="+mn-cs"/>
              </a:rPr>
              <a:t>Controls of Character and Composition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31767712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IMG_46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48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54625" y="49213"/>
            <a:ext cx="3889375" cy="1208087"/>
          </a:xfrm>
          <a:solidFill>
            <a:srgbClr val="7F7F7F"/>
          </a:solidFill>
          <a:extLst/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Inter- and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intraparticle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porosity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infilled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by opal-CT silica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903171" name="Rectangle 3"/>
          <p:cNvSpPr>
            <a:spLocks noChangeArrowheads="1"/>
          </p:cNvSpPr>
          <p:nvPr/>
        </p:nvSpPr>
        <p:spPr bwMode="auto">
          <a:xfrm>
            <a:off x="0" y="6018213"/>
            <a:ext cx="4429125" cy="685800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kumimoji="0"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Precipitation of opal-CT infilling microfossil void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7"/>
          <a:stretch>
            <a:fillRect/>
          </a:stretch>
        </p:blipFill>
        <p:spPr>
          <a:xfrm>
            <a:off x="0" y="1800225"/>
            <a:ext cx="9144000" cy="3878263"/>
          </a:xfrm>
        </p:spPr>
      </p:pic>
      <p:sp>
        <p:nvSpPr>
          <p:cNvPr id="29698" name="Rectangle 11"/>
          <p:cNvSpPr>
            <a:spLocks noChangeArrowheads="1"/>
          </p:cNvSpPr>
          <p:nvPr/>
        </p:nvSpPr>
        <p:spPr bwMode="auto">
          <a:xfrm>
            <a:off x="136525" y="134938"/>
            <a:ext cx="8477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0" lang="en-US" sz="2800" smtClean="0">
                <a:solidFill>
                  <a:srgbClr val="00FFFF"/>
                </a:solidFill>
              </a:rPr>
              <a:t>Bed-to-Bed Diagenetic Segregation of Silica at Mussel Rock</a:t>
            </a:r>
          </a:p>
        </p:txBody>
      </p:sp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1892300" y="1296988"/>
            <a:ext cx="1376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sz="2800" i="1" smtClean="0">
                <a:solidFill>
                  <a:srgbClr val="00FFFF"/>
                </a:solidFill>
              </a:rPr>
              <a:t>Opal-A</a:t>
            </a:r>
          </a:p>
        </p:txBody>
      </p:sp>
      <p:sp>
        <p:nvSpPr>
          <p:cNvPr id="29700" name="Text Box 18"/>
          <p:cNvSpPr txBox="1">
            <a:spLocks noChangeArrowheads="1"/>
          </p:cNvSpPr>
          <p:nvPr/>
        </p:nvSpPr>
        <p:spPr bwMode="auto">
          <a:xfrm>
            <a:off x="5118100" y="1296988"/>
            <a:ext cx="3141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sz="2800" i="1" smtClean="0">
                <a:solidFill>
                  <a:srgbClr val="00FFFF"/>
                </a:solidFill>
              </a:rPr>
              <a:t>Opal-A + Opal-CT</a:t>
            </a:r>
          </a:p>
        </p:txBody>
      </p:sp>
      <p:sp>
        <p:nvSpPr>
          <p:cNvPr id="29701" name="Text Box 20"/>
          <p:cNvSpPr txBox="1">
            <a:spLocks noChangeArrowheads="1"/>
          </p:cNvSpPr>
          <p:nvPr/>
        </p:nvSpPr>
        <p:spPr bwMode="auto">
          <a:xfrm>
            <a:off x="1219200" y="4816475"/>
            <a:ext cx="277018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sz="2000" i="1" smtClean="0">
                <a:solidFill>
                  <a:srgbClr val="3232FD"/>
                </a:solidFill>
              </a:rPr>
              <a:t>Non-bedded diatomite</a:t>
            </a:r>
          </a:p>
        </p:txBody>
      </p:sp>
      <p:sp>
        <p:nvSpPr>
          <p:cNvPr id="29702" name="Text Box 24"/>
          <p:cNvSpPr txBox="1">
            <a:spLocks noChangeArrowheads="1"/>
          </p:cNvSpPr>
          <p:nvPr/>
        </p:nvSpPr>
        <p:spPr bwMode="auto">
          <a:xfrm>
            <a:off x="4992688" y="4559300"/>
            <a:ext cx="18430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sz="2000" i="1" smtClean="0">
                <a:solidFill>
                  <a:srgbClr val="3232FD"/>
                </a:solidFill>
              </a:rPr>
              <a:t>Chert nodules</a:t>
            </a:r>
            <a:br>
              <a:rPr kumimoji="0" lang="en-US" sz="2000" i="1" smtClean="0">
                <a:solidFill>
                  <a:srgbClr val="3232FD"/>
                </a:solidFill>
              </a:rPr>
            </a:br>
            <a:r>
              <a:rPr kumimoji="0" lang="en-US" sz="2000" i="1" smtClean="0">
                <a:solidFill>
                  <a:srgbClr val="3232FD"/>
                </a:solidFill>
              </a:rPr>
              <a:t>&amp; diatomite</a:t>
            </a:r>
          </a:p>
        </p:txBody>
      </p:sp>
      <p:grpSp>
        <p:nvGrpSpPr>
          <p:cNvPr id="29703" name="Group 10"/>
          <p:cNvGrpSpPr>
            <a:grpSpLocks/>
          </p:cNvGrpSpPr>
          <p:nvPr/>
        </p:nvGrpSpPr>
        <p:grpSpPr bwMode="auto">
          <a:xfrm>
            <a:off x="1092200" y="2144713"/>
            <a:ext cx="7861300" cy="2840037"/>
            <a:chOff x="1092200" y="2235200"/>
            <a:chExt cx="7861300" cy="2794000"/>
          </a:xfrm>
        </p:grpSpPr>
        <p:sp>
          <p:nvSpPr>
            <p:cNvPr id="29708" name="Freeform 11"/>
            <p:cNvSpPr>
              <a:spLocks/>
            </p:cNvSpPr>
            <p:nvPr/>
          </p:nvSpPr>
          <p:spPr bwMode="auto">
            <a:xfrm>
              <a:off x="2025650" y="2235200"/>
              <a:ext cx="6927850" cy="2794000"/>
            </a:xfrm>
            <a:custGeom>
              <a:avLst/>
              <a:gdLst>
                <a:gd name="T0" fmla="*/ 6832600 w 6927850"/>
                <a:gd name="T1" fmla="*/ 1244600 h 2794000"/>
                <a:gd name="T2" fmla="*/ 6629400 w 6927850"/>
                <a:gd name="T3" fmla="*/ 133350 h 2794000"/>
                <a:gd name="T4" fmla="*/ 6413500 w 6927850"/>
                <a:gd name="T5" fmla="*/ 1416050 h 2794000"/>
                <a:gd name="T6" fmla="*/ 6210300 w 6927850"/>
                <a:gd name="T7" fmla="*/ 1454150 h 2794000"/>
                <a:gd name="T8" fmla="*/ 6007100 w 6927850"/>
                <a:gd name="T9" fmla="*/ 495300 h 2794000"/>
                <a:gd name="T10" fmla="*/ 5791200 w 6927850"/>
                <a:gd name="T11" fmla="*/ 349250 h 2794000"/>
                <a:gd name="T12" fmla="*/ 5588000 w 6927850"/>
                <a:gd name="T13" fmla="*/ 1155700 h 2794000"/>
                <a:gd name="T14" fmla="*/ 5384800 w 6927850"/>
                <a:gd name="T15" fmla="*/ 368300 h 2794000"/>
                <a:gd name="T16" fmla="*/ 5175250 w 6927850"/>
                <a:gd name="T17" fmla="*/ 1619250 h 2794000"/>
                <a:gd name="T18" fmla="*/ 4965700 w 6927850"/>
                <a:gd name="T19" fmla="*/ 1568450 h 2794000"/>
                <a:gd name="T20" fmla="*/ 4743450 w 6927850"/>
                <a:gd name="T21" fmla="*/ 1454150 h 2794000"/>
                <a:gd name="T22" fmla="*/ 4552950 w 6927850"/>
                <a:gd name="T23" fmla="*/ 1219200 h 2794000"/>
                <a:gd name="T24" fmla="*/ 4337050 w 6927850"/>
                <a:gd name="T25" fmla="*/ 1460500 h 2794000"/>
                <a:gd name="T26" fmla="*/ 4127500 w 6927850"/>
                <a:gd name="T27" fmla="*/ 1670050 h 2794000"/>
                <a:gd name="T28" fmla="*/ 3930650 w 6927850"/>
                <a:gd name="T29" fmla="*/ 1593850 h 2794000"/>
                <a:gd name="T30" fmla="*/ 3714750 w 6927850"/>
                <a:gd name="T31" fmla="*/ 1873250 h 2794000"/>
                <a:gd name="T32" fmla="*/ 3517900 w 6927850"/>
                <a:gd name="T33" fmla="*/ 1739900 h 2794000"/>
                <a:gd name="T34" fmla="*/ 3327400 w 6927850"/>
                <a:gd name="T35" fmla="*/ 1962150 h 2794000"/>
                <a:gd name="T36" fmla="*/ 3105150 w 6927850"/>
                <a:gd name="T37" fmla="*/ 317500 h 2794000"/>
                <a:gd name="T38" fmla="*/ 2895600 w 6927850"/>
                <a:gd name="T39" fmla="*/ 1238250 h 2794000"/>
                <a:gd name="T40" fmla="*/ 2686050 w 6927850"/>
                <a:gd name="T41" fmla="*/ 1289050 h 2794000"/>
                <a:gd name="T42" fmla="*/ 2470150 w 6927850"/>
                <a:gd name="T43" fmla="*/ 1568450 h 2794000"/>
                <a:gd name="T44" fmla="*/ 2286000 w 6927850"/>
                <a:gd name="T45" fmla="*/ 1644650 h 2794000"/>
                <a:gd name="T46" fmla="*/ 2076450 w 6927850"/>
                <a:gd name="T47" fmla="*/ 1390650 h 2794000"/>
                <a:gd name="T48" fmla="*/ 1873250 w 6927850"/>
                <a:gd name="T49" fmla="*/ 1701800 h 2794000"/>
                <a:gd name="T50" fmla="*/ 1657350 w 6927850"/>
                <a:gd name="T51" fmla="*/ 1758950 h 2794000"/>
                <a:gd name="T52" fmla="*/ 1447800 w 6927850"/>
                <a:gd name="T53" fmla="*/ 2051050 h 2794000"/>
                <a:gd name="T54" fmla="*/ 1244600 w 6927850"/>
                <a:gd name="T55" fmla="*/ 2076450 h 2794000"/>
                <a:gd name="T56" fmla="*/ 1041400 w 6927850"/>
                <a:gd name="T57" fmla="*/ 1574800 h 2794000"/>
                <a:gd name="T58" fmla="*/ 825500 w 6927850"/>
                <a:gd name="T59" fmla="*/ 1581150 h 2794000"/>
                <a:gd name="T60" fmla="*/ 628650 w 6927850"/>
                <a:gd name="T61" fmla="*/ 1695450 h 2794000"/>
                <a:gd name="T62" fmla="*/ 406400 w 6927850"/>
                <a:gd name="T63" fmla="*/ 1727200 h 2794000"/>
                <a:gd name="T64" fmla="*/ 203200 w 6927850"/>
                <a:gd name="T65" fmla="*/ 1892300 h 2794000"/>
                <a:gd name="T66" fmla="*/ 0 w 6927850"/>
                <a:gd name="T67" fmla="*/ 1784350 h 2794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927850" h="2794000">
                  <a:moveTo>
                    <a:pt x="6927850" y="1860550"/>
                  </a:moveTo>
                  <a:lnTo>
                    <a:pt x="6832600" y="1244600"/>
                  </a:lnTo>
                  <a:lnTo>
                    <a:pt x="6724650" y="914400"/>
                  </a:lnTo>
                  <a:lnTo>
                    <a:pt x="6629400" y="133350"/>
                  </a:lnTo>
                  <a:lnTo>
                    <a:pt x="6515100" y="495300"/>
                  </a:lnTo>
                  <a:lnTo>
                    <a:pt x="6413500" y="1416050"/>
                  </a:lnTo>
                  <a:lnTo>
                    <a:pt x="6311900" y="2794000"/>
                  </a:lnTo>
                  <a:lnTo>
                    <a:pt x="6210300" y="1454150"/>
                  </a:lnTo>
                  <a:lnTo>
                    <a:pt x="6102350" y="2559050"/>
                  </a:lnTo>
                  <a:lnTo>
                    <a:pt x="6007100" y="495300"/>
                  </a:lnTo>
                  <a:lnTo>
                    <a:pt x="5899150" y="2667000"/>
                  </a:lnTo>
                  <a:lnTo>
                    <a:pt x="5791200" y="349250"/>
                  </a:lnTo>
                  <a:lnTo>
                    <a:pt x="5695950" y="2298700"/>
                  </a:lnTo>
                  <a:lnTo>
                    <a:pt x="5588000" y="1155700"/>
                  </a:lnTo>
                  <a:lnTo>
                    <a:pt x="5486400" y="2400300"/>
                  </a:lnTo>
                  <a:lnTo>
                    <a:pt x="5384800" y="368300"/>
                  </a:lnTo>
                  <a:lnTo>
                    <a:pt x="5289550" y="400050"/>
                  </a:lnTo>
                  <a:lnTo>
                    <a:pt x="5175250" y="1619250"/>
                  </a:lnTo>
                  <a:lnTo>
                    <a:pt x="5080000" y="120650"/>
                  </a:lnTo>
                  <a:lnTo>
                    <a:pt x="4965700" y="1568450"/>
                  </a:lnTo>
                  <a:lnTo>
                    <a:pt x="4851400" y="101600"/>
                  </a:lnTo>
                  <a:lnTo>
                    <a:pt x="4743450" y="1454150"/>
                  </a:lnTo>
                  <a:lnTo>
                    <a:pt x="4654550" y="133350"/>
                  </a:lnTo>
                  <a:lnTo>
                    <a:pt x="4552950" y="1219200"/>
                  </a:lnTo>
                  <a:lnTo>
                    <a:pt x="4445000" y="120650"/>
                  </a:lnTo>
                  <a:lnTo>
                    <a:pt x="4337050" y="1460500"/>
                  </a:lnTo>
                  <a:lnTo>
                    <a:pt x="4235450" y="146050"/>
                  </a:lnTo>
                  <a:lnTo>
                    <a:pt x="4127500" y="1670050"/>
                  </a:lnTo>
                  <a:lnTo>
                    <a:pt x="4032250" y="1498600"/>
                  </a:lnTo>
                  <a:lnTo>
                    <a:pt x="3930650" y="1593850"/>
                  </a:lnTo>
                  <a:lnTo>
                    <a:pt x="3822700" y="1866900"/>
                  </a:lnTo>
                  <a:lnTo>
                    <a:pt x="3714750" y="1873250"/>
                  </a:lnTo>
                  <a:lnTo>
                    <a:pt x="3619500" y="171450"/>
                  </a:lnTo>
                  <a:lnTo>
                    <a:pt x="3517900" y="1739900"/>
                  </a:lnTo>
                  <a:lnTo>
                    <a:pt x="3416300" y="152400"/>
                  </a:lnTo>
                  <a:lnTo>
                    <a:pt x="3327400" y="1962150"/>
                  </a:lnTo>
                  <a:lnTo>
                    <a:pt x="3206750" y="1600200"/>
                  </a:lnTo>
                  <a:lnTo>
                    <a:pt x="3105150" y="317500"/>
                  </a:lnTo>
                  <a:lnTo>
                    <a:pt x="3003550" y="1670050"/>
                  </a:lnTo>
                  <a:lnTo>
                    <a:pt x="2895600" y="1238250"/>
                  </a:lnTo>
                  <a:lnTo>
                    <a:pt x="2800350" y="0"/>
                  </a:lnTo>
                  <a:lnTo>
                    <a:pt x="2686050" y="1289050"/>
                  </a:lnTo>
                  <a:lnTo>
                    <a:pt x="2584450" y="1555750"/>
                  </a:lnTo>
                  <a:lnTo>
                    <a:pt x="2470150" y="1568450"/>
                  </a:lnTo>
                  <a:lnTo>
                    <a:pt x="2381250" y="1524000"/>
                  </a:lnTo>
                  <a:lnTo>
                    <a:pt x="2286000" y="1644650"/>
                  </a:lnTo>
                  <a:lnTo>
                    <a:pt x="2178050" y="1454150"/>
                  </a:lnTo>
                  <a:lnTo>
                    <a:pt x="2076450" y="1390650"/>
                  </a:lnTo>
                  <a:lnTo>
                    <a:pt x="1962150" y="1409700"/>
                  </a:lnTo>
                  <a:lnTo>
                    <a:pt x="1873250" y="1701800"/>
                  </a:lnTo>
                  <a:lnTo>
                    <a:pt x="1778000" y="2006600"/>
                  </a:lnTo>
                  <a:lnTo>
                    <a:pt x="1657350" y="1758950"/>
                  </a:lnTo>
                  <a:lnTo>
                    <a:pt x="1555750" y="1860550"/>
                  </a:lnTo>
                  <a:lnTo>
                    <a:pt x="1447800" y="2051050"/>
                  </a:lnTo>
                  <a:lnTo>
                    <a:pt x="1352550" y="2063750"/>
                  </a:lnTo>
                  <a:lnTo>
                    <a:pt x="1244600" y="2076450"/>
                  </a:lnTo>
                  <a:lnTo>
                    <a:pt x="1130300" y="2114550"/>
                  </a:lnTo>
                  <a:lnTo>
                    <a:pt x="1041400" y="1574800"/>
                  </a:lnTo>
                  <a:lnTo>
                    <a:pt x="933450" y="1708150"/>
                  </a:lnTo>
                  <a:lnTo>
                    <a:pt x="825500" y="1581150"/>
                  </a:lnTo>
                  <a:lnTo>
                    <a:pt x="730250" y="2012950"/>
                  </a:lnTo>
                  <a:lnTo>
                    <a:pt x="628650" y="1695450"/>
                  </a:lnTo>
                  <a:lnTo>
                    <a:pt x="514350" y="1568450"/>
                  </a:lnTo>
                  <a:lnTo>
                    <a:pt x="406400" y="1727200"/>
                  </a:lnTo>
                  <a:lnTo>
                    <a:pt x="311150" y="1593850"/>
                  </a:lnTo>
                  <a:lnTo>
                    <a:pt x="203200" y="1892300"/>
                  </a:lnTo>
                  <a:lnTo>
                    <a:pt x="101600" y="1778000"/>
                  </a:lnTo>
                  <a:lnTo>
                    <a:pt x="0" y="1784350"/>
                  </a:lnTo>
                </a:path>
              </a:pathLst>
            </a:custGeom>
            <a:noFill/>
            <a:ln w="25400" cap="flat" cmpd="sng">
              <a:solidFill>
                <a:srgbClr val="0000E5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9709" name="Freeform 12"/>
            <p:cNvSpPr>
              <a:spLocks/>
            </p:cNvSpPr>
            <p:nvPr/>
          </p:nvSpPr>
          <p:spPr bwMode="auto">
            <a:xfrm>
              <a:off x="1092200" y="3339398"/>
              <a:ext cx="920750" cy="763324"/>
            </a:xfrm>
            <a:custGeom>
              <a:avLst/>
              <a:gdLst>
                <a:gd name="T0" fmla="*/ 0 w 920750"/>
                <a:gd name="T1" fmla="*/ 0 h 762000"/>
                <a:gd name="T2" fmla="*/ 114300 w 920750"/>
                <a:gd name="T3" fmla="*/ 769979 h 762000"/>
                <a:gd name="T4" fmla="*/ 209550 w 920750"/>
                <a:gd name="T5" fmla="*/ 365739 h 762000"/>
                <a:gd name="T6" fmla="*/ 317500 w 920750"/>
                <a:gd name="T7" fmla="*/ 198911 h 762000"/>
                <a:gd name="T8" fmla="*/ 419100 w 920750"/>
                <a:gd name="T9" fmla="*/ 481237 h 762000"/>
                <a:gd name="T10" fmla="*/ 527050 w 920750"/>
                <a:gd name="T11" fmla="*/ 731480 h 762000"/>
                <a:gd name="T12" fmla="*/ 635000 w 920750"/>
                <a:gd name="T13" fmla="*/ 551818 h 762000"/>
                <a:gd name="T14" fmla="*/ 730250 w 920750"/>
                <a:gd name="T15" fmla="*/ 692982 h 762000"/>
                <a:gd name="T16" fmla="*/ 838200 w 920750"/>
                <a:gd name="T17" fmla="*/ 615983 h 762000"/>
                <a:gd name="T18" fmla="*/ 920750 w 920750"/>
                <a:gd name="T19" fmla="*/ 699398 h 762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0750" h="762000">
                  <a:moveTo>
                    <a:pt x="0" y="0"/>
                  </a:moveTo>
                  <a:lnTo>
                    <a:pt x="114300" y="762000"/>
                  </a:lnTo>
                  <a:lnTo>
                    <a:pt x="209550" y="361950"/>
                  </a:lnTo>
                  <a:lnTo>
                    <a:pt x="317500" y="196850"/>
                  </a:lnTo>
                  <a:lnTo>
                    <a:pt x="419100" y="476250"/>
                  </a:lnTo>
                  <a:lnTo>
                    <a:pt x="527050" y="723900"/>
                  </a:lnTo>
                  <a:lnTo>
                    <a:pt x="635000" y="546100"/>
                  </a:lnTo>
                  <a:lnTo>
                    <a:pt x="730250" y="685800"/>
                  </a:lnTo>
                  <a:lnTo>
                    <a:pt x="838200" y="609600"/>
                  </a:lnTo>
                  <a:lnTo>
                    <a:pt x="920750" y="692150"/>
                  </a:lnTo>
                </a:path>
              </a:pathLst>
            </a:custGeom>
            <a:noFill/>
            <a:ln w="25400" cap="flat" cmpd="sng">
              <a:solidFill>
                <a:srgbClr val="0000E5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9704" name="Line 16"/>
          <p:cNvSpPr>
            <a:spLocks noChangeShapeType="1"/>
          </p:cNvSpPr>
          <p:nvPr/>
        </p:nvSpPr>
        <p:spPr bwMode="auto">
          <a:xfrm>
            <a:off x="4572000" y="2001838"/>
            <a:ext cx="0" cy="32607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030288" y="3460750"/>
            <a:ext cx="7705725" cy="784225"/>
          </a:xfrm>
          <a:custGeom>
            <a:avLst/>
            <a:gdLst>
              <a:gd name="T0" fmla="*/ 30267 w 7704135"/>
              <a:gd name="T1" fmla="*/ 47058 h 785393"/>
              <a:gd name="T2" fmla="*/ 94279 w 7704135"/>
              <a:gd name="T3" fmla="*/ 47058 h 785393"/>
              <a:gd name="T4" fmla="*/ 816704 w 7704135"/>
              <a:gd name="T5" fmla="*/ 412629 h 785393"/>
              <a:gd name="T6" fmla="*/ 1895768 w 7704135"/>
              <a:gd name="T7" fmla="*/ 558858 h 785393"/>
              <a:gd name="T8" fmla="*/ 2590759 w 7704135"/>
              <a:gd name="T9" fmla="*/ 560147 h 785393"/>
              <a:gd name="T10" fmla="*/ 3142622 w 7704135"/>
              <a:gd name="T11" fmla="*/ 430296 h 785393"/>
              <a:gd name="T12" fmla="*/ 3752537 w 7704135"/>
              <a:gd name="T13" fmla="*/ 185256 h 785393"/>
              <a:gd name="T14" fmla="*/ 4273368 w 7704135"/>
              <a:gd name="T15" fmla="*/ 440795 h 785393"/>
              <a:gd name="T16" fmla="*/ 4928596 w 7704135"/>
              <a:gd name="T17" fmla="*/ 460791 h 785393"/>
              <a:gd name="T18" fmla="*/ 5646195 w 7704135"/>
              <a:gd name="T19" fmla="*/ 140 h 785393"/>
              <a:gd name="T20" fmla="*/ 6496643 w 7704135"/>
              <a:gd name="T21" fmla="*/ 416068 h 785393"/>
              <a:gd name="T22" fmla="*/ 7032989 w 7704135"/>
              <a:gd name="T23" fmla="*/ 776730 h 785393"/>
              <a:gd name="T24" fmla="*/ 7704653 w 7704135"/>
              <a:gd name="T25" fmla="*/ 38031 h 7853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704135" h="785393">
                <a:moveTo>
                  <a:pt x="30265" y="47082"/>
                </a:moveTo>
                <a:cubicBezTo>
                  <a:pt x="-3263" y="16602"/>
                  <a:pt x="-36791" y="-13878"/>
                  <a:pt x="94273" y="47082"/>
                </a:cubicBezTo>
                <a:cubicBezTo>
                  <a:pt x="225337" y="108042"/>
                  <a:pt x="516421" y="327498"/>
                  <a:pt x="816649" y="412842"/>
                </a:cubicBezTo>
                <a:cubicBezTo>
                  <a:pt x="1116877" y="498186"/>
                  <a:pt x="1599985" y="534547"/>
                  <a:pt x="1895641" y="559146"/>
                </a:cubicBezTo>
                <a:cubicBezTo>
                  <a:pt x="2191297" y="583745"/>
                  <a:pt x="2382790" y="581874"/>
                  <a:pt x="2590585" y="560436"/>
                </a:cubicBezTo>
                <a:cubicBezTo>
                  <a:pt x="2798380" y="538998"/>
                  <a:pt x="2948794" y="493032"/>
                  <a:pt x="3142411" y="430518"/>
                </a:cubicBezTo>
                <a:cubicBezTo>
                  <a:pt x="3336028" y="368004"/>
                  <a:pt x="3563840" y="183601"/>
                  <a:pt x="3752285" y="185352"/>
                </a:cubicBezTo>
                <a:cubicBezTo>
                  <a:pt x="3940730" y="187103"/>
                  <a:pt x="4077084" y="395076"/>
                  <a:pt x="4273081" y="441022"/>
                </a:cubicBezTo>
                <a:cubicBezTo>
                  <a:pt x="4469078" y="486968"/>
                  <a:pt x="4699476" y="534509"/>
                  <a:pt x="4928265" y="461029"/>
                </a:cubicBezTo>
                <a:cubicBezTo>
                  <a:pt x="5157054" y="387549"/>
                  <a:pt x="5384492" y="7598"/>
                  <a:pt x="5645815" y="140"/>
                </a:cubicBezTo>
                <a:cubicBezTo>
                  <a:pt x="5907138" y="-7318"/>
                  <a:pt x="6265089" y="286784"/>
                  <a:pt x="6496206" y="416283"/>
                </a:cubicBezTo>
                <a:cubicBezTo>
                  <a:pt x="6727323" y="545782"/>
                  <a:pt x="6845578" y="838114"/>
                  <a:pt x="7032516" y="777131"/>
                </a:cubicBezTo>
                <a:cubicBezTo>
                  <a:pt x="7219454" y="716148"/>
                  <a:pt x="7564215" y="192026"/>
                  <a:pt x="7704135" y="38051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9706" name="Line 16"/>
          <p:cNvSpPr>
            <a:spLocks noChangeShapeType="1"/>
          </p:cNvSpPr>
          <p:nvPr/>
        </p:nvSpPr>
        <p:spPr bwMode="auto">
          <a:xfrm>
            <a:off x="7388225" y="1957388"/>
            <a:ext cx="0" cy="32607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02513" y="1768475"/>
            <a:ext cx="1609725" cy="595313"/>
          </a:xfrm>
          <a:prstGeom prst="rect">
            <a:avLst/>
          </a:prstGeom>
          <a:solidFill>
            <a:schemeClr val="tx1">
              <a:lumMod val="65000"/>
              <a:alpha val="6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kumimoji="0" lang="en-US" sz="1800" i="1" dirty="0">
                <a:solidFill>
                  <a:srgbClr val="3232FD"/>
                </a:solidFill>
              </a:rPr>
              <a:t>Cherty </a:t>
            </a:r>
            <a:r>
              <a:rPr kumimoji="0" lang="en-US" sz="1800" i="1" dirty="0" err="1">
                <a:solidFill>
                  <a:srgbClr val="3232FD"/>
                </a:solidFill>
              </a:rPr>
              <a:t>porcel</a:t>
            </a:r>
            <a:r>
              <a:rPr kumimoji="0" lang="en-US" sz="1800" i="1" dirty="0">
                <a:solidFill>
                  <a:srgbClr val="3232FD"/>
                </a:solidFill>
              </a:rPr>
              <a:t/>
            </a:r>
            <a:br>
              <a:rPr kumimoji="0" lang="en-US" sz="1800" i="1" dirty="0">
                <a:solidFill>
                  <a:srgbClr val="3232FD"/>
                </a:solidFill>
              </a:rPr>
            </a:br>
            <a:r>
              <a:rPr kumimoji="0" lang="en-US" sz="1800" i="1" dirty="0">
                <a:solidFill>
                  <a:srgbClr val="3232FD"/>
                </a:solidFill>
              </a:rPr>
              <a:t>&amp; mudstone 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IMG_08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85725" y="2638425"/>
            <a:ext cx="2301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dirty="0">
                <a:solidFill>
                  <a:prstClr val="white"/>
                </a:solidFill>
              </a:rPr>
              <a:t>Quartz </a:t>
            </a:r>
            <a:r>
              <a:rPr lang="en-US" dirty="0" err="1">
                <a:solidFill>
                  <a:prstClr val="white"/>
                </a:solidFill>
              </a:rPr>
              <a:t>chert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 rot="-628224">
            <a:off x="158750" y="4614863"/>
            <a:ext cx="3533775" cy="847725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Porous, pure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opal-CT porcelanite</a:t>
            </a:r>
          </a:p>
        </p:txBody>
      </p:sp>
    </p:spTree>
    <p:extLst>
      <p:ext uri="{BB962C8B-B14F-4D97-AF65-F5344CB8AC3E}">
        <p14:creationId xmlns:p14="http://schemas.microsoft.com/office/powerpoint/2010/main" val="13054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IMG_08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6008688" y="5133975"/>
            <a:ext cx="2967037" cy="1400175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>
                <a:solidFill>
                  <a:srgbClr val="000000"/>
                </a:solidFill>
              </a:rPr>
              <a:t>98-100% SiO2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>
                <a:solidFill>
                  <a:srgbClr val="000000"/>
                </a:solidFill>
              </a:rPr>
              <a:t>56-65% porosity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>
                <a:solidFill>
                  <a:srgbClr val="000000"/>
                </a:solidFill>
              </a:rPr>
              <a:t>7-9 millidarcies</a:t>
            </a:r>
          </a:p>
        </p:txBody>
      </p:sp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4989513" y="1266825"/>
            <a:ext cx="2687637" cy="938213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99-100% SiO2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1% porosity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6497638" y="2219325"/>
            <a:ext cx="936625" cy="7889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406400" y="196850"/>
            <a:ext cx="0" cy="64976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miter lim="800000"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4822" name="TextBox 9"/>
          <p:cNvSpPr txBox="1">
            <a:spLocks noChangeArrowheads="1"/>
          </p:cNvSpPr>
          <p:nvPr/>
        </p:nvSpPr>
        <p:spPr bwMode="auto">
          <a:xfrm>
            <a:off x="493713" y="3649663"/>
            <a:ext cx="1147762" cy="477837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>
                <a:solidFill>
                  <a:srgbClr val="000000"/>
                </a:solidFill>
              </a:rPr>
              <a:t>2 feet</a:t>
            </a:r>
          </a:p>
        </p:txBody>
      </p:sp>
    </p:spTree>
    <p:extLst>
      <p:ext uri="{BB962C8B-B14F-4D97-AF65-F5344CB8AC3E}">
        <p14:creationId xmlns:p14="http://schemas.microsoft.com/office/powerpoint/2010/main" val="16840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RBX-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485775" y="6132513"/>
            <a:ext cx="7786688" cy="476250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>
                <a:solidFill>
                  <a:srgbClr val="000000"/>
                </a:solidFill>
              </a:rPr>
              <a:t>Porous opal-CT and nonporous quartz chert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06400" y="196850"/>
            <a:ext cx="0" cy="55245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miter lim="800000"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531813" y="2922588"/>
            <a:ext cx="534987" cy="477837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3”</a:t>
            </a:r>
          </a:p>
        </p:txBody>
      </p:sp>
    </p:spTree>
    <p:extLst>
      <p:ext uri="{BB962C8B-B14F-4D97-AF65-F5344CB8AC3E}">
        <p14:creationId xmlns:p14="http://schemas.microsoft.com/office/powerpoint/2010/main" val="115325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75895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Fossilized t</a:t>
            </a:r>
            <a:r>
              <a:rPr lang="en-US" sz="4400" dirty="0" smtClean="0"/>
              <a:t>ransition-zone </a:t>
            </a:r>
            <a:br>
              <a:rPr lang="en-US" sz="4400" dirty="0" smtClean="0"/>
            </a:br>
            <a:r>
              <a:rPr lang="en-US" sz="4400" dirty="0" smtClean="0"/>
              <a:t>opal-CT porcelanite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4780"/>
            <a:ext cx="8229600" cy="446532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Porosity </a:t>
            </a:r>
            <a:r>
              <a:rPr lang="en-US" sz="2400" dirty="0"/>
              <a:t>as high </a:t>
            </a:r>
            <a:r>
              <a:rPr lang="en-US" sz="2400" dirty="0" smtClean="0"/>
              <a:t>as common </a:t>
            </a:r>
            <a:r>
              <a:rPr lang="en-US" sz="2400" dirty="0"/>
              <a:t>diatomites (~65</a:t>
            </a:r>
            <a:r>
              <a:rPr lang="en-US" sz="2400" dirty="0" smtClean="0"/>
              <a:t>%)</a:t>
            </a:r>
            <a:endParaRPr lang="en-US" sz="2400" dirty="0"/>
          </a:p>
          <a:p>
            <a:pPr lvl="1"/>
            <a:r>
              <a:rPr lang="en-US" sz="2400" dirty="0" smtClean="0"/>
              <a:t>Large</a:t>
            </a:r>
            <a:r>
              <a:rPr lang="en-US" sz="2400" dirty="0"/>
              <a:t>, interconnected vuggy pores.</a:t>
            </a:r>
          </a:p>
          <a:p>
            <a:pPr lvl="2"/>
            <a:r>
              <a:rPr lang="en-US" dirty="0"/>
              <a:t>Associated with </a:t>
            </a:r>
            <a:r>
              <a:rPr lang="en-US" u="sng" dirty="0"/>
              <a:t>dissolution</a:t>
            </a:r>
            <a:r>
              <a:rPr lang="en-US" dirty="0"/>
              <a:t> related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late </a:t>
            </a:r>
            <a:r>
              <a:rPr lang="en-US" dirty="0"/>
              <a:t>quartz chert formation at cessation of </a:t>
            </a:r>
            <a:r>
              <a:rPr lang="en-US" dirty="0" smtClean="0"/>
              <a:t>burial</a:t>
            </a:r>
          </a:p>
          <a:p>
            <a:pPr lvl="2"/>
            <a:r>
              <a:rPr lang="en-US" dirty="0" smtClean="0"/>
              <a:t>Fossilized reaction front</a:t>
            </a:r>
            <a:endParaRPr lang="en-US" dirty="0"/>
          </a:p>
          <a:p>
            <a:endParaRPr lang="en-US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5"/>
          <a:stretch/>
        </p:blipFill>
        <p:spPr bwMode="auto">
          <a:xfrm>
            <a:off x="533400" y="3849726"/>
            <a:ext cx="8115300" cy="250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740400" y="6488668"/>
            <a:ext cx="1676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34595" y="6412468"/>
            <a:ext cx="734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4 </a:t>
            </a:r>
            <a:r>
              <a:rPr lang="en-US" sz="20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>
                <a:solidFill>
                  <a:prstClr val="black"/>
                </a:solidFill>
              </a:rPr>
              <a:t>m</a:t>
            </a:r>
          </a:p>
        </p:txBody>
      </p:sp>
      <p:pic>
        <p:nvPicPr>
          <p:cNvPr id="7" name="Picture 6" descr="E:\Custom Geo Swatch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5" r="51161" b="76147"/>
          <a:stretch/>
        </p:blipFill>
        <p:spPr bwMode="auto">
          <a:xfrm>
            <a:off x="7747000" y="1155700"/>
            <a:ext cx="1001487" cy="96936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95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8"/>
          <p:cNvSpPr>
            <a:spLocks noChangeArrowheads="1"/>
          </p:cNvSpPr>
          <p:nvPr/>
        </p:nvSpPr>
        <p:spPr bwMode="auto">
          <a:xfrm>
            <a:off x="227013" y="466725"/>
            <a:ext cx="79771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000000"/>
                </a:solidFill>
              </a:rPr>
              <a:t>Paleo Reaction Fronts</a:t>
            </a:r>
          </a:p>
        </p:txBody>
      </p:sp>
      <p:sp>
        <p:nvSpPr>
          <p:cNvPr id="490505" name="Rectangle 9"/>
          <p:cNvSpPr>
            <a:spLocks noChangeArrowheads="1"/>
          </p:cNvSpPr>
          <p:nvPr/>
        </p:nvSpPr>
        <p:spPr bwMode="auto">
          <a:xfrm>
            <a:off x="952500" y="1600200"/>
            <a:ext cx="6959600" cy="172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Site of paused reaction front</a:t>
            </a: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Now more deeply buried and no longer separating different silica phases</a:t>
            </a:r>
          </a:p>
        </p:txBody>
      </p:sp>
    </p:spTree>
    <p:extLst>
      <p:ext uri="{BB962C8B-B14F-4D97-AF65-F5344CB8AC3E}">
        <p14:creationId xmlns:p14="http://schemas.microsoft.com/office/powerpoint/2010/main" val="6584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0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5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32"/>
          <p:cNvGrpSpPr>
            <a:grpSpLocks/>
          </p:cNvGrpSpPr>
          <p:nvPr/>
        </p:nvGrpSpPr>
        <p:grpSpPr bwMode="auto">
          <a:xfrm>
            <a:off x="550863" y="665163"/>
            <a:ext cx="7718425" cy="5302250"/>
            <a:chOff x="550893" y="665766"/>
            <a:chExt cx="7718380" cy="5301466"/>
          </a:xfrm>
        </p:grpSpPr>
        <p:grpSp>
          <p:nvGrpSpPr>
            <p:cNvPr id="47151" name="Group 3"/>
            <p:cNvGrpSpPr>
              <a:grpSpLocks/>
            </p:cNvGrpSpPr>
            <p:nvPr/>
          </p:nvGrpSpPr>
          <p:grpSpPr bwMode="auto">
            <a:xfrm>
              <a:off x="1056410" y="665766"/>
              <a:ext cx="6707347" cy="2590115"/>
              <a:chOff x="1077122" y="1417834"/>
              <a:chExt cx="6707347" cy="2072298"/>
            </a:xfrm>
          </p:grpSpPr>
          <p:cxnSp>
            <p:nvCxnSpPr>
              <p:cNvPr id="3" name="Straight Connector 2"/>
              <p:cNvCxnSpPr/>
              <p:nvPr/>
            </p:nvCxnSpPr>
            <p:spPr bwMode="auto">
              <a:xfrm>
                <a:off x="1076427" y="1417834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>
                <a:off x="1076427" y="1713729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1076427" y="2009625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1076427" y="2305521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1076427" y="2602686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1076427" y="2898582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1076427" y="319447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1076427" y="3490374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7152" name="Group 14"/>
            <p:cNvGrpSpPr>
              <a:grpSpLocks/>
            </p:cNvGrpSpPr>
            <p:nvPr/>
          </p:nvGrpSpPr>
          <p:grpSpPr bwMode="auto">
            <a:xfrm>
              <a:off x="1056410" y="3468899"/>
              <a:ext cx="6707347" cy="1413382"/>
              <a:chOff x="1077122" y="1417834"/>
              <a:chExt cx="6707347" cy="2072298"/>
            </a:xfrm>
          </p:grpSpPr>
          <p:cxnSp>
            <p:nvCxnSpPr>
              <p:cNvPr id="16" name="Straight Connector 15"/>
              <p:cNvCxnSpPr/>
              <p:nvPr/>
            </p:nvCxnSpPr>
            <p:spPr bwMode="auto">
              <a:xfrm>
                <a:off x="1076427" y="1417800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1076427" y="1713360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1076427" y="2008921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1076427" y="2304480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1076427" y="2602367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1076427" y="289792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1076427" y="319348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1076427" y="3489049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7153" name="Group 23"/>
            <p:cNvGrpSpPr>
              <a:grpSpLocks/>
            </p:cNvGrpSpPr>
            <p:nvPr/>
          </p:nvGrpSpPr>
          <p:grpSpPr bwMode="auto">
            <a:xfrm>
              <a:off x="1056410" y="5039134"/>
              <a:ext cx="6707347" cy="928098"/>
              <a:chOff x="1077122" y="1417834"/>
              <a:chExt cx="6707347" cy="2072298"/>
            </a:xfrm>
          </p:grpSpPr>
          <p:cxnSp>
            <p:nvCxnSpPr>
              <p:cNvPr id="25" name="Straight Connector 24"/>
              <p:cNvCxnSpPr/>
              <p:nvPr/>
            </p:nvCxnSpPr>
            <p:spPr bwMode="auto">
              <a:xfrm>
                <a:off x="1076427" y="1416823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1076427" y="171452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1076427" y="2008691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1076427" y="2306397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1076427" y="260055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1076427" y="2898263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1076427" y="3192426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1076427" y="3490132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" name="Straight Connector 13"/>
            <p:cNvCxnSpPr/>
            <p:nvPr/>
          </p:nvCxnSpPr>
          <p:spPr bwMode="auto">
            <a:xfrm>
              <a:off x="550893" y="3070472"/>
              <a:ext cx="771838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550893" y="4751387"/>
              <a:ext cx="771838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073525" y="677863"/>
            <a:ext cx="739775" cy="5310187"/>
            <a:chOff x="4073236" y="678094"/>
            <a:chExt cx="739781" cy="5310370"/>
          </a:xfrm>
        </p:grpSpPr>
        <p:sp>
          <p:nvSpPr>
            <p:cNvPr id="34" name="Down Arrow 33"/>
            <p:cNvSpPr/>
            <p:nvPr/>
          </p:nvSpPr>
          <p:spPr bwMode="auto">
            <a:xfrm>
              <a:off x="4073236" y="678094"/>
              <a:ext cx="739781" cy="2292429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0" lang="en-US" sz="500">
                <a:solidFill>
                  <a:srgbClr val="FF8000"/>
                </a:solidFill>
              </a:endParaRPr>
            </a:p>
          </p:txBody>
        </p:sp>
        <p:sp>
          <p:nvSpPr>
            <p:cNvPr id="38" name="Down Arrow 37"/>
            <p:cNvSpPr/>
            <p:nvPr/>
          </p:nvSpPr>
          <p:spPr bwMode="auto">
            <a:xfrm>
              <a:off x="4073236" y="3181667"/>
              <a:ext cx="739781" cy="1470076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0" lang="en-US" sz="500">
                <a:solidFill>
                  <a:srgbClr val="FF8000"/>
                </a:solidFill>
              </a:endParaRPr>
            </a:p>
          </p:txBody>
        </p:sp>
        <p:sp>
          <p:nvSpPr>
            <p:cNvPr id="39" name="Down Arrow 38"/>
            <p:cNvSpPr/>
            <p:nvPr/>
          </p:nvSpPr>
          <p:spPr bwMode="auto">
            <a:xfrm>
              <a:off x="4073236" y="4858125"/>
              <a:ext cx="739781" cy="1130339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0" lang="en-US" sz="500">
                <a:solidFill>
                  <a:srgbClr val="FF8000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23938" y="714375"/>
            <a:ext cx="1376362" cy="5540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Opal-A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23938" y="3148013"/>
            <a:ext cx="1633537" cy="5540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Opal-CT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23938" y="4899025"/>
            <a:ext cx="1338262" cy="5540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Quartz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919413" y="2733675"/>
            <a:ext cx="4651375" cy="592138"/>
            <a:chOff x="2918693" y="2733610"/>
            <a:chExt cx="4651731" cy="591792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7570424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Arrow Connector 40"/>
            <p:cNvCxnSpPr/>
            <p:nvPr/>
          </p:nvCxnSpPr>
          <p:spPr bwMode="auto">
            <a:xfrm>
              <a:off x="7238611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6905210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Arrow Connector 44"/>
            <p:cNvCxnSpPr/>
            <p:nvPr/>
          </p:nvCxnSpPr>
          <p:spPr bwMode="auto">
            <a:xfrm>
              <a:off x="6573398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6241584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Arrow Connector 46"/>
            <p:cNvCxnSpPr/>
            <p:nvPr/>
          </p:nvCxnSpPr>
          <p:spPr bwMode="auto">
            <a:xfrm>
              <a:off x="5909772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Arrow Connector 47"/>
            <p:cNvCxnSpPr/>
            <p:nvPr/>
          </p:nvCxnSpPr>
          <p:spPr bwMode="auto">
            <a:xfrm>
              <a:off x="5576371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5244558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4912746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4579345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Arrow Connector 51"/>
            <p:cNvCxnSpPr/>
            <p:nvPr/>
          </p:nvCxnSpPr>
          <p:spPr bwMode="auto">
            <a:xfrm>
              <a:off x="4247532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Arrow Connector 52"/>
            <p:cNvCxnSpPr/>
            <p:nvPr/>
          </p:nvCxnSpPr>
          <p:spPr bwMode="auto">
            <a:xfrm>
              <a:off x="3915719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3583906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3250505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2918693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359025" y="4413250"/>
            <a:ext cx="5253038" cy="606425"/>
            <a:chOff x="2359780" y="4413778"/>
            <a:chExt cx="5252077" cy="605148"/>
          </a:xfrm>
        </p:grpSpPr>
        <p:grpSp>
          <p:nvGrpSpPr>
            <p:cNvPr id="47115" name="Group 56"/>
            <p:cNvGrpSpPr>
              <a:grpSpLocks/>
            </p:cNvGrpSpPr>
            <p:nvPr/>
          </p:nvGrpSpPr>
          <p:grpSpPr bwMode="auto">
            <a:xfrm>
              <a:off x="2960126" y="4427134"/>
              <a:ext cx="4651731" cy="591792"/>
              <a:chOff x="2918693" y="2733610"/>
              <a:chExt cx="4651731" cy="591792"/>
            </a:xfrm>
          </p:grpSpPr>
          <p:cxnSp>
            <p:nvCxnSpPr>
              <p:cNvPr id="58" name="Straight Arrow Connector 57"/>
              <p:cNvCxnSpPr/>
              <p:nvPr/>
            </p:nvCxnSpPr>
            <p:spPr bwMode="auto">
              <a:xfrm>
                <a:off x="7570424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Arrow Connector 58"/>
              <p:cNvCxnSpPr/>
              <p:nvPr/>
            </p:nvCxnSpPr>
            <p:spPr bwMode="auto">
              <a:xfrm>
                <a:off x="7238697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Arrow Connector 59"/>
              <p:cNvCxnSpPr/>
              <p:nvPr/>
            </p:nvCxnSpPr>
            <p:spPr bwMode="auto">
              <a:xfrm>
                <a:off x="6905383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Arrow Connector 60"/>
              <p:cNvCxnSpPr/>
              <p:nvPr/>
            </p:nvCxnSpPr>
            <p:spPr bwMode="auto">
              <a:xfrm>
                <a:off x="6573656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Straight Arrow Connector 61"/>
              <p:cNvCxnSpPr/>
              <p:nvPr/>
            </p:nvCxnSpPr>
            <p:spPr bwMode="auto">
              <a:xfrm>
                <a:off x="6241929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Arrow Connector 62"/>
              <p:cNvCxnSpPr/>
              <p:nvPr/>
            </p:nvCxnSpPr>
            <p:spPr bwMode="auto">
              <a:xfrm>
                <a:off x="5908615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Straight Arrow Connector 63"/>
              <p:cNvCxnSpPr/>
              <p:nvPr/>
            </p:nvCxnSpPr>
            <p:spPr bwMode="auto">
              <a:xfrm>
                <a:off x="5576889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5243575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Arrow Connector 65"/>
              <p:cNvCxnSpPr/>
              <p:nvPr/>
            </p:nvCxnSpPr>
            <p:spPr bwMode="auto">
              <a:xfrm>
                <a:off x="4911847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Arrow Connector 66"/>
              <p:cNvCxnSpPr/>
              <p:nvPr/>
            </p:nvCxnSpPr>
            <p:spPr bwMode="auto">
              <a:xfrm>
                <a:off x="4580121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Straight Arrow Connector 67"/>
              <p:cNvCxnSpPr/>
              <p:nvPr/>
            </p:nvCxnSpPr>
            <p:spPr bwMode="auto">
              <a:xfrm>
                <a:off x="4246807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Straight Arrow Connector 68"/>
              <p:cNvCxnSpPr/>
              <p:nvPr/>
            </p:nvCxnSpPr>
            <p:spPr bwMode="auto">
              <a:xfrm>
                <a:off x="3915080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Arrow Connector 69"/>
              <p:cNvCxnSpPr/>
              <p:nvPr/>
            </p:nvCxnSpPr>
            <p:spPr bwMode="auto">
              <a:xfrm>
                <a:off x="3583353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Straight Arrow Connector 70"/>
              <p:cNvCxnSpPr/>
              <p:nvPr/>
            </p:nvCxnSpPr>
            <p:spPr bwMode="auto">
              <a:xfrm>
                <a:off x="3250039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Straight Arrow Connector 71"/>
              <p:cNvCxnSpPr/>
              <p:nvPr/>
            </p:nvCxnSpPr>
            <p:spPr bwMode="auto">
              <a:xfrm>
                <a:off x="2918312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6" name="Straight Arrow Connector 85"/>
            <p:cNvCxnSpPr/>
            <p:nvPr/>
          </p:nvCxnSpPr>
          <p:spPr bwMode="auto">
            <a:xfrm>
              <a:off x="2680396" y="4413778"/>
              <a:ext cx="0" cy="59247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7" name="Straight Arrow Connector 86"/>
            <p:cNvCxnSpPr/>
            <p:nvPr/>
          </p:nvCxnSpPr>
          <p:spPr bwMode="auto">
            <a:xfrm>
              <a:off x="2359780" y="4413778"/>
              <a:ext cx="0" cy="59247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92" name="Freeform 91"/>
          <p:cNvSpPr>
            <a:spLocks/>
          </p:cNvSpPr>
          <p:nvPr/>
        </p:nvSpPr>
        <p:spPr bwMode="auto">
          <a:xfrm>
            <a:off x="2579688" y="3141663"/>
            <a:ext cx="5184775" cy="323850"/>
          </a:xfrm>
          <a:custGeom>
            <a:avLst/>
            <a:gdLst/>
            <a:ahLst/>
            <a:cxnLst/>
            <a:rect l="0" t="0" r="r" b="b"/>
            <a:pathLst>
              <a:path w="5260965" h="324664">
                <a:moveTo>
                  <a:pt x="5192231" y="127000"/>
                </a:moveTo>
                <a:cubicBezTo>
                  <a:pt x="5175298" y="121356"/>
                  <a:pt x="5156737" y="119250"/>
                  <a:pt x="5141431" y="110067"/>
                </a:cubicBezTo>
                <a:cubicBezTo>
                  <a:pt x="5040992" y="49804"/>
                  <a:pt x="5156396" y="92476"/>
                  <a:pt x="5082164" y="67734"/>
                </a:cubicBezTo>
                <a:cubicBezTo>
                  <a:pt x="5073697" y="62089"/>
                  <a:pt x="5066063" y="54933"/>
                  <a:pt x="5056764" y="50800"/>
                </a:cubicBezTo>
                <a:cubicBezTo>
                  <a:pt x="5040453" y="43551"/>
                  <a:pt x="5005964" y="33867"/>
                  <a:pt x="5005964" y="33867"/>
                </a:cubicBezTo>
                <a:cubicBezTo>
                  <a:pt x="4980564" y="39511"/>
                  <a:pt x="4955007" y="44489"/>
                  <a:pt x="4929764" y="50800"/>
                </a:cubicBezTo>
                <a:cubicBezTo>
                  <a:pt x="4921106" y="52965"/>
                  <a:pt x="4912166" y="54933"/>
                  <a:pt x="4904364" y="59267"/>
                </a:cubicBezTo>
                <a:cubicBezTo>
                  <a:pt x="4886574" y="69151"/>
                  <a:pt x="4872871" y="86698"/>
                  <a:pt x="4853564" y="93134"/>
                </a:cubicBezTo>
                <a:cubicBezTo>
                  <a:pt x="4791725" y="113747"/>
                  <a:pt x="4820080" y="105738"/>
                  <a:pt x="4768897" y="118534"/>
                </a:cubicBezTo>
                <a:cubicBezTo>
                  <a:pt x="4695519" y="115712"/>
                  <a:pt x="4621498" y="120169"/>
                  <a:pt x="4548764" y="110067"/>
                </a:cubicBezTo>
                <a:cubicBezTo>
                  <a:pt x="4518657" y="105885"/>
                  <a:pt x="4493586" y="83572"/>
                  <a:pt x="4464097" y="76200"/>
                </a:cubicBezTo>
                <a:cubicBezTo>
                  <a:pt x="4433656" y="68590"/>
                  <a:pt x="4420139" y="64641"/>
                  <a:pt x="4387897" y="59267"/>
                </a:cubicBezTo>
                <a:cubicBezTo>
                  <a:pt x="4352823" y="53421"/>
                  <a:pt x="4295167" y="46617"/>
                  <a:pt x="4260897" y="42334"/>
                </a:cubicBezTo>
                <a:lnTo>
                  <a:pt x="3888364" y="50800"/>
                </a:lnTo>
                <a:cubicBezTo>
                  <a:pt x="3872869" y="51446"/>
                  <a:pt x="3844805" y="63246"/>
                  <a:pt x="3829097" y="67734"/>
                </a:cubicBezTo>
                <a:cubicBezTo>
                  <a:pt x="3754679" y="88996"/>
                  <a:pt x="3830732" y="64366"/>
                  <a:pt x="3769831" y="84667"/>
                </a:cubicBezTo>
                <a:cubicBezTo>
                  <a:pt x="3733157" y="82629"/>
                  <a:pt x="3568170" y="74871"/>
                  <a:pt x="3515831" y="67734"/>
                </a:cubicBezTo>
                <a:cubicBezTo>
                  <a:pt x="3272519" y="34555"/>
                  <a:pt x="3662607" y="62371"/>
                  <a:pt x="3261831" y="42334"/>
                </a:cubicBezTo>
                <a:cubicBezTo>
                  <a:pt x="3211031" y="45156"/>
                  <a:pt x="3159843" y="43926"/>
                  <a:pt x="3109431" y="50800"/>
                </a:cubicBezTo>
                <a:cubicBezTo>
                  <a:pt x="3096925" y="52505"/>
                  <a:pt x="3087700" y="64267"/>
                  <a:pt x="3075564" y="67734"/>
                </a:cubicBezTo>
                <a:cubicBezTo>
                  <a:pt x="3047890" y="75641"/>
                  <a:pt x="2990897" y="84667"/>
                  <a:pt x="2990897" y="84667"/>
                </a:cubicBezTo>
                <a:cubicBezTo>
                  <a:pt x="2933135" y="81057"/>
                  <a:pt x="2816675" y="74717"/>
                  <a:pt x="2753831" y="67734"/>
                </a:cubicBezTo>
                <a:cubicBezTo>
                  <a:pt x="2736769" y="65838"/>
                  <a:pt x="2719998" y="61877"/>
                  <a:pt x="2703031" y="59267"/>
                </a:cubicBezTo>
                <a:cubicBezTo>
                  <a:pt x="2683307" y="56232"/>
                  <a:pt x="2663277" y="54981"/>
                  <a:pt x="2643764" y="50800"/>
                </a:cubicBezTo>
                <a:cubicBezTo>
                  <a:pt x="2623674" y="46495"/>
                  <a:pt x="2605005" y="35123"/>
                  <a:pt x="2584497" y="33867"/>
                </a:cubicBezTo>
                <a:cubicBezTo>
                  <a:pt x="2466152" y="26621"/>
                  <a:pt x="2347430" y="28222"/>
                  <a:pt x="2228897" y="25400"/>
                </a:cubicBezTo>
                <a:cubicBezTo>
                  <a:pt x="2175275" y="22578"/>
                  <a:pt x="2121581" y="20901"/>
                  <a:pt x="2068031" y="16934"/>
                </a:cubicBezTo>
                <a:cubicBezTo>
                  <a:pt x="2006486" y="12375"/>
                  <a:pt x="2015982" y="13695"/>
                  <a:pt x="1974897" y="0"/>
                </a:cubicBezTo>
                <a:cubicBezTo>
                  <a:pt x="1957964" y="5645"/>
                  <a:pt x="1941767" y="14410"/>
                  <a:pt x="1924097" y="16934"/>
                </a:cubicBezTo>
                <a:cubicBezTo>
                  <a:pt x="1853311" y="27046"/>
                  <a:pt x="1884191" y="20560"/>
                  <a:pt x="1830964" y="33867"/>
                </a:cubicBezTo>
                <a:cubicBezTo>
                  <a:pt x="1804197" y="49927"/>
                  <a:pt x="1783110" y="64052"/>
                  <a:pt x="1754764" y="76200"/>
                </a:cubicBezTo>
                <a:cubicBezTo>
                  <a:pt x="1746561" y="79716"/>
                  <a:pt x="1737831" y="81845"/>
                  <a:pt x="1729364" y="84667"/>
                </a:cubicBezTo>
                <a:cubicBezTo>
                  <a:pt x="1675742" y="81845"/>
                  <a:pt x="1621743" y="83145"/>
                  <a:pt x="1568497" y="76200"/>
                </a:cubicBezTo>
                <a:cubicBezTo>
                  <a:pt x="1555982" y="74568"/>
                  <a:pt x="1546604" y="63258"/>
                  <a:pt x="1534631" y="59267"/>
                </a:cubicBezTo>
                <a:cubicBezTo>
                  <a:pt x="1520979" y="54716"/>
                  <a:pt x="1506345" y="53922"/>
                  <a:pt x="1492297" y="50800"/>
                </a:cubicBezTo>
                <a:cubicBezTo>
                  <a:pt x="1480938" y="48276"/>
                  <a:pt x="1469720" y="45156"/>
                  <a:pt x="1458431" y="42334"/>
                </a:cubicBezTo>
                <a:cubicBezTo>
                  <a:pt x="1291920" y="45156"/>
                  <a:pt x="1125231" y="42620"/>
                  <a:pt x="958897" y="50800"/>
                </a:cubicBezTo>
                <a:cubicBezTo>
                  <a:pt x="950924" y="51192"/>
                  <a:pt x="949104" y="64164"/>
                  <a:pt x="941964" y="67734"/>
                </a:cubicBezTo>
                <a:cubicBezTo>
                  <a:pt x="925999" y="75717"/>
                  <a:pt x="908097" y="79023"/>
                  <a:pt x="891164" y="84667"/>
                </a:cubicBezTo>
                <a:cubicBezTo>
                  <a:pt x="761342" y="81845"/>
                  <a:pt x="631350" y="83403"/>
                  <a:pt x="501697" y="76200"/>
                </a:cubicBezTo>
                <a:cubicBezTo>
                  <a:pt x="478460" y="74909"/>
                  <a:pt x="456785" y="63831"/>
                  <a:pt x="433964" y="59267"/>
                </a:cubicBezTo>
                <a:cubicBezTo>
                  <a:pt x="382880" y="49050"/>
                  <a:pt x="405283" y="55350"/>
                  <a:pt x="366231" y="42334"/>
                </a:cubicBezTo>
                <a:cubicBezTo>
                  <a:pt x="275920" y="45156"/>
                  <a:pt x="185505" y="45645"/>
                  <a:pt x="95297" y="50800"/>
                </a:cubicBezTo>
                <a:cubicBezTo>
                  <a:pt x="71272" y="52173"/>
                  <a:pt x="64749" y="66074"/>
                  <a:pt x="44497" y="76200"/>
                </a:cubicBezTo>
                <a:cubicBezTo>
                  <a:pt x="36515" y="80191"/>
                  <a:pt x="27564" y="81845"/>
                  <a:pt x="19097" y="84667"/>
                </a:cubicBezTo>
                <a:cubicBezTo>
                  <a:pt x="-658" y="143934"/>
                  <a:pt x="-14769" y="129822"/>
                  <a:pt x="27564" y="143934"/>
                </a:cubicBezTo>
                <a:cubicBezTo>
                  <a:pt x="35236" y="149688"/>
                  <a:pt x="74449" y="180076"/>
                  <a:pt x="86831" y="186267"/>
                </a:cubicBezTo>
                <a:cubicBezTo>
                  <a:pt x="94813" y="190258"/>
                  <a:pt x="103764" y="191912"/>
                  <a:pt x="112231" y="194734"/>
                </a:cubicBezTo>
                <a:cubicBezTo>
                  <a:pt x="154564" y="191912"/>
                  <a:pt x="197160" y="191755"/>
                  <a:pt x="239231" y="186267"/>
                </a:cubicBezTo>
                <a:cubicBezTo>
                  <a:pt x="262308" y="183257"/>
                  <a:pt x="306964" y="169334"/>
                  <a:pt x="306964" y="169334"/>
                </a:cubicBezTo>
                <a:cubicBezTo>
                  <a:pt x="374697" y="172156"/>
                  <a:pt x="442533" y="173136"/>
                  <a:pt x="510164" y="177800"/>
                </a:cubicBezTo>
                <a:cubicBezTo>
                  <a:pt x="524520" y="178790"/>
                  <a:pt x="538449" y="183145"/>
                  <a:pt x="552497" y="186267"/>
                </a:cubicBezTo>
                <a:cubicBezTo>
                  <a:pt x="580472" y="192484"/>
                  <a:pt x="599505" y="199551"/>
                  <a:pt x="628697" y="203200"/>
                </a:cubicBezTo>
                <a:cubicBezTo>
                  <a:pt x="659629" y="207066"/>
                  <a:pt x="690872" y="208025"/>
                  <a:pt x="721831" y="211667"/>
                </a:cubicBezTo>
                <a:cubicBezTo>
                  <a:pt x="738880" y="213673"/>
                  <a:pt x="755873" y="216410"/>
                  <a:pt x="772631" y="220134"/>
                </a:cubicBezTo>
                <a:cubicBezTo>
                  <a:pt x="781343" y="222070"/>
                  <a:pt x="789161" y="227614"/>
                  <a:pt x="798031" y="228600"/>
                </a:cubicBezTo>
                <a:cubicBezTo>
                  <a:pt x="840199" y="233285"/>
                  <a:pt x="882698" y="234245"/>
                  <a:pt x="925031" y="237067"/>
                </a:cubicBezTo>
                <a:cubicBezTo>
                  <a:pt x="1011954" y="254452"/>
                  <a:pt x="931262" y="240079"/>
                  <a:pt x="1077431" y="254000"/>
                </a:cubicBezTo>
                <a:cubicBezTo>
                  <a:pt x="1100082" y="256157"/>
                  <a:pt x="1122586" y="259645"/>
                  <a:pt x="1145164" y="262467"/>
                </a:cubicBezTo>
                <a:cubicBezTo>
                  <a:pt x="1156453" y="259645"/>
                  <a:pt x="1167553" y="255913"/>
                  <a:pt x="1179031" y="254000"/>
                </a:cubicBezTo>
                <a:cubicBezTo>
                  <a:pt x="1350813" y="225370"/>
                  <a:pt x="1565171" y="251323"/>
                  <a:pt x="1712431" y="254000"/>
                </a:cubicBezTo>
                <a:cubicBezTo>
                  <a:pt x="1729364" y="256822"/>
                  <a:pt x="1746094" y="261459"/>
                  <a:pt x="1763231" y="262467"/>
                </a:cubicBezTo>
                <a:cubicBezTo>
                  <a:pt x="1842167" y="267110"/>
                  <a:pt x="1921617" y="263066"/>
                  <a:pt x="2000297" y="270934"/>
                </a:cubicBezTo>
                <a:cubicBezTo>
                  <a:pt x="2008240" y="271728"/>
                  <a:pt x="1993242" y="292100"/>
                  <a:pt x="2017231" y="287867"/>
                </a:cubicBezTo>
                <a:cubicBezTo>
                  <a:pt x="2041220" y="283634"/>
                  <a:pt x="2096252" y="254001"/>
                  <a:pt x="2144230" y="245534"/>
                </a:cubicBezTo>
                <a:cubicBezTo>
                  <a:pt x="2192208" y="237067"/>
                  <a:pt x="2266997" y="232834"/>
                  <a:pt x="2305097" y="237067"/>
                </a:cubicBezTo>
                <a:cubicBezTo>
                  <a:pt x="2343197" y="241300"/>
                  <a:pt x="2341786" y="272345"/>
                  <a:pt x="2372830" y="270934"/>
                </a:cubicBezTo>
                <a:cubicBezTo>
                  <a:pt x="2403874" y="269523"/>
                  <a:pt x="2460320" y="225778"/>
                  <a:pt x="2491364" y="228600"/>
                </a:cubicBezTo>
                <a:cubicBezTo>
                  <a:pt x="2544986" y="225778"/>
                  <a:pt x="2564742" y="310445"/>
                  <a:pt x="2592964" y="321734"/>
                </a:cubicBezTo>
                <a:cubicBezTo>
                  <a:pt x="2621186" y="333023"/>
                  <a:pt x="2632354" y="308931"/>
                  <a:pt x="2660697" y="296334"/>
                </a:cubicBezTo>
                <a:cubicBezTo>
                  <a:pt x="2691077" y="282832"/>
                  <a:pt x="2700498" y="280244"/>
                  <a:pt x="2728431" y="270934"/>
                </a:cubicBezTo>
                <a:cubicBezTo>
                  <a:pt x="2762512" y="236851"/>
                  <a:pt x="2724616" y="268940"/>
                  <a:pt x="2779231" y="245534"/>
                </a:cubicBezTo>
                <a:cubicBezTo>
                  <a:pt x="2861091" y="210452"/>
                  <a:pt x="2741268" y="244440"/>
                  <a:pt x="2838497" y="220134"/>
                </a:cubicBezTo>
                <a:cubicBezTo>
                  <a:pt x="2849786" y="214489"/>
                  <a:pt x="2860546" y="207632"/>
                  <a:pt x="2872364" y="203200"/>
                </a:cubicBezTo>
                <a:cubicBezTo>
                  <a:pt x="2883259" y="199114"/>
                  <a:pt x="2894595" y="194734"/>
                  <a:pt x="2906231" y="194734"/>
                </a:cubicBezTo>
                <a:cubicBezTo>
                  <a:pt x="3095341" y="194734"/>
                  <a:pt x="3284408" y="200378"/>
                  <a:pt x="3473497" y="203200"/>
                </a:cubicBezTo>
                <a:lnTo>
                  <a:pt x="3541231" y="220134"/>
                </a:lnTo>
                <a:cubicBezTo>
                  <a:pt x="3552520" y="222956"/>
                  <a:pt x="3563519" y="227442"/>
                  <a:pt x="3575097" y="228600"/>
                </a:cubicBezTo>
                <a:lnTo>
                  <a:pt x="3659764" y="237067"/>
                </a:lnTo>
                <a:cubicBezTo>
                  <a:pt x="3671053" y="239889"/>
                  <a:pt x="3682442" y="242337"/>
                  <a:pt x="3693631" y="245534"/>
                </a:cubicBezTo>
                <a:cubicBezTo>
                  <a:pt x="3702212" y="247986"/>
                  <a:pt x="3710106" y="254000"/>
                  <a:pt x="3719031" y="254000"/>
                </a:cubicBezTo>
                <a:cubicBezTo>
                  <a:pt x="3975869" y="254000"/>
                  <a:pt x="4232675" y="248356"/>
                  <a:pt x="4489497" y="245534"/>
                </a:cubicBezTo>
                <a:cubicBezTo>
                  <a:pt x="4500786" y="242712"/>
                  <a:pt x="4511886" y="238980"/>
                  <a:pt x="4523364" y="237067"/>
                </a:cubicBezTo>
                <a:cubicBezTo>
                  <a:pt x="4545808" y="233326"/>
                  <a:pt x="4568849" y="233368"/>
                  <a:pt x="4591097" y="228600"/>
                </a:cubicBezTo>
                <a:cubicBezTo>
                  <a:pt x="4608550" y="224860"/>
                  <a:pt x="4641897" y="211667"/>
                  <a:pt x="4641897" y="211667"/>
                </a:cubicBezTo>
                <a:lnTo>
                  <a:pt x="5090631" y="220134"/>
                </a:lnTo>
                <a:cubicBezTo>
                  <a:pt x="5144327" y="220134"/>
                  <a:pt x="5198844" y="222198"/>
                  <a:pt x="5251497" y="211667"/>
                </a:cubicBezTo>
                <a:cubicBezTo>
                  <a:pt x="5260248" y="209917"/>
                  <a:pt x="5259370" y="195172"/>
                  <a:pt x="5259964" y="186267"/>
                </a:cubicBezTo>
                <a:cubicBezTo>
                  <a:pt x="5262217" y="152475"/>
                  <a:pt x="5259964" y="118534"/>
                  <a:pt x="5259964" y="84667"/>
                </a:cubicBezTo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3" name="Freeform 92"/>
          <p:cNvSpPr>
            <a:spLocks/>
          </p:cNvSpPr>
          <p:nvPr/>
        </p:nvSpPr>
        <p:spPr bwMode="auto">
          <a:xfrm>
            <a:off x="2284413" y="4808538"/>
            <a:ext cx="5470525" cy="325437"/>
          </a:xfrm>
          <a:custGeom>
            <a:avLst/>
            <a:gdLst/>
            <a:ahLst/>
            <a:cxnLst/>
            <a:rect l="0" t="0" r="r" b="b"/>
            <a:pathLst>
              <a:path w="5260965" h="324664">
                <a:moveTo>
                  <a:pt x="5192231" y="127000"/>
                </a:moveTo>
                <a:cubicBezTo>
                  <a:pt x="5175298" y="121356"/>
                  <a:pt x="5156737" y="119250"/>
                  <a:pt x="5141431" y="110067"/>
                </a:cubicBezTo>
                <a:cubicBezTo>
                  <a:pt x="5040992" y="49804"/>
                  <a:pt x="5156396" y="92476"/>
                  <a:pt x="5082164" y="67734"/>
                </a:cubicBezTo>
                <a:cubicBezTo>
                  <a:pt x="5073697" y="62089"/>
                  <a:pt x="5066063" y="54933"/>
                  <a:pt x="5056764" y="50800"/>
                </a:cubicBezTo>
                <a:cubicBezTo>
                  <a:pt x="5040453" y="43551"/>
                  <a:pt x="5005964" y="33867"/>
                  <a:pt x="5005964" y="33867"/>
                </a:cubicBezTo>
                <a:cubicBezTo>
                  <a:pt x="4980564" y="39511"/>
                  <a:pt x="4955007" y="44489"/>
                  <a:pt x="4929764" y="50800"/>
                </a:cubicBezTo>
                <a:cubicBezTo>
                  <a:pt x="4921106" y="52965"/>
                  <a:pt x="4912166" y="54933"/>
                  <a:pt x="4904364" y="59267"/>
                </a:cubicBezTo>
                <a:cubicBezTo>
                  <a:pt x="4886574" y="69151"/>
                  <a:pt x="4872871" y="86698"/>
                  <a:pt x="4853564" y="93134"/>
                </a:cubicBezTo>
                <a:cubicBezTo>
                  <a:pt x="4791725" y="113747"/>
                  <a:pt x="4820080" y="105738"/>
                  <a:pt x="4768897" y="118534"/>
                </a:cubicBezTo>
                <a:cubicBezTo>
                  <a:pt x="4695519" y="115712"/>
                  <a:pt x="4621498" y="120169"/>
                  <a:pt x="4548764" y="110067"/>
                </a:cubicBezTo>
                <a:cubicBezTo>
                  <a:pt x="4518657" y="105885"/>
                  <a:pt x="4493586" y="83572"/>
                  <a:pt x="4464097" y="76200"/>
                </a:cubicBezTo>
                <a:cubicBezTo>
                  <a:pt x="4433656" y="68590"/>
                  <a:pt x="4420139" y="64641"/>
                  <a:pt x="4387897" y="59267"/>
                </a:cubicBezTo>
                <a:cubicBezTo>
                  <a:pt x="4352823" y="53421"/>
                  <a:pt x="4295167" y="46617"/>
                  <a:pt x="4260897" y="42334"/>
                </a:cubicBezTo>
                <a:lnTo>
                  <a:pt x="3888364" y="50800"/>
                </a:lnTo>
                <a:cubicBezTo>
                  <a:pt x="3872869" y="51446"/>
                  <a:pt x="3844805" y="63246"/>
                  <a:pt x="3829097" y="67734"/>
                </a:cubicBezTo>
                <a:cubicBezTo>
                  <a:pt x="3754679" y="88996"/>
                  <a:pt x="3830732" y="64366"/>
                  <a:pt x="3769831" y="84667"/>
                </a:cubicBezTo>
                <a:cubicBezTo>
                  <a:pt x="3733157" y="82629"/>
                  <a:pt x="3568170" y="74871"/>
                  <a:pt x="3515831" y="67734"/>
                </a:cubicBezTo>
                <a:cubicBezTo>
                  <a:pt x="3272519" y="34555"/>
                  <a:pt x="3662607" y="62371"/>
                  <a:pt x="3261831" y="42334"/>
                </a:cubicBezTo>
                <a:cubicBezTo>
                  <a:pt x="3211031" y="45156"/>
                  <a:pt x="3159843" y="43926"/>
                  <a:pt x="3109431" y="50800"/>
                </a:cubicBezTo>
                <a:cubicBezTo>
                  <a:pt x="3096925" y="52505"/>
                  <a:pt x="3087700" y="64267"/>
                  <a:pt x="3075564" y="67734"/>
                </a:cubicBezTo>
                <a:cubicBezTo>
                  <a:pt x="3047890" y="75641"/>
                  <a:pt x="2990897" y="84667"/>
                  <a:pt x="2990897" y="84667"/>
                </a:cubicBezTo>
                <a:cubicBezTo>
                  <a:pt x="2933135" y="81057"/>
                  <a:pt x="2816675" y="74717"/>
                  <a:pt x="2753831" y="67734"/>
                </a:cubicBezTo>
                <a:cubicBezTo>
                  <a:pt x="2736769" y="65838"/>
                  <a:pt x="2719998" y="61877"/>
                  <a:pt x="2703031" y="59267"/>
                </a:cubicBezTo>
                <a:cubicBezTo>
                  <a:pt x="2683307" y="56232"/>
                  <a:pt x="2663277" y="54981"/>
                  <a:pt x="2643764" y="50800"/>
                </a:cubicBezTo>
                <a:cubicBezTo>
                  <a:pt x="2623674" y="46495"/>
                  <a:pt x="2605005" y="35123"/>
                  <a:pt x="2584497" y="33867"/>
                </a:cubicBezTo>
                <a:cubicBezTo>
                  <a:pt x="2466152" y="26621"/>
                  <a:pt x="2347430" y="28222"/>
                  <a:pt x="2228897" y="25400"/>
                </a:cubicBezTo>
                <a:cubicBezTo>
                  <a:pt x="2175275" y="22578"/>
                  <a:pt x="2121581" y="20901"/>
                  <a:pt x="2068031" y="16934"/>
                </a:cubicBezTo>
                <a:cubicBezTo>
                  <a:pt x="2006486" y="12375"/>
                  <a:pt x="2015982" y="13695"/>
                  <a:pt x="1974897" y="0"/>
                </a:cubicBezTo>
                <a:cubicBezTo>
                  <a:pt x="1957964" y="5645"/>
                  <a:pt x="1941767" y="14410"/>
                  <a:pt x="1924097" y="16934"/>
                </a:cubicBezTo>
                <a:cubicBezTo>
                  <a:pt x="1853311" y="27046"/>
                  <a:pt x="1884191" y="20560"/>
                  <a:pt x="1830964" y="33867"/>
                </a:cubicBezTo>
                <a:cubicBezTo>
                  <a:pt x="1804197" y="49927"/>
                  <a:pt x="1783110" y="64052"/>
                  <a:pt x="1754764" y="76200"/>
                </a:cubicBezTo>
                <a:cubicBezTo>
                  <a:pt x="1746561" y="79716"/>
                  <a:pt x="1737831" y="81845"/>
                  <a:pt x="1729364" y="84667"/>
                </a:cubicBezTo>
                <a:cubicBezTo>
                  <a:pt x="1675742" y="81845"/>
                  <a:pt x="1621743" y="83145"/>
                  <a:pt x="1568497" y="76200"/>
                </a:cubicBezTo>
                <a:cubicBezTo>
                  <a:pt x="1555982" y="74568"/>
                  <a:pt x="1546604" y="63258"/>
                  <a:pt x="1534631" y="59267"/>
                </a:cubicBezTo>
                <a:cubicBezTo>
                  <a:pt x="1520979" y="54716"/>
                  <a:pt x="1506345" y="53922"/>
                  <a:pt x="1492297" y="50800"/>
                </a:cubicBezTo>
                <a:cubicBezTo>
                  <a:pt x="1480938" y="48276"/>
                  <a:pt x="1469720" y="45156"/>
                  <a:pt x="1458431" y="42334"/>
                </a:cubicBezTo>
                <a:cubicBezTo>
                  <a:pt x="1291920" y="45156"/>
                  <a:pt x="1125231" y="42620"/>
                  <a:pt x="958897" y="50800"/>
                </a:cubicBezTo>
                <a:cubicBezTo>
                  <a:pt x="950924" y="51192"/>
                  <a:pt x="949104" y="64164"/>
                  <a:pt x="941964" y="67734"/>
                </a:cubicBezTo>
                <a:cubicBezTo>
                  <a:pt x="925999" y="75717"/>
                  <a:pt x="908097" y="79023"/>
                  <a:pt x="891164" y="84667"/>
                </a:cubicBezTo>
                <a:cubicBezTo>
                  <a:pt x="761342" y="81845"/>
                  <a:pt x="631350" y="83403"/>
                  <a:pt x="501697" y="76200"/>
                </a:cubicBezTo>
                <a:cubicBezTo>
                  <a:pt x="478460" y="74909"/>
                  <a:pt x="456785" y="63831"/>
                  <a:pt x="433964" y="59267"/>
                </a:cubicBezTo>
                <a:cubicBezTo>
                  <a:pt x="382880" y="49050"/>
                  <a:pt x="405283" y="55350"/>
                  <a:pt x="366231" y="42334"/>
                </a:cubicBezTo>
                <a:cubicBezTo>
                  <a:pt x="275920" y="45156"/>
                  <a:pt x="185505" y="45645"/>
                  <a:pt x="95297" y="50800"/>
                </a:cubicBezTo>
                <a:cubicBezTo>
                  <a:pt x="71272" y="52173"/>
                  <a:pt x="64749" y="66074"/>
                  <a:pt x="44497" y="76200"/>
                </a:cubicBezTo>
                <a:cubicBezTo>
                  <a:pt x="36515" y="80191"/>
                  <a:pt x="27564" y="81845"/>
                  <a:pt x="19097" y="84667"/>
                </a:cubicBezTo>
                <a:cubicBezTo>
                  <a:pt x="-658" y="143934"/>
                  <a:pt x="-14769" y="129822"/>
                  <a:pt x="27564" y="143934"/>
                </a:cubicBezTo>
                <a:cubicBezTo>
                  <a:pt x="35236" y="149688"/>
                  <a:pt x="74449" y="180076"/>
                  <a:pt x="86831" y="186267"/>
                </a:cubicBezTo>
                <a:cubicBezTo>
                  <a:pt x="94813" y="190258"/>
                  <a:pt x="103764" y="191912"/>
                  <a:pt x="112231" y="194734"/>
                </a:cubicBezTo>
                <a:cubicBezTo>
                  <a:pt x="154564" y="191912"/>
                  <a:pt x="197160" y="191755"/>
                  <a:pt x="239231" y="186267"/>
                </a:cubicBezTo>
                <a:cubicBezTo>
                  <a:pt x="262308" y="183257"/>
                  <a:pt x="306964" y="169334"/>
                  <a:pt x="306964" y="169334"/>
                </a:cubicBezTo>
                <a:cubicBezTo>
                  <a:pt x="374697" y="172156"/>
                  <a:pt x="442533" y="173136"/>
                  <a:pt x="510164" y="177800"/>
                </a:cubicBezTo>
                <a:cubicBezTo>
                  <a:pt x="524520" y="178790"/>
                  <a:pt x="538449" y="183145"/>
                  <a:pt x="552497" y="186267"/>
                </a:cubicBezTo>
                <a:cubicBezTo>
                  <a:pt x="580472" y="192484"/>
                  <a:pt x="599505" y="199551"/>
                  <a:pt x="628697" y="203200"/>
                </a:cubicBezTo>
                <a:cubicBezTo>
                  <a:pt x="659629" y="207066"/>
                  <a:pt x="690872" y="208025"/>
                  <a:pt x="721831" y="211667"/>
                </a:cubicBezTo>
                <a:cubicBezTo>
                  <a:pt x="738880" y="213673"/>
                  <a:pt x="755873" y="216410"/>
                  <a:pt x="772631" y="220134"/>
                </a:cubicBezTo>
                <a:cubicBezTo>
                  <a:pt x="781343" y="222070"/>
                  <a:pt x="789161" y="227614"/>
                  <a:pt x="798031" y="228600"/>
                </a:cubicBezTo>
                <a:cubicBezTo>
                  <a:pt x="840199" y="233285"/>
                  <a:pt x="882698" y="234245"/>
                  <a:pt x="925031" y="237067"/>
                </a:cubicBezTo>
                <a:cubicBezTo>
                  <a:pt x="1011954" y="254452"/>
                  <a:pt x="931262" y="240079"/>
                  <a:pt x="1077431" y="254000"/>
                </a:cubicBezTo>
                <a:cubicBezTo>
                  <a:pt x="1100082" y="256157"/>
                  <a:pt x="1122586" y="259645"/>
                  <a:pt x="1145164" y="262467"/>
                </a:cubicBezTo>
                <a:cubicBezTo>
                  <a:pt x="1156453" y="259645"/>
                  <a:pt x="1167553" y="255913"/>
                  <a:pt x="1179031" y="254000"/>
                </a:cubicBezTo>
                <a:cubicBezTo>
                  <a:pt x="1350813" y="225370"/>
                  <a:pt x="1565171" y="251323"/>
                  <a:pt x="1712431" y="254000"/>
                </a:cubicBezTo>
                <a:cubicBezTo>
                  <a:pt x="1729364" y="256822"/>
                  <a:pt x="1746094" y="261459"/>
                  <a:pt x="1763231" y="262467"/>
                </a:cubicBezTo>
                <a:cubicBezTo>
                  <a:pt x="1842167" y="267110"/>
                  <a:pt x="1921617" y="263066"/>
                  <a:pt x="2000297" y="270934"/>
                </a:cubicBezTo>
                <a:cubicBezTo>
                  <a:pt x="2008240" y="271728"/>
                  <a:pt x="1993242" y="292100"/>
                  <a:pt x="2017231" y="287867"/>
                </a:cubicBezTo>
                <a:cubicBezTo>
                  <a:pt x="2041220" y="283634"/>
                  <a:pt x="2096252" y="254001"/>
                  <a:pt x="2144230" y="245534"/>
                </a:cubicBezTo>
                <a:cubicBezTo>
                  <a:pt x="2192208" y="237067"/>
                  <a:pt x="2266997" y="232834"/>
                  <a:pt x="2305097" y="237067"/>
                </a:cubicBezTo>
                <a:cubicBezTo>
                  <a:pt x="2343197" y="241300"/>
                  <a:pt x="2341786" y="272345"/>
                  <a:pt x="2372830" y="270934"/>
                </a:cubicBezTo>
                <a:cubicBezTo>
                  <a:pt x="2403874" y="269523"/>
                  <a:pt x="2460320" y="225778"/>
                  <a:pt x="2491364" y="228600"/>
                </a:cubicBezTo>
                <a:cubicBezTo>
                  <a:pt x="2544986" y="225778"/>
                  <a:pt x="2564742" y="310445"/>
                  <a:pt x="2592964" y="321734"/>
                </a:cubicBezTo>
                <a:cubicBezTo>
                  <a:pt x="2621186" y="333023"/>
                  <a:pt x="2632354" y="308931"/>
                  <a:pt x="2660697" y="296334"/>
                </a:cubicBezTo>
                <a:cubicBezTo>
                  <a:pt x="2691077" y="282832"/>
                  <a:pt x="2700498" y="280244"/>
                  <a:pt x="2728431" y="270934"/>
                </a:cubicBezTo>
                <a:cubicBezTo>
                  <a:pt x="2762512" y="236851"/>
                  <a:pt x="2724616" y="268940"/>
                  <a:pt x="2779231" y="245534"/>
                </a:cubicBezTo>
                <a:cubicBezTo>
                  <a:pt x="2861091" y="210452"/>
                  <a:pt x="2741268" y="244440"/>
                  <a:pt x="2838497" y="220134"/>
                </a:cubicBezTo>
                <a:cubicBezTo>
                  <a:pt x="2849786" y="214489"/>
                  <a:pt x="2860546" y="207632"/>
                  <a:pt x="2872364" y="203200"/>
                </a:cubicBezTo>
                <a:cubicBezTo>
                  <a:pt x="2883259" y="199114"/>
                  <a:pt x="2894595" y="194734"/>
                  <a:pt x="2906231" y="194734"/>
                </a:cubicBezTo>
                <a:cubicBezTo>
                  <a:pt x="3095341" y="194734"/>
                  <a:pt x="3284408" y="200378"/>
                  <a:pt x="3473497" y="203200"/>
                </a:cubicBezTo>
                <a:lnTo>
                  <a:pt x="3541231" y="220134"/>
                </a:lnTo>
                <a:cubicBezTo>
                  <a:pt x="3552520" y="222956"/>
                  <a:pt x="3563519" y="227442"/>
                  <a:pt x="3575097" y="228600"/>
                </a:cubicBezTo>
                <a:lnTo>
                  <a:pt x="3659764" y="237067"/>
                </a:lnTo>
                <a:cubicBezTo>
                  <a:pt x="3671053" y="239889"/>
                  <a:pt x="3682442" y="242337"/>
                  <a:pt x="3693631" y="245534"/>
                </a:cubicBezTo>
                <a:cubicBezTo>
                  <a:pt x="3702212" y="247986"/>
                  <a:pt x="3710106" y="254000"/>
                  <a:pt x="3719031" y="254000"/>
                </a:cubicBezTo>
                <a:cubicBezTo>
                  <a:pt x="3975869" y="254000"/>
                  <a:pt x="4232675" y="248356"/>
                  <a:pt x="4489497" y="245534"/>
                </a:cubicBezTo>
                <a:cubicBezTo>
                  <a:pt x="4500786" y="242712"/>
                  <a:pt x="4511886" y="238980"/>
                  <a:pt x="4523364" y="237067"/>
                </a:cubicBezTo>
                <a:cubicBezTo>
                  <a:pt x="4545808" y="233326"/>
                  <a:pt x="4568849" y="233368"/>
                  <a:pt x="4591097" y="228600"/>
                </a:cubicBezTo>
                <a:cubicBezTo>
                  <a:pt x="4608550" y="224860"/>
                  <a:pt x="4641897" y="211667"/>
                  <a:pt x="4641897" y="211667"/>
                </a:cubicBezTo>
                <a:lnTo>
                  <a:pt x="5090631" y="220134"/>
                </a:lnTo>
                <a:cubicBezTo>
                  <a:pt x="5144327" y="220134"/>
                  <a:pt x="5198844" y="222198"/>
                  <a:pt x="5251497" y="211667"/>
                </a:cubicBezTo>
                <a:cubicBezTo>
                  <a:pt x="5260248" y="209917"/>
                  <a:pt x="5259370" y="195172"/>
                  <a:pt x="5259964" y="186267"/>
                </a:cubicBezTo>
                <a:cubicBezTo>
                  <a:pt x="5262217" y="152475"/>
                  <a:pt x="5259964" y="118534"/>
                  <a:pt x="5259964" y="84667"/>
                </a:cubicBezTo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538"/>
            <a:ext cx="9144000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829" name="Text Box 5"/>
          <p:cNvSpPr txBox="1">
            <a:spLocks noChangeArrowheads="1"/>
          </p:cNvSpPr>
          <p:nvPr/>
        </p:nvSpPr>
        <p:spPr bwMode="auto">
          <a:xfrm>
            <a:off x="6607175" y="3062288"/>
            <a:ext cx="206216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800" i="1" dirty="0" err="1">
                <a:solidFill>
                  <a:srgbClr val="000000"/>
                </a:solidFill>
              </a:rPr>
              <a:t>Neagu</a:t>
            </a:r>
            <a:r>
              <a:rPr lang="en-US" sz="1800" i="1" dirty="0">
                <a:solidFill>
                  <a:srgbClr val="000000"/>
                </a:solidFill>
              </a:rPr>
              <a:t> et al, 2010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373063" y="257174"/>
            <a:ext cx="8558212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>
                <a:solidFill>
                  <a:srgbClr val="000000"/>
                </a:solidFill>
              </a:rPr>
              <a:t>Diagenetic reflectors too hot and too deep are probably not active, but </a:t>
            </a:r>
            <a:r>
              <a:rPr lang="en-US" sz="3200" dirty="0" smtClean="0">
                <a:solidFill>
                  <a:srgbClr val="000000"/>
                </a:solidFill>
              </a:rPr>
              <a:t>are relict </a:t>
            </a:r>
            <a:r>
              <a:rPr lang="en-US" sz="3200" dirty="0">
                <a:solidFill>
                  <a:srgbClr val="000000"/>
                </a:solidFill>
              </a:rPr>
              <a:t>or paleo fronts where excess </a:t>
            </a:r>
            <a:r>
              <a:rPr lang="en-US" sz="3200" dirty="0" err="1">
                <a:solidFill>
                  <a:srgbClr val="000000"/>
                </a:solidFill>
              </a:rPr>
              <a:t>silicicification</a:t>
            </a:r>
            <a:r>
              <a:rPr lang="en-US" sz="3200" dirty="0">
                <a:solidFill>
                  <a:srgbClr val="000000"/>
                </a:solidFill>
              </a:rPr>
              <a:t> took </a:t>
            </a:r>
            <a:r>
              <a:rPr lang="en-US" sz="3200" dirty="0" smtClean="0">
                <a:solidFill>
                  <a:srgbClr val="000000"/>
                </a:solidFill>
              </a:rPr>
              <a:t>place before further burial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9156" name="TextBox 1"/>
          <p:cNvSpPr txBox="1">
            <a:spLocks noChangeArrowheads="1"/>
          </p:cNvSpPr>
          <p:nvPr/>
        </p:nvSpPr>
        <p:spPr bwMode="auto">
          <a:xfrm>
            <a:off x="307975" y="2354263"/>
            <a:ext cx="7940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800" i="1" dirty="0" smtClean="0">
                <a:solidFill>
                  <a:prstClr val="black"/>
                </a:solidFill>
              </a:rPr>
              <a:t>Interpreted opal</a:t>
            </a:r>
            <a:r>
              <a:rPr lang="en-US" sz="2800" i="1" dirty="0">
                <a:solidFill>
                  <a:prstClr val="black"/>
                </a:solidFill>
              </a:rPr>
              <a:t>-A/opal-CT boundary at 65-70°C</a:t>
            </a:r>
          </a:p>
        </p:txBody>
      </p:sp>
    </p:spTree>
    <p:extLst>
      <p:ext uri="{BB962C8B-B14F-4D97-AF65-F5344CB8AC3E}">
        <p14:creationId xmlns:p14="http://schemas.microsoft.com/office/powerpoint/2010/main" val="10575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38" y="198438"/>
            <a:ext cx="8712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Silica Diagenesis</a:t>
            </a:r>
          </a:p>
        </p:txBody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3250" y="1357313"/>
            <a:ext cx="75438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dirty="0" smtClean="0">
                <a:cs typeface="+mn-cs"/>
              </a:rPr>
              <a:t>2-step dissolution/</a:t>
            </a:r>
            <a:r>
              <a:rPr lang="en-US" sz="2400" dirty="0" err="1" smtClean="0">
                <a:cs typeface="+mn-cs"/>
              </a:rPr>
              <a:t>reprecipitation</a:t>
            </a:r>
            <a:r>
              <a:rPr lang="en-US" sz="2400" dirty="0" smtClean="0">
                <a:cs typeface="+mn-cs"/>
              </a:rPr>
              <a:t>:</a:t>
            </a:r>
            <a:br>
              <a:rPr lang="en-US" sz="2400" dirty="0" smtClean="0">
                <a:cs typeface="+mn-cs"/>
              </a:rPr>
            </a:br>
            <a:endParaRPr lang="en-US" sz="2400" dirty="0" smtClean="0">
              <a:cs typeface="+mn-cs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en-US" dirty="0" smtClean="0">
                <a:cs typeface="+mn-cs"/>
              </a:rPr>
              <a:t>Opal-A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en-US" dirty="0" smtClean="0">
                <a:cs typeface="+mn-cs"/>
              </a:rPr>
              <a:t>Opal-CT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en-US" dirty="0" smtClean="0">
                <a:cs typeface="+mn-cs"/>
              </a:rPr>
              <a:t>Quartz</a:t>
            </a:r>
          </a:p>
        </p:txBody>
      </p:sp>
      <p:pic>
        <p:nvPicPr>
          <p:cNvPr id="47107" name="Picture 4" descr="Sieversilica.gif                                               00000002UNTITLED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/>
          <a:stretch>
            <a:fillRect/>
          </a:stretch>
        </p:blipFill>
        <p:spPr bwMode="auto">
          <a:xfrm>
            <a:off x="3406775" y="2292350"/>
            <a:ext cx="5737225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7989" name="Text Box 5"/>
          <p:cNvSpPr txBox="1">
            <a:spLocks noChangeArrowheads="1"/>
          </p:cNvSpPr>
          <p:nvPr/>
        </p:nvSpPr>
        <p:spPr bwMode="auto">
          <a:xfrm>
            <a:off x="1746250" y="5843588"/>
            <a:ext cx="14653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1600" i="1" dirty="0" err="1">
                <a:solidFill>
                  <a:srgbClr val="000000"/>
                </a:solidFill>
                <a:cs typeface="+mn-cs"/>
              </a:rPr>
              <a:t>Siever</a:t>
            </a:r>
            <a:r>
              <a:rPr kumimoji="0" lang="en-US" sz="1600" i="1" dirty="0">
                <a:solidFill>
                  <a:srgbClr val="000000"/>
                </a:solidFill>
                <a:cs typeface="+mn-cs"/>
              </a:rPr>
              <a:t> (1983)</a:t>
            </a:r>
          </a:p>
        </p:txBody>
      </p:sp>
      <p:sp>
        <p:nvSpPr>
          <p:cNvPr id="47109" name="TextBox 1"/>
          <p:cNvSpPr txBox="1">
            <a:spLocks noChangeArrowheads="1"/>
          </p:cNvSpPr>
          <p:nvPr/>
        </p:nvSpPr>
        <p:spPr bwMode="auto">
          <a:xfrm>
            <a:off x="554038" y="4445000"/>
            <a:ext cx="2470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>
                <a:latin typeface="Calibri" charset="0"/>
                <a:cs typeface="Calibri" charset="0"/>
              </a:rPr>
              <a:t>Time +/or Temperature</a:t>
            </a:r>
          </a:p>
        </p:txBody>
      </p:sp>
    </p:spTree>
    <p:extLst>
      <p:ext uri="{BB962C8B-B14F-4D97-AF65-F5344CB8AC3E}">
        <p14:creationId xmlns:p14="http://schemas.microsoft.com/office/powerpoint/2010/main" val="123736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Davies_etal_200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725613"/>
            <a:ext cx="7434262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93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786063" y="66675"/>
            <a:ext cx="17414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800" i="1" dirty="0" err="1">
                <a:solidFill>
                  <a:srgbClr val="000000"/>
                </a:solidFill>
              </a:rPr>
              <a:t>Mizutani</a:t>
            </a:r>
            <a:r>
              <a:rPr lang="en-US" sz="1800" i="1" dirty="0">
                <a:solidFill>
                  <a:srgbClr val="000000"/>
                </a:solidFill>
              </a:rPr>
              <a:t>, 1977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68463" y="6088063"/>
            <a:ext cx="21510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800" i="1" dirty="0">
                <a:solidFill>
                  <a:prstClr val="black"/>
                </a:solidFill>
              </a:rPr>
              <a:t>Davies et al., 2008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25800" y="3162300"/>
            <a:ext cx="1749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2400" i="1" dirty="0" smtClean="0">
                <a:solidFill>
                  <a:prstClr val="black"/>
                </a:solidFill>
              </a:rPr>
              <a:t>Interpreted</a:t>
            </a:r>
            <a:endParaRPr lang="en-US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sz="3200">
                <a:latin typeface="Calibri" charset="0"/>
              </a:rPr>
              <a:t>Paragenesis of Constituents in the Monterey Formation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08238" y="1508125"/>
            <a:ext cx="6102350" cy="49530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Siliceous Sediments</a:t>
            </a:r>
          </a:p>
          <a:p>
            <a:pPr lvl="1">
              <a:defRPr/>
            </a:pPr>
            <a:r>
              <a:rPr lang="en-US" dirty="0" smtClean="0"/>
              <a:t>Opal-A</a:t>
            </a:r>
          </a:p>
          <a:p>
            <a:pPr lvl="1">
              <a:defRPr/>
            </a:pPr>
            <a:r>
              <a:rPr lang="en-US" dirty="0" smtClean="0"/>
              <a:t>Opal-CT</a:t>
            </a:r>
          </a:p>
          <a:p>
            <a:pPr lvl="1">
              <a:defRPr/>
            </a:pPr>
            <a:r>
              <a:rPr lang="en-US" dirty="0" err="1" smtClean="0"/>
              <a:t>Diagenetic</a:t>
            </a:r>
            <a:r>
              <a:rPr lang="en-US" dirty="0" smtClean="0"/>
              <a:t> quartz</a:t>
            </a:r>
          </a:p>
          <a:p>
            <a:pPr>
              <a:defRPr/>
            </a:pPr>
            <a:r>
              <a:rPr lang="en-US" dirty="0" smtClean="0"/>
              <a:t>Calcareous Sediments</a:t>
            </a:r>
          </a:p>
          <a:p>
            <a:pPr lvl="1">
              <a:defRPr/>
            </a:pPr>
            <a:r>
              <a:rPr lang="en-US" dirty="0" smtClean="0"/>
              <a:t>Early forming “Proto”-dolomite</a:t>
            </a:r>
          </a:p>
          <a:p>
            <a:pPr lvl="1">
              <a:defRPr/>
            </a:pPr>
            <a:r>
              <a:rPr lang="en-US" dirty="0" smtClean="0"/>
              <a:t>Higher order </a:t>
            </a:r>
            <a:r>
              <a:rPr lang="en-US" dirty="0" err="1" smtClean="0"/>
              <a:t>stoichiometric</a:t>
            </a:r>
            <a:r>
              <a:rPr lang="en-US" dirty="0" smtClean="0"/>
              <a:t> dolomite</a:t>
            </a:r>
          </a:p>
          <a:p>
            <a:pPr>
              <a:defRPr/>
            </a:pPr>
            <a:r>
              <a:rPr lang="en-US" dirty="0" smtClean="0"/>
              <a:t>Clay Sediments</a:t>
            </a:r>
          </a:p>
          <a:p>
            <a:pPr lvl="1">
              <a:defRPr/>
            </a:pPr>
            <a:r>
              <a:rPr lang="en-US" dirty="0" smtClean="0"/>
              <a:t>Mixed-layer </a:t>
            </a:r>
            <a:r>
              <a:rPr lang="en-US" dirty="0" err="1" smtClean="0"/>
              <a:t>smectite-illite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Increased </a:t>
            </a:r>
            <a:r>
              <a:rPr lang="en-US" dirty="0" err="1" smtClean="0"/>
              <a:t>illite</a:t>
            </a:r>
            <a:r>
              <a:rPr lang="en-US" dirty="0" smtClean="0"/>
              <a:t> component</a:t>
            </a:r>
          </a:p>
          <a:p>
            <a:pPr>
              <a:defRPr/>
            </a:pPr>
            <a:r>
              <a:rPr lang="en-US" dirty="0" err="1" smtClean="0"/>
              <a:t>Kerogen</a:t>
            </a:r>
            <a:r>
              <a:rPr lang="en-US" dirty="0" smtClean="0"/>
              <a:t> maturation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17625" y="2125663"/>
            <a:ext cx="1354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45-50°C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17625" y="2543175"/>
            <a:ext cx="1319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65-80°C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82675" y="5041900"/>
            <a:ext cx="1522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80-115°C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17588" y="5637213"/>
            <a:ext cx="14938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&gt;60-80°C</a:t>
            </a:r>
          </a:p>
        </p:txBody>
      </p:sp>
    </p:spTree>
    <p:extLst>
      <p:ext uri="{BB962C8B-B14F-4D97-AF65-F5344CB8AC3E}">
        <p14:creationId xmlns:p14="http://schemas.microsoft.com/office/powerpoint/2010/main" val="87291582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0638"/>
            <a:ext cx="825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Opal-A (X-ray amorphous)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882650" y="1023938"/>
            <a:ext cx="7510710" cy="4500562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Calibri" charset="0"/>
              </a:rPr>
              <a:t>Biogenic silica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Diatoms, radiolarians, sponge spicules, </a:t>
            </a:r>
            <a:r>
              <a:rPr lang="en-US" sz="3000" dirty="0" err="1" smtClean="0">
                <a:latin typeface="Calibri" charset="0"/>
              </a:rPr>
              <a:t>silicoflgellates</a:t>
            </a:r>
            <a:r>
              <a:rPr lang="en-US" sz="3000" dirty="0" smtClean="0">
                <a:latin typeface="Calibri" charset="0"/>
              </a:rPr>
              <a:t>, </a:t>
            </a:r>
            <a:r>
              <a:rPr lang="en-US" sz="3000" dirty="0" err="1" smtClean="0">
                <a:latin typeface="Calibri" charset="0"/>
              </a:rPr>
              <a:t>phytoliths</a:t>
            </a:r>
            <a:endParaRPr lang="en-US" sz="3000" dirty="0" smtClean="0">
              <a:latin typeface="Calibri" charset="0"/>
            </a:endParaRPr>
          </a:p>
          <a:p>
            <a:pPr eaLnBrk="1" hangingPunct="1"/>
            <a:r>
              <a:rPr lang="en-US" sz="3200" dirty="0">
                <a:latin typeface="Calibri" charset="0"/>
              </a:rPr>
              <a:t>H</a:t>
            </a:r>
            <a:r>
              <a:rPr lang="en-US" sz="3200" dirty="0" smtClean="0">
                <a:latin typeface="Calibri" charset="0"/>
              </a:rPr>
              <a:t>ydrous </a:t>
            </a:r>
            <a:r>
              <a:rPr lang="en-US" sz="3200" dirty="0" err="1">
                <a:latin typeface="Calibri" charset="0"/>
              </a:rPr>
              <a:t>opaline</a:t>
            </a:r>
            <a:r>
              <a:rPr lang="en-US" sz="3200" dirty="0">
                <a:latin typeface="Calibri" charset="0"/>
              </a:rPr>
              <a:t> silica </a:t>
            </a:r>
            <a:endParaRPr lang="en-US" sz="3200" dirty="0" smtClean="0">
              <a:latin typeface="Calibri" charset="0"/>
            </a:endParaRPr>
          </a:p>
          <a:p>
            <a:pPr eaLnBrk="1" hangingPunct="1"/>
            <a:r>
              <a:rPr lang="en-US" sz="3200" dirty="0" smtClean="0">
                <a:latin typeface="Calibri" charset="0"/>
              </a:rPr>
              <a:t>No clear crystal structure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Broad “hump” in X-ray diffraction</a:t>
            </a:r>
            <a:endParaRPr lang="en-US" sz="3000" dirty="0">
              <a:latin typeface="Calibri" charset="0"/>
            </a:endParaRPr>
          </a:p>
          <a:p>
            <a:pPr eaLnBrk="1" hangingPunct="1"/>
            <a:r>
              <a:rPr lang="en-US" sz="3200" dirty="0" smtClean="0">
                <a:latin typeface="Calibri" charset="0"/>
              </a:rPr>
              <a:t>Highly soluble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~</a:t>
            </a:r>
            <a:r>
              <a:rPr lang="en-US" sz="3000" dirty="0">
                <a:latin typeface="Calibri" charset="0"/>
              </a:rPr>
              <a:t>60 - 130 ppm</a:t>
            </a:r>
          </a:p>
          <a:p>
            <a:pPr eaLnBrk="1" hangingPunct="1"/>
            <a:endParaRPr lang="en-US" sz="3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93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K &amp; I + chert.jpg                                              00020523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0"/>
            <a:ext cx="413385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3" descr="G:\Presentation\OPal-a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8"/>
          <a:stretch>
            <a:fillRect/>
          </a:stretch>
        </p:blipFill>
        <p:spPr bwMode="auto">
          <a:xfrm>
            <a:off x="301625" y="273050"/>
            <a:ext cx="3236913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B87F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4" descr="G:\Presentation\opal-ct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7"/>
          <a:stretch>
            <a:fillRect/>
          </a:stretch>
        </p:blipFill>
        <p:spPr bwMode="auto">
          <a:xfrm>
            <a:off x="323850" y="2430463"/>
            <a:ext cx="3232150" cy="173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5" descr="G:\Presentation\QTZ2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30"/>
          <a:stretch>
            <a:fillRect/>
          </a:stretch>
        </p:blipFill>
        <p:spPr bwMode="auto">
          <a:xfrm>
            <a:off x="311150" y="4484688"/>
            <a:ext cx="3236913" cy="200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4502" name="Line 6"/>
          <p:cNvSpPr>
            <a:spLocks noChangeShapeType="1"/>
          </p:cNvSpPr>
          <p:nvPr/>
        </p:nvSpPr>
        <p:spPr bwMode="auto">
          <a:xfrm>
            <a:off x="3551238" y="1293813"/>
            <a:ext cx="2095500" cy="0"/>
          </a:xfrm>
          <a:prstGeom prst="line">
            <a:avLst/>
          </a:prstGeom>
          <a:noFill/>
          <a:ln w="57150">
            <a:solidFill>
              <a:srgbClr val="5B87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3" name="Line 7"/>
          <p:cNvSpPr>
            <a:spLocks noChangeShapeType="1"/>
          </p:cNvSpPr>
          <p:nvPr/>
        </p:nvSpPr>
        <p:spPr bwMode="auto">
          <a:xfrm>
            <a:off x="3556000" y="2725738"/>
            <a:ext cx="1430338" cy="0"/>
          </a:xfrm>
          <a:prstGeom prst="line">
            <a:avLst/>
          </a:prstGeom>
          <a:noFill/>
          <a:ln w="57150">
            <a:solidFill>
              <a:srgbClr val="FFEA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4" name="Line 8"/>
          <p:cNvSpPr>
            <a:spLocks noChangeShapeType="1"/>
          </p:cNvSpPr>
          <p:nvPr/>
        </p:nvSpPr>
        <p:spPr bwMode="auto">
          <a:xfrm>
            <a:off x="3567113" y="4668838"/>
            <a:ext cx="2095500" cy="0"/>
          </a:xfrm>
          <a:prstGeom prst="line">
            <a:avLst/>
          </a:prstGeom>
          <a:noFill/>
          <a:ln w="57150">
            <a:solidFill>
              <a:srgbClr val="EF1F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5" name="Line 9"/>
          <p:cNvSpPr>
            <a:spLocks noChangeShapeType="1"/>
          </p:cNvSpPr>
          <p:nvPr/>
        </p:nvSpPr>
        <p:spPr bwMode="auto">
          <a:xfrm>
            <a:off x="5226050" y="2730500"/>
            <a:ext cx="415925" cy="0"/>
          </a:xfrm>
          <a:prstGeom prst="line">
            <a:avLst/>
          </a:prstGeom>
          <a:noFill/>
          <a:ln w="57150">
            <a:solidFill>
              <a:srgbClr val="FFEA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cinodiscus_SEM_BlackS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9" y="465318"/>
            <a:ext cx="2552700" cy="2641600"/>
          </a:xfrm>
          <a:prstGeom prst="rect">
            <a:avLst/>
          </a:prstGeom>
        </p:spPr>
      </p:pic>
      <p:pic>
        <p:nvPicPr>
          <p:cNvPr id="3" name="Picture 2" descr="Achnantes_SEM_BlackSe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48" y="506734"/>
            <a:ext cx="2540000" cy="2641600"/>
          </a:xfrm>
          <a:prstGeom prst="rect">
            <a:avLst/>
          </a:prstGeom>
        </p:spPr>
      </p:pic>
      <p:pic>
        <p:nvPicPr>
          <p:cNvPr id="4" name="Picture 3" descr="stephanodiscus2.250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47" y="3332520"/>
            <a:ext cx="36322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Text Box 2"/>
          <p:cNvSpPr txBox="1">
            <a:spLocks noChangeArrowheads="1"/>
          </p:cNvSpPr>
          <p:nvPr/>
        </p:nvSpPr>
        <p:spPr bwMode="auto">
          <a:xfrm>
            <a:off x="152400" y="6096000"/>
            <a:ext cx="2967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3200">
                <a:solidFill>
                  <a:srgbClr val="CCFFFF"/>
                </a:solidFill>
                <a:latin typeface="Times" charset="0"/>
                <a:cs typeface="+mn-cs"/>
              </a:rPr>
              <a:t>Algal </a:t>
            </a:r>
            <a:r>
              <a:rPr kumimoji="0" lang="en-US" sz="2800">
                <a:solidFill>
                  <a:srgbClr val="CCFFFF"/>
                </a:solidFill>
                <a:latin typeface="Times" charset="0"/>
                <a:cs typeface="+mn-cs"/>
              </a:rPr>
              <a:t>Microfossils</a:t>
            </a:r>
            <a:endParaRPr kumimoji="0" lang="en-US" sz="3200">
              <a:solidFill>
                <a:srgbClr val="CCFFFF"/>
              </a:solidFill>
              <a:latin typeface="Times" charset="0"/>
              <a:cs typeface="+mn-cs"/>
            </a:endParaRPr>
          </a:p>
        </p:txBody>
      </p:sp>
      <p:sp>
        <p:nvSpPr>
          <p:cNvPr id="868355" name="Text Box 3"/>
          <p:cNvSpPr txBox="1">
            <a:spLocks noChangeArrowheads="1"/>
          </p:cNvSpPr>
          <p:nvPr/>
        </p:nvSpPr>
        <p:spPr bwMode="auto">
          <a:xfrm>
            <a:off x="517525" y="395288"/>
            <a:ext cx="350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2800">
                <a:solidFill>
                  <a:srgbClr val="CCFFFF"/>
                </a:solidFill>
                <a:latin typeface="Times" charset="0"/>
                <a:cs typeface="+mn-cs"/>
              </a:rPr>
              <a:t>Diatoms - Chrysophyta</a:t>
            </a:r>
          </a:p>
        </p:txBody>
      </p:sp>
      <p:pic>
        <p:nvPicPr>
          <p:cNvPr id="18436" name="Picture 5" descr="diatoms.GIF                                                    0000A07Euntitled                       B5A26CFE: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60488"/>
            <a:ext cx="79248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35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DIE857~1.BMP                                                   00009860021024_1722                    B9DDDCD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706438"/>
            <a:ext cx="46863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184150" y="-19050"/>
            <a:ext cx="79771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Diatoms</a:t>
            </a:r>
          </a:p>
        </p:txBody>
      </p:sp>
      <p:pic>
        <p:nvPicPr>
          <p:cNvPr id="35843" name="Picture 5" descr="E:\JPEG\diatomite2 - con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2593975"/>
            <a:ext cx="4605337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21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FF8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FF8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FF8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FF8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Rick's Titanium:Applications (Mac OS 9):Microsoft Office 2001:Templates:Presentations:Designs:Azure</Template>
  <TotalTime>8919</TotalTime>
  <Words>876</Words>
  <Application>Microsoft Macintosh PowerPoint</Application>
  <PresentationFormat>Letter Paper (8.5x11 in)</PresentationFormat>
  <Paragraphs>194</Paragraphs>
  <Slides>41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3_Office Theme</vt:lpstr>
      <vt:lpstr>Adjacency</vt:lpstr>
      <vt:lpstr>5_Office Theme</vt:lpstr>
      <vt:lpstr>Azure</vt:lpstr>
      <vt:lpstr>1_Azure</vt:lpstr>
      <vt:lpstr>3_Azure</vt:lpstr>
      <vt:lpstr>6_Office Theme</vt:lpstr>
      <vt:lpstr>PowerPoint Presentation</vt:lpstr>
      <vt:lpstr>PowerPoint Presentation</vt:lpstr>
      <vt:lpstr>PowerPoint Presentation</vt:lpstr>
      <vt:lpstr>Silica Diagenesis</vt:lpstr>
      <vt:lpstr>Opal-A (X-ray amorphous)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Opal-CT (cristobalite/tridymite)</vt:lpstr>
      <vt:lpstr>PowerPoint Presentation</vt:lpstr>
      <vt:lpstr>PowerPoint Presentation</vt:lpstr>
      <vt:lpstr>Quartz</vt:lpstr>
      <vt:lpstr>PowerPoint Presentation</vt:lpstr>
      <vt:lpstr>PowerPoint Presentation</vt:lpstr>
      <vt:lpstr>PowerPoint Presentation</vt:lpstr>
      <vt:lpstr>Composition:  Detritus</vt:lpstr>
      <vt:lpstr>Composition:  Detrital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Inter- and intraparticle porosity infilled by opal-CT silica</vt:lpstr>
      <vt:lpstr>PowerPoint Presentation</vt:lpstr>
      <vt:lpstr>PowerPoint Presentation</vt:lpstr>
      <vt:lpstr>PowerPoint Presentation</vt:lpstr>
      <vt:lpstr>PowerPoint Presentation</vt:lpstr>
      <vt:lpstr>Fossilized transition-zone  opal-CT porcelanite</vt:lpstr>
      <vt:lpstr>PowerPoint Presentation</vt:lpstr>
      <vt:lpstr>PowerPoint Presentation</vt:lpstr>
      <vt:lpstr>PowerPoint Presentation</vt:lpstr>
      <vt:lpstr>PowerPoint Presentation</vt:lpstr>
      <vt:lpstr>Paragenesis of Constituents in the Monterey Formation</vt:lpstr>
    </vt:vector>
  </TitlesOfParts>
  <Manager/>
  <Company>California State University Long Beach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Geohistory Analysis</dc:title>
  <dc:subject/>
  <dc:creator>Richard Behl</dc:creator>
  <cp:keywords/>
  <dc:description/>
  <cp:lastModifiedBy>Richard Behl</cp:lastModifiedBy>
  <cp:revision>581</cp:revision>
  <cp:lastPrinted>2014-06-17T17:32:52Z</cp:lastPrinted>
  <dcterms:created xsi:type="dcterms:W3CDTF">2001-04-04T17:06:00Z</dcterms:created>
  <dcterms:modified xsi:type="dcterms:W3CDTF">2016-12-05T06:26:36Z</dcterms:modified>
  <cp:category/>
</cp:coreProperties>
</file>