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0" r:id="rId1"/>
    <p:sldMasterId id="2147484094" r:id="rId2"/>
  </p:sldMasterIdLst>
  <p:notesMasterIdLst>
    <p:notesMasterId r:id="rId30"/>
  </p:notesMasterIdLst>
  <p:sldIdLst>
    <p:sldId id="1075" r:id="rId3"/>
    <p:sldId id="1076" r:id="rId4"/>
    <p:sldId id="1079" r:id="rId5"/>
    <p:sldId id="1045" r:id="rId6"/>
    <p:sldId id="964" r:id="rId7"/>
    <p:sldId id="1080" r:id="rId8"/>
    <p:sldId id="1081" r:id="rId9"/>
    <p:sldId id="967" r:id="rId10"/>
    <p:sldId id="717" r:id="rId11"/>
    <p:sldId id="932" r:id="rId12"/>
    <p:sldId id="899" r:id="rId13"/>
    <p:sldId id="1071" r:id="rId14"/>
    <p:sldId id="1072" r:id="rId15"/>
    <p:sldId id="1008" r:id="rId16"/>
    <p:sldId id="1073" r:id="rId17"/>
    <p:sldId id="901" r:id="rId18"/>
    <p:sldId id="1036" r:id="rId19"/>
    <p:sldId id="956" r:id="rId20"/>
    <p:sldId id="896" r:id="rId21"/>
    <p:sldId id="948" r:id="rId22"/>
    <p:sldId id="1013" r:id="rId23"/>
    <p:sldId id="1009" r:id="rId24"/>
    <p:sldId id="692" r:id="rId25"/>
    <p:sldId id="986" r:id="rId26"/>
    <p:sldId id="935" r:id="rId27"/>
    <p:sldId id="1070" r:id="rId28"/>
    <p:sldId id="103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3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80"/>
    <a:srgbClr val="0000FF"/>
    <a:srgbClr val="62C1E1"/>
    <a:srgbClr val="636363"/>
    <a:srgbClr val="FFFFFF"/>
    <a:srgbClr val="8C6136"/>
    <a:srgbClr val="A600FF"/>
    <a:srgbClr val="19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 showComments="0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4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5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CAB1AF-E460-9945-99D9-481802CA0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5D4D9-2CD6-B34F-9FC9-A9E4CC802FA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0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9FD29A-814E-874F-A312-0ACA3BC7F28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58ACD48C-666E-7D47-94F0-F538465E51D6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9BC1863F-7EF5-6445-9E25-BD65990B9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446B1DA4-76A7-B646-A61A-1437E5F13E54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6181FDF3-6016-D145-8079-6C082EAC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B98506E9-D8AC-6E49-A894-4C485D9E6D99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BFE9367B-C629-224D-9618-E701D3EB4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9977008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04D9AB4-828C-DA49-AFF5-CD06506816B6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034DF3-6A6B-0742-88C1-0B0774E47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5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5D0AF8A-18B7-E84B-91AF-37464E3348B2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434111-B647-9E42-892D-EDEBB7E84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9FD5BA9-EF12-0344-82E9-5A4BA220FB60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525841-108C-B441-9274-B83977A73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9BA744-4E66-DF4A-B560-C6D30D16C586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2400208-D383-D94C-902F-23920310B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3D9C3A-B04F-8E43-9AB9-7D497212A0AC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6B93ED-F625-C240-AC9A-31E6ACA02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7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268C68-2020-0742-A091-9B791C05CD64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745BA6-68CA-2C49-AD54-E11E841B1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38EAE2-7816-4F41-9783-5BAC1B319B6D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F2F813-761D-C14B-A91F-3AFE81C6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83F5AD61-10B7-CB40-8681-D6D0C7A08BD4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4E057CBF-C5CF-D44E-8560-B3E1D3227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EFD49A9-9533-CC40-9D97-DF59503CF55F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97AE1A3-EACE-F94A-9CB9-8946DDBC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CC1FC5-BC94-B04C-B53B-7DB11DD2FB81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5505B96-371D-6846-9BB2-CF8F023F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07CF12-2DD4-4949-BA8D-C7CE11D98CC9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65C7FB-61F3-F64B-933D-FE6407E42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5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9ADB46D-B32B-0F41-938C-4AFD5ED03E1C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9200F5-BFEF-FF4C-8575-5FD6710FB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2EA4FE1A-54B9-2748-A60E-1CAB9FCC1007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96B6DE70-64BF-D745-980D-C0E38705A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6CD9A1CF-B1B7-354A-A742-17C598DBA7E5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9E7EB8CF-58AE-C944-9D37-03E6E69D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9DAB4E6D-5E8A-4147-9A18-F3C03A9F3F0C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91084555-46EC-2F40-B892-F81529308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A08D9DEB-CC68-154D-B2D4-DFEECEF42432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573A1F86-2F46-2F4D-A452-0FFC79E3C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6FD46149-6177-8747-B801-01BC1C6D51F5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65E42BC6-3EE2-3B48-88D0-D512D6E27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3036A09B-6F6E-1C40-9004-284CE8E80E09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E3314CA2-B609-A544-9EA6-70D0CB15F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162CABF3-AB74-D848-A470-F787F02BA9A9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kumimoji="1"/>
            </a:lvl1pPr>
          </a:lstStyle>
          <a:p>
            <a:pPr>
              <a:defRPr/>
            </a:pPr>
            <a:fld id="{E1B28AAA-BD3B-BF43-ABFE-03EA66FC2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4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DE48BE7-8D83-B141-9ACE-DF43FC21BB34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85A46E0-A05D-D34C-B1AE-0B5A9D14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9" r:id="rId1"/>
    <p:sldLayoutId id="2147485520" r:id="rId2"/>
    <p:sldLayoutId id="2147485521" r:id="rId3"/>
    <p:sldLayoutId id="2147485522" r:id="rId4"/>
    <p:sldLayoutId id="2147485523" r:id="rId5"/>
    <p:sldLayoutId id="2147485524" r:id="rId6"/>
    <p:sldLayoutId id="2147485525" r:id="rId7"/>
    <p:sldLayoutId id="2147485526" r:id="rId8"/>
    <p:sldLayoutId id="2147485527" r:id="rId9"/>
    <p:sldLayoutId id="2147485528" r:id="rId10"/>
    <p:sldLayoutId id="2147485529" r:id="rId11"/>
    <p:sldLayoutId id="214748553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92B9AA4-C825-A74A-8085-6F0AD5559AD7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252DEA7-8386-674E-A624-E7827E4AA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2" r:id="rId1"/>
    <p:sldLayoutId id="2147485533" r:id="rId2"/>
    <p:sldLayoutId id="2147485534" r:id="rId3"/>
    <p:sldLayoutId id="2147485535" r:id="rId4"/>
    <p:sldLayoutId id="2147485536" r:id="rId5"/>
    <p:sldLayoutId id="2147485537" r:id="rId6"/>
    <p:sldLayoutId id="2147485538" r:id="rId7"/>
    <p:sldLayoutId id="2147485539" r:id="rId8"/>
    <p:sldLayoutId id="2147485540" r:id="rId9"/>
    <p:sldLayoutId id="2147485541" r:id="rId10"/>
    <p:sldLayoutId id="21474855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1" Type="http://schemas.microsoft.com/office/2007/relationships/media" Target="file://localhost/Users/richardbehl/Google%20Drive/MARS/01-MARS%20Science%20Meetings/2016%20Science%20Meeting/animations/01_Atwater_Pac_80Ma.mov" TargetMode="External"/><Relationship Id="rId2" Type="http://schemas.openxmlformats.org/officeDocument/2006/relationships/video" Target="file://localhost/Users/richardbehl/Google%20Drive/MARS/01-MARS%20Science%20Meetings/2016%20Science%20Meeting/animations/01_Atwater_Pac_80Ma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1" Type="http://schemas.microsoft.com/office/2007/relationships/media" Target="file://localhost/Users/richardbehl/Google%20Drive/MARS/01-MARS%20Science%20Meetings/2016%20Science%20Meeting/animations/02_Atwater_Pac-NoAm_40Ma.mov" TargetMode="External"/><Relationship Id="rId2" Type="http://schemas.openxmlformats.org/officeDocument/2006/relationships/video" Target="file://localhost/Users/richardbehl/Google%20Drive/MARS/01-MARS%20Science%20Meetings/2016%20Science%20Meeting/animations/02_Atwater_Pac-NoAm_40Ma.m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1" Type="http://schemas.microsoft.com/office/2007/relationships/media" Target="file://localhost/Users/richardbehl/Google%20Drive/MARS/01-MARS%20Science%20Meetings/2016%20Science%20Meeting/animations/03Wilson_tectonic_model.mp4" TargetMode="External"/><Relationship Id="rId2" Type="http://schemas.openxmlformats.org/officeDocument/2006/relationships/video" Target="file://localhost/Users/richardbehl/Google%20Drive/MARS/01-MARS%20Science%20Meetings/2016%20Science%20Meeting/animations/03Wilson_tectonic_model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Text Box 2"/>
          <p:cNvSpPr txBox="1">
            <a:spLocks noChangeArrowheads="1"/>
          </p:cNvSpPr>
          <p:nvPr/>
        </p:nvSpPr>
        <p:spPr bwMode="auto">
          <a:xfrm>
            <a:off x="541338" y="1349454"/>
            <a:ext cx="80613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60"/>
              </a:spcBef>
              <a:buFontTx/>
              <a:buNone/>
              <a:defRPr/>
            </a:pPr>
            <a:r>
              <a:rPr kumimoji="0" lang="en-US" sz="3600" dirty="0" smtClean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>CSULB MARS Project </a:t>
            </a:r>
            <a:r>
              <a:rPr kumimoji="0" lang="en-US" sz="4000" dirty="0" smtClean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/>
            </a:r>
            <a:br>
              <a:rPr kumimoji="0" lang="en-US" sz="4000" dirty="0" smtClean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</a:br>
            <a:r>
              <a:rPr kumimoji="0" lang="en-US" sz="4000" dirty="0" smtClean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>Monterey &amp; Siliceous Sediments Short-Course &amp; Symposium</a:t>
            </a:r>
            <a:br>
              <a:rPr kumimoji="0" lang="en-US" sz="4000" dirty="0" smtClean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</a:br>
            <a:r>
              <a:rPr kumimoji="0" lang="en-US" sz="4000" dirty="0" smtClean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> </a:t>
            </a:r>
            <a:r>
              <a:rPr kumimoji="0" lang="en-US" sz="2800" dirty="0" smtClean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>Bakersfield, 5 December, 2016</a:t>
            </a:r>
            <a:endParaRPr kumimoji="0" lang="en-US" sz="2800" dirty="0">
              <a:solidFill>
                <a:schemeClr val="bg2">
                  <a:lumMod val="25000"/>
                </a:schemeClr>
              </a:solidFill>
              <a:latin typeface="B Helvetica Bold" charset="0"/>
              <a:cs typeface="+mn-cs"/>
            </a:endParaRPr>
          </a:p>
        </p:txBody>
      </p:sp>
      <p:sp>
        <p:nvSpPr>
          <p:cNvPr id="794627" name="Text Box 3"/>
          <p:cNvSpPr txBox="1">
            <a:spLocks noChangeArrowheads="1"/>
          </p:cNvSpPr>
          <p:nvPr/>
        </p:nvSpPr>
        <p:spPr bwMode="auto">
          <a:xfrm>
            <a:off x="1490663" y="4746625"/>
            <a:ext cx="534987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0" lang="en-US" sz="3600" dirty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>Richard J. Behl</a:t>
            </a:r>
            <a:endParaRPr kumimoji="0" lang="en-US" sz="2400" dirty="0">
              <a:solidFill>
                <a:schemeClr val="bg2">
                  <a:lumMod val="25000"/>
                </a:schemeClr>
              </a:solidFill>
              <a:latin typeface="B Helvetica Bold" charset="0"/>
              <a:cs typeface="+mn-cs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  <a:defRPr/>
            </a:pPr>
            <a:r>
              <a:rPr kumimoji="0" lang="en-US" sz="1800" dirty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>California State University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  <a:defRPr/>
            </a:pPr>
            <a:r>
              <a:rPr kumimoji="0" lang="en-US" sz="1800" dirty="0">
                <a:solidFill>
                  <a:schemeClr val="bg2">
                    <a:lumMod val="25000"/>
                  </a:schemeClr>
                </a:solidFill>
                <a:latin typeface="B Helvetica Bold" charset="0"/>
                <a:cs typeface="+mn-cs"/>
              </a:rPr>
              <a:t>Long Beach, CA</a:t>
            </a:r>
          </a:p>
        </p:txBody>
      </p:sp>
      <p:sp>
        <p:nvSpPr>
          <p:cNvPr id="106499" name="TextBox 1"/>
          <p:cNvSpPr txBox="1">
            <a:spLocks noChangeArrowheads="1"/>
          </p:cNvSpPr>
          <p:nvPr/>
        </p:nvSpPr>
        <p:spPr bwMode="auto">
          <a:xfrm>
            <a:off x="115888" y="6316663"/>
            <a:ext cx="5793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MARS Project: </a:t>
            </a:r>
            <a:r>
              <a:rPr lang="en-US" sz="2000" i="1" dirty="0"/>
              <a:t>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41138145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5350"/>
            <a:ext cx="27241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  <a:cs typeface="+mj-cs"/>
              </a:rPr>
              <a:t>Cenozoic</a:t>
            </a:r>
            <a:br>
              <a:rPr lang="en-US" dirty="0" smtClean="0">
                <a:solidFill>
                  <a:srgbClr val="0000FF"/>
                </a:solidFill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cs typeface="+mj-cs"/>
              </a:rPr>
              <a:t>Climate</a:t>
            </a:r>
            <a:br>
              <a:rPr lang="en-US" dirty="0" smtClean="0">
                <a:solidFill>
                  <a:srgbClr val="0000FF"/>
                </a:solidFill>
                <a:cs typeface="+mj-cs"/>
              </a:rPr>
            </a:br>
            <a:r>
              <a:rPr lang="en-US" dirty="0" smtClean="0">
                <a:solidFill>
                  <a:srgbClr val="0000FF"/>
                </a:solidFill>
                <a:cs typeface="+mj-cs"/>
              </a:rPr>
              <a:t>Transition</a:t>
            </a:r>
          </a:p>
        </p:txBody>
      </p:sp>
      <p:pic>
        <p:nvPicPr>
          <p:cNvPr id="81922" name="Picture 9" descr="Miller_color 2.jpg                                             0005DE51Rick's Titanium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0"/>
            <a:ext cx="650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&#10;40 Ma map.png                                                  00000002UNTITLED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45138" y="6407150"/>
            <a:ext cx="2009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sz="1800" i="1" dirty="0">
                <a:cs typeface="+mn-cs"/>
              </a:rPr>
              <a:t>Dickinson (1979)</a:t>
            </a:r>
          </a:p>
        </p:txBody>
      </p:sp>
      <p:sp>
        <p:nvSpPr>
          <p:cNvPr id="82947" name="TextBox 1"/>
          <p:cNvSpPr txBox="1">
            <a:spLocks noChangeArrowheads="1"/>
          </p:cNvSpPr>
          <p:nvPr/>
        </p:nvSpPr>
        <p:spPr bwMode="auto">
          <a:xfrm>
            <a:off x="5822950" y="1246188"/>
            <a:ext cx="3067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Mid-Miocene tectonic shift from convergent to transform margin formed  numerous restricted and silled basins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Paclg.mov" descr="/Users/richardbehl/Google Drive/Consulting/Nautilus/2015 Nautilus Course N364a/Nautilus Presentations/Animations/01Paclg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3Pac-NoAm_Tech_Big.mov" descr="/Users/richardbehl/Google Drive/Consulting/Nautilus/2015 Nautilus Course N364a/Nautilus Presentations/Animations/03Pac-NoAm_Tech_Big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Tectonic evolution.png                                         00000002UNTITLED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0"/>
            <a:ext cx="80962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84950" y="6381750"/>
            <a:ext cx="22034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sz="1800" i="1" dirty="0">
                <a:cs typeface="+mn-cs"/>
              </a:rPr>
              <a:t>Blake  et al. (1978)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ilson_tectonic_model.mp4" descr="/Users/richardbehl/Google Drive/Consulting/Nautilus/2015 Nautilus Course N364a/Nautilus Presentations/Animations/Wilson_tectonic_mode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3950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Neogene basins4.jpg                                            0006EAA3Rick's Titanium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2"/>
          <p:cNvSpPr txBox="1">
            <a:spLocks noChangeArrowheads="1"/>
          </p:cNvSpPr>
          <p:nvPr/>
        </p:nvSpPr>
        <p:spPr bwMode="auto">
          <a:xfrm>
            <a:off x="900113" y="760413"/>
            <a:ext cx="755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sz="2400">
                <a:cs typeface="+mn-cs"/>
              </a:rPr>
              <a:t>Generalized Basinal Facies of the Monterey Formation</a:t>
            </a: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4497388" y="617537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0" lang="en-US" sz="1800" dirty="0" err="1">
                <a:cs typeface="+mn-cs"/>
              </a:rPr>
              <a:t>Pisciotto</a:t>
            </a:r>
            <a:r>
              <a:rPr kumimoji="0" lang="en-US" sz="1800" dirty="0">
                <a:cs typeface="+mn-cs"/>
              </a:rPr>
              <a:t> &amp; Garrison, 1981</a:t>
            </a:r>
          </a:p>
        </p:txBody>
      </p:sp>
      <p:sp>
        <p:nvSpPr>
          <p:cNvPr id="796676" name="Text Box 4"/>
          <p:cNvSpPr txBox="1">
            <a:spLocks noChangeArrowheads="1"/>
          </p:cNvSpPr>
          <p:nvPr/>
        </p:nvSpPr>
        <p:spPr bwMode="auto">
          <a:xfrm>
            <a:off x="2173288" y="130175"/>
            <a:ext cx="5018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sz="3200">
                <a:cs typeface="+mn-cs"/>
              </a:rPr>
              <a:t>Tectonics and Stratigraphy</a:t>
            </a:r>
          </a:p>
        </p:txBody>
      </p:sp>
      <p:pic>
        <p:nvPicPr>
          <p:cNvPr id="93188" name="Picture 1" descr="Pisciotto&amp;Garrison_Basinal_fac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175"/>
            <a:ext cx="91440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5" descr="Macintosh HD:Users:anniegmo:Desktop:Thesis :Figures:Figures:Main Figures:Intro figures:Strat Column:California Mioc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6"/>
          <a:stretch>
            <a:fillRect/>
          </a:stretch>
        </p:blipFill>
        <p:spPr bwMode="auto">
          <a:xfrm>
            <a:off x="635000" y="1446213"/>
            <a:ext cx="7929563" cy="5051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84225" y="760413"/>
            <a:ext cx="7558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sz="2400" dirty="0">
                <a:solidFill>
                  <a:schemeClr val="tx2"/>
                </a:solidFill>
                <a:cs typeface="+mn-cs"/>
              </a:rPr>
              <a:t>Generalized Basinal </a:t>
            </a:r>
            <a:r>
              <a:rPr kumimoji="0" lang="en-US" sz="2400" dirty="0" err="1">
                <a:solidFill>
                  <a:schemeClr val="tx2"/>
                </a:solidFill>
                <a:cs typeface="+mn-cs"/>
              </a:rPr>
              <a:t>Facies</a:t>
            </a:r>
            <a:r>
              <a:rPr kumimoji="0" lang="en-US" sz="2400" dirty="0">
                <a:solidFill>
                  <a:schemeClr val="tx2"/>
                </a:solidFill>
                <a:cs typeface="+mn-cs"/>
              </a:rPr>
              <a:t> of the Monterey Formation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44663" y="130175"/>
            <a:ext cx="56372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sz="3200" dirty="0">
                <a:solidFill>
                  <a:schemeClr val="tx2"/>
                </a:solidFill>
                <a:cs typeface="+mn-cs"/>
              </a:rPr>
              <a:t>Neogene Basinal Stratigraphy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159000" y="4473575"/>
            <a:ext cx="681038" cy="8191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173288" y="2765425"/>
            <a:ext cx="685800" cy="971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5267" y="6308289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kumimoji="0" lang="en-US" sz="1800" dirty="0" smtClean="0">
                <a:cs typeface="+mn-cs"/>
              </a:rPr>
              <a:t>Mosher (2013)</a:t>
            </a:r>
            <a:endParaRPr kumimoji="0" lang="en-US" sz="1800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Box 1"/>
          <p:cNvSpPr txBox="1">
            <a:spLocks noChangeArrowheads="1"/>
          </p:cNvSpPr>
          <p:nvPr/>
        </p:nvSpPr>
        <p:spPr bwMode="auto">
          <a:xfrm>
            <a:off x="974725" y="838200"/>
            <a:ext cx="68008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600">
                <a:solidFill>
                  <a:srgbClr val="1F497D"/>
                </a:solidFill>
              </a:rPr>
              <a:t>Main Sedimentary Components</a:t>
            </a:r>
          </a:p>
          <a:p>
            <a:pPr lvl="1"/>
            <a:r>
              <a:rPr lang="en-US" sz="3600"/>
              <a:t>Silica</a:t>
            </a:r>
          </a:p>
          <a:p>
            <a:pPr lvl="1"/>
            <a:r>
              <a:rPr lang="en-US" sz="3600"/>
              <a:t>Carbonate</a:t>
            </a:r>
          </a:p>
          <a:p>
            <a:pPr lvl="1"/>
            <a:r>
              <a:rPr lang="en-US" sz="3600"/>
              <a:t>Organic matter</a:t>
            </a:r>
          </a:p>
          <a:p>
            <a:pPr lvl="1"/>
            <a:r>
              <a:rPr lang="en-US" sz="3600"/>
              <a:t>Phosphate</a:t>
            </a:r>
          </a:p>
          <a:p>
            <a:pPr lvl="1"/>
            <a:r>
              <a:rPr lang="en-US" sz="3600"/>
              <a:t>Detritus (clay, silt &amp; sand)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722313" y="1272117"/>
            <a:ext cx="8125354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Part </a:t>
            </a:r>
            <a:r>
              <a:rPr lang="en-US" sz="3200" dirty="0" smtClean="0">
                <a:solidFill>
                  <a:schemeClr val="tx2"/>
                </a:solidFill>
              </a:rPr>
              <a:t>1. Monterey Introduction</a:t>
            </a:r>
            <a:endParaRPr lang="en-US" sz="3200" dirty="0" smtClean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+mn-cs"/>
              </a:rPr>
              <a:t>Part 2. Diatomite sedimentology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Part 3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>
                <a:solidFill>
                  <a:schemeClr val="tx2"/>
                </a:solidFill>
              </a:rPr>
              <a:t>Silica Diagenesis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Part </a:t>
            </a:r>
            <a:r>
              <a:rPr lang="en-US" sz="3200" dirty="0" smtClean="0">
                <a:solidFill>
                  <a:schemeClr val="tx2"/>
                </a:solidFill>
              </a:rPr>
              <a:t>4. </a:t>
            </a:r>
            <a:r>
              <a:rPr lang="en-US" sz="3200" dirty="0">
                <a:solidFill>
                  <a:schemeClr val="tx2"/>
                </a:solidFill>
              </a:rPr>
              <a:t>Siliceous sedimentary rocks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      </a:t>
            </a:r>
            <a:r>
              <a:rPr lang="en-US" sz="2800" i="1" dirty="0">
                <a:solidFill>
                  <a:schemeClr val="tx2"/>
                </a:solidFill>
              </a:rPr>
              <a:t>Associated rocks of upwelling zones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Part </a:t>
            </a:r>
            <a:r>
              <a:rPr lang="en-US" sz="3200" dirty="0" smtClean="0">
                <a:solidFill>
                  <a:schemeClr val="tx2"/>
                </a:solidFill>
              </a:rPr>
              <a:t>5. </a:t>
            </a:r>
            <a:r>
              <a:rPr lang="en-US" sz="3200" dirty="0">
                <a:solidFill>
                  <a:schemeClr val="tx2"/>
                </a:solidFill>
              </a:rPr>
              <a:t>Reservoir properties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      </a:t>
            </a:r>
            <a:r>
              <a:rPr lang="en-US" sz="2800" i="1" dirty="0">
                <a:solidFill>
                  <a:schemeClr val="tx2"/>
                </a:solidFill>
              </a:rPr>
              <a:t>Porosity and Permeability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sz="3200" dirty="0">
                <a:solidFill>
                  <a:schemeClr val="tx2"/>
                </a:solidFill>
              </a:rPr>
              <a:t>Part </a:t>
            </a:r>
            <a:r>
              <a:rPr lang="en-US" sz="3200" dirty="0" smtClean="0">
                <a:solidFill>
                  <a:schemeClr val="tx2"/>
                </a:solidFill>
              </a:rPr>
              <a:t>6. </a:t>
            </a:r>
            <a:r>
              <a:rPr lang="en-US" sz="3200" dirty="0">
                <a:solidFill>
                  <a:schemeClr val="tx2"/>
                </a:solidFill>
              </a:rPr>
              <a:t>Mechanical Stratigraphy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32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9588" y="414338"/>
            <a:ext cx="814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0" lang="en-US" sz="3600" dirty="0" smtClean="0">
                <a:solidFill>
                  <a:srgbClr val="4A452A"/>
                </a:solidFill>
                <a:latin typeface="B Helvetica Bold" charset="0"/>
                <a:cs typeface="+mn-cs"/>
              </a:rPr>
              <a:t>Monterey Short-Course Outline</a:t>
            </a:r>
            <a:endParaRPr kumimoji="0" lang="en-US" sz="2400" dirty="0">
              <a:solidFill>
                <a:srgbClr val="4A452A"/>
              </a:solidFill>
              <a:latin typeface="B Helvetica Bold" charset="0"/>
              <a:cs typeface="+mn-cs"/>
            </a:endParaRPr>
          </a:p>
        </p:txBody>
      </p:sp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115888" y="6316663"/>
            <a:ext cx="702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400"/>
              <a:t>MARS Project: </a:t>
            </a:r>
            <a:r>
              <a:rPr lang="en-US" sz="2400" i="1"/>
              <a:t>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16072057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7259637" cy="6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1618" name="Rectangle 4"/>
          <p:cNvSpPr>
            <a:spLocks noChangeArrowheads="1"/>
          </p:cNvSpPr>
          <p:nvPr/>
        </p:nvSpPr>
        <p:spPr bwMode="auto">
          <a:xfrm>
            <a:off x="6769100" y="6142038"/>
            <a:ext cx="2244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Compositional data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of Isaacs (1985)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04197" name="Text Box 5"/>
          <p:cNvSpPr txBox="1">
            <a:spLocks noChangeArrowheads="1"/>
          </p:cNvSpPr>
          <p:nvPr/>
        </p:nvSpPr>
        <p:spPr bwMode="auto">
          <a:xfrm>
            <a:off x="4859338" y="1544638"/>
            <a:ext cx="41306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  <a:defRPr/>
            </a:pPr>
            <a:r>
              <a:rPr lang="en-US" sz="3200" dirty="0">
                <a:solidFill>
                  <a:srgbClr val="FF0000"/>
                </a:solidFill>
                <a:cs typeface="+mn-cs"/>
              </a:rPr>
              <a:t>Compositional and </a:t>
            </a:r>
            <a:r>
              <a:rPr lang="en-US" sz="3200" dirty="0" err="1">
                <a:solidFill>
                  <a:srgbClr val="FF0000"/>
                </a:solidFill>
                <a:cs typeface="+mn-cs"/>
              </a:rPr>
              <a:t>lithologic</a:t>
            </a:r>
            <a:r>
              <a:rPr lang="en-US" sz="3200" dirty="0">
                <a:solidFill>
                  <a:srgbClr val="FF0000"/>
                </a:solidFill>
                <a:cs typeface="+mn-cs"/>
              </a:rPr>
              <a:t> variability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66788" y="598488"/>
            <a:ext cx="5603875" cy="5051425"/>
            <a:chOff x="966788" y="598928"/>
            <a:chExt cx="5603875" cy="5050986"/>
          </a:xfrm>
        </p:grpSpPr>
        <p:sp>
          <p:nvSpPr>
            <p:cNvPr id="904199" name="Freeform 7"/>
            <p:cNvSpPr>
              <a:spLocks/>
            </p:cNvSpPr>
            <p:nvPr/>
          </p:nvSpPr>
          <p:spPr bwMode="auto">
            <a:xfrm>
              <a:off x="3267075" y="662422"/>
              <a:ext cx="966788" cy="855588"/>
            </a:xfrm>
            <a:custGeom>
              <a:avLst/>
              <a:gdLst>
                <a:gd name="T0" fmla="*/ 301 w 609"/>
                <a:gd name="T1" fmla="*/ 0 h 539"/>
                <a:gd name="T2" fmla="*/ 609 w 609"/>
                <a:gd name="T3" fmla="*/ 539 h 539"/>
                <a:gd name="T4" fmla="*/ 0 w 609"/>
                <a:gd name="T5" fmla="*/ 539 h 539"/>
                <a:gd name="T6" fmla="*/ 301 w 609"/>
                <a:gd name="T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9" h="539">
                  <a:moveTo>
                    <a:pt x="301" y="0"/>
                  </a:moveTo>
                  <a:lnTo>
                    <a:pt x="609" y="539"/>
                  </a:lnTo>
                  <a:lnTo>
                    <a:pt x="0" y="539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0000">
                <a:alpha val="69000"/>
              </a:srgbClr>
            </a:solidFill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0" name="Freeform 8"/>
            <p:cNvSpPr>
              <a:spLocks/>
            </p:cNvSpPr>
            <p:nvPr/>
          </p:nvSpPr>
          <p:spPr bwMode="auto">
            <a:xfrm>
              <a:off x="2365375" y="1518010"/>
              <a:ext cx="2778125" cy="1647682"/>
            </a:xfrm>
            <a:custGeom>
              <a:avLst/>
              <a:gdLst>
                <a:gd name="T0" fmla="*/ 0 w 1750"/>
                <a:gd name="T1" fmla="*/ 1038 h 1038"/>
                <a:gd name="T2" fmla="*/ 1750 w 1750"/>
                <a:gd name="T3" fmla="*/ 1032 h 1038"/>
                <a:gd name="T4" fmla="*/ 1182 w 1750"/>
                <a:gd name="T5" fmla="*/ 0 h 1038"/>
                <a:gd name="T6" fmla="*/ 574 w 1750"/>
                <a:gd name="T7" fmla="*/ 0 h 1038"/>
                <a:gd name="T8" fmla="*/ 0 w 1750"/>
                <a:gd name="T9" fmla="*/ 103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0" h="1038">
                  <a:moveTo>
                    <a:pt x="0" y="1038"/>
                  </a:moveTo>
                  <a:lnTo>
                    <a:pt x="1750" y="1032"/>
                  </a:lnTo>
                  <a:lnTo>
                    <a:pt x="1182" y="0"/>
                  </a:lnTo>
                  <a:lnTo>
                    <a:pt x="574" y="0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FF8000">
                <a:alpha val="69000"/>
              </a:srgbClr>
            </a:solidFill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1" name="Freeform 9"/>
            <p:cNvSpPr>
              <a:spLocks/>
            </p:cNvSpPr>
            <p:nvPr/>
          </p:nvSpPr>
          <p:spPr bwMode="auto">
            <a:xfrm>
              <a:off x="3744913" y="3146644"/>
              <a:ext cx="2825750" cy="2485809"/>
            </a:xfrm>
            <a:custGeom>
              <a:avLst/>
              <a:gdLst>
                <a:gd name="T0" fmla="*/ 0 w 1780"/>
                <a:gd name="T1" fmla="*/ 1566 h 1566"/>
                <a:gd name="T2" fmla="*/ 881 w 1780"/>
                <a:gd name="T3" fmla="*/ 0 h 1566"/>
                <a:gd name="T4" fmla="*/ 1780 w 1780"/>
                <a:gd name="T5" fmla="*/ 1566 h 1566"/>
                <a:gd name="T6" fmla="*/ 0 w 1780"/>
                <a:gd name="T7" fmla="*/ 156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0" h="1566">
                  <a:moveTo>
                    <a:pt x="0" y="1566"/>
                  </a:moveTo>
                  <a:lnTo>
                    <a:pt x="881" y="0"/>
                  </a:lnTo>
                  <a:lnTo>
                    <a:pt x="1780" y="1566"/>
                  </a:lnTo>
                  <a:lnTo>
                    <a:pt x="0" y="1566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2" name="Freeform 10"/>
            <p:cNvSpPr>
              <a:spLocks/>
            </p:cNvSpPr>
            <p:nvPr/>
          </p:nvSpPr>
          <p:spPr bwMode="auto">
            <a:xfrm>
              <a:off x="966788" y="3156168"/>
              <a:ext cx="4176712" cy="2493746"/>
            </a:xfrm>
            <a:custGeom>
              <a:avLst/>
              <a:gdLst>
                <a:gd name="T0" fmla="*/ 0 w 2631"/>
                <a:gd name="T1" fmla="*/ 1565 h 1571"/>
                <a:gd name="T2" fmla="*/ 875 w 2631"/>
                <a:gd name="T3" fmla="*/ 6 h 1571"/>
                <a:gd name="T4" fmla="*/ 2631 w 2631"/>
                <a:gd name="T5" fmla="*/ 0 h 1571"/>
                <a:gd name="T6" fmla="*/ 1745 w 2631"/>
                <a:gd name="T7" fmla="*/ 1571 h 1571"/>
                <a:gd name="T8" fmla="*/ 0 w 2631"/>
                <a:gd name="T9" fmla="*/ 1565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1" h="1571">
                  <a:moveTo>
                    <a:pt x="0" y="1565"/>
                  </a:moveTo>
                  <a:lnTo>
                    <a:pt x="875" y="6"/>
                  </a:lnTo>
                  <a:lnTo>
                    <a:pt x="2631" y="0"/>
                  </a:lnTo>
                  <a:lnTo>
                    <a:pt x="1745" y="1571"/>
                  </a:lnTo>
                  <a:lnTo>
                    <a:pt x="0" y="1565"/>
                  </a:lnTo>
                  <a:close/>
                </a:path>
              </a:pathLst>
            </a:custGeom>
            <a:solidFill>
              <a:srgbClr val="8C6136">
                <a:alpha val="69000"/>
              </a:srgbClr>
            </a:solidFill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3" name="Text Box 11"/>
            <p:cNvSpPr txBox="1">
              <a:spLocks noChangeArrowheads="1"/>
            </p:cNvSpPr>
            <p:nvPr/>
          </p:nvSpPr>
          <p:spPr bwMode="auto">
            <a:xfrm>
              <a:off x="2527300" y="598928"/>
              <a:ext cx="941388" cy="461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400" dirty="0" err="1">
                  <a:solidFill>
                    <a:srgbClr val="FF0000"/>
                  </a:solidFill>
                  <a:cs typeface="+mn-cs"/>
                </a:rPr>
                <a:t>Chert</a:t>
              </a:r>
              <a:endParaRPr lang="en-US" sz="240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04204" name="Text Box 12"/>
            <p:cNvSpPr txBox="1">
              <a:spLocks noChangeArrowheads="1"/>
            </p:cNvSpPr>
            <p:nvPr/>
          </p:nvSpPr>
          <p:spPr bwMode="auto">
            <a:xfrm>
              <a:off x="2857500" y="2305342"/>
              <a:ext cx="1709738" cy="45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Porcelanite</a:t>
              </a:r>
              <a:endParaRPr lang="en-US" sz="240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904205" name="Text Box 13"/>
            <p:cNvSpPr txBox="1">
              <a:spLocks noChangeArrowheads="1"/>
            </p:cNvSpPr>
            <p:nvPr/>
          </p:nvSpPr>
          <p:spPr bwMode="auto">
            <a:xfrm>
              <a:off x="4362450" y="4564158"/>
              <a:ext cx="1590675" cy="822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Dolomite/</a:t>
              </a:r>
              <a:b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</a:b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Limestone</a:t>
              </a:r>
              <a:endParaRPr lang="en-US" sz="240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04206" name="Text Box 14"/>
            <p:cNvSpPr txBox="1">
              <a:spLocks noChangeArrowheads="1"/>
            </p:cNvSpPr>
            <p:nvPr/>
          </p:nvSpPr>
          <p:spPr bwMode="auto">
            <a:xfrm>
              <a:off x="2306638" y="3960961"/>
              <a:ext cx="1608137" cy="822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Mudstone/</a:t>
              </a:r>
              <a:b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</a:br>
              <a:r>
                <a:rPr lang="en-US" sz="24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Shale</a:t>
              </a:r>
              <a:endParaRPr lang="en-US" sz="2400">
                <a:solidFill>
                  <a:srgbClr val="FFFF00"/>
                </a:solidFill>
                <a:cs typeface="+mn-cs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103688" y="960847"/>
              <a:ext cx="1485900" cy="461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sz="2400" dirty="0">
                  <a:solidFill>
                    <a:srgbClr val="FF0000"/>
                  </a:solidFill>
                  <a:cs typeface="+mn-cs"/>
                </a:rPr>
                <a:t>Diatomite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 descr="Isaacs_1983_GB_Lithostrat_te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0"/>
            <a:ext cx="840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TextBox 3"/>
          <p:cNvSpPr txBox="1">
            <a:spLocks noChangeArrowheads="1"/>
          </p:cNvSpPr>
          <p:nvPr/>
        </p:nvSpPr>
        <p:spPr bwMode="auto">
          <a:xfrm>
            <a:off x="7065963" y="6534150"/>
            <a:ext cx="1998662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/>
              <a:t>Isaacs (1980, 1983)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 descr="Isaacs_1983_GB_Lithostrat_M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69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9600"/>
            <a:ext cx="871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Organic Carbon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57400"/>
            <a:ext cx="7543800" cy="3657600"/>
          </a:xfrm>
        </p:spPr>
        <p:txBody>
          <a:bodyPr/>
          <a:lstStyle/>
          <a:p>
            <a:pPr eaLnBrk="1" hangingPunct="1">
              <a:tabLst>
                <a:tab pos="3082925" algn="l"/>
              </a:tabLst>
              <a:defRPr/>
            </a:pPr>
            <a:r>
              <a:rPr lang="en-US" dirty="0" smtClean="0">
                <a:cs typeface="+mn-cs"/>
              </a:rPr>
              <a:t>Mostly type II </a:t>
            </a:r>
            <a:r>
              <a:rPr lang="en-US" dirty="0" err="1" smtClean="0">
                <a:cs typeface="+mn-cs"/>
              </a:rPr>
              <a:t>kerogen</a:t>
            </a:r>
            <a:r>
              <a:rPr lang="en-US" dirty="0" smtClean="0">
                <a:cs typeface="+mn-cs"/>
              </a:rPr>
              <a:t> - marine algae</a:t>
            </a:r>
          </a:p>
          <a:p>
            <a:pPr eaLnBrk="1" hangingPunct="1">
              <a:tabLst>
                <a:tab pos="3082925" algn="l"/>
              </a:tabLst>
              <a:defRPr/>
            </a:pPr>
            <a:r>
              <a:rPr lang="en-US" dirty="0" smtClean="0">
                <a:cs typeface="+mn-cs"/>
              </a:rPr>
              <a:t>TOC mostly between 2% - 6%</a:t>
            </a:r>
          </a:p>
          <a:p>
            <a:pPr eaLnBrk="1" hangingPunct="1">
              <a:tabLst>
                <a:tab pos="3082925" algn="l"/>
              </a:tabLst>
              <a:defRPr/>
            </a:pPr>
            <a:r>
              <a:rPr lang="en-US" dirty="0" smtClean="0">
                <a:cs typeface="+mn-cs"/>
              </a:rPr>
              <a:t>Highest in phosphatic shale / carbonaceous marlstone</a:t>
            </a:r>
          </a:p>
          <a:p>
            <a:pPr lvl="1" eaLnBrk="1" hangingPunct="1">
              <a:tabLst>
                <a:tab pos="3082925" algn="l"/>
              </a:tabLst>
              <a:defRPr/>
            </a:pPr>
            <a:r>
              <a:rPr lang="en-US" dirty="0" smtClean="0"/>
              <a:t>Up to 23% TOC</a:t>
            </a:r>
            <a:br>
              <a:rPr lang="en-US" dirty="0" smtClean="0"/>
            </a:br>
            <a:r>
              <a:rPr lang="en-US" dirty="0" smtClean="0"/>
              <a:t>(34% organic matter by weight)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" descr="phosphat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542925"/>
            <a:ext cx="6562725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600" dirty="0" err="1">
                <a:solidFill>
                  <a:schemeClr val="tx2"/>
                </a:solidFill>
                <a:cs typeface="+mn-cs"/>
              </a:rPr>
              <a:t>Phosphatic</a:t>
            </a:r>
            <a:r>
              <a:rPr lang="en-US" sz="3600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cs typeface="+mn-cs"/>
              </a:rPr>
              <a:t>shales</a:t>
            </a:r>
            <a:r>
              <a:rPr lang="en-US" sz="3600" dirty="0">
                <a:solidFill>
                  <a:schemeClr val="tx2"/>
                </a:solidFill>
                <a:cs typeface="+mn-cs"/>
              </a:rPr>
              <a:t> or marlstone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Text Box 2"/>
          <p:cNvSpPr txBox="1">
            <a:spLocks noChangeArrowheads="1"/>
          </p:cNvSpPr>
          <p:nvPr/>
        </p:nvSpPr>
        <p:spPr bwMode="auto">
          <a:xfrm>
            <a:off x="3698875" y="73025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sz="1800" i="1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Blakey (1997)</a:t>
            </a:r>
          </a:p>
        </p:txBody>
      </p:sp>
      <p:sp>
        <p:nvSpPr>
          <p:cNvPr id="811011" name="Text Box 3"/>
          <p:cNvSpPr txBox="1">
            <a:spLocks noChangeArrowheads="1"/>
          </p:cNvSpPr>
          <p:nvPr/>
        </p:nvSpPr>
        <p:spPr bwMode="auto">
          <a:xfrm>
            <a:off x="0" y="0"/>
            <a:ext cx="2436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sz="28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Early Miocene</a:t>
            </a:r>
          </a:p>
        </p:txBody>
      </p:sp>
      <p:pic>
        <p:nvPicPr>
          <p:cNvPr id="145411" name="Picture 4" descr="SW-USA_E_Mio.jpg                                               004B86E4Macintosh HD                   BF581715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38"/>
          <a:stretch>
            <a:fillRect/>
          </a:stretch>
        </p:blipFill>
        <p:spPr bwMode="auto">
          <a:xfrm>
            <a:off x="0" y="514350"/>
            <a:ext cx="44862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5" descr="SW-USA_L_Mio.jpg                                               004B86E4Macintosh HD                   BF57A69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r="50938"/>
          <a:stretch>
            <a:fillRect/>
          </a:stretch>
        </p:blipFill>
        <p:spPr bwMode="auto">
          <a:xfrm>
            <a:off x="4564063" y="563563"/>
            <a:ext cx="4579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014" name="Text Box 6"/>
          <p:cNvSpPr txBox="1">
            <a:spLocks noChangeArrowheads="1"/>
          </p:cNvSpPr>
          <p:nvPr/>
        </p:nvSpPr>
        <p:spPr bwMode="auto">
          <a:xfrm>
            <a:off x="6702425" y="0"/>
            <a:ext cx="2319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kumimoji="0" lang="en-US" sz="2800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Late Miocene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Mod_Gorsline_Emery_Borderl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TextBox 1"/>
          <p:cNvSpPr txBox="1">
            <a:spLocks noChangeArrowheads="1"/>
          </p:cNvSpPr>
          <p:nvPr/>
        </p:nvSpPr>
        <p:spPr bwMode="auto">
          <a:xfrm>
            <a:off x="774700" y="111125"/>
            <a:ext cx="489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3600">
                <a:solidFill>
                  <a:srgbClr val="000000"/>
                </a:solidFill>
                <a:latin typeface="Calibri" charset="0"/>
              </a:rPr>
              <a:t>OMZ on an active margin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90513"/>
            <a:ext cx="871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Monterey Summary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>
          <a:xfrm>
            <a:off x="949325" y="1495425"/>
            <a:ext cx="7666038" cy="4148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>
                <a:cs typeface="+mn-cs"/>
              </a:rPr>
              <a:t>Important link to global change &amp; tectonics</a:t>
            </a:r>
          </a:p>
          <a:p>
            <a:pPr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>
                <a:cs typeface="+mn-cs"/>
              </a:rPr>
              <a:t>Spans the Pacific Rim </a:t>
            </a:r>
          </a:p>
          <a:p>
            <a:pPr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>
                <a:cs typeface="+mn-cs"/>
              </a:rPr>
              <a:t>Organic-rich, highly siliceous, fine-grained</a:t>
            </a:r>
          </a:p>
          <a:p>
            <a:pPr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>
                <a:cs typeface="+mn-cs"/>
              </a:rPr>
              <a:t>Vertical and lateral lithofacies variations</a:t>
            </a:r>
          </a:p>
          <a:p>
            <a:pPr lvl="1"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/>
              <a:t>Global and local controls</a:t>
            </a:r>
          </a:p>
          <a:p>
            <a:pPr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>
                <a:cs typeface="+mn-cs"/>
              </a:rPr>
              <a:t>Thin-bedded and cyclic bedding</a:t>
            </a:r>
          </a:p>
          <a:p>
            <a:pPr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>
                <a:cs typeface="+mn-cs"/>
              </a:rPr>
              <a:t>Highly reactive of silica, carbonate, phosphate &amp; </a:t>
            </a:r>
            <a:br>
              <a:rPr lang="en-US" sz="2400" dirty="0" smtClean="0">
                <a:cs typeface="+mn-cs"/>
              </a:rPr>
            </a:br>
            <a:r>
              <a:rPr lang="en-US" sz="2400" dirty="0" smtClean="0">
                <a:cs typeface="+mn-cs"/>
              </a:rPr>
              <a:t>organic matter</a:t>
            </a:r>
          </a:p>
          <a:p>
            <a:pPr eaLnBrk="1" hangingPunct="1">
              <a:lnSpc>
                <a:spcPct val="90000"/>
              </a:lnSpc>
              <a:tabLst>
                <a:tab pos="3082925" algn="l"/>
              </a:tabLst>
              <a:defRPr/>
            </a:pPr>
            <a:r>
              <a:rPr lang="en-US" sz="2400" dirty="0" smtClean="0">
                <a:cs typeface="+mn-cs"/>
              </a:rPr>
              <a:t>Composition and diagenesis controls physical properties of sediments and mechanical stratigraphy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722312" y="1100675"/>
            <a:ext cx="8179649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4763" lvl="1">
              <a:spcBef>
                <a:spcPct val="0"/>
              </a:spcBef>
              <a:buNone/>
              <a:defRPr/>
            </a:pPr>
            <a:endParaRPr lang="en-US" sz="1200" dirty="0" smtClean="0">
              <a:solidFill>
                <a:schemeClr val="tx2"/>
              </a:solidFill>
              <a:cs typeface="+mn-cs"/>
            </a:endParaRPr>
          </a:p>
          <a:p>
            <a:pPr indent="-3175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Ryan Weller – Rock properties &amp; composition</a:t>
            </a:r>
            <a:endParaRPr lang="en-US" sz="2800" dirty="0">
              <a:solidFill>
                <a:schemeClr val="tx2"/>
              </a:solidFill>
            </a:endParaRPr>
          </a:p>
          <a:p>
            <a:pPr indent="-3175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Wanjiru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Njuguna</a:t>
            </a:r>
            <a:r>
              <a:rPr lang="en-US" sz="2800" dirty="0" smtClean="0">
                <a:solidFill>
                  <a:schemeClr val="tx2"/>
                </a:solidFill>
              </a:rPr>
              <a:t> – </a:t>
            </a:r>
            <a:r>
              <a:rPr lang="en-US" sz="2800" dirty="0" err="1" smtClean="0">
                <a:solidFill>
                  <a:schemeClr val="tx2"/>
                </a:solidFill>
              </a:rPr>
              <a:t>Lithostratigraphy</a:t>
            </a:r>
            <a:endParaRPr lang="en-US" sz="2800" dirty="0" smtClean="0">
              <a:solidFill>
                <a:schemeClr val="tx2"/>
              </a:solidFill>
            </a:endParaRPr>
          </a:p>
          <a:p>
            <a:pPr indent="-3175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Alex </a:t>
            </a:r>
            <a:r>
              <a:rPr lang="en-US" sz="2800" dirty="0" err="1" smtClean="0">
                <a:solidFill>
                  <a:schemeClr val="tx2"/>
                </a:solidFill>
              </a:rPr>
              <a:t>Sedlak</a:t>
            </a:r>
            <a:r>
              <a:rPr lang="en-US" sz="2800" dirty="0" smtClean="0">
                <a:solidFill>
                  <a:schemeClr val="tx2"/>
                </a:solidFill>
              </a:rPr>
              <a:t> - </a:t>
            </a:r>
            <a:r>
              <a:rPr lang="en-US" sz="2800" dirty="0" err="1" smtClean="0">
                <a:solidFill>
                  <a:schemeClr val="tx2"/>
                </a:solidFill>
              </a:rPr>
              <a:t>Chemostratigraphy</a:t>
            </a:r>
            <a:endParaRPr lang="en-US" sz="2800" dirty="0">
              <a:solidFill>
                <a:schemeClr val="tx2"/>
              </a:solidFill>
            </a:endParaRPr>
          </a:p>
          <a:p>
            <a:pPr indent="-3175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Maia Davis – Carbonate </a:t>
            </a:r>
            <a:r>
              <a:rPr lang="en-US" sz="2800" dirty="0" err="1" smtClean="0">
                <a:solidFill>
                  <a:schemeClr val="tx2"/>
                </a:solidFill>
              </a:rPr>
              <a:t>breccias</a:t>
            </a:r>
            <a:endParaRPr lang="en-US" sz="2800" dirty="0" smtClean="0">
              <a:solidFill>
                <a:schemeClr val="tx2"/>
              </a:solidFill>
            </a:endParaRPr>
          </a:p>
          <a:p>
            <a:pPr indent="-3175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Yannick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Wirtz</a:t>
            </a:r>
            <a:r>
              <a:rPr lang="en-US" sz="2800" dirty="0" smtClean="0">
                <a:solidFill>
                  <a:schemeClr val="tx2"/>
                </a:solidFill>
              </a:rPr>
              <a:t> – Deformation style</a:t>
            </a:r>
            <a:endParaRPr lang="en-US" sz="2800" dirty="0">
              <a:solidFill>
                <a:schemeClr val="tx2"/>
              </a:solidFill>
            </a:endParaRPr>
          </a:p>
          <a:p>
            <a:pPr marL="4763" lvl="1">
              <a:spcBef>
                <a:spcPct val="0"/>
              </a:spcBef>
              <a:buNone/>
              <a:defRPr/>
            </a:pPr>
            <a:endParaRPr lang="en-US" sz="3200" dirty="0" smtClean="0">
              <a:solidFill>
                <a:schemeClr val="tx2"/>
              </a:solidFill>
              <a:cs typeface="+mn-cs"/>
            </a:endParaRPr>
          </a:p>
          <a:p>
            <a:pPr marL="454025" lvl="1">
              <a:spcBef>
                <a:spcPct val="0"/>
              </a:spcBef>
              <a:buNone/>
              <a:defRPr/>
            </a:pPr>
            <a:endParaRPr lang="en-US" sz="2800" dirty="0" smtClean="0">
              <a:solidFill>
                <a:schemeClr val="tx2"/>
              </a:solidFill>
              <a:cs typeface="+mn-cs"/>
            </a:endParaRPr>
          </a:p>
          <a:p>
            <a:pPr marL="454025" lvl="1">
              <a:spcBef>
                <a:spcPct val="0"/>
              </a:spcBef>
              <a:defRPr/>
            </a:pPr>
            <a:endParaRPr lang="en-US" sz="2800" dirty="0" smtClean="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5610" y="376613"/>
            <a:ext cx="8140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en-US" sz="3600" dirty="0">
                <a:solidFill>
                  <a:srgbClr val="4A452A"/>
                </a:solidFill>
                <a:latin typeface="B Helvetica Bold" charset="0"/>
              </a:rPr>
              <a:t>Monterey Symposium</a:t>
            </a:r>
            <a:endParaRPr kumimoji="0" lang="en-US" sz="2400" dirty="0">
              <a:solidFill>
                <a:srgbClr val="4A452A"/>
              </a:solidFill>
              <a:latin typeface="B Helvetica Bold" charset="0"/>
            </a:endParaRPr>
          </a:p>
        </p:txBody>
      </p:sp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115888" y="6316663"/>
            <a:ext cx="702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400" dirty="0"/>
              <a:t>MARS Project: </a:t>
            </a:r>
            <a:r>
              <a:rPr lang="en-US" sz="2400" i="1" dirty="0"/>
              <a:t>Monterey and Related Sediments</a:t>
            </a:r>
          </a:p>
        </p:txBody>
      </p:sp>
    </p:spTree>
    <p:extLst>
      <p:ext uri="{BB962C8B-B14F-4D97-AF65-F5344CB8AC3E}">
        <p14:creationId xmlns:p14="http://schemas.microsoft.com/office/powerpoint/2010/main" val="7734841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490319" y="1647825"/>
            <a:ext cx="7891904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4400" dirty="0" smtClean="0"/>
              <a:t>Monterey </a:t>
            </a:r>
            <a:r>
              <a:rPr lang="en-US" sz="4400" dirty="0"/>
              <a:t>Formation:</a:t>
            </a:r>
          </a:p>
          <a:p>
            <a:pPr algn="ctr">
              <a:buFontTx/>
              <a:buNone/>
            </a:pPr>
            <a:r>
              <a:rPr lang="en-US" sz="4400" dirty="0"/>
              <a:t>tectonic and </a:t>
            </a:r>
            <a:r>
              <a:rPr lang="en-US" sz="4400" dirty="0" smtClean="0"/>
              <a:t>geologic overview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227013" y="434975"/>
            <a:ext cx="7977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4000" dirty="0">
                <a:solidFill>
                  <a:schemeClr val="tx2"/>
                </a:solidFill>
                <a:cs typeface="+mn-cs"/>
              </a:rPr>
              <a:t>Monterey Formation</a:t>
            </a:r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952500" y="1609725"/>
            <a:ext cx="695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Unconventional reservoir rock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Chiefly conventional production</a:t>
            </a:r>
            <a:endParaRPr lang="en-US" sz="2400" dirty="0">
              <a:cs typeface="+mn-cs"/>
            </a:endParaRPr>
          </a:p>
          <a:p>
            <a:pPr marL="457200" lvl="2"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Naturally Fractured Reservoirs</a:t>
            </a:r>
          </a:p>
          <a:p>
            <a:pPr>
              <a:spcBef>
                <a:spcPct val="0"/>
              </a:spcBef>
              <a:defRPr/>
            </a:pPr>
            <a:endParaRPr lang="en-US" sz="2800" dirty="0"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Tremendous </a:t>
            </a:r>
            <a:r>
              <a:rPr lang="en-US" sz="2800" dirty="0" err="1">
                <a:cs typeface="+mn-cs"/>
              </a:rPr>
              <a:t>lithologic</a:t>
            </a:r>
            <a:r>
              <a:rPr lang="en-US" sz="2800" dirty="0">
                <a:cs typeface="+mn-cs"/>
              </a:rPr>
              <a:t> heterogeneity</a:t>
            </a:r>
          </a:p>
          <a:p>
            <a:pPr lvl="1"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Laminations – beds </a:t>
            </a:r>
            <a:r>
              <a:rPr lang="en-US" sz="2800" dirty="0"/>
              <a:t>– </a:t>
            </a:r>
            <a:r>
              <a:rPr lang="en-US" sz="2800" dirty="0">
                <a:cs typeface="+mn-cs"/>
              </a:rPr>
              <a:t>members</a:t>
            </a:r>
          </a:p>
          <a:p>
            <a:pPr lvl="1"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Great outcrop exposures</a:t>
            </a:r>
          </a:p>
          <a:p>
            <a:pPr lvl="1"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Range of stress/strain conditions</a:t>
            </a:r>
          </a:p>
          <a:p>
            <a:pPr lvl="1">
              <a:spcBef>
                <a:spcPct val="0"/>
              </a:spcBef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F-1_Sed_Abundan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5" y="676275"/>
            <a:ext cx="8647113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1613" y="129338"/>
            <a:ext cx="79327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4000" dirty="0">
                <a:solidFill>
                  <a:schemeClr val="tx2"/>
                </a:solidFill>
                <a:cs typeface="+mn-cs"/>
              </a:rPr>
              <a:t>Sedimentary Rocks on Earth</a:t>
            </a: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5918200" y="6327775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/>
              <a:t>Data from Railsback (1993)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4365" y="3778250"/>
            <a:ext cx="66675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00977" y="3702308"/>
            <a:ext cx="155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latin typeface="+mn-lt"/>
                <a:cs typeface="Helvetica"/>
              </a:rPr>
              <a:t>siliceous rocks</a:t>
            </a:r>
            <a:endParaRPr lang="en-US" sz="1800" b="1" dirty="0">
              <a:latin typeface="+mn-lt"/>
              <a:cs typeface="Helvetica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46945" y="892812"/>
            <a:ext cx="414922" cy="364670"/>
          </a:xfrm>
          <a:prstGeom prst="downArrow">
            <a:avLst/>
          </a:prstGeom>
          <a:solidFill>
            <a:srgbClr val="A6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ein&amp;Parrish_19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2235200" y="2824163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825750" y="3111500"/>
            <a:ext cx="133350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100263" y="2890838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166938" y="3013075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8950" y="2703513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087688" y="2622550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119313" y="2011363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420938" y="2273300"/>
            <a:ext cx="134937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159000" y="2627313"/>
            <a:ext cx="133350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181225" y="2536825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235200" y="2425700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116263" y="3557588"/>
            <a:ext cx="134937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700338" y="3894138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2709863" y="4089400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890838" y="4346575"/>
            <a:ext cx="133350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000375" y="4511675"/>
            <a:ext cx="134938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433888" y="2698750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456113" y="2967038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529138" y="2698750"/>
            <a:ext cx="133350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776788" y="2784475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772025" y="2487613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948238" y="2701925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954588" y="2579688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297488" y="2422525"/>
            <a:ext cx="133350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548313" y="3460750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619875" y="3246438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037388" y="3827463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167563" y="3524250"/>
            <a:ext cx="134937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7307263" y="3178175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442200" y="3381375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6681788" y="1914525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838950" y="2047875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910388" y="2205038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7000875" y="2622550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7177088" y="2284413"/>
            <a:ext cx="134937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181850" y="2444750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245350" y="2560638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772275" y="3398838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4708525" y="4511675"/>
            <a:ext cx="134938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740275" y="4764088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703763" y="4645025"/>
            <a:ext cx="134937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91" name="TextBox 1"/>
          <p:cNvSpPr txBox="1">
            <a:spLocks noChangeArrowheads="1"/>
          </p:cNvSpPr>
          <p:nvPr/>
        </p:nvSpPr>
        <p:spPr bwMode="auto">
          <a:xfrm>
            <a:off x="898843" y="249275"/>
            <a:ext cx="73438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sz="3600" dirty="0" err="1" smtClean="0"/>
              <a:t>Negogene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Marginal Diatomaceous </a:t>
            </a:r>
            <a:r>
              <a:rPr lang="en-US" sz="3600" dirty="0"/>
              <a:t>Sediments</a:t>
            </a:r>
          </a:p>
        </p:txBody>
      </p:sp>
      <p:sp>
        <p:nvSpPr>
          <p:cNvPr id="53292" name="TextBox 3"/>
          <p:cNvSpPr txBox="1">
            <a:spLocks noChangeArrowheads="1"/>
          </p:cNvSpPr>
          <p:nvPr/>
        </p:nvSpPr>
        <p:spPr bwMode="auto">
          <a:xfrm>
            <a:off x="4879975" y="6254750"/>
            <a:ext cx="386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/>
              <a:t>Modified from Hein &amp; Parrish (1987) </a:t>
            </a: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4498975" y="2016125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838825" y="3086100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4495800" y="2217738"/>
            <a:ext cx="134938" cy="134937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479675" y="3889375"/>
            <a:ext cx="134938" cy="1349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3524250" y="4903788"/>
            <a:ext cx="134938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5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227013" y="434975"/>
            <a:ext cx="7977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4000" dirty="0">
                <a:solidFill>
                  <a:schemeClr val="tx2"/>
                </a:solidFill>
                <a:cs typeface="+mn-cs"/>
              </a:rPr>
              <a:t>Miocene Monterey Formation</a:t>
            </a:r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952500" y="1781175"/>
            <a:ext cx="695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Important source &amp; reservoir of oil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Important link to Tertiary climate change</a:t>
            </a:r>
            <a:endParaRPr lang="en-US" sz="2400" dirty="0">
              <a:cs typeface="+mn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Characteristic sedimentology</a:t>
            </a:r>
          </a:p>
          <a:p>
            <a:pPr lvl="1">
              <a:spcBef>
                <a:spcPct val="0"/>
              </a:spcBef>
              <a:defRPr/>
            </a:pPr>
            <a:r>
              <a:rPr lang="en-US" sz="2800" dirty="0" err="1">
                <a:cs typeface="+mn-cs"/>
              </a:rPr>
              <a:t>Hemipelagic</a:t>
            </a:r>
            <a:r>
              <a:rPr lang="en-US" sz="2800" dirty="0">
                <a:cs typeface="+mn-cs"/>
              </a:rPr>
              <a:t>, thin-bedded, laminated</a:t>
            </a:r>
          </a:p>
          <a:p>
            <a:pPr lvl="1"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Siliceous</a:t>
            </a:r>
          </a:p>
          <a:p>
            <a:pPr lvl="1"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Organic-rich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Age: approximately 17-5 Ma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cs typeface="+mn-cs"/>
              </a:rPr>
              <a:t>Related </a:t>
            </a:r>
            <a:r>
              <a:rPr lang="en-US" sz="2800" dirty="0" err="1">
                <a:cs typeface="+mn-cs"/>
              </a:rPr>
              <a:t>facies</a:t>
            </a:r>
            <a:r>
              <a:rPr lang="en-US" sz="2800" dirty="0">
                <a:cs typeface="+mn-cs"/>
              </a:rPr>
              <a:t> span the Pacific Rim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Pacific.jpg                                                    000752FFRick's Titanium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54075"/>
            <a:ext cx="9701213" cy="82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5" name="AutoShape 3"/>
          <p:cNvSpPr>
            <a:spLocks noChangeArrowheads="1"/>
          </p:cNvSpPr>
          <p:nvPr/>
        </p:nvSpPr>
        <p:spPr bwMode="auto">
          <a:xfrm>
            <a:off x="1485900" y="13843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6" name="AutoShape 4"/>
          <p:cNvSpPr>
            <a:spLocks noChangeArrowheads="1"/>
          </p:cNvSpPr>
          <p:nvPr/>
        </p:nvSpPr>
        <p:spPr bwMode="auto">
          <a:xfrm>
            <a:off x="2057400" y="12954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7" name="AutoShape 5"/>
          <p:cNvSpPr>
            <a:spLocks noChangeArrowheads="1"/>
          </p:cNvSpPr>
          <p:nvPr/>
        </p:nvSpPr>
        <p:spPr bwMode="auto">
          <a:xfrm>
            <a:off x="2120900" y="8128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8" name="AutoShape 6"/>
          <p:cNvSpPr>
            <a:spLocks noChangeArrowheads="1"/>
          </p:cNvSpPr>
          <p:nvPr/>
        </p:nvSpPr>
        <p:spPr bwMode="auto">
          <a:xfrm>
            <a:off x="3048000" y="4826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399" name="AutoShape 7"/>
          <p:cNvSpPr>
            <a:spLocks noChangeArrowheads="1"/>
          </p:cNvSpPr>
          <p:nvPr/>
        </p:nvSpPr>
        <p:spPr bwMode="auto">
          <a:xfrm>
            <a:off x="3835400" y="4572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0" name="AutoShape 8"/>
          <p:cNvSpPr>
            <a:spLocks noChangeArrowheads="1"/>
          </p:cNvSpPr>
          <p:nvPr/>
        </p:nvSpPr>
        <p:spPr bwMode="auto">
          <a:xfrm>
            <a:off x="4343400" y="4826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1" name="AutoShape 9"/>
          <p:cNvSpPr>
            <a:spLocks noChangeArrowheads="1"/>
          </p:cNvSpPr>
          <p:nvPr/>
        </p:nvSpPr>
        <p:spPr bwMode="auto">
          <a:xfrm>
            <a:off x="6261100" y="11430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2" name="AutoShape 10"/>
          <p:cNvSpPr>
            <a:spLocks noChangeArrowheads="1"/>
          </p:cNvSpPr>
          <p:nvPr/>
        </p:nvSpPr>
        <p:spPr bwMode="auto">
          <a:xfrm>
            <a:off x="6375400" y="14986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3" name="AutoShape 11"/>
          <p:cNvSpPr>
            <a:spLocks noChangeArrowheads="1"/>
          </p:cNvSpPr>
          <p:nvPr/>
        </p:nvSpPr>
        <p:spPr bwMode="auto">
          <a:xfrm>
            <a:off x="6769100" y="18161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4" name="AutoShape 12"/>
          <p:cNvSpPr>
            <a:spLocks noChangeArrowheads="1"/>
          </p:cNvSpPr>
          <p:nvPr/>
        </p:nvSpPr>
        <p:spPr bwMode="auto">
          <a:xfrm>
            <a:off x="8382000" y="31623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5" name="AutoShape 13"/>
          <p:cNvSpPr>
            <a:spLocks noChangeArrowheads="1"/>
          </p:cNvSpPr>
          <p:nvPr/>
        </p:nvSpPr>
        <p:spPr bwMode="auto">
          <a:xfrm>
            <a:off x="8343900" y="35941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1406" name="AutoShape 14"/>
          <p:cNvSpPr>
            <a:spLocks noChangeArrowheads="1"/>
          </p:cNvSpPr>
          <p:nvPr/>
        </p:nvSpPr>
        <p:spPr bwMode="auto">
          <a:xfrm>
            <a:off x="8750300" y="4025900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89388" y="2346325"/>
            <a:ext cx="34623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Circum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-Pacific</a:t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“Monterey”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facies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366838" y="2617788"/>
            <a:ext cx="393700" cy="381000"/>
          </a:xfrm>
          <a:prstGeom prst="star24">
            <a:avLst>
              <a:gd name="adj" fmla="val 37500"/>
            </a:avLst>
          </a:prstGeom>
          <a:solidFill>
            <a:srgbClr val="EF1F1D"/>
          </a:solidFill>
          <a:ln w="12700">
            <a:solidFill>
              <a:srgbClr val="FFEA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Rick's Titanium:Applications (Mac OS 9):Microsoft Office 2001:Templates:Presentations:Designs:Azure</Template>
  <TotalTime>11825</TotalTime>
  <Words>395</Words>
  <Application>Microsoft Macintosh PowerPoint</Application>
  <PresentationFormat>On-screen Show (4:3)</PresentationFormat>
  <Paragraphs>96</Paragraphs>
  <Slides>27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Cenozoic Climate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Organic Carbon</vt:lpstr>
      <vt:lpstr>PowerPoint Presentation</vt:lpstr>
      <vt:lpstr>PowerPoint Presentation</vt:lpstr>
      <vt:lpstr>PowerPoint Presentation</vt:lpstr>
      <vt:lpstr>Monterey Summary</vt:lpstr>
    </vt:vector>
  </TitlesOfParts>
  <Manager/>
  <Company>California State University Long Beach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Geohistory Analysis</dc:title>
  <dc:subject/>
  <dc:creator>Richard Behl</dc:creator>
  <cp:keywords/>
  <dc:description/>
  <cp:lastModifiedBy>Richard Behl</cp:lastModifiedBy>
  <cp:revision>592</cp:revision>
  <cp:lastPrinted>2012-08-26T02:02:29Z</cp:lastPrinted>
  <dcterms:created xsi:type="dcterms:W3CDTF">2001-04-04T17:06:00Z</dcterms:created>
  <dcterms:modified xsi:type="dcterms:W3CDTF">2017-03-25T15:34:36Z</dcterms:modified>
  <cp:category/>
</cp:coreProperties>
</file>