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9"/>
  </p:notesMasterIdLst>
  <p:sldIdLst>
    <p:sldId id="256" r:id="rId2"/>
    <p:sldId id="266" r:id="rId3"/>
    <p:sldId id="257" r:id="rId4"/>
    <p:sldId id="258" r:id="rId5"/>
    <p:sldId id="259" r:id="rId6"/>
    <p:sldId id="262" r:id="rId7"/>
    <p:sldId id="260" r:id="rId8"/>
    <p:sldId id="263" r:id="rId9"/>
    <p:sldId id="264" r:id="rId10"/>
    <p:sldId id="261" r:id="rId11"/>
    <p:sldId id="269" r:id="rId12"/>
    <p:sldId id="270" r:id="rId13"/>
    <p:sldId id="271" r:id="rId14"/>
    <p:sldId id="272" r:id="rId15"/>
    <p:sldId id="268" r:id="rId16"/>
    <p:sldId id="274" r:id="rId17"/>
    <p:sldId id="26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76" autoAdjust="0"/>
  </p:normalViewPr>
  <p:slideViewPr>
    <p:cSldViewPr snapToObjects="1">
      <p:cViewPr varScale="1">
        <p:scale>
          <a:sx n="69" d="100"/>
          <a:sy n="69" d="100"/>
        </p:scale>
        <p:origin x="-125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2CB60C-5383-461F-BBF6-143AAFC9DDC5}" type="datetimeFigureOut">
              <a:rPr lang="en-US" smtClean="0"/>
              <a:t>10/16/14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C629E-C546-4361-B532-3684576A4FC5}" type="slidenum">
              <a:rPr lang="en-US" smtClean="0"/>
              <a:t>‹#›</a:t>
            </a:fld>
            <a:endParaRPr lang="en-US"/>
          </a:p>
        </p:txBody>
      </p:sp>
    </p:spTree>
    <p:extLst>
      <p:ext uri="{BB962C8B-B14F-4D97-AF65-F5344CB8AC3E}">
        <p14:creationId xmlns:p14="http://schemas.microsoft.com/office/powerpoint/2010/main" val="2549646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study area is in the eastern Santa Monica Mountains</a:t>
            </a:r>
            <a:r>
              <a:rPr lang="en-US" baseline="0" dirty="0" smtClean="0"/>
              <a:t>, more specifically in the city of Sherman Oaks. Major faults are in red. Note the proximity to the northwest of the LA Basin.</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3</a:t>
            </a:fld>
            <a:endParaRPr lang="en-US"/>
          </a:p>
        </p:txBody>
      </p:sp>
    </p:spTree>
    <p:extLst>
      <p:ext uri="{BB962C8B-B14F-4D97-AF65-F5344CB8AC3E}">
        <p14:creationId xmlns:p14="http://schemas.microsoft.com/office/powerpoint/2010/main" val="1781703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a:t>
            </a:r>
            <a:r>
              <a:rPr lang="en-US" baseline="0" dirty="0" smtClean="0"/>
              <a:t> is the (description). This is the lithology that is found throughout most of the stratigraphic section. There are varying amounts of either the white diatomite, or the muddy diatomite, as well as sandstone which is typically found as small lenses, or at the base of a few of the muddy diatomite layers. The muddy diatomaceous </a:t>
            </a:r>
            <a:r>
              <a:rPr lang="en-US" baseline="0" dirty="0" err="1" smtClean="0"/>
              <a:t>speckeled</a:t>
            </a:r>
            <a:r>
              <a:rPr lang="en-US" baseline="0" dirty="0" smtClean="0"/>
              <a:t> beds are gravity flow deposits, coming off of bathymetric/topographic highs. As they flow down the slope to the basin floor, they pick up the pelagic, pure diatomite which settles back as little “speckles” within the muddy diatomite. Dr. </a:t>
            </a:r>
            <a:r>
              <a:rPr lang="en-US" baseline="0" dirty="0" err="1" smtClean="0"/>
              <a:t>Behl</a:t>
            </a:r>
            <a:r>
              <a:rPr lang="en-US" baseline="0" dirty="0" smtClean="0"/>
              <a:t> pointed out that these “speckled beds” are more abundant in this area than any other. It would be interesting to see how the abundance of these speckled beds changes laterally throughout the Tarzana fan and </a:t>
            </a:r>
            <a:r>
              <a:rPr lang="en-US" baseline="0" dirty="0" err="1" smtClean="0"/>
              <a:t>Modelo</a:t>
            </a:r>
            <a:r>
              <a:rPr lang="en-US" baseline="0" dirty="0" smtClean="0"/>
              <a:t> Formation as a whole. </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12</a:t>
            </a:fld>
            <a:endParaRPr lang="en-US"/>
          </a:p>
        </p:txBody>
      </p:sp>
    </p:spTree>
    <p:extLst>
      <p:ext uri="{BB962C8B-B14F-4D97-AF65-F5344CB8AC3E}">
        <p14:creationId xmlns:p14="http://schemas.microsoft.com/office/powerpoint/2010/main" val="3839921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a close up image showing the speckles within the muddy diatomite. Note the centimeter scale on the left.</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13</a:t>
            </a:fld>
            <a:endParaRPr lang="en-US"/>
          </a:p>
        </p:txBody>
      </p:sp>
    </p:spTree>
    <p:extLst>
      <p:ext uri="{BB962C8B-B14F-4D97-AF65-F5344CB8AC3E}">
        <p14:creationId xmlns:p14="http://schemas.microsoft.com/office/powerpoint/2010/main" val="478078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an example of the types of sedimentary features observed throughout the outcrop. In this case, we see some brown sand scouring into the finely-laminated diatomite. </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14</a:t>
            </a:fld>
            <a:endParaRPr lang="en-US"/>
          </a:p>
        </p:txBody>
      </p:sp>
    </p:spTree>
    <p:extLst>
      <p:ext uri="{BB962C8B-B14F-4D97-AF65-F5344CB8AC3E}">
        <p14:creationId xmlns:p14="http://schemas.microsoft.com/office/powerpoint/2010/main" val="273175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Finally,</a:t>
            </a:r>
            <a:r>
              <a:rPr lang="en-US" baseline="0" dirty="0" smtClean="0"/>
              <a:t> here is the real data for the project. The meat and potatoes. On the left we have a general </a:t>
            </a:r>
            <a:r>
              <a:rPr lang="en-US" baseline="0" dirty="0" err="1" smtClean="0"/>
              <a:t>strat</a:t>
            </a:r>
            <a:r>
              <a:rPr lang="en-US" baseline="0" dirty="0" smtClean="0"/>
              <a:t> column showing the sandstone at the base, </a:t>
            </a:r>
            <a:r>
              <a:rPr lang="en-US" baseline="0" dirty="0" err="1" smtClean="0"/>
              <a:t>interbedded</a:t>
            </a:r>
            <a:r>
              <a:rPr lang="en-US" baseline="0" dirty="0" smtClean="0"/>
              <a:t> </a:t>
            </a:r>
            <a:r>
              <a:rPr lang="en-US" baseline="0" dirty="0" err="1" smtClean="0"/>
              <a:t>diatomites</a:t>
            </a:r>
            <a:r>
              <a:rPr lang="en-US" baseline="0" dirty="0" smtClean="0"/>
              <a:t> throughout the rest of the section, a few </a:t>
            </a:r>
            <a:r>
              <a:rPr lang="en-US" baseline="0" dirty="0" err="1" smtClean="0"/>
              <a:t>dolostone</a:t>
            </a:r>
            <a:r>
              <a:rPr lang="en-US" baseline="0" dirty="0" smtClean="0"/>
              <a:t> beds, and the gaps. The </a:t>
            </a:r>
            <a:r>
              <a:rPr lang="en-US" baseline="0" dirty="0" err="1" smtClean="0"/>
              <a:t>strat</a:t>
            </a:r>
            <a:r>
              <a:rPr lang="en-US" baseline="0" dirty="0" smtClean="0"/>
              <a:t> column is only preliminary and will be completed in more detail when we do some quantitative assessments of the characteristic deposits (percent speckled beds for example). There were quite a few, really nice houses along that street that just had to cover up my outcrop. In the middle, we have the Total API GR log in black, along with the spectral logs on the right. Thorium is in blue, Uranium is shown in green, and potassium is in red. All the way to the right is the </a:t>
            </a:r>
            <a:r>
              <a:rPr lang="en-US" baseline="0" dirty="0" err="1" smtClean="0"/>
              <a:t>sand:mud</a:t>
            </a:r>
            <a:r>
              <a:rPr lang="en-US" baseline="0" dirty="0" smtClean="0"/>
              <a:t> ratio. In this case, I decided that anything that was greater than mud size was classified as sand. So the </a:t>
            </a:r>
            <a:r>
              <a:rPr lang="en-US" baseline="0" dirty="0" err="1" smtClean="0"/>
              <a:t>interbedded</a:t>
            </a:r>
            <a:r>
              <a:rPr lang="en-US" baseline="0" dirty="0" smtClean="0"/>
              <a:t> </a:t>
            </a:r>
            <a:r>
              <a:rPr lang="en-US" baseline="0" dirty="0" err="1" smtClean="0"/>
              <a:t>diatomites</a:t>
            </a:r>
            <a:r>
              <a:rPr lang="en-US" baseline="0" dirty="0" smtClean="0"/>
              <a:t> are mud, and if I found some sand lenses, I would add that into the ratio. Intervals with the large black blocks are 100% sand, and the intervals with very thin black lines, are relatively pure </a:t>
            </a:r>
            <a:r>
              <a:rPr lang="en-US" baseline="0" dirty="0" err="1" smtClean="0"/>
              <a:t>diatomites</a:t>
            </a:r>
            <a:r>
              <a:rPr lang="en-US" baseline="0" dirty="0" smtClean="0"/>
              <a:t>. The well logs turned out really nice. I haven’t had the chance to fully analyze these, as I would like to fill in some of the gaps, and also make a few other logs. But we do see some nice separation in the spectral logs. In the first 300 ft., the K and </a:t>
            </a:r>
            <a:r>
              <a:rPr lang="en-US" baseline="0" dirty="0" err="1" smtClean="0"/>
              <a:t>Th</a:t>
            </a:r>
            <a:r>
              <a:rPr lang="en-US" baseline="0" dirty="0" smtClean="0"/>
              <a:t> is generally higher and the Uranium is lower than in the middle of the section. Uranium can be used to show organic content, and K and </a:t>
            </a:r>
            <a:r>
              <a:rPr lang="en-US" baseline="0" dirty="0" err="1" smtClean="0"/>
              <a:t>Th</a:t>
            </a:r>
            <a:r>
              <a:rPr lang="en-US" baseline="0" dirty="0" smtClean="0"/>
              <a:t> shows clays. At the base, there is a large separation, which is telling us that the sandstone is very </a:t>
            </a:r>
            <a:r>
              <a:rPr lang="en-US" baseline="0" dirty="0" err="1" smtClean="0"/>
              <a:t>arkosic</a:t>
            </a:r>
            <a:r>
              <a:rPr lang="en-US" baseline="0" dirty="0" smtClean="0"/>
              <a:t>, or there is a lot of feldspar. </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15</a:t>
            </a:fld>
            <a:endParaRPr lang="en-US"/>
          </a:p>
        </p:txBody>
      </p:sp>
    </p:spTree>
    <p:extLst>
      <p:ext uri="{BB962C8B-B14F-4D97-AF65-F5344CB8AC3E}">
        <p14:creationId xmlns:p14="http://schemas.microsoft.com/office/powerpoint/2010/main" val="1069751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4</a:t>
            </a:fld>
            <a:endParaRPr lang="en-US"/>
          </a:p>
        </p:txBody>
      </p:sp>
    </p:spTree>
    <p:extLst>
      <p:ext uri="{BB962C8B-B14F-4D97-AF65-F5344CB8AC3E}">
        <p14:creationId xmlns:p14="http://schemas.microsoft.com/office/powerpoint/2010/main" val="3319393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General</a:t>
            </a:r>
            <a:r>
              <a:rPr lang="en-US" baseline="0" dirty="0" smtClean="0"/>
              <a:t> stratigraphy of the Los Angeles Basin from West to East. The </a:t>
            </a:r>
            <a:r>
              <a:rPr lang="en-US" baseline="0" dirty="0" err="1" smtClean="0"/>
              <a:t>Modelo</a:t>
            </a:r>
            <a:r>
              <a:rPr lang="en-US" baseline="0" dirty="0" smtClean="0"/>
              <a:t> Formation, as numerous authors have pointed out, was deposited as a system of submarine fans at the start of rotation and subsidence of the LA Basin</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5</a:t>
            </a:fld>
            <a:endParaRPr lang="en-US"/>
          </a:p>
        </p:txBody>
      </p:sp>
    </p:spTree>
    <p:extLst>
      <p:ext uri="{BB962C8B-B14F-4D97-AF65-F5344CB8AC3E}">
        <p14:creationId xmlns:p14="http://schemas.microsoft.com/office/powerpoint/2010/main" val="99691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 is a diagram by Wright showing</a:t>
            </a:r>
            <a:r>
              <a:rPr lang="en-US" baseline="0" dirty="0" smtClean="0"/>
              <a:t> deformation intensity during geologic time. The </a:t>
            </a:r>
            <a:r>
              <a:rPr lang="en-US" baseline="0" dirty="0" err="1" smtClean="0"/>
              <a:t>Modelo</a:t>
            </a:r>
            <a:r>
              <a:rPr lang="en-US" baseline="0" dirty="0" smtClean="0"/>
              <a:t> Formation is bracketed, and as the figure shows, was deposited during regional subsidence of the LA Basin. The widespread deep-sea fans occurred towards the middle to late </a:t>
            </a:r>
            <a:r>
              <a:rPr lang="en-US" baseline="0" dirty="0" err="1" smtClean="0"/>
              <a:t>Mohnian</a:t>
            </a:r>
            <a:r>
              <a:rPr lang="en-US" baseline="0" dirty="0" smtClean="0"/>
              <a:t> stage.</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6</a:t>
            </a:fld>
            <a:endParaRPr lang="en-US"/>
          </a:p>
        </p:txBody>
      </p:sp>
    </p:spTree>
    <p:extLst>
      <p:ext uri="{BB962C8B-B14F-4D97-AF65-F5344CB8AC3E}">
        <p14:creationId xmlns:p14="http://schemas.microsoft.com/office/powerpoint/2010/main" val="2392876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 we</a:t>
            </a:r>
            <a:r>
              <a:rPr lang="en-US" baseline="0" dirty="0" smtClean="0"/>
              <a:t> have a </a:t>
            </a:r>
            <a:r>
              <a:rPr lang="en-US" dirty="0" smtClean="0"/>
              <a:t>block diagram by </a:t>
            </a:r>
            <a:r>
              <a:rPr lang="en-US" dirty="0" err="1" smtClean="0"/>
              <a:t>Rummelhart</a:t>
            </a:r>
            <a:r>
              <a:rPr lang="en-US" dirty="0" smtClean="0"/>
              <a:t> and Ingersoll showing the various submarine fans</a:t>
            </a:r>
            <a:r>
              <a:rPr lang="en-US" baseline="0" dirty="0" smtClean="0"/>
              <a:t> during the Late Miocene. Many </a:t>
            </a:r>
            <a:r>
              <a:rPr lang="en-US" baseline="0" dirty="0" err="1" smtClean="0"/>
              <a:t>Paleocurrent</a:t>
            </a:r>
            <a:r>
              <a:rPr lang="en-US" baseline="0" dirty="0" smtClean="0"/>
              <a:t> and depositional environment studies have been done that deal with the sandstones of the </a:t>
            </a:r>
            <a:r>
              <a:rPr lang="en-US" baseline="0" dirty="0" err="1" smtClean="0"/>
              <a:t>Modelo</a:t>
            </a:r>
            <a:r>
              <a:rPr lang="en-US" baseline="0" dirty="0" smtClean="0"/>
              <a:t> Formation. As you all may know, most of the Oil from the LA Basin is produced from these submarine fans (namely the Tarzana and the Puente)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7</a:t>
            </a:fld>
            <a:endParaRPr lang="en-US"/>
          </a:p>
        </p:txBody>
      </p:sp>
    </p:spTree>
    <p:extLst>
      <p:ext uri="{BB962C8B-B14F-4D97-AF65-F5344CB8AC3E}">
        <p14:creationId xmlns:p14="http://schemas.microsoft.com/office/powerpoint/2010/main" val="341094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diagram by </a:t>
            </a:r>
            <a:r>
              <a:rPr lang="en-US" dirty="0" err="1" smtClean="0"/>
              <a:t>Redin</a:t>
            </a:r>
            <a:r>
              <a:rPr lang="en-US" baseline="0" dirty="0" smtClean="0"/>
              <a:t> </a:t>
            </a:r>
            <a:r>
              <a:rPr lang="en-US" dirty="0" smtClean="0"/>
              <a:t>shows the various Upper </a:t>
            </a:r>
            <a:r>
              <a:rPr lang="en-US" dirty="0" err="1" smtClean="0"/>
              <a:t>Mohnian</a:t>
            </a:r>
            <a:r>
              <a:rPr lang="en-US" dirty="0" smtClean="0"/>
              <a:t> </a:t>
            </a:r>
            <a:r>
              <a:rPr lang="en-US" dirty="0" err="1" smtClean="0"/>
              <a:t>facies</a:t>
            </a:r>
            <a:r>
              <a:rPr lang="en-US" dirty="0" smtClean="0"/>
              <a:t> as well as </a:t>
            </a:r>
            <a:r>
              <a:rPr lang="en-US" dirty="0" err="1" smtClean="0"/>
              <a:t>paleocurrent</a:t>
            </a:r>
            <a:r>
              <a:rPr lang="en-US" dirty="0" smtClean="0"/>
              <a:t> directions. Our field area is located at</a:t>
            </a:r>
            <a:r>
              <a:rPr lang="en-US" baseline="0" dirty="0" smtClean="0"/>
              <a:t> the edge of the Tarzana fan.</a:t>
            </a:r>
          </a:p>
          <a:p>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8</a:t>
            </a:fld>
            <a:endParaRPr lang="en-US"/>
          </a:p>
        </p:txBody>
      </p:sp>
    </p:spTree>
    <p:extLst>
      <p:ext uri="{BB962C8B-B14F-4D97-AF65-F5344CB8AC3E}">
        <p14:creationId xmlns:p14="http://schemas.microsoft.com/office/powerpoint/2010/main" val="2629225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is a reconstruction of the Upper </a:t>
            </a:r>
            <a:r>
              <a:rPr lang="en-US" dirty="0" err="1" smtClean="0"/>
              <a:t>Mohnian</a:t>
            </a:r>
            <a:r>
              <a:rPr lang="en-US" dirty="0" smtClean="0"/>
              <a:t> </a:t>
            </a:r>
            <a:r>
              <a:rPr lang="en-US" dirty="0" err="1" smtClean="0"/>
              <a:t>facies</a:t>
            </a:r>
            <a:r>
              <a:rPr lang="en-US" baseline="0" dirty="0" smtClean="0"/>
              <a:t>, also by </a:t>
            </a:r>
            <a:r>
              <a:rPr lang="en-US" baseline="0" dirty="0" err="1" smtClean="0"/>
              <a:t>Redin</a:t>
            </a:r>
            <a:r>
              <a:rPr lang="en-US" baseline="0" dirty="0" smtClean="0"/>
              <a:t>. Here he shows the extent of the deposition of all the submarine fans. A previous study done by </a:t>
            </a:r>
            <a:r>
              <a:rPr lang="en-US" baseline="0" dirty="0" err="1" smtClean="0"/>
              <a:t>Sullwold</a:t>
            </a:r>
            <a:r>
              <a:rPr lang="en-US" baseline="0" dirty="0" smtClean="0"/>
              <a:t> in 1931 showed that the sandstone in the Eastern portion of the Santa Monica Mountains, specifically my area, had a </a:t>
            </a:r>
            <a:r>
              <a:rPr lang="en-US" baseline="0" dirty="0" err="1" smtClean="0"/>
              <a:t>paleocurrent</a:t>
            </a:r>
            <a:r>
              <a:rPr lang="en-US" baseline="0" dirty="0" smtClean="0"/>
              <a:t> direction that pointed directly East, shown by the arrow at the top in </a:t>
            </a:r>
            <a:r>
              <a:rPr lang="en-US" baseline="0" dirty="0" err="1" smtClean="0"/>
              <a:t>Redin’s</a:t>
            </a:r>
            <a:r>
              <a:rPr lang="en-US" baseline="0" dirty="0" smtClean="0"/>
              <a:t> diagram. The current may have been redirected by some sort of bathymetric/topographic high close to my area. While this information is plentiful, there is a general lack of information about the fine-grained sediments and the relationships with the sandstones. This information is very useful, not just to oil companies, but also for geology as a whole . And so that’s essentially the goal of this project: to gain a better understanding of the relationships between the fine-grained sediments and sandstones by performing a detailed analysis of the outcrops of Monterey/</a:t>
            </a:r>
            <a:r>
              <a:rPr lang="en-US" baseline="0" dirty="0" err="1" smtClean="0"/>
              <a:t>Modelo</a:t>
            </a:r>
            <a:r>
              <a:rPr lang="en-US" baseline="0" dirty="0" smtClean="0"/>
              <a:t> sandstones and </a:t>
            </a:r>
            <a:r>
              <a:rPr lang="en-US" baseline="0" dirty="0" err="1" smtClean="0"/>
              <a:t>interbedded</a:t>
            </a:r>
            <a:r>
              <a:rPr lang="en-US" baseline="0" dirty="0" smtClean="0"/>
              <a:t> mudstones. </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9</a:t>
            </a:fld>
            <a:endParaRPr lang="en-US"/>
          </a:p>
        </p:txBody>
      </p:sp>
    </p:spTree>
    <p:extLst>
      <p:ext uri="{BB962C8B-B14F-4D97-AF65-F5344CB8AC3E}">
        <p14:creationId xmlns:p14="http://schemas.microsoft.com/office/powerpoint/2010/main" val="3309319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My</a:t>
            </a:r>
            <a:r>
              <a:rPr lang="en-US" baseline="0" dirty="0" smtClean="0"/>
              <a:t> methods for this project include…. Next I’m going to show you the main types of </a:t>
            </a:r>
            <a:r>
              <a:rPr lang="en-US" baseline="0" dirty="0" err="1" smtClean="0"/>
              <a:t>lithologies</a:t>
            </a:r>
            <a:r>
              <a:rPr lang="en-US" baseline="0" dirty="0" smtClean="0"/>
              <a:t> in the section and then the </a:t>
            </a:r>
            <a:r>
              <a:rPr lang="en-US" baseline="0" dirty="0" err="1" smtClean="0"/>
              <a:t>strat</a:t>
            </a:r>
            <a:r>
              <a:rPr lang="en-US" baseline="0" dirty="0" smtClean="0"/>
              <a:t> column and well logs will follow. </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10</a:t>
            </a:fld>
            <a:endParaRPr lang="en-US"/>
          </a:p>
        </p:txBody>
      </p:sp>
    </p:spTree>
    <p:extLst>
      <p:ext uri="{BB962C8B-B14F-4D97-AF65-F5344CB8AC3E}">
        <p14:creationId xmlns:p14="http://schemas.microsoft.com/office/powerpoint/2010/main" val="30834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is the </a:t>
            </a:r>
            <a:r>
              <a:rPr lang="en-US" dirty="0" err="1" smtClean="0"/>
              <a:t>Arkose</a:t>
            </a:r>
            <a:r>
              <a:rPr lang="en-US" dirty="0" smtClean="0"/>
              <a:t>-Wacke</a:t>
            </a:r>
            <a:r>
              <a:rPr lang="en-US" baseline="0" dirty="0" smtClean="0"/>
              <a:t> found at the base of the stratigraphic section. It’s (description). Hoots in the 1930’s, </a:t>
            </a:r>
            <a:r>
              <a:rPr lang="en-US" baseline="0" dirty="0" err="1" smtClean="0"/>
              <a:t>Sullwold</a:t>
            </a:r>
            <a:r>
              <a:rPr lang="en-US" baseline="0" dirty="0" smtClean="0"/>
              <a:t> in the 60s’, </a:t>
            </a:r>
            <a:r>
              <a:rPr lang="en-US" baseline="0" dirty="0" err="1" smtClean="0"/>
              <a:t>Rummelhart</a:t>
            </a:r>
            <a:r>
              <a:rPr lang="en-US" baseline="0" dirty="0" smtClean="0"/>
              <a:t> and Ingersoll in the late 90’s, as well as Blake, Wright, and </a:t>
            </a:r>
            <a:r>
              <a:rPr lang="en-US" baseline="0" dirty="0" err="1" smtClean="0"/>
              <a:t>Redin</a:t>
            </a:r>
            <a:r>
              <a:rPr lang="en-US" baseline="0" dirty="0" smtClean="0"/>
              <a:t> have all studied this Tarzana Fan sandstone in great detail.</a:t>
            </a:r>
            <a:endParaRPr lang="en-US" dirty="0"/>
          </a:p>
        </p:txBody>
      </p:sp>
      <p:sp>
        <p:nvSpPr>
          <p:cNvPr id="4" name="Slide Number Placeholder 3"/>
          <p:cNvSpPr>
            <a:spLocks noGrp="1"/>
          </p:cNvSpPr>
          <p:nvPr>
            <p:ph type="sldNum" sz="quarter" idx="10"/>
          </p:nvPr>
        </p:nvSpPr>
        <p:spPr/>
        <p:txBody>
          <a:bodyPr/>
          <a:lstStyle/>
          <a:p>
            <a:fld id="{607C629E-C546-4361-B532-3684576A4FC5}" type="slidenum">
              <a:rPr lang="en-US" smtClean="0"/>
              <a:t>11</a:t>
            </a:fld>
            <a:endParaRPr lang="en-US"/>
          </a:p>
        </p:txBody>
      </p:sp>
    </p:spTree>
    <p:extLst>
      <p:ext uri="{BB962C8B-B14F-4D97-AF65-F5344CB8AC3E}">
        <p14:creationId xmlns:p14="http://schemas.microsoft.com/office/powerpoint/2010/main" val="332592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2"/>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E68C14E-5337-2046-BDE3-4739D088845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2B637-64BC-A042-8107-9DD49BB6385D}" type="slidenum">
              <a:rPr lang="en-US" smtClean="0"/>
              <a:t>‹#›</a:t>
            </a:fld>
            <a:endParaRPr lang="en-US"/>
          </a:p>
        </p:txBody>
      </p:sp>
      <p:cxnSp>
        <p:nvCxnSpPr>
          <p:cNvPr id="8" name="Straight Connector 7"/>
          <p:cNvCxnSpPr/>
          <p:nvPr/>
        </p:nvCxnSpPr>
        <p:spPr>
          <a:xfrm>
            <a:off x="685800" y="339852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8C14E-5337-2046-BDE3-4739D088845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2B637-64BC-A042-8107-9DD49BB6385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68C14E-5337-2046-BDE3-4739D088845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2B637-64BC-A042-8107-9DD49BB6385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8C14E-5337-2046-BDE3-4739D088845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2B637-64BC-A042-8107-9DD49BB6385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2"/>
            <a:ext cx="7772400" cy="2200276"/>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5"/>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68C14E-5337-2046-BDE3-4739D0888450}" type="datetimeFigureOut">
              <a:rPr lang="en-US" smtClean="0"/>
              <a:t>10/16/14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C2B637-64BC-A042-8107-9DD49BB6385D}" type="slidenum">
              <a:rPr lang="en-US" smtClean="0"/>
              <a:t>‹#›</a:t>
            </a:fld>
            <a:endParaRPr lang="en-US"/>
          </a:p>
        </p:txBody>
      </p:sp>
      <p:cxnSp>
        <p:nvCxnSpPr>
          <p:cNvPr id="7" name="Straight Connector 6"/>
          <p:cNvCxnSpPr/>
          <p:nvPr/>
        </p:nvCxnSpPr>
        <p:spPr>
          <a:xfrm>
            <a:off x="731520" y="4599434"/>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68C14E-5337-2046-BDE3-4739D0888450}"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2B637-64BC-A042-8107-9DD49BB6385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68C14E-5337-2046-BDE3-4739D0888450}" type="datetimeFigureOut">
              <a:rPr lang="en-US" smtClean="0"/>
              <a:t>10/16/14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C2B637-64BC-A042-8107-9DD49BB6385D}"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68C14E-5337-2046-BDE3-4739D0888450}" type="datetimeFigureOut">
              <a:rPr lang="en-US" smtClean="0"/>
              <a:t>10/16/14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C2B637-64BC-A042-8107-9DD49BB6385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8C14E-5337-2046-BDE3-4739D0888450}" type="datetimeFigureOut">
              <a:rPr lang="en-US" smtClean="0"/>
              <a:t>10/16/14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C2B637-64BC-A042-8107-9DD49BB6385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5"/>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8C14E-5337-2046-BDE3-4739D0888450}"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2B637-64BC-A042-8107-9DD49BB6385D}"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2"/>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8C14E-5337-2046-BDE3-4739D0888450}" type="datetimeFigureOut">
              <a:rPr lang="en-US" smtClean="0"/>
              <a:t>10/16/14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C2B637-64BC-A042-8107-9DD49BB6385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7"/>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2E68C14E-5337-2046-BDE3-4739D0888450}" type="datetimeFigureOut">
              <a:rPr lang="en-US" smtClean="0"/>
              <a:t>10/16/14</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EC2B637-64BC-A042-8107-9DD49BB6385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m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tm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2.tmp"/><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tm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m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m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tm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2.tmp"/><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tm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tm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tm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tm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tm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40386"/>
            <a:ext cx="8001000" cy="2593975"/>
          </a:xfrm>
        </p:spPr>
        <p:txBody>
          <a:bodyPr/>
          <a:lstStyle/>
          <a:p>
            <a:r>
              <a:rPr lang="en-US" sz="2800" dirty="0" err="1" smtClean="0">
                <a:latin typeface="Calibri" panose="020F0502020204030204" pitchFamily="34" charset="0"/>
              </a:rPr>
              <a:t>Lithostratigraphy</a:t>
            </a:r>
            <a:r>
              <a:rPr lang="en-US" sz="2800" dirty="0" smtClean="0">
                <a:latin typeface="Calibri" panose="020F0502020204030204" pitchFamily="34" charset="0"/>
              </a:rPr>
              <a:t> of the Miocene Monterey/</a:t>
            </a:r>
            <a:r>
              <a:rPr lang="en-US" sz="2800" dirty="0" err="1" smtClean="0">
                <a:latin typeface="Calibri" panose="020F0502020204030204" pitchFamily="34" charset="0"/>
              </a:rPr>
              <a:t>Modelo</a:t>
            </a:r>
            <a:r>
              <a:rPr lang="en-US" sz="2800" dirty="0" smtClean="0">
                <a:latin typeface="Calibri" panose="020F0502020204030204" pitchFamily="34" charset="0"/>
              </a:rPr>
              <a:t> Formation along </a:t>
            </a:r>
            <a:br>
              <a:rPr lang="en-US" sz="2800" dirty="0" smtClean="0">
                <a:latin typeface="Calibri" panose="020F0502020204030204" pitchFamily="34" charset="0"/>
              </a:rPr>
            </a:br>
            <a:r>
              <a:rPr lang="en-US" sz="2800" dirty="0" smtClean="0">
                <a:latin typeface="Calibri" panose="020F0502020204030204" pitchFamily="34" charset="0"/>
              </a:rPr>
              <a:t>Camino De La </a:t>
            </a:r>
            <a:r>
              <a:rPr lang="en-US" sz="2800" dirty="0" err="1" smtClean="0">
                <a:latin typeface="Calibri" panose="020F0502020204030204" pitchFamily="34" charset="0"/>
              </a:rPr>
              <a:t>Cumbre</a:t>
            </a:r>
            <a:r>
              <a:rPr lang="en-US" sz="2800" dirty="0" smtClean="0">
                <a:latin typeface="Calibri" panose="020F0502020204030204" pitchFamily="34" charset="0"/>
              </a:rPr>
              <a:t>, Sherman Oaks, CA</a:t>
            </a:r>
            <a:endParaRPr lang="en-US" sz="2800" dirty="0">
              <a:latin typeface="Calibri" panose="020F0502020204030204" pitchFamily="34" charset="0"/>
            </a:endParaRPr>
          </a:p>
        </p:txBody>
      </p:sp>
      <p:sp>
        <p:nvSpPr>
          <p:cNvPr id="3" name="Subtitle 2"/>
          <p:cNvSpPr>
            <a:spLocks noGrp="1"/>
          </p:cNvSpPr>
          <p:nvPr>
            <p:ph type="subTitle" idx="1"/>
          </p:nvPr>
        </p:nvSpPr>
        <p:spPr>
          <a:xfrm>
            <a:off x="685800" y="3505200"/>
            <a:ext cx="6461760" cy="1066800"/>
          </a:xfrm>
        </p:spPr>
        <p:txBody>
          <a:bodyPr>
            <a:normAutofit fontScale="92500" lnSpcReduction="20000"/>
          </a:bodyPr>
          <a:lstStyle/>
          <a:p>
            <a:r>
              <a:rPr lang="en-US" dirty="0" smtClean="0">
                <a:latin typeface="Calibri" panose="020F0502020204030204" pitchFamily="34" charset="0"/>
              </a:rPr>
              <a:t>Ben Davidson </a:t>
            </a:r>
          </a:p>
          <a:p>
            <a:r>
              <a:rPr lang="en-US" dirty="0" smtClean="0">
                <a:latin typeface="Calibri" panose="020F0502020204030204" pitchFamily="34" charset="0"/>
              </a:rPr>
              <a:t>Dept. of Geological Sciences, </a:t>
            </a:r>
          </a:p>
          <a:p>
            <a:r>
              <a:rPr lang="en-US" dirty="0" smtClean="0">
                <a:latin typeface="Calibri" panose="020F0502020204030204" pitchFamily="34" charset="0"/>
              </a:rPr>
              <a:t>California State University of Long Beach</a:t>
            </a: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5" name="TextBox 4"/>
          <p:cNvSpPr txBox="1"/>
          <p:nvPr/>
        </p:nvSpPr>
        <p:spPr>
          <a:xfrm>
            <a:off x="1143001" y="0"/>
            <a:ext cx="4938660" cy="369332"/>
          </a:xfrm>
          <a:prstGeom prst="rect">
            <a:avLst/>
          </a:prstGeom>
          <a:noFill/>
        </p:spPr>
        <p:txBody>
          <a:bodyPr wrap="none" rtlCol="0">
            <a:spAutoFit/>
          </a:bodyPr>
          <a:lstStyle/>
          <a:p>
            <a:r>
              <a:rPr lang="en-US" smtClean="0">
                <a:solidFill>
                  <a:schemeClr val="bg1"/>
                </a:solidFill>
                <a:latin typeface="Calibri" panose="020F0502020204030204" pitchFamily="34" charset="0"/>
              </a:rPr>
              <a:t>M.A.R.S. </a:t>
            </a:r>
            <a:r>
              <a:rPr lang="en-US" dirty="0" smtClean="0">
                <a:solidFill>
                  <a:schemeClr val="bg1"/>
                </a:solidFill>
                <a:latin typeface="Calibri" panose="020F0502020204030204" pitchFamily="34" charset="0"/>
              </a:rPr>
              <a:t>Project: Monterey and Related Sediments</a:t>
            </a:r>
            <a:endParaRPr lang="en-US" dirty="0">
              <a:solidFill>
                <a:schemeClr val="bg1"/>
              </a:solidFill>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a:t>
            </a:r>
            <a:endParaRPr lang="en-US" dirty="0"/>
          </a:p>
        </p:txBody>
      </p:sp>
      <p:sp>
        <p:nvSpPr>
          <p:cNvPr id="3" name="Content Placeholder 2"/>
          <p:cNvSpPr>
            <a:spLocks noGrp="1"/>
          </p:cNvSpPr>
          <p:nvPr>
            <p:ph idx="1"/>
          </p:nvPr>
        </p:nvSpPr>
        <p:spPr/>
        <p:txBody>
          <a:bodyPr/>
          <a:lstStyle/>
          <a:p>
            <a:r>
              <a:rPr lang="en-US" dirty="0" smtClean="0"/>
              <a:t>Jacob’s staff for measuring the total stratigraphic thickness</a:t>
            </a:r>
          </a:p>
          <a:p>
            <a:r>
              <a:rPr lang="en-US" dirty="0" smtClean="0"/>
              <a:t>Handheld spectral Gamma Ray – readings taken every two feet in stratigraphic thickness</a:t>
            </a:r>
          </a:p>
          <a:p>
            <a:r>
              <a:rPr lang="en-US" dirty="0" smtClean="0"/>
              <a:t>Visual analysis of outcrop for lithological descriptions </a:t>
            </a:r>
          </a:p>
          <a:p>
            <a:r>
              <a:rPr lang="en-US" dirty="0" smtClean="0"/>
              <a:t>Excel and Illustrator for graphs and data analysis</a:t>
            </a:r>
          </a:p>
          <a:p>
            <a:endParaRPr lang="en-US" dirty="0"/>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5" name="TextBox 4"/>
          <p:cNvSpPr txBox="1"/>
          <p:nvPr/>
        </p:nvSpPr>
        <p:spPr>
          <a:xfrm>
            <a:off x="1143000" y="0"/>
            <a:ext cx="4880952"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208088" y="5638803"/>
            <a:ext cx="4211515" cy="1015663"/>
          </a:xfrm>
          <a:prstGeom prst="rect">
            <a:avLst/>
          </a:prstGeom>
          <a:solidFill>
            <a:schemeClr val="bg1"/>
          </a:solidFill>
        </p:spPr>
        <p:txBody>
          <a:bodyPr wrap="square">
            <a:spAutoFit/>
          </a:bodyPr>
          <a:lstStyle/>
          <a:p>
            <a:pPr algn="ctr"/>
            <a:r>
              <a:rPr lang="en-US" sz="1400" dirty="0">
                <a:latin typeface="Calibri" panose="020F0502020204030204" pitchFamily="34" charset="0"/>
              </a:rPr>
              <a:t>-Massive, fine- to coarse-grained, poor- to </a:t>
            </a:r>
            <a:r>
              <a:rPr lang="en-US" sz="1400" dirty="0" smtClean="0">
                <a:latin typeface="Calibri" panose="020F0502020204030204" pitchFamily="34" charset="0"/>
              </a:rPr>
              <a:t>well-sorted, thick-bedded </a:t>
            </a:r>
            <a:r>
              <a:rPr lang="en-US" sz="1400" dirty="0">
                <a:latin typeface="Calibri" panose="020F0502020204030204" pitchFamily="34" charset="0"/>
              </a:rPr>
              <a:t>sandstone with a </a:t>
            </a:r>
            <a:r>
              <a:rPr lang="en-US" sz="1400" dirty="0" smtClean="0">
                <a:latin typeface="Calibri" panose="020F0502020204030204" pitchFamily="34" charset="0"/>
              </a:rPr>
              <a:t>predominantly  quartzofeldspathic </a:t>
            </a:r>
            <a:r>
              <a:rPr lang="en-US" sz="1400" dirty="0">
                <a:latin typeface="Calibri" panose="020F0502020204030204" pitchFamily="34" charset="0"/>
              </a:rPr>
              <a:t>composition. The matrix varies </a:t>
            </a:r>
            <a:r>
              <a:rPr lang="en-US" sz="1400" dirty="0" smtClean="0">
                <a:latin typeface="Calibri" panose="020F0502020204030204" pitchFamily="34" charset="0"/>
              </a:rPr>
              <a:t>in clay content and </a:t>
            </a:r>
            <a:r>
              <a:rPr lang="en-US" sz="1400" dirty="0">
                <a:latin typeface="Calibri" panose="020F0502020204030204" pitchFamily="34" charset="0"/>
              </a:rPr>
              <a:t>is grain-supported</a:t>
            </a:r>
            <a:r>
              <a:rPr lang="en-US" dirty="0"/>
              <a:t>. </a:t>
            </a:r>
          </a:p>
        </p:txBody>
      </p:sp>
    </p:spTree>
    <p:extLst>
      <p:ext uri="{BB962C8B-B14F-4D97-AF65-F5344CB8AC3E}">
        <p14:creationId xmlns:p14="http://schemas.microsoft.com/office/powerpoint/2010/main" val="12298590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600" y="6096003"/>
            <a:ext cx="4038600" cy="584775"/>
          </a:xfrm>
          <a:prstGeom prst="rect">
            <a:avLst/>
          </a:prstGeom>
          <a:solidFill>
            <a:schemeClr val="bg1"/>
          </a:solidFill>
        </p:spPr>
        <p:txBody>
          <a:bodyPr wrap="square">
            <a:spAutoFit/>
          </a:bodyPr>
          <a:lstStyle/>
          <a:p>
            <a:pPr algn="ctr"/>
            <a:r>
              <a:rPr lang="en-US" sz="1600" dirty="0">
                <a:latin typeface="Calibri" panose="020F0502020204030204" pitchFamily="34" charset="0"/>
              </a:rPr>
              <a:t>-</a:t>
            </a:r>
            <a:r>
              <a:rPr lang="en-US" sz="1600" dirty="0" err="1">
                <a:latin typeface="Calibri" panose="020F0502020204030204" pitchFamily="34" charset="0"/>
              </a:rPr>
              <a:t>Interbedded</a:t>
            </a:r>
            <a:r>
              <a:rPr lang="en-US" sz="1600" dirty="0">
                <a:latin typeface="Calibri" panose="020F0502020204030204" pitchFamily="34" charset="0"/>
              </a:rPr>
              <a:t> white, laminated diatomite </a:t>
            </a:r>
            <a:r>
              <a:rPr lang="en-US" sz="1600" dirty="0" smtClean="0">
                <a:latin typeface="Calibri" panose="020F0502020204030204" pitchFamily="34" charset="0"/>
              </a:rPr>
              <a:t>   with muddy, diatomaceous</a:t>
            </a:r>
            <a:r>
              <a:rPr lang="en-US" sz="1600" dirty="0">
                <a:latin typeface="Calibri" panose="020F0502020204030204" pitchFamily="34" charset="0"/>
              </a:rPr>
              <a:t>, “speckled beds”.</a:t>
            </a:r>
          </a:p>
        </p:txBody>
      </p:sp>
    </p:spTree>
    <p:extLst>
      <p:ext uri="{BB962C8B-B14F-4D97-AF65-F5344CB8AC3E}">
        <p14:creationId xmlns:p14="http://schemas.microsoft.com/office/powerpoint/2010/main" val="31615539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6" name="TextBox 5"/>
          <p:cNvSpPr txBox="1"/>
          <p:nvPr/>
        </p:nvSpPr>
        <p:spPr>
          <a:xfrm>
            <a:off x="1143000" y="0"/>
            <a:ext cx="4880952"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pic>
        <p:nvPicPr>
          <p:cNvPr id="2" name="Picture 1" descr="Intbedded_lam_speckled_be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457200"/>
            <a:ext cx="4216400" cy="6324600"/>
          </a:xfrm>
          <a:prstGeom prst="rect">
            <a:avLst/>
          </a:prstGeom>
        </p:spPr>
      </p:pic>
    </p:spTree>
    <p:extLst>
      <p:ext uri="{BB962C8B-B14F-4D97-AF65-F5344CB8AC3E}">
        <p14:creationId xmlns:p14="http://schemas.microsoft.com/office/powerpoint/2010/main" val="25470248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42403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143000" y="0"/>
            <a:ext cx="4955203"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18159" r="17153"/>
          <a:stretch/>
        </p:blipFill>
        <p:spPr>
          <a:xfrm>
            <a:off x="2819404" y="58160"/>
            <a:ext cx="3515437" cy="7032352"/>
          </a:xfrm>
        </p:spPr>
      </p:pic>
      <p:pic>
        <p:nvPicPr>
          <p:cNvPr id="8" name="Picture 7" descr="Screen Clipping"/>
          <p:cNvPicPr>
            <a:picLocks noChangeAspect="1"/>
          </p:cNvPicPr>
          <p:nvPr/>
        </p:nvPicPr>
        <p:blipFill rotWithShape="1">
          <a:blip r:embed="rId4">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4" name="Rectangle 3"/>
          <p:cNvSpPr/>
          <p:nvPr/>
        </p:nvSpPr>
        <p:spPr>
          <a:xfrm>
            <a:off x="2819401" y="-457200"/>
            <a:ext cx="3515436" cy="934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8545342">
            <a:off x="2804472" y="208910"/>
            <a:ext cx="533400" cy="215444"/>
          </a:xfrm>
          <a:prstGeom prst="rect">
            <a:avLst/>
          </a:prstGeom>
          <a:noFill/>
        </p:spPr>
        <p:txBody>
          <a:bodyPr wrap="square" rtlCol="0">
            <a:spAutoFit/>
          </a:bodyPr>
          <a:lstStyle/>
          <a:p>
            <a:r>
              <a:rPr lang="en-US" sz="800" dirty="0" smtClean="0">
                <a:latin typeface="Calibri" panose="020F0502020204030204" pitchFamily="34" charset="0"/>
              </a:rPr>
              <a:t>Age</a:t>
            </a:r>
            <a:endParaRPr lang="en-US" sz="800" dirty="0">
              <a:latin typeface="Calibri" panose="020F0502020204030204" pitchFamily="34" charset="0"/>
            </a:endParaRPr>
          </a:p>
        </p:txBody>
      </p:sp>
      <p:sp>
        <p:nvSpPr>
          <p:cNvPr id="9" name="TextBox 8"/>
          <p:cNvSpPr txBox="1"/>
          <p:nvPr/>
        </p:nvSpPr>
        <p:spPr>
          <a:xfrm rot="18545342">
            <a:off x="2910674" y="117069"/>
            <a:ext cx="783484" cy="215444"/>
          </a:xfrm>
          <a:prstGeom prst="rect">
            <a:avLst/>
          </a:prstGeom>
          <a:noFill/>
        </p:spPr>
        <p:txBody>
          <a:bodyPr wrap="square" rtlCol="0">
            <a:spAutoFit/>
          </a:bodyPr>
          <a:lstStyle/>
          <a:p>
            <a:r>
              <a:rPr lang="en-US" sz="800" spc="-300" dirty="0" smtClean="0">
                <a:latin typeface="Calibri" panose="020F0502020204030204" pitchFamily="34" charset="0"/>
              </a:rPr>
              <a:t>Formation</a:t>
            </a:r>
            <a:endParaRPr lang="en-US" sz="800" spc="-300" dirty="0">
              <a:latin typeface="Calibri" panose="020F0502020204030204" pitchFamily="34" charset="0"/>
            </a:endParaRPr>
          </a:p>
        </p:txBody>
      </p:sp>
      <p:sp>
        <p:nvSpPr>
          <p:cNvPr id="10" name="TextBox 9"/>
          <p:cNvSpPr txBox="1"/>
          <p:nvPr/>
        </p:nvSpPr>
        <p:spPr>
          <a:xfrm rot="18545342">
            <a:off x="3053357" y="127095"/>
            <a:ext cx="783484" cy="215444"/>
          </a:xfrm>
          <a:prstGeom prst="rect">
            <a:avLst/>
          </a:prstGeom>
          <a:noFill/>
        </p:spPr>
        <p:txBody>
          <a:bodyPr wrap="square" rtlCol="0">
            <a:spAutoFit/>
          </a:bodyPr>
          <a:lstStyle/>
          <a:p>
            <a:r>
              <a:rPr lang="en-US" sz="800" spc="-300" dirty="0" smtClean="0">
                <a:latin typeface="Calibri" panose="020F0502020204030204" pitchFamily="34" charset="0"/>
              </a:rPr>
              <a:t>Thickness</a:t>
            </a:r>
            <a:r>
              <a:rPr lang="en-US" sz="800" spc="-150" dirty="0" smtClean="0">
                <a:latin typeface="Calibri" panose="020F0502020204030204" pitchFamily="34" charset="0"/>
              </a:rPr>
              <a:t>(</a:t>
            </a:r>
            <a:r>
              <a:rPr lang="en-US" sz="800" spc="-150" dirty="0" err="1" smtClean="0">
                <a:latin typeface="Calibri" panose="020F0502020204030204" pitchFamily="34" charset="0"/>
              </a:rPr>
              <a:t>ft</a:t>
            </a:r>
            <a:r>
              <a:rPr lang="en-US" sz="800" spc="-150" dirty="0" smtClean="0">
                <a:latin typeface="Calibri" panose="020F0502020204030204" pitchFamily="34" charset="0"/>
              </a:rPr>
              <a:t>)</a:t>
            </a:r>
            <a:endParaRPr lang="en-US" sz="800" spc="-150" dirty="0">
              <a:latin typeface="Calibri" panose="020F0502020204030204" pitchFamily="34" charset="0"/>
            </a:endParaRPr>
          </a:p>
        </p:txBody>
      </p:sp>
      <p:sp>
        <p:nvSpPr>
          <p:cNvPr id="11" name="TextBox 10"/>
          <p:cNvSpPr txBox="1"/>
          <p:nvPr/>
        </p:nvSpPr>
        <p:spPr>
          <a:xfrm rot="18545342">
            <a:off x="3291673" y="111858"/>
            <a:ext cx="783484" cy="215444"/>
          </a:xfrm>
          <a:prstGeom prst="rect">
            <a:avLst/>
          </a:prstGeom>
          <a:noFill/>
        </p:spPr>
        <p:txBody>
          <a:bodyPr wrap="square" rtlCol="0">
            <a:spAutoFit/>
          </a:bodyPr>
          <a:lstStyle/>
          <a:p>
            <a:r>
              <a:rPr lang="en-US" sz="800" dirty="0" smtClean="0">
                <a:latin typeface="Calibri" panose="020F0502020204030204" pitchFamily="34" charset="0"/>
              </a:rPr>
              <a:t>Lithology</a:t>
            </a:r>
            <a:endParaRPr lang="en-US" sz="800" dirty="0">
              <a:latin typeface="Calibri" panose="020F0502020204030204" pitchFamily="34" charset="0"/>
            </a:endParaRPr>
          </a:p>
        </p:txBody>
      </p:sp>
      <p:sp>
        <p:nvSpPr>
          <p:cNvPr id="7" name="TextBox 6"/>
          <p:cNvSpPr txBox="1"/>
          <p:nvPr/>
        </p:nvSpPr>
        <p:spPr>
          <a:xfrm>
            <a:off x="3733804" y="176804"/>
            <a:ext cx="720089" cy="338554"/>
          </a:xfrm>
          <a:prstGeom prst="rect">
            <a:avLst/>
          </a:prstGeom>
          <a:noFill/>
        </p:spPr>
        <p:txBody>
          <a:bodyPr wrap="square" rtlCol="0">
            <a:spAutoFit/>
          </a:bodyPr>
          <a:lstStyle/>
          <a:p>
            <a:pPr algn="ctr"/>
            <a:r>
              <a:rPr lang="en-US" sz="800" dirty="0" smtClean="0">
                <a:latin typeface="Calibri" panose="020F0502020204030204" pitchFamily="34" charset="0"/>
              </a:rPr>
              <a:t>Total API Gamma Ray</a:t>
            </a:r>
            <a:endParaRPr lang="en-US" sz="800" dirty="0">
              <a:latin typeface="Calibri" panose="020F0502020204030204" pitchFamily="34" charset="0"/>
            </a:endParaRPr>
          </a:p>
        </p:txBody>
      </p:sp>
      <p:sp>
        <p:nvSpPr>
          <p:cNvPr id="12" name="TextBox 11"/>
          <p:cNvSpPr txBox="1"/>
          <p:nvPr/>
        </p:nvSpPr>
        <p:spPr>
          <a:xfrm>
            <a:off x="4495804" y="58161"/>
            <a:ext cx="720089" cy="461665"/>
          </a:xfrm>
          <a:prstGeom prst="rect">
            <a:avLst/>
          </a:prstGeom>
          <a:noFill/>
        </p:spPr>
        <p:txBody>
          <a:bodyPr wrap="square" rtlCol="0">
            <a:spAutoFit/>
          </a:bodyPr>
          <a:lstStyle/>
          <a:p>
            <a:pPr algn="ctr"/>
            <a:r>
              <a:rPr lang="en-US" sz="800" dirty="0" smtClean="0">
                <a:solidFill>
                  <a:srgbClr val="0070C0"/>
                </a:solidFill>
                <a:latin typeface="Calibri" panose="020F0502020204030204" pitchFamily="34" charset="0"/>
              </a:rPr>
              <a:t>Thorium</a:t>
            </a:r>
            <a:r>
              <a:rPr lang="en-US" sz="800" dirty="0" smtClean="0">
                <a:latin typeface="Calibri" panose="020F0502020204030204" pitchFamily="34" charset="0"/>
              </a:rPr>
              <a:t> </a:t>
            </a:r>
            <a:r>
              <a:rPr lang="en-US" sz="800" dirty="0" smtClean="0">
                <a:solidFill>
                  <a:srgbClr val="00B050"/>
                </a:solidFill>
                <a:latin typeface="Calibri" panose="020F0502020204030204" pitchFamily="34" charset="0"/>
              </a:rPr>
              <a:t>Uranium</a:t>
            </a:r>
            <a:r>
              <a:rPr lang="en-US" sz="800" dirty="0" smtClean="0">
                <a:latin typeface="Calibri" panose="020F0502020204030204" pitchFamily="34" charset="0"/>
              </a:rPr>
              <a:t> </a:t>
            </a:r>
            <a:r>
              <a:rPr lang="en-US" sz="800" dirty="0" smtClean="0">
                <a:solidFill>
                  <a:srgbClr val="FF0000"/>
                </a:solidFill>
                <a:latin typeface="Calibri" panose="020F0502020204030204" pitchFamily="34" charset="0"/>
              </a:rPr>
              <a:t>Potassium</a:t>
            </a:r>
            <a:endParaRPr lang="en-US" sz="800" dirty="0">
              <a:solidFill>
                <a:srgbClr val="FF0000"/>
              </a:solidFill>
              <a:latin typeface="Calibri" panose="020F0502020204030204" pitchFamily="34" charset="0"/>
            </a:endParaRPr>
          </a:p>
        </p:txBody>
      </p:sp>
      <p:sp>
        <p:nvSpPr>
          <p:cNvPr id="13" name="TextBox 12"/>
          <p:cNvSpPr txBox="1"/>
          <p:nvPr/>
        </p:nvSpPr>
        <p:spPr>
          <a:xfrm>
            <a:off x="5135883" y="295063"/>
            <a:ext cx="720089" cy="215444"/>
          </a:xfrm>
          <a:prstGeom prst="rect">
            <a:avLst/>
          </a:prstGeom>
          <a:noFill/>
        </p:spPr>
        <p:txBody>
          <a:bodyPr wrap="square" rtlCol="0">
            <a:spAutoFit/>
          </a:bodyPr>
          <a:lstStyle/>
          <a:p>
            <a:pPr algn="ctr"/>
            <a:r>
              <a:rPr lang="en-US" sz="800" dirty="0" err="1" smtClean="0">
                <a:latin typeface="Calibri" panose="020F0502020204030204" pitchFamily="34" charset="0"/>
              </a:rPr>
              <a:t>Sand:Mud</a:t>
            </a:r>
            <a:endParaRPr lang="en-US" sz="800" dirty="0">
              <a:latin typeface="Calibri" panose="020F0502020204030204" pitchFamily="34" charset="0"/>
            </a:endParaRPr>
          </a:p>
        </p:txBody>
      </p:sp>
    </p:spTree>
    <p:extLst>
      <p:ext uri="{BB962C8B-B14F-4D97-AF65-F5344CB8AC3E}">
        <p14:creationId xmlns:p14="http://schemas.microsoft.com/office/powerpoint/2010/main" val="126014189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normAutofit/>
          </a:bodyPr>
          <a:lstStyle/>
          <a:p>
            <a:r>
              <a:rPr lang="en-US" dirty="0" smtClean="0"/>
              <a:t>To complete work thus far:</a:t>
            </a:r>
          </a:p>
          <a:p>
            <a:pPr marL="731520" lvl="1" indent="-457200">
              <a:buFont typeface="+mj-lt"/>
              <a:buAutoNum type="arabicPeriod"/>
            </a:pPr>
            <a:r>
              <a:rPr lang="en-US" dirty="0" smtClean="0"/>
              <a:t>Fill in gaps on logs</a:t>
            </a:r>
          </a:p>
          <a:p>
            <a:pPr marL="731520" lvl="1" indent="-457200">
              <a:buFont typeface="+mj-lt"/>
              <a:buAutoNum type="arabicPeriod"/>
            </a:pPr>
            <a:r>
              <a:rPr lang="en-US" dirty="0" smtClean="0"/>
              <a:t>Quantitative assessment of depositional </a:t>
            </a:r>
            <a:r>
              <a:rPr lang="en-US" dirty="0" err="1" smtClean="0"/>
              <a:t>facies</a:t>
            </a:r>
            <a:r>
              <a:rPr lang="en-US" dirty="0" smtClean="0"/>
              <a:t/>
            </a:r>
            <a:br>
              <a:rPr lang="en-US" dirty="0" smtClean="0"/>
            </a:br>
            <a:r>
              <a:rPr lang="en-US" dirty="0" smtClean="0"/>
              <a:t> </a:t>
            </a:r>
            <a:r>
              <a:rPr lang="en-US" smtClean="0"/>
              <a:t>(e.g., % </a:t>
            </a:r>
            <a:r>
              <a:rPr lang="en-US" dirty="0" smtClean="0"/>
              <a:t>speckled beds to pure diatomite)</a:t>
            </a:r>
          </a:p>
          <a:p>
            <a:pPr marL="731520" lvl="1" indent="-457200">
              <a:buFont typeface="+mj-lt"/>
              <a:buAutoNum type="arabicPeriod"/>
            </a:pPr>
            <a:r>
              <a:rPr lang="en-US" dirty="0" smtClean="0"/>
              <a:t>Further analysis of the data</a:t>
            </a:r>
          </a:p>
          <a:p>
            <a:pPr marL="731520" lvl="1" indent="-457200">
              <a:buFont typeface="+mj-lt"/>
              <a:buAutoNum type="arabicPeriod"/>
            </a:pPr>
            <a:endParaRPr lang="en-US" dirty="0"/>
          </a:p>
          <a:p>
            <a:pPr marL="731520" lvl="1" indent="-457200">
              <a:buFont typeface="+mj-lt"/>
              <a:buAutoNum type="arabicPeriod"/>
            </a:pPr>
            <a:endParaRPr lang="en-US" dirty="0"/>
          </a:p>
          <a:p>
            <a:r>
              <a:rPr lang="en-US" dirty="0" smtClean="0"/>
              <a:t>Possible Master’s Thesis</a:t>
            </a:r>
          </a:p>
          <a:p>
            <a:pPr marL="731520" lvl="1" indent="-457200">
              <a:buFont typeface="+mj-lt"/>
              <a:buAutoNum type="arabicPeriod"/>
            </a:pPr>
            <a:r>
              <a:rPr lang="en-US" dirty="0"/>
              <a:t>Repeat study on other outcrops in the area</a:t>
            </a:r>
          </a:p>
          <a:p>
            <a:pPr marL="731520" lvl="1" indent="-457200">
              <a:buFont typeface="+mj-lt"/>
              <a:buAutoNum type="arabicPeriod"/>
            </a:pPr>
            <a:r>
              <a:rPr lang="en-US" dirty="0" err="1" smtClean="0"/>
              <a:t>Paleocurrent</a:t>
            </a:r>
            <a:r>
              <a:rPr lang="en-US" dirty="0" smtClean="0"/>
              <a:t>/environment analysis</a:t>
            </a:r>
          </a:p>
          <a:p>
            <a:pPr marL="731520" lvl="1" indent="-457200">
              <a:buFont typeface="+mj-lt"/>
              <a:buAutoNum type="arabicPeriod"/>
            </a:pPr>
            <a:r>
              <a:rPr lang="en-US" dirty="0" smtClean="0"/>
              <a:t>Lateral </a:t>
            </a:r>
            <a:r>
              <a:rPr lang="en-US" dirty="0" err="1" smtClean="0"/>
              <a:t>facies</a:t>
            </a:r>
            <a:r>
              <a:rPr lang="en-US" dirty="0" smtClean="0"/>
              <a:t> relationships</a:t>
            </a:r>
          </a:p>
          <a:p>
            <a:pPr marL="731520" lvl="1" indent="-457200">
              <a:buFont typeface="+mj-lt"/>
              <a:buAutoNum type="arabicPeriod"/>
            </a:pPr>
            <a:r>
              <a:rPr lang="en-US" dirty="0" smtClean="0"/>
              <a:t>Detailed XRD and geochemistry for stratigraphic trends</a:t>
            </a:r>
          </a:p>
        </p:txBody>
      </p:sp>
      <p:sp>
        <p:nvSpPr>
          <p:cNvPr id="4" name="TextBox 3"/>
          <p:cNvSpPr txBox="1"/>
          <p:nvPr/>
        </p:nvSpPr>
        <p:spPr>
          <a:xfrm>
            <a:off x="1143000" y="0"/>
            <a:ext cx="4880952"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Tree>
    <p:extLst>
      <p:ext uri="{BB962C8B-B14F-4D97-AF65-F5344CB8AC3E}">
        <p14:creationId xmlns:p14="http://schemas.microsoft.com/office/powerpoint/2010/main" val="29297107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a:bodyPr>
          <a:lstStyle/>
          <a:p>
            <a:pPr marL="0" indent="0">
              <a:spcBef>
                <a:spcPts val="0"/>
              </a:spcBef>
            </a:pPr>
            <a:r>
              <a:rPr lang="en-US" sz="1400" dirty="0"/>
              <a:t> </a:t>
            </a:r>
            <a:r>
              <a:rPr lang="en-US" sz="1400" dirty="0" smtClean="0">
                <a:latin typeface="Calibri" panose="020F0502020204030204" pitchFamily="34" charset="0"/>
              </a:rPr>
              <a:t>  </a:t>
            </a:r>
            <a:r>
              <a:rPr lang="en-US" sz="1400" dirty="0" err="1" smtClean="0">
                <a:latin typeface="Calibri" panose="020F0502020204030204" pitchFamily="34" charset="0"/>
              </a:rPr>
              <a:t>Dibblee</a:t>
            </a:r>
            <a:r>
              <a:rPr lang="en-US" sz="1400" dirty="0">
                <a:latin typeface="Calibri" panose="020F0502020204030204" pitchFamily="34" charset="0"/>
              </a:rPr>
              <a:t>, T.W., and </a:t>
            </a:r>
            <a:r>
              <a:rPr lang="en-US" sz="1400" dirty="0" err="1">
                <a:latin typeface="Calibri" panose="020F0502020204030204" pitchFamily="34" charset="0"/>
              </a:rPr>
              <a:t>Ehrenspeck</a:t>
            </a:r>
            <a:r>
              <a:rPr lang="en-US" sz="1400" dirty="0">
                <a:latin typeface="Calibri" panose="020F0502020204030204" pitchFamily="34" charset="0"/>
              </a:rPr>
              <a:t>, H.E., ed. : </a:t>
            </a:r>
            <a:r>
              <a:rPr lang="en-US" sz="1400" dirty="0" err="1">
                <a:latin typeface="Calibri" panose="020F0502020204030204" pitchFamily="34" charset="0"/>
              </a:rPr>
              <a:t>Dibblee</a:t>
            </a:r>
            <a:r>
              <a:rPr lang="en-US" sz="1400" dirty="0">
                <a:latin typeface="Calibri" panose="020F0502020204030204" pitchFamily="34" charset="0"/>
              </a:rPr>
              <a:t> Geological Foundation </a:t>
            </a:r>
            <a:r>
              <a:rPr lang="en-US" sz="1400" dirty="0" err="1">
                <a:latin typeface="Calibri" panose="020F0502020204030204" pitchFamily="34" charset="0"/>
              </a:rPr>
              <a:t>Dibblee</a:t>
            </a:r>
            <a:r>
              <a:rPr lang="en-US" sz="1400" dirty="0">
                <a:latin typeface="Calibri" panose="020F0502020204030204" pitchFamily="34" charset="0"/>
              </a:rPr>
              <a:t> Foundation Map </a:t>
            </a:r>
            <a:r>
              <a:rPr lang="en-US" sz="1400" dirty="0" smtClean="0">
                <a:latin typeface="Calibri" panose="020F0502020204030204" pitchFamily="34" charset="0"/>
              </a:rPr>
              <a:t> </a:t>
            </a:r>
          </a:p>
          <a:p>
            <a:pPr marL="0" indent="0">
              <a:spcBef>
                <a:spcPts val="0"/>
              </a:spcBef>
              <a:buNone/>
            </a:pPr>
            <a:r>
              <a:rPr lang="en-US" sz="1400" dirty="0" smtClean="0">
                <a:latin typeface="Calibri" panose="020F0502020204030204" pitchFamily="34" charset="0"/>
              </a:rPr>
              <a:t>         DF-31</a:t>
            </a:r>
            <a:r>
              <a:rPr lang="en-US" sz="1400" dirty="0">
                <a:latin typeface="Calibri" panose="020F0502020204030204" pitchFamily="34" charset="0"/>
              </a:rPr>
              <a:t>, </a:t>
            </a:r>
            <a:r>
              <a:rPr lang="en-US" sz="1400" dirty="0" smtClean="0">
                <a:latin typeface="Calibri" panose="020F0502020204030204" pitchFamily="34" charset="0"/>
              </a:rPr>
              <a:t>scale 1:24,000</a:t>
            </a:r>
            <a:r>
              <a:rPr lang="en-US" sz="1400" dirty="0">
                <a:latin typeface="Calibri" panose="020F0502020204030204" pitchFamily="34" charset="0"/>
              </a:rPr>
              <a:t>.</a:t>
            </a:r>
          </a:p>
          <a:p>
            <a:pPr marL="0" indent="0">
              <a:spcBef>
                <a:spcPts val="0"/>
              </a:spcBef>
            </a:pPr>
            <a:r>
              <a:rPr lang="en-US" sz="1400" dirty="0" smtClean="0">
                <a:latin typeface="Calibri" panose="020F0502020204030204" pitchFamily="34" charset="0"/>
              </a:rPr>
              <a:t>   National </a:t>
            </a:r>
            <a:r>
              <a:rPr lang="en-US" sz="1400" dirty="0">
                <a:latin typeface="Calibri" panose="020F0502020204030204" pitchFamily="34" charset="0"/>
              </a:rPr>
              <a:t>Park Service (NPS) Geologic Resources Inventory (GRI) program. 2013. Unpublished  </a:t>
            </a:r>
            <a:endParaRPr lang="en-US" sz="1400" dirty="0" smtClean="0">
              <a:latin typeface="Calibri" panose="020F0502020204030204" pitchFamily="34" charset="0"/>
            </a:endParaRPr>
          </a:p>
          <a:p>
            <a:pPr marL="0" indent="0">
              <a:spcBef>
                <a:spcPts val="0"/>
              </a:spcBef>
              <a:buNone/>
            </a:pPr>
            <a:r>
              <a:rPr lang="en-US" sz="1400" dirty="0">
                <a:latin typeface="Calibri" panose="020F0502020204030204" pitchFamily="34" charset="0"/>
              </a:rPr>
              <a:t> </a:t>
            </a:r>
            <a:r>
              <a:rPr lang="en-US" sz="1400" dirty="0" smtClean="0">
                <a:latin typeface="Calibri" panose="020F0502020204030204" pitchFamily="34" charset="0"/>
              </a:rPr>
              <a:t>        Digital Geologic </a:t>
            </a:r>
            <a:r>
              <a:rPr lang="en-US" sz="1400" dirty="0">
                <a:latin typeface="Calibri" panose="020F0502020204030204" pitchFamily="34" charset="0"/>
              </a:rPr>
              <a:t>Map of Santa Monica Mountains National Recreation Area and Vicinity, </a:t>
            </a:r>
            <a:r>
              <a:rPr lang="en-US" sz="1400" dirty="0" smtClean="0">
                <a:latin typeface="Calibri" panose="020F0502020204030204" pitchFamily="34" charset="0"/>
              </a:rPr>
              <a:t>California</a:t>
            </a:r>
          </a:p>
          <a:p>
            <a:pPr marL="0" indent="0">
              <a:spcBef>
                <a:spcPts val="0"/>
              </a:spcBef>
              <a:buNone/>
            </a:pPr>
            <a:r>
              <a:rPr lang="en-US" sz="1400" dirty="0" smtClean="0">
                <a:latin typeface="Calibri" panose="020F0502020204030204" pitchFamily="34" charset="0"/>
              </a:rPr>
              <a:t>         (</a:t>
            </a:r>
            <a:r>
              <a:rPr lang="en-US" sz="1400" dirty="0">
                <a:latin typeface="Calibri" panose="020F0502020204030204" pitchFamily="34" charset="0"/>
              </a:rPr>
              <a:t>NPS, GRD, GRI, SAMO, SAMO digital map) adapted from CGS digital datasets by Wills et. al. </a:t>
            </a:r>
            <a:endParaRPr lang="en-US" sz="1400" dirty="0" smtClean="0">
              <a:latin typeface="Calibri" panose="020F0502020204030204" pitchFamily="34" charset="0"/>
            </a:endParaRPr>
          </a:p>
          <a:p>
            <a:pPr marL="0" indent="0">
              <a:spcBef>
                <a:spcPts val="0"/>
              </a:spcBef>
              <a:buNone/>
            </a:pPr>
            <a:r>
              <a:rPr lang="en-US" sz="1400" dirty="0">
                <a:latin typeface="Calibri" panose="020F0502020204030204" pitchFamily="34" charset="0"/>
              </a:rPr>
              <a:t> </a:t>
            </a:r>
            <a:r>
              <a:rPr lang="en-US" sz="1400" dirty="0" smtClean="0">
                <a:latin typeface="Calibri" panose="020F0502020204030204" pitchFamily="34" charset="0"/>
              </a:rPr>
              <a:t>        (</a:t>
            </a:r>
            <a:r>
              <a:rPr lang="en-US" sz="1400" dirty="0">
                <a:latin typeface="Calibri" panose="020F0502020204030204" pitchFamily="34" charset="0"/>
              </a:rPr>
              <a:t>2013), Irvine and </a:t>
            </a:r>
            <a:r>
              <a:rPr lang="en-US" sz="1400" dirty="0" err="1">
                <a:latin typeface="Calibri" panose="020F0502020204030204" pitchFamily="34" charset="0"/>
              </a:rPr>
              <a:t>McCrink</a:t>
            </a:r>
            <a:r>
              <a:rPr lang="en-US" sz="1400" dirty="0">
                <a:latin typeface="Calibri" panose="020F0502020204030204" pitchFamily="34" charset="0"/>
              </a:rPr>
              <a:t> (2012), and Tan et. al. (2004), and a USGS map by Yerkes et. al. </a:t>
            </a:r>
            <a:endParaRPr lang="en-US" sz="1400" dirty="0" smtClean="0">
              <a:latin typeface="Calibri" panose="020F0502020204030204" pitchFamily="34" charset="0"/>
            </a:endParaRPr>
          </a:p>
          <a:p>
            <a:pPr marL="0" indent="0">
              <a:spcBef>
                <a:spcPts val="0"/>
              </a:spcBef>
              <a:buNone/>
            </a:pPr>
            <a:r>
              <a:rPr lang="en-US" sz="1400" dirty="0">
                <a:latin typeface="Calibri" panose="020F0502020204030204" pitchFamily="34" charset="0"/>
              </a:rPr>
              <a:t> </a:t>
            </a:r>
            <a:r>
              <a:rPr lang="en-US" sz="1400" dirty="0" smtClean="0">
                <a:latin typeface="Calibri" panose="020F0502020204030204" pitchFamily="34" charset="0"/>
              </a:rPr>
              <a:t>        (</a:t>
            </a:r>
            <a:r>
              <a:rPr lang="en-US" sz="1400" dirty="0">
                <a:latin typeface="Calibri" panose="020F0502020204030204" pitchFamily="34" charset="0"/>
              </a:rPr>
              <a:t>2005). National Park Service (NPS) Geologic Resources Inventory (GRI) program. Geospatial </a:t>
            </a:r>
            <a:endParaRPr lang="en-US" sz="1400" dirty="0" smtClean="0">
              <a:latin typeface="Calibri" panose="020F0502020204030204" pitchFamily="34" charset="0"/>
            </a:endParaRPr>
          </a:p>
          <a:p>
            <a:pPr marL="0" indent="0">
              <a:spcBef>
                <a:spcPts val="0"/>
              </a:spcBef>
              <a:buNone/>
            </a:pPr>
            <a:r>
              <a:rPr lang="en-US" sz="1400" dirty="0">
                <a:latin typeface="Calibri" panose="020F0502020204030204" pitchFamily="34" charset="0"/>
              </a:rPr>
              <a:t> </a:t>
            </a:r>
            <a:r>
              <a:rPr lang="en-US" sz="1400" dirty="0" smtClean="0">
                <a:latin typeface="Calibri" panose="020F0502020204030204" pitchFamily="34" charset="0"/>
              </a:rPr>
              <a:t>      Dataset-2203467.</a:t>
            </a:r>
          </a:p>
          <a:p>
            <a:r>
              <a:rPr lang="en-US" sz="1400" dirty="0" err="1">
                <a:latin typeface="Calibri" panose="020F0502020204030204" pitchFamily="34" charset="0"/>
              </a:rPr>
              <a:t>Redin</a:t>
            </a:r>
            <a:r>
              <a:rPr lang="en-US" sz="1400" dirty="0">
                <a:latin typeface="Calibri" panose="020F0502020204030204" pitchFamily="34" charset="0"/>
              </a:rPr>
              <a:t>, Tom.1991. Oil and Gas Production from Submarine Fans of the Los Angeles Basin. AAPG </a:t>
            </a:r>
            <a:r>
              <a:rPr lang="en-US" sz="1400" dirty="0" smtClean="0">
                <a:latin typeface="Calibri" panose="020F0502020204030204" pitchFamily="34" charset="0"/>
              </a:rPr>
              <a:t>Memoir, </a:t>
            </a:r>
            <a:r>
              <a:rPr lang="en-US" sz="1400" dirty="0">
                <a:latin typeface="Calibri" panose="020F0502020204030204" pitchFamily="34" charset="0"/>
              </a:rPr>
              <a:t>v. </a:t>
            </a:r>
            <a:r>
              <a:rPr lang="en-US" sz="1400" dirty="0" smtClean="0">
                <a:latin typeface="Calibri" panose="020F0502020204030204" pitchFamily="34" charset="0"/>
              </a:rPr>
              <a:t> </a:t>
            </a:r>
          </a:p>
          <a:p>
            <a:pPr marL="0" indent="0">
              <a:buNone/>
            </a:pPr>
            <a:r>
              <a:rPr lang="en-US" sz="1400" dirty="0">
                <a:latin typeface="Calibri" panose="020F0502020204030204" pitchFamily="34" charset="0"/>
              </a:rPr>
              <a:t> </a:t>
            </a:r>
            <a:r>
              <a:rPr lang="en-US" sz="1400" dirty="0" smtClean="0">
                <a:latin typeface="Calibri" panose="020F0502020204030204" pitchFamily="34" charset="0"/>
              </a:rPr>
              <a:t>        52</a:t>
            </a:r>
            <a:r>
              <a:rPr lang="en-US" sz="1400" dirty="0">
                <a:latin typeface="Calibri" panose="020F0502020204030204" pitchFamily="34" charset="0"/>
              </a:rPr>
              <a:t>, ch.8. </a:t>
            </a:r>
          </a:p>
          <a:p>
            <a:r>
              <a:rPr lang="en-US" sz="1400" dirty="0" err="1" smtClean="0">
                <a:latin typeface="Calibri" panose="020F0502020204030204" pitchFamily="34" charset="0"/>
              </a:rPr>
              <a:t>Rummelhart</a:t>
            </a:r>
            <a:r>
              <a:rPr lang="en-US" sz="1400" dirty="0" smtClean="0">
                <a:latin typeface="Calibri" panose="020F0502020204030204" pitchFamily="34" charset="0"/>
              </a:rPr>
              <a:t>, Peter, and Ingersoll, Raymond. 1997. Provenance of the upper Miocene </a:t>
            </a:r>
            <a:r>
              <a:rPr lang="en-US" sz="1400" dirty="0" err="1" smtClean="0">
                <a:latin typeface="Calibri" panose="020F0502020204030204" pitchFamily="34" charset="0"/>
              </a:rPr>
              <a:t>Modelo</a:t>
            </a:r>
            <a:r>
              <a:rPr lang="en-US" sz="1400" dirty="0" smtClean="0">
                <a:latin typeface="Calibri" panose="020F0502020204030204" pitchFamily="34" charset="0"/>
              </a:rPr>
              <a:t> </a:t>
            </a:r>
          </a:p>
          <a:p>
            <a:pPr marL="0" indent="0">
              <a:buNone/>
            </a:pPr>
            <a:r>
              <a:rPr lang="en-US" sz="1400" dirty="0">
                <a:latin typeface="Calibri" panose="020F0502020204030204" pitchFamily="34" charset="0"/>
              </a:rPr>
              <a:t> </a:t>
            </a:r>
            <a:r>
              <a:rPr lang="en-US" sz="1400" dirty="0" smtClean="0">
                <a:latin typeface="Calibri" panose="020F0502020204030204" pitchFamily="34" charset="0"/>
              </a:rPr>
              <a:t>        Formation and Subsidence analysis of the Los Angeles basin, southern California: Implications </a:t>
            </a:r>
          </a:p>
          <a:p>
            <a:pPr marL="0" indent="0">
              <a:buNone/>
            </a:pPr>
            <a:r>
              <a:rPr lang="en-US" sz="1400" dirty="0">
                <a:latin typeface="Calibri" panose="020F0502020204030204" pitchFamily="34" charset="0"/>
              </a:rPr>
              <a:t> </a:t>
            </a:r>
            <a:r>
              <a:rPr lang="en-US" sz="1400" dirty="0" smtClean="0">
                <a:latin typeface="Calibri" panose="020F0502020204030204" pitchFamily="34" charset="0"/>
              </a:rPr>
              <a:t>        for </a:t>
            </a:r>
            <a:r>
              <a:rPr lang="en-US" sz="1400" dirty="0" err="1" smtClean="0">
                <a:latin typeface="Calibri" panose="020F0502020204030204" pitchFamily="34" charset="0"/>
              </a:rPr>
              <a:t>paleotectonic</a:t>
            </a:r>
            <a:r>
              <a:rPr lang="en-US" sz="1400" dirty="0" smtClean="0">
                <a:latin typeface="Calibri" panose="020F0502020204030204" pitchFamily="34" charset="0"/>
              </a:rPr>
              <a:t> and </a:t>
            </a:r>
            <a:r>
              <a:rPr lang="en-US" sz="1400" dirty="0" err="1" smtClean="0">
                <a:latin typeface="Calibri" panose="020F0502020204030204" pitchFamily="34" charset="0"/>
              </a:rPr>
              <a:t>paleogeographic</a:t>
            </a:r>
            <a:r>
              <a:rPr lang="en-US" sz="1400" dirty="0" smtClean="0">
                <a:latin typeface="Calibri" panose="020F0502020204030204" pitchFamily="34" charset="0"/>
              </a:rPr>
              <a:t> reconstructions: Geological Society of America Bulletin, v. </a:t>
            </a:r>
          </a:p>
          <a:p>
            <a:pPr marL="0" indent="0">
              <a:buNone/>
            </a:pPr>
            <a:r>
              <a:rPr lang="en-US" sz="1400" dirty="0">
                <a:latin typeface="Calibri" panose="020F0502020204030204" pitchFamily="34" charset="0"/>
              </a:rPr>
              <a:t> </a:t>
            </a:r>
            <a:r>
              <a:rPr lang="en-US" sz="1400" dirty="0" smtClean="0">
                <a:latin typeface="Calibri" panose="020F0502020204030204" pitchFamily="34" charset="0"/>
              </a:rPr>
              <a:t>        109, no. 7, p. 885-699.</a:t>
            </a:r>
          </a:p>
          <a:p>
            <a:r>
              <a:rPr lang="en-US" sz="1400" dirty="0" smtClean="0">
                <a:latin typeface="Calibri" panose="020F0502020204030204" pitchFamily="34" charset="0"/>
              </a:rPr>
              <a:t>Wright</a:t>
            </a:r>
            <a:r>
              <a:rPr lang="en-US" sz="1400" dirty="0">
                <a:latin typeface="Calibri" panose="020F0502020204030204" pitchFamily="34" charset="0"/>
              </a:rPr>
              <a:t>, T. L., 1991, Structural geology and tectonic evolution of the Los Angeles basin, California, </a:t>
            </a:r>
            <a:r>
              <a:rPr lang="en-US" sz="1400" dirty="0" smtClean="0">
                <a:latin typeface="Calibri" panose="020F0502020204030204" pitchFamily="34" charset="0"/>
              </a:rPr>
              <a:t>in</a:t>
            </a:r>
          </a:p>
          <a:p>
            <a:pPr marL="0" indent="0">
              <a:buNone/>
            </a:pPr>
            <a:r>
              <a:rPr lang="en-US" sz="1400" dirty="0">
                <a:latin typeface="Calibri" panose="020F0502020204030204" pitchFamily="34" charset="0"/>
              </a:rPr>
              <a:t> </a:t>
            </a:r>
            <a:r>
              <a:rPr lang="en-US" sz="1400" dirty="0" smtClean="0">
                <a:latin typeface="Calibri" panose="020F0502020204030204" pitchFamily="34" charset="0"/>
              </a:rPr>
              <a:t>        Biddle</a:t>
            </a:r>
            <a:r>
              <a:rPr lang="en-US" sz="1400" dirty="0">
                <a:latin typeface="Calibri" panose="020F0502020204030204" pitchFamily="34" charset="0"/>
              </a:rPr>
              <a:t>, K. T., </a:t>
            </a:r>
            <a:r>
              <a:rPr lang="en-US" sz="1400" dirty="0" smtClean="0">
                <a:latin typeface="Calibri" panose="020F0502020204030204" pitchFamily="34" charset="0"/>
              </a:rPr>
              <a:t>ed</a:t>
            </a:r>
            <a:r>
              <a:rPr lang="en-US" sz="1400" dirty="0">
                <a:latin typeface="Calibri" panose="020F0502020204030204" pitchFamily="34" charset="0"/>
              </a:rPr>
              <a:t>., Active margin basins: American Association of Petroleum Geologists Memoir </a:t>
            </a:r>
            <a:endParaRPr lang="en-US" sz="1400" dirty="0" smtClean="0">
              <a:latin typeface="Calibri" panose="020F0502020204030204" pitchFamily="34" charset="0"/>
            </a:endParaRPr>
          </a:p>
          <a:p>
            <a:pPr marL="0" indent="0">
              <a:buNone/>
            </a:pPr>
            <a:r>
              <a:rPr lang="en-US" sz="1400" dirty="0">
                <a:latin typeface="Calibri" panose="020F0502020204030204" pitchFamily="34" charset="0"/>
              </a:rPr>
              <a:t> </a:t>
            </a:r>
            <a:r>
              <a:rPr lang="en-US" sz="1400" dirty="0" smtClean="0">
                <a:latin typeface="Calibri" panose="020F0502020204030204" pitchFamily="34" charset="0"/>
              </a:rPr>
              <a:t>        52</a:t>
            </a:r>
            <a:r>
              <a:rPr lang="en-US" sz="1400" dirty="0">
                <a:latin typeface="Calibri" panose="020F0502020204030204" pitchFamily="34" charset="0"/>
              </a:rPr>
              <a:t>, p. 35–134.</a:t>
            </a:r>
          </a:p>
          <a:p>
            <a:pPr marL="274320" lvl="1" indent="0">
              <a:buNone/>
            </a:pPr>
            <a:endParaRPr lang="en-US" sz="1200" dirty="0"/>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5" name="TextBox 4"/>
          <p:cNvSpPr txBox="1"/>
          <p:nvPr/>
        </p:nvSpPr>
        <p:spPr>
          <a:xfrm>
            <a:off x="1143000" y="0"/>
            <a:ext cx="4880952"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15000894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Location</a:t>
            </a:r>
          </a:p>
          <a:p>
            <a:r>
              <a:rPr lang="en-US" dirty="0" smtClean="0"/>
              <a:t>Geologic History</a:t>
            </a:r>
          </a:p>
          <a:p>
            <a:r>
              <a:rPr lang="en-US" dirty="0" smtClean="0"/>
              <a:t>Methods</a:t>
            </a:r>
          </a:p>
          <a:p>
            <a:r>
              <a:rPr lang="en-US" dirty="0" smtClean="0"/>
              <a:t>Data and Results</a:t>
            </a:r>
          </a:p>
          <a:p>
            <a:r>
              <a:rPr lang="en-US" dirty="0" smtClean="0"/>
              <a:t>Conclusions</a:t>
            </a:r>
          </a:p>
          <a:p>
            <a:r>
              <a:rPr lang="en-US" dirty="0" smtClean="0"/>
              <a:t>Future Work</a:t>
            </a: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5" name="TextBox 4"/>
          <p:cNvSpPr txBox="1"/>
          <p:nvPr/>
        </p:nvSpPr>
        <p:spPr>
          <a:xfrm>
            <a:off x="1143000" y="0"/>
            <a:ext cx="4880952"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spTree>
    <p:extLst>
      <p:ext uri="{BB962C8B-B14F-4D97-AF65-F5344CB8AC3E}">
        <p14:creationId xmlns:p14="http://schemas.microsoft.com/office/powerpoint/2010/main" val="32722345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cation_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14080"/>
            <a:ext cx="7327369" cy="6858000"/>
          </a:xfrm>
          <a:prstGeom prst="rect">
            <a:avLst/>
          </a:prstGeom>
        </p:spPr>
      </p:pic>
      <p:sp>
        <p:nvSpPr>
          <p:cNvPr id="10" name="5-Point Star 9"/>
          <p:cNvSpPr/>
          <p:nvPr/>
        </p:nvSpPr>
        <p:spPr>
          <a:xfrm>
            <a:off x="3209803" y="1046773"/>
            <a:ext cx="490363" cy="490363"/>
          </a:xfrm>
          <a:prstGeom prst="star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Clipping"/>
          <p:cNvPicPr>
            <a:picLocks noChangeAspect="1"/>
          </p:cNvPicPr>
          <p:nvPr/>
        </p:nvPicPr>
        <p:blipFill rotWithShape="1">
          <a:blip r:embed="rId3">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12" name="TextBox 11"/>
          <p:cNvSpPr txBox="1"/>
          <p:nvPr/>
        </p:nvSpPr>
        <p:spPr>
          <a:xfrm>
            <a:off x="1143000" y="0"/>
            <a:ext cx="4955203"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pic>
        <p:nvPicPr>
          <p:cNvPr id="2" name="Picture 1" descr="Smaller_high_res_Dibblee_CdlCumbr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632354"/>
            <a:ext cx="7772400" cy="5844649"/>
          </a:xfrm>
          <a:prstGeom prst="rect">
            <a:avLst/>
          </a:prstGeom>
        </p:spPr>
      </p:pic>
      <p:sp>
        <p:nvSpPr>
          <p:cNvPr id="3" name="TextBox 2"/>
          <p:cNvSpPr txBox="1"/>
          <p:nvPr/>
        </p:nvSpPr>
        <p:spPr>
          <a:xfrm>
            <a:off x="5377891" y="6477000"/>
            <a:ext cx="3080313" cy="369332"/>
          </a:xfrm>
          <a:prstGeom prst="rect">
            <a:avLst/>
          </a:prstGeom>
          <a:noFill/>
        </p:spPr>
        <p:txBody>
          <a:bodyPr wrap="square" rtlCol="0">
            <a:spAutoFit/>
          </a:bodyPr>
          <a:lstStyle/>
          <a:p>
            <a:r>
              <a:rPr lang="en-US" i="1" dirty="0" smtClean="0">
                <a:latin typeface="Calibri" panose="020F0502020204030204" pitchFamily="34" charset="0"/>
              </a:rPr>
              <a:t>Dibble and </a:t>
            </a:r>
            <a:r>
              <a:rPr lang="en-US" i="1" dirty="0" err="1" smtClean="0">
                <a:latin typeface="Calibri" panose="020F0502020204030204" pitchFamily="34" charset="0"/>
              </a:rPr>
              <a:t>Ehrenspeck</a:t>
            </a:r>
            <a:r>
              <a:rPr lang="en-US" i="1" dirty="0" smtClean="0">
                <a:latin typeface="Calibri" panose="020F0502020204030204" pitchFamily="34" charset="0"/>
              </a:rPr>
              <a:t> (1991)</a:t>
            </a:r>
            <a:endParaRPr lang="en-US" i="1" dirty="0">
              <a:latin typeface="Calibri" panose="020F0502020204030204" pitchFamily="34" charset="0"/>
            </a:endParaRPr>
          </a:p>
        </p:txBody>
      </p:sp>
      <p:sp>
        <p:nvSpPr>
          <p:cNvPr id="4" name="Rectangle 3"/>
          <p:cNvSpPr/>
          <p:nvPr/>
        </p:nvSpPr>
        <p:spPr>
          <a:xfrm>
            <a:off x="4186646" y="1676400"/>
            <a:ext cx="762000" cy="1447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ummelhart &amp; Ingersoll_stra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19154"/>
            <a:ext cx="6259540" cy="6338848"/>
          </a:xfrm>
          <a:prstGeom prst="rect">
            <a:avLst/>
          </a:prstGeom>
        </p:spPr>
      </p:pic>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4" name="TextBox 3"/>
          <p:cNvSpPr txBox="1"/>
          <p:nvPr/>
        </p:nvSpPr>
        <p:spPr>
          <a:xfrm>
            <a:off x="1143000" y="0"/>
            <a:ext cx="4955203"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ter Wr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12818"/>
            <a:ext cx="4432300" cy="6842140"/>
          </a:xfrm>
          <a:prstGeom prst="rect">
            <a:avLst/>
          </a:prstGeom>
        </p:spPr>
      </p:pic>
      <p:sp>
        <p:nvSpPr>
          <p:cNvPr id="3" name="TextBox 2"/>
          <p:cNvSpPr txBox="1"/>
          <p:nvPr/>
        </p:nvSpPr>
        <p:spPr>
          <a:xfrm>
            <a:off x="4787900" y="6330165"/>
            <a:ext cx="1713548" cy="369332"/>
          </a:xfrm>
          <a:prstGeom prst="rect">
            <a:avLst/>
          </a:prstGeom>
          <a:noFill/>
        </p:spPr>
        <p:txBody>
          <a:bodyPr wrap="square" rtlCol="0">
            <a:spAutoFit/>
          </a:bodyPr>
          <a:lstStyle/>
          <a:p>
            <a:r>
              <a:rPr lang="en-US" i="1" dirty="0" smtClean="0">
                <a:latin typeface="Calibri" panose="020F0502020204030204" pitchFamily="34" charset="0"/>
              </a:rPr>
              <a:t>Wright (1991)</a:t>
            </a:r>
            <a:endParaRPr lang="en-US" i="1" dirty="0">
              <a:latin typeface="Calibri" panose="020F0502020204030204" pitchFamily="34" charset="0"/>
            </a:endParaRPr>
          </a:p>
        </p:txBody>
      </p:sp>
      <p:cxnSp>
        <p:nvCxnSpPr>
          <p:cNvPr id="7" name="Straight Connector 6"/>
          <p:cNvCxnSpPr/>
          <p:nvPr/>
        </p:nvCxnSpPr>
        <p:spPr>
          <a:xfrm>
            <a:off x="914400" y="1752600"/>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 y="3672468"/>
            <a:ext cx="4038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a:off x="5029200" y="1752601"/>
            <a:ext cx="615474" cy="191986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5651028" y="2535303"/>
            <a:ext cx="2044149" cy="369332"/>
          </a:xfrm>
          <a:prstGeom prst="rect">
            <a:avLst/>
          </a:prstGeom>
          <a:noFill/>
        </p:spPr>
        <p:txBody>
          <a:bodyPr wrap="none" rtlCol="0">
            <a:spAutoFit/>
          </a:bodyPr>
          <a:lstStyle/>
          <a:p>
            <a:r>
              <a:rPr lang="en-US" dirty="0" err="1" smtClean="0"/>
              <a:t>Modelo</a:t>
            </a:r>
            <a:r>
              <a:rPr lang="en-US" dirty="0" smtClean="0"/>
              <a:t> Formation</a:t>
            </a:r>
            <a:endParaRPr lang="en-US" dirty="0"/>
          </a:p>
        </p:txBody>
      </p:sp>
      <p:pic>
        <p:nvPicPr>
          <p:cNvPr id="9" name="Picture 8" descr="Screen Clipping"/>
          <p:cNvPicPr>
            <a:picLocks noChangeAspect="1"/>
          </p:cNvPicPr>
          <p:nvPr/>
        </p:nvPicPr>
        <p:blipFill rotWithShape="1">
          <a:blip r:embed="rId4">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Tree>
    <p:extLst>
      <p:ext uri="{BB962C8B-B14F-4D97-AF65-F5344CB8AC3E}">
        <p14:creationId xmlns:p14="http://schemas.microsoft.com/office/powerpoint/2010/main" val="14512088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mmelhart_Inger_block_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520983"/>
            <a:ext cx="5600698" cy="6245098"/>
          </a:xfrm>
          <a:prstGeom prst="rect">
            <a:avLst/>
          </a:prstGeom>
        </p:spPr>
      </p:pic>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
        <p:nvSpPr>
          <p:cNvPr id="4" name="TextBox 3"/>
          <p:cNvSpPr txBox="1"/>
          <p:nvPr/>
        </p:nvSpPr>
        <p:spPr>
          <a:xfrm>
            <a:off x="7010400" y="6119751"/>
            <a:ext cx="2421988" cy="646331"/>
          </a:xfrm>
          <a:prstGeom prst="rect">
            <a:avLst/>
          </a:prstGeom>
          <a:noFill/>
        </p:spPr>
        <p:txBody>
          <a:bodyPr wrap="square" rtlCol="0">
            <a:spAutoFit/>
          </a:bodyPr>
          <a:lstStyle/>
          <a:p>
            <a:r>
              <a:rPr lang="en-US" i="1" dirty="0" err="1" smtClean="0">
                <a:latin typeface="Calibri" panose="020F0502020204030204" pitchFamily="34" charset="0"/>
              </a:rPr>
              <a:t>Rummellhart</a:t>
            </a:r>
            <a:r>
              <a:rPr lang="en-US" i="1" dirty="0" smtClean="0">
                <a:latin typeface="Calibri" panose="020F0502020204030204" pitchFamily="34" charset="0"/>
              </a:rPr>
              <a:t> and Ingersoll (1997)</a:t>
            </a:r>
            <a:endParaRPr lang="en-US" i="1" dirty="0">
              <a:latin typeface="Calibri" panose="020F0502020204030204" pitchFamily="34" charset="0"/>
            </a:endParaRPr>
          </a:p>
        </p:txBody>
      </p:sp>
      <p:sp>
        <p:nvSpPr>
          <p:cNvPr id="6" name="TextBox 5"/>
          <p:cNvSpPr txBox="1"/>
          <p:nvPr/>
        </p:nvSpPr>
        <p:spPr>
          <a:xfrm>
            <a:off x="1143000" y="0"/>
            <a:ext cx="4955203"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M.A.R.S. Project: Monterey and Related Sediments</a:t>
            </a:r>
            <a:endParaRPr lang="en-US" dirty="0">
              <a:solidFill>
                <a:schemeClr val="bg1"/>
              </a:solidFill>
              <a:latin typeface="Calibri" panose="020F050202020403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in_U_Mohnian_map.png"/>
          <p:cNvPicPr>
            <a:picLocks noChangeAspect="1"/>
          </p:cNvPicPr>
          <p:nvPr/>
        </p:nvPicPr>
        <p:blipFill rotWithShape="1">
          <a:blip r:embed="rId3">
            <a:extLst>
              <a:ext uri="{28A0092B-C50C-407E-A947-70E740481C1C}">
                <a14:useLocalDpi xmlns:a14="http://schemas.microsoft.com/office/drawing/2010/main" val="0"/>
              </a:ext>
            </a:extLst>
          </a:blip>
          <a:srcRect l="2180" t="1332" r="995" b="5332"/>
          <a:stretch/>
        </p:blipFill>
        <p:spPr>
          <a:xfrm>
            <a:off x="2383" y="-847"/>
            <a:ext cx="8302752" cy="6400800"/>
          </a:xfrm>
          <a:prstGeom prst="rect">
            <a:avLst/>
          </a:prstGeom>
        </p:spPr>
      </p:pic>
      <p:sp>
        <p:nvSpPr>
          <p:cNvPr id="3" name="TextBox 2"/>
          <p:cNvSpPr txBox="1"/>
          <p:nvPr/>
        </p:nvSpPr>
        <p:spPr>
          <a:xfrm>
            <a:off x="7216949" y="6400591"/>
            <a:ext cx="1713548" cy="369332"/>
          </a:xfrm>
          <a:prstGeom prst="rect">
            <a:avLst/>
          </a:prstGeom>
          <a:noFill/>
        </p:spPr>
        <p:txBody>
          <a:bodyPr wrap="square" rtlCol="0">
            <a:spAutoFit/>
          </a:bodyPr>
          <a:lstStyle/>
          <a:p>
            <a:r>
              <a:rPr lang="en-US" i="1" dirty="0" err="1" smtClean="0">
                <a:latin typeface="Calibri" panose="020F0502020204030204" pitchFamily="34" charset="0"/>
              </a:rPr>
              <a:t>Redin</a:t>
            </a:r>
            <a:r>
              <a:rPr lang="en-US" i="1" dirty="0" smtClean="0">
                <a:latin typeface="Calibri" panose="020F0502020204030204" pitchFamily="34" charset="0"/>
              </a:rPr>
              <a:t> (1991)</a:t>
            </a:r>
            <a:endParaRPr lang="en-US" i="1" dirty="0">
              <a:latin typeface="Calibri" panose="020F0502020204030204" pitchFamily="34" charset="0"/>
            </a:endParaRPr>
          </a:p>
        </p:txBody>
      </p:sp>
      <p:sp>
        <p:nvSpPr>
          <p:cNvPr id="4" name="Title 1"/>
          <p:cNvSpPr>
            <a:spLocks noGrp="1"/>
          </p:cNvSpPr>
          <p:nvPr>
            <p:ph type="title"/>
          </p:nvPr>
        </p:nvSpPr>
        <p:spPr>
          <a:xfrm>
            <a:off x="339486" y="6220988"/>
            <a:ext cx="4202901" cy="683177"/>
          </a:xfrm>
        </p:spPr>
        <p:txBody>
          <a:bodyPr>
            <a:normAutofit/>
          </a:bodyPr>
          <a:lstStyle/>
          <a:p>
            <a:r>
              <a:rPr lang="en-US" sz="2800" dirty="0" smtClean="0"/>
              <a:t>Upper Mohnian </a:t>
            </a:r>
            <a:r>
              <a:rPr lang="en-US" sz="2800" dirty="0" err="1" smtClean="0"/>
              <a:t>facies</a:t>
            </a:r>
            <a:endParaRPr lang="en-US" sz="2800" dirty="0"/>
          </a:p>
        </p:txBody>
      </p:sp>
      <p:sp>
        <p:nvSpPr>
          <p:cNvPr id="5" name="5-Point Star 4"/>
          <p:cNvSpPr/>
          <p:nvPr/>
        </p:nvSpPr>
        <p:spPr>
          <a:xfrm>
            <a:off x="2057400" y="381000"/>
            <a:ext cx="332238" cy="332239"/>
          </a:xfrm>
          <a:prstGeom prst="star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Tree>
    <p:extLst>
      <p:ext uri="{BB962C8B-B14F-4D97-AF65-F5344CB8AC3E}">
        <p14:creationId xmlns:p14="http://schemas.microsoft.com/office/powerpoint/2010/main" val="10397024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in_restored_U_Mohnian.png"/>
          <p:cNvPicPr>
            <a:picLocks noChangeAspect="1"/>
          </p:cNvPicPr>
          <p:nvPr/>
        </p:nvPicPr>
        <p:blipFill rotWithShape="1">
          <a:blip r:embed="rId3">
            <a:extLst>
              <a:ext uri="{28A0092B-C50C-407E-A947-70E740481C1C}">
                <a14:useLocalDpi xmlns:a14="http://schemas.microsoft.com/office/drawing/2010/main" val="0"/>
              </a:ext>
            </a:extLst>
          </a:blip>
          <a:srcRect l="2106" t="1333" r="1041" b="3997"/>
          <a:stretch/>
        </p:blipFill>
        <p:spPr>
          <a:xfrm>
            <a:off x="0" y="0"/>
            <a:ext cx="8339328" cy="6492240"/>
          </a:xfrm>
          <a:prstGeom prst="rect">
            <a:avLst/>
          </a:prstGeom>
        </p:spPr>
      </p:pic>
      <p:sp>
        <p:nvSpPr>
          <p:cNvPr id="3" name="TextBox 2"/>
          <p:cNvSpPr txBox="1"/>
          <p:nvPr/>
        </p:nvSpPr>
        <p:spPr>
          <a:xfrm>
            <a:off x="7216949" y="6400591"/>
            <a:ext cx="1713548" cy="369332"/>
          </a:xfrm>
          <a:prstGeom prst="rect">
            <a:avLst/>
          </a:prstGeom>
          <a:noFill/>
        </p:spPr>
        <p:txBody>
          <a:bodyPr wrap="square" rtlCol="0">
            <a:spAutoFit/>
          </a:bodyPr>
          <a:lstStyle/>
          <a:p>
            <a:r>
              <a:rPr lang="en-US" i="1" dirty="0" err="1" smtClean="0">
                <a:latin typeface="Calibri" panose="020F0502020204030204" pitchFamily="34" charset="0"/>
              </a:rPr>
              <a:t>Redin</a:t>
            </a:r>
            <a:r>
              <a:rPr lang="en-US" i="1" dirty="0" smtClean="0">
                <a:latin typeface="Calibri" panose="020F0502020204030204" pitchFamily="34" charset="0"/>
              </a:rPr>
              <a:t> (1991)</a:t>
            </a:r>
            <a:endParaRPr lang="en-US" i="1" dirty="0">
              <a:latin typeface="Calibri" panose="020F0502020204030204" pitchFamily="34" charset="0"/>
            </a:endParaRPr>
          </a:p>
        </p:txBody>
      </p:sp>
      <p:sp>
        <p:nvSpPr>
          <p:cNvPr id="4" name="Title 1"/>
          <p:cNvSpPr>
            <a:spLocks noGrp="1"/>
          </p:cNvSpPr>
          <p:nvPr>
            <p:ph type="title"/>
          </p:nvPr>
        </p:nvSpPr>
        <p:spPr>
          <a:xfrm>
            <a:off x="339486" y="6220988"/>
            <a:ext cx="4202901" cy="683177"/>
          </a:xfrm>
        </p:spPr>
        <p:txBody>
          <a:bodyPr>
            <a:normAutofit fontScale="90000"/>
          </a:bodyPr>
          <a:lstStyle/>
          <a:p>
            <a:r>
              <a:rPr lang="en-US" sz="2800" dirty="0" smtClean="0"/>
              <a:t>Upper Mohnian reconstruction</a:t>
            </a:r>
            <a:endParaRPr lang="en-US" sz="2800" dirty="0"/>
          </a:p>
        </p:txBody>
      </p:sp>
      <p:sp>
        <p:nvSpPr>
          <p:cNvPr id="5" name="5-Point Star 4"/>
          <p:cNvSpPr/>
          <p:nvPr/>
        </p:nvSpPr>
        <p:spPr>
          <a:xfrm>
            <a:off x="2763446" y="381001"/>
            <a:ext cx="490363" cy="490363"/>
          </a:xfrm>
          <a:prstGeom prst="star5">
            <a:avLst>
              <a:gd name="adj" fmla="val 15933"/>
              <a:gd name="hf" fmla="val 105146"/>
              <a:gd name="vf" fmla="val 110557"/>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3014"/>
          <a:stretch/>
        </p:blipFill>
        <p:spPr>
          <a:xfrm>
            <a:off x="7656490" y="0"/>
            <a:ext cx="1487510" cy="581107"/>
          </a:xfrm>
          <a:prstGeom prst="rect">
            <a:avLst/>
          </a:prstGeom>
        </p:spPr>
      </p:pic>
    </p:spTree>
    <p:extLst>
      <p:ext uri="{BB962C8B-B14F-4D97-AF65-F5344CB8AC3E}">
        <p14:creationId xmlns:p14="http://schemas.microsoft.com/office/powerpoint/2010/main" val="325780484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1066</TotalTime>
  <Words>1628</Words>
  <Application>Microsoft Macintosh PowerPoint</Application>
  <PresentationFormat>On-screen Show (4:3)</PresentationFormat>
  <Paragraphs>99</Paragraphs>
  <Slides>17</Slides>
  <Notes>13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Clarity</vt:lpstr>
      <vt:lpstr>Lithostratigraphy of the Miocene Monterey/Modelo Formation along  Camino De La Cumbre, Sherman Oaks, CA</vt:lpstr>
      <vt:lpstr>Overview</vt:lpstr>
      <vt:lpstr>PowerPoint Presentation</vt:lpstr>
      <vt:lpstr>PowerPoint Presentation</vt:lpstr>
      <vt:lpstr>PowerPoint Presentation</vt:lpstr>
      <vt:lpstr>PowerPoint Presentation</vt:lpstr>
      <vt:lpstr>PowerPoint Presentation</vt:lpstr>
      <vt:lpstr>Upper Mohnian facies</vt:lpstr>
      <vt:lpstr>Upper Mohnian reconstruction</vt:lpstr>
      <vt:lpstr>Methods</vt:lpstr>
      <vt:lpstr>PowerPoint Presentation</vt:lpstr>
      <vt:lpstr>PowerPoint Presentation</vt:lpstr>
      <vt:lpstr>PowerPoint Presentation</vt:lpstr>
      <vt:lpstr>PowerPoint Presentation</vt:lpstr>
      <vt:lpstr>PowerPoint Presentation</vt:lpstr>
      <vt:lpstr>Future Work</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Ben</dc:creator>
  <cp:lastModifiedBy>Richard Behl</cp:lastModifiedBy>
  <cp:revision>53</cp:revision>
  <dcterms:created xsi:type="dcterms:W3CDTF">2014-10-07T11:13:35Z</dcterms:created>
  <dcterms:modified xsi:type="dcterms:W3CDTF">2014-10-17T04:04:20Z</dcterms:modified>
</cp:coreProperties>
</file>