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3"/>
  </p:notesMasterIdLst>
  <p:handoutMasterIdLst>
    <p:handoutMasterId r:id="rId24"/>
  </p:handoutMasterIdLst>
  <p:sldIdLst>
    <p:sldId id="256" r:id="rId2"/>
    <p:sldId id="371" r:id="rId3"/>
    <p:sldId id="384" r:id="rId4"/>
    <p:sldId id="349" r:id="rId5"/>
    <p:sldId id="381" r:id="rId6"/>
    <p:sldId id="385" r:id="rId7"/>
    <p:sldId id="357" r:id="rId8"/>
    <p:sldId id="369" r:id="rId9"/>
    <p:sldId id="389" r:id="rId10"/>
    <p:sldId id="387" r:id="rId11"/>
    <p:sldId id="382" r:id="rId12"/>
    <p:sldId id="366" r:id="rId13"/>
    <p:sldId id="350" r:id="rId14"/>
    <p:sldId id="294" r:id="rId15"/>
    <p:sldId id="309" r:id="rId16"/>
    <p:sldId id="261" r:id="rId17"/>
    <p:sldId id="373" r:id="rId18"/>
    <p:sldId id="388" r:id="rId19"/>
    <p:sldId id="378" r:id="rId20"/>
    <p:sldId id="342" r:id="rId21"/>
    <p:sldId id="383" r:id="rId22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0" autoAdjust="0"/>
    <p:restoredTop sz="88120" autoAdjust="0"/>
  </p:normalViewPr>
  <p:slideViewPr>
    <p:cSldViewPr>
      <p:cViewPr varScale="1">
        <p:scale>
          <a:sx n="94" d="100"/>
          <a:sy n="94" d="100"/>
        </p:scale>
        <p:origin x="-56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3" y="1205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8EF7C783-F613-46AE-8B34-9C261B9B87E1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6D3769F0-D310-48A4-ACF7-8F6FAF74C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06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F1B13275-67E6-4FA0-B342-3C3474F899A1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61BE3939-E43A-4728-B553-F74AD4777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18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as an example</a:t>
            </a:r>
            <a:r>
              <a:rPr lang="en-US" baseline="0" dirty="0" smtClean="0"/>
              <a:t> of </a:t>
            </a:r>
            <a:r>
              <a:rPr lang="en-US" baseline="0" smtClean="0"/>
              <a:t>detrital input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Reid and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Mcintrye</a:t>
            </a:r>
            <a:r>
              <a:rPr lang="en-US" baseline="0" dirty="0" smtClean="0"/>
              <a:t>, 2001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E3939-E43A-4728-B553-F74AD47771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152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9363">
              <a:defRPr/>
            </a:pPr>
            <a:r>
              <a:rPr lang="en-US" dirty="0" smtClean="0"/>
              <a:t>Graham</a:t>
            </a:r>
            <a:r>
              <a:rPr lang="en-US" baseline="0" dirty="0" smtClean="0"/>
              <a:t> and Williams 1985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E3939-E43A-4728-B553-F74AD477718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84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r>
              <a:rPr lang="en-US" baseline="0" dirty="0" smtClean="0"/>
              <a:t> of lateral changes within Antelope Shale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E3939-E43A-4728-B553-F74AD477718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40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E3939-E43A-4728-B553-F74AD47771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21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subsidence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E3939-E43A-4728-B553-F74AD47771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190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r>
              <a:rPr lang="en-US" baseline="0" dirty="0" smtClean="0"/>
              <a:t> – climate, </a:t>
            </a:r>
            <a:r>
              <a:rPr lang="en-US" baseline="0" dirty="0" err="1" smtClean="0"/>
              <a:t>sealevel</a:t>
            </a:r>
            <a:r>
              <a:rPr lang="en-US" baseline="0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Graham</a:t>
            </a:r>
            <a:r>
              <a:rPr lang="en-US" baseline="0" dirty="0" smtClean="0"/>
              <a:t> and Williams 1985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E3939-E43A-4728-B553-F74AD47771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52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r>
              <a:rPr lang="en-US" baseline="0" dirty="0" smtClean="0"/>
              <a:t> – climate, </a:t>
            </a:r>
            <a:r>
              <a:rPr lang="en-US" baseline="0" dirty="0" err="1" smtClean="0"/>
              <a:t>sealevel</a:t>
            </a:r>
            <a:r>
              <a:rPr lang="en-US" baseline="0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Graham</a:t>
            </a:r>
            <a:r>
              <a:rPr lang="en-US" baseline="0" dirty="0" smtClean="0"/>
              <a:t> and Williams 1985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E3939-E43A-4728-B553-F74AD477718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52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Basin relief to show</a:t>
            </a:r>
            <a:r>
              <a:rPr lang="en-US" baseline="0" dirty="0" smtClean="0"/>
              <a:t> Wrench Tectonism pervasive active until Mid-</a:t>
            </a:r>
            <a:r>
              <a:rPr lang="en-US" baseline="0" dirty="0" err="1" smtClean="0"/>
              <a:t>Mohnian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Slip rates increase during Late </a:t>
            </a:r>
            <a:r>
              <a:rPr lang="en-US" baseline="0" dirty="0" err="1" smtClean="0"/>
              <a:t>Mohnian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E3939-E43A-4728-B553-F74AD477718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554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Locations</a:t>
            </a:r>
            <a:r>
              <a:rPr lang="en-US" baseline="0" dirty="0" smtClean="0"/>
              <a:t> with Wrench tectonism type Patterns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Reid and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Mcintrye</a:t>
            </a:r>
            <a:r>
              <a:rPr lang="en-US" baseline="0" dirty="0" smtClean="0"/>
              <a:t>, 2001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E3939-E43A-4728-B553-F74AD477718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149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kind of patterns will be seen?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E3939-E43A-4728-B553-F74AD477718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657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LH Model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E3939-E43A-4728-B553-F74AD477718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91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MARS Project: Monterey And Related Sediments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68DF-7D04-4105-B4E5-A88E456CC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08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MARS Project: Monterey And Related Sediments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68DF-7D04-4105-B4E5-A88E456CC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1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MARS Project: Monterey And Related Sediments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68DF-7D04-4105-B4E5-A88E456CC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037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MARS Project: Monterey And Related Sediments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68DF-7D04-4105-B4E5-A88E456CC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65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MARS Project: Monterey And Related Sediments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68DF-7D04-4105-B4E5-A88E456CC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53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MARS Project: Monterey And Related Sediments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68DF-7D04-4105-B4E5-A88E456CC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052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MARS Project: Monterey And Related Sediments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68DF-7D04-4105-B4E5-A88E456CC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27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MARS Project: Monterey And Related Sediments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68DF-7D04-4105-B4E5-A88E456CC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394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MARS Project: Monterey And Related Sediments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68DF-7D04-4105-B4E5-A88E456CC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455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MARS Project: Monterey And Related Sediments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68DF-7D04-4105-B4E5-A88E456CC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27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MARS Project: Monterey And Related Sediments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68DF-7D04-4105-B4E5-A88E456CC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9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416675"/>
            <a:ext cx="426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MARS Project: Monterey And Related Sediments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168DF-7D04-4105-B4E5-A88E456CC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012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066800"/>
            <a:ext cx="8458200" cy="2133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Lateral changes of fine-grained </a:t>
            </a:r>
            <a:r>
              <a:rPr lang="en-US" sz="4000" dirty="0" err="1"/>
              <a:t>f</a:t>
            </a:r>
            <a:r>
              <a:rPr lang="en-US" sz="4000" dirty="0" err="1" smtClean="0"/>
              <a:t>acies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smtClean="0"/>
              <a:t>of the Monterey Formation </a:t>
            </a:r>
            <a:br>
              <a:rPr lang="en-US" sz="4000" dirty="0" smtClean="0"/>
            </a:br>
            <a:r>
              <a:rPr lang="en-US" sz="4000" dirty="0" smtClean="0"/>
              <a:t>within the San Joaquin Basin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Hannah </a:t>
            </a:r>
            <a:r>
              <a:rPr lang="en-US" dirty="0" err="1" smtClean="0"/>
              <a:t>Erbele</a:t>
            </a:r>
            <a:endParaRPr lang="en-US" dirty="0" smtClean="0"/>
          </a:p>
          <a:p>
            <a:r>
              <a:rPr lang="en-US" b="1" dirty="0"/>
              <a:t>MARS Project 2014 Fall Science </a:t>
            </a:r>
            <a:r>
              <a:rPr lang="en-US" b="1" dirty="0" smtClean="0"/>
              <a:t>Meeting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MARS Project: Monterey And Related Sediments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961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SWNA_10Ma-s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1763" y="5867400"/>
            <a:ext cx="1468437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sz="36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10 Ma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53200" y="6437312"/>
            <a:ext cx="250645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sz="1400" i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Blake, </a:t>
            </a:r>
            <a:r>
              <a:rPr lang="en-US" sz="1200" i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Colorado Plateau </a:t>
            </a:r>
            <a:r>
              <a:rPr lang="en-US" sz="1200" i="1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Geosystems</a:t>
            </a:r>
            <a:endParaRPr lang="en-US" sz="1200" i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" y="6416675"/>
            <a:ext cx="4267200" cy="365125"/>
          </a:xfrm>
        </p:spPr>
        <p:txBody>
          <a:bodyPr/>
          <a:lstStyle/>
          <a:p>
            <a:r>
              <a:rPr lang="en-US" dirty="0" smtClean="0"/>
              <a:t>MARS Project: Monterey And Related Sediments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11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SWNA_5Ma-s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53200" y="6437312"/>
            <a:ext cx="250645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sz="1400" i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Blake, </a:t>
            </a:r>
            <a:r>
              <a:rPr lang="en-US" sz="1200" i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Colorado Plateau </a:t>
            </a:r>
            <a:r>
              <a:rPr lang="en-US" sz="1200" i="1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Geosystems</a:t>
            </a:r>
            <a:endParaRPr lang="en-US" sz="1200" i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138" y="5791200"/>
            <a:ext cx="1211262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sz="36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5 Ma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" y="6416675"/>
            <a:ext cx="4267200" cy="365125"/>
          </a:xfrm>
        </p:spPr>
        <p:txBody>
          <a:bodyPr/>
          <a:lstStyle/>
          <a:p>
            <a:r>
              <a:rPr lang="en-US" dirty="0" smtClean="0"/>
              <a:t>MARS Project: Monterey And Related Sediments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03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7150"/>
            <a:ext cx="8229600" cy="4525963"/>
          </a:xfrm>
        </p:spPr>
        <p:txBody>
          <a:bodyPr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5399" y="1078468"/>
            <a:ext cx="9044151" cy="5169932"/>
            <a:chOff x="55399" y="1046718"/>
            <a:chExt cx="9044151" cy="5169932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1485900"/>
              <a:ext cx="4451350" cy="473075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99" y="1485900"/>
              <a:ext cx="4516601" cy="473075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57200" y="1046718"/>
              <a:ext cx="34274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Base of Monterey to mid-Mohnian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87144" y="1046718"/>
              <a:ext cx="30234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Mid-Mohnian contour horizon</a:t>
              </a:r>
              <a:endParaRPr lang="en-US" dirty="0"/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Wrench Tectonism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MARS Project: Monterey And Related Sediments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139862" y="6477000"/>
            <a:ext cx="20041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(Graham and Williams, 1985</a:t>
            </a:r>
            <a:r>
              <a:rPr lang="en-US" sz="1200" dirty="0" smtClean="0"/>
              <a:t>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8313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533400" y="228600"/>
            <a:ext cx="8294544" cy="6157244"/>
            <a:chOff x="55378" y="0"/>
            <a:chExt cx="9135896" cy="67818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8" y="0"/>
              <a:ext cx="9135896" cy="678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Oval 4"/>
            <p:cNvSpPr/>
            <p:nvPr/>
          </p:nvSpPr>
          <p:spPr>
            <a:xfrm>
              <a:off x="1676400" y="1219200"/>
              <a:ext cx="1066800" cy="914400"/>
            </a:xfrm>
            <a:prstGeom prst="ellipse">
              <a:avLst/>
            </a:prstGeom>
            <a:solidFill>
              <a:srgbClr val="4F81BD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645508" y="57665"/>
              <a:ext cx="1066800" cy="914400"/>
            </a:xfrm>
            <a:prstGeom prst="ellipse">
              <a:avLst/>
            </a:prstGeom>
            <a:solidFill>
              <a:srgbClr val="4F81BD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200400" y="2495035"/>
              <a:ext cx="1066800" cy="914400"/>
            </a:xfrm>
            <a:prstGeom prst="ellipse">
              <a:avLst/>
            </a:prstGeom>
            <a:solidFill>
              <a:srgbClr val="4F81BD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581400" y="3374424"/>
              <a:ext cx="838200" cy="740376"/>
            </a:xfrm>
            <a:prstGeom prst="ellipse">
              <a:avLst/>
            </a:prstGeom>
            <a:solidFill>
              <a:srgbClr val="4F81BD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MARS Project: Monterey And Related Sediments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40686" y="6477000"/>
            <a:ext cx="17025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smtClean="0"/>
              <a:t>Reid </a:t>
            </a:r>
            <a:r>
              <a:rPr lang="en-US" sz="1200" i="1" dirty="0"/>
              <a:t>and </a:t>
            </a:r>
            <a:r>
              <a:rPr lang="en-US" sz="1200" i="1" dirty="0" err="1"/>
              <a:t>Mcintrye</a:t>
            </a:r>
            <a:r>
              <a:rPr lang="en-US" sz="1200" i="1" dirty="0"/>
              <a:t>, </a:t>
            </a:r>
            <a:r>
              <a:rPr lang="en-US" sz="1200" i="1" dirty="0" smtClean="0"/>
              <a:t>2001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557304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63" t="22064" r="24854" b="15873"/>
          <a:stretch/>
        </p:blipFill>
        <p:spPr bwMode="auto">
          <a:xfrm>
            <a:off x="5090214" y="1330415"/>
            <a:ext cx="3827784" cy="337710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6159881" y="1447800"/>
            <a:ext cx="1707769" cy="3052172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010400" y="2587823"/>
            <a:ext cx="99257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Porcelanite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7524061" y="3210580"/>
            <a:ext cx="125867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Diatomaceous </a:t>
            </a:r>
          </a:p>
          <a:p>
            <a:pPr algn="ctr"/>
            <a:r>
              <a:rPr lang="en-US" sz="1400" dirty="0" smtClean="0"/>
              <a:t>Mudstone</a:t>
            </a:r>
            <a:endParaRPr lang="en-US" sz="14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" t="3309" r="3933" b="5140"/>
          <a:stretch/>
        </p:blipFill>
        <p:spPr>
          <a:xfrm>
            <a:off x="186894" y="1507123"/>
            <a:ext cx="4766106" cy="300445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6724650" y="6581001"/>
            <a:ext cx="2571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200" i="1" dirty="0" smtClean="0"/>
              <a:t>Modified from McGuire et al., 1983</a:t>
            </a:r>
          </a:p>
        </p:txBody>
      </p:sp>
      <p:sp>
        <p:nvSpPr>
          <p:cNvPr id="7" name="Freeform 6"/>
          <p:cNvSpPr/>
          <p:nvPr/>
        </p:nvSpPr>
        <p:spPr>
          <a:xfrm>
            <a:off x="5323114" y="1850571"/>
            <a:ext cx="2841172" cy="1273629"/>
          </a:xfrm>
          <a:custGeom>
            <a:avLst/>
            <a:gdLst>
              <a:gd name="connsiteX0" fmla="*/ 0 w 2841172"/>
              <a:gd name="connsiteY0" fmla="*/ 0 h 1273629"/>
              <a:gd name="connsiteX1" fmla="*/ 97972 w 2841172"/>
              <a:gd name="connsiteY1" fmla="*/ 76200 h 1273629"/>
              <a:gd name="connsiteX2" fmla="*/ 130629 w 2841172"/>
              <a:gd name="connsiteY2" fmla="*/ 108857 h 1273629"/>
              <a:gd name="connsiteX3" fmla="*/ 152400 w 2841172"/>
              <a:gd name="connsiteY3" fmla="*/ 130629 h 1273629"/>
              <a:gd name="connsiteX4" fmla="*/ 206829 w 2841172"/>
              <a:gd name="connsiteY4" fmla="*/ 195943 h 1273629"/>
              <a:gd name="connsiteX5" fmla="*/ 261257 w 2841172"/>
              <a:gd name="connsiteY5" fmla="*/ 239486 h 1273629"/>
              <a:gd name="connsiteX6" fmla="*/ 283029 w 2841172"/>
              <a:gd name="connsiteY6" fmla="*/ 272143 h 1273629"/>
              <a:gd name="connsiteX7" fmla="*/ 348343 w 2841172"/>
              <a:gd name="connsiteY7" fmla="*/ 337457 h 1273629"/>
              <a:gd name="connsiteX8" fmla="*/ 391886 w 2841172"/>
              <a:gd name="connsiteY8" fmla="*/ 391886 h 1273629"/>
              <a:gd name="connsiteX9" fmla="*/ 413657 w 2841172"/>
              <a:gd name="connsiteY9" fmla="*/ 424543 h 1273629"/>
              <a:gd name="connsiteX10" fmla="*/ 478972 w 2841172"/>
              <a:gd name="connsiteY10" fmla="*/ 468086 h 1273629"/>
              <a:gd name="connsiteX11" fmla="*/ 544286 w 2841172"/>
              <a:gd name="connsiteY11" fmla="*/ 511629 h 1273629"/>
              <a:gd name="connsiteX12" fmla="*/ 576943 w 2841172"/>
              <a:gd name="connsiteY12" fmla="*/ 533400 h 1273629"/>
              <a:gd name="connsiteX13" fmla="*/ 620486 w 2841172"/>
              <a:gd name="connsiteY13" fmla="*/ 576943 h 1273629"/>
              <a:gd name="connsiteX14" fmla="*/ 674915 w 2841172"/>
              <a:gd name="connsiteY14" fmla="*/ 620486 h 1273629"/>
              <a:gd name="connsiteX15" fmla="*/ 729343 w 2841172"/>
              <a:gd name="connsiteY15" fmla="*/ 696686 h 1273629"/>
              <a:gd name="connsiteX16" fmla="*/ 805543 w 2841172"/>
              <a:gd name="connsiteY16" fmla="*/ 794657 h 1273629"/>
              <a:gd name="connsiteX17" fmla="*/ 892629 w 2841172"/>
              <a:gd name="connsiteY17" fmla="*/ 838200 h 1273629"/>
              <a:gd name="connsiteX18" fmla="*/ 957943 w 2841172"/>
              <a:gd name="connsiteY18" fmla="*/ 870857 h 1273629"/>
              <a:gd name="connsiteX19" fmla="*/ 1023257 w 2841172"/>
              <a:gd name="connsiteY19" fmla="*/ 892629 h 1273629"/>
              <a:gd name="connsiteX20" fmla="*/ 1045029 w 2841172"/>
              <a:gd name="connsiteY20" fmla="*/ 914400 h 1273629"/>
              <a:gd name="connsiteX21" fmla="*/ 1077686 w 2841172"/>
              <a:gd name="connsiteY21" fmla="*/ 925286 h 1273629"/>
              <a:gd name="connsiteX22" fmla="*/ 1197429 w 2841172"/>
              <a:gd name="connsiteY22" fmla="*/ 947057 h 1273629"/>
              <a:gd name="connsiteX23" fmla="*/ 1262743 w 2841172"/>
              <a:gd name="connsiteY23" fmla="*/ 968829 h 1273629"/>
              <a:gd name="connsiteX24" fmla="*/ 1284515 w 2841172"/>
              <a:gd name="connsiteY24" fmla="*/ 990600 h 1273629"/>
              <a:gd name="connsiteX25" fmla="*/ 1436915 w 2841172"/>
              <a:gd name="connsiteY25" fmla="*/ 1099457 h 1273629"/>
              <a:gd name="connsiteX26" fmla="*/ 1524000 w 2841172"/>
              <a:gd name="connsiteY26" fmla="*/ 1164771 h 1273629"/>
              <a:gd name="connsiteX27" fmla="*/ 1621972 w 2841172"/>
              <a:gd name="connsiteY27" fmla="*/ 1186543 h 1273629"/>
              <a:gd name="connsiteX28" fmla="*/ 1687286 w 2841172"/>
              <a:gd name="connsiteY28" fmla="*/ 1208314 h 1273629"/>
              <a:gd name="connsiteX29" fmla="*/ 1763486 w 2841172"/>
              <a:gd name="connsiteY29" fmla="*/ 1230086 h 1273629"/>
              <a:gd name="connsiteX30" fmla="*/ 1807029 w 2841172"/>
              <a:gd name="connsiteY30" fmla="*/ 1240971 h 1273629"/>
              <a:gd name="connsiteX31" fmla="*/ 1894115 w 2841172"/>
              <a:gd name="connsiteY31" fmla="*/ 1262743 h 1273629"/>
              <a:gd name="connsiteX32" fmla="*/ 2242457 w 2841172"/>
              <a:gd name="connsiteY32" fmla="*/ 1273629 h 1273629"/>
              <a:gd name="connsiteX33" fmla="*/ 2656115 w 2841172"/>
              <a:gd name="connsiteY33" fmla="*/ 1262743 h 1273629"/>
              <a:gd name="connsiteX34" fmla="*/ 2688772 w 2841172"/>
              <a:gd name="connsiteY34" fmla="*/ 1251857 h 1273629"/>
              <a:gd name="connsiteX35" fmla="*/ 2732315 w 2841172"/>
              <a:gd name="connsiteY35" fmla="*/ 1240971 h 1273629"/>
              <a:gd name="connsiteX36" fmla="*/ 2808515 w 2841172"/>
              <a:gd name="connsiteY36" fmla="*/ 1219200 h 1273629"/>
              <a:gd name="connsiteX37" fmla="*/ 2841172 w 2841172"/>
              <a:gd name="connsiteY37" fmla="*/ 1219200 h 127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841172" h="1273629">
                <a:moveTo>
                  <a:pt x="0" y="0"/>
                </a:moveTo>
                <a:cubicBezTo>
                  <a:pt x="72030" y="43218"/>
                  <a:pt x="39468" y="17696"/>
                  <a:pt x="97972" y="76200"/>
                </a:cubicBezTo>
                <a:lnTo>
                  <a:pt x="130629" y="108857"/>
                </a:lnTo>
                <a:cubicBezTo>
                  <a:pt x="137886" y="116114"/>
                  <a:pt x="146707" y="122090"/>
                  <a:pt x="152400" y="130629"/>
                </a:cubicBezTo>
                <a:cubicBezTo>
                  <a:pt x="173807" y="162738"/>
                  <a:pt x="175399" y="169751"/>
                  <a:pt x="206829" y="195943"/>
                </a:cubicBezTo>
                <a:cubicBezTo>
                  <a:pt x="240782" y="224237"/>
                  <a:pt x="235918" y="207812"/>
                  <a:pt x="261257" y="239486"/>
                </a:cubicBezTo>
                <a:cubicBezTo>
                  <a:pt x="269430" y="249702"/>
                  <a:pt x="274337" y="262365"/>
                  <a:pt x="283029" y="272143"/>
                </a:cubicBezTo>
                <a:cubicBezTo>
                  <a:pt x="303484" y="295155"/>
                  <a:pt x="331264" y="311839"/>
                  <a:pt x="348343" y="337457"/>
                </a:cubicBezTo>
                <a:cubicBezTo>
                  <a:pt x="415364" y="437986"/>
                  <a:pt x="329834" y="314318"/>
                  <a:pt x="391886" y="391886"/>
                </a:cubicBezTo>
                <a:cubicBezTo>
                  <a:pt x="400059" y="402102"/>
                  <a:pt x="403811" y="415928"/>
                  <a:pt x="413657" y="424543"/>
                </a:cubicBezTo>
                <a:cubicBezTo>
                  <a:pt x="433349" y="441774"/>
                  <a:pt x="457200" y="453572"/>
                  <a:pt x="478972" y="468086"/>
                </a:cubicBezTo>
                <a:lnTo>
                  <a:pt x="544286" y="511629"/>
                </a:lnTo>
                <a:cubicBezTo>
                  <a:pt x="555172" y="518886"/>
                  <a:pt x="567692" y="524149"/>
                  <a:pt x="576943" y="533400"/>
                </a:cubicBezTo>
                <a:cubicBezTo>
                  <a:pt x="591457" y="547914"/>
                  <a:pt x="603407" y="565557"/>
                  <a:pt x="620486" y="576943"/>
                </a:cubicBezTo>
                <a:cubicBezTo>
                  <a:pt x="661683" y="604407"/>
                  <a:pt x="643892" y="589463"/>
                  <a:pt x="674915" y="620486"/>
                </a:cubicBezTo>
                <a:cubicBezTo>
                  <a:pt x="722176" y="715011"/>
                  <a:pt x="667560" y="617252"/>
                  <a:pt x="729343" y="696686"/>
                </a:cubicBezTo>
                <a:cubicBezTo>
                  <a:pt x="749918" y="723139"/>
                  <a:pt x="772921" y="773898"/>
                  <a:pt x="805543" y="794657"/>
                </a:cubicBezTo>
                <a:cubicBezTo>
                  <a:pt x="832924" y="812081"/>
                  <a:pt x="861840" y="827937"/>
                  <a:pt x="892629" y="838200"/>
                </a:cubicBezTo>
                <a:cubicBezTo>
                  <a:pt x="1011730" y="877901"/>
                  <a:pt x="831330" y="814584"/>
                  <a:pt x="957943" y="870857"/>
                </a:cubicBezTo>
                <a:cubicBezTo>
                  <a:pt x="978914" y="880178"/>
                  <a:pt x="1023257" y="892629"/>
                  <a:pt x="1023257" y="892629"/>
                </a:cubicBezTo>
                <a:cubicBezTo>
                  <a:pt x="1030514" y="899886"/>
                  <a:pt x="1036228" y="909120"/>
                  <a:pt x="1045029" y="914400"/>
                </a:cubicBezTo>
                <a:cubicBezTo>
                  <a:pt x="1054868" y="920304"/>
                  <a:pt x="1066434" y="923036"/>
                  <a:pt x="1077686" y="925286"/>
                </a:cubicBezTo>
                <a:cubicBezTo>
                  <a:pt x="1162024" y="942153"/>
                  <a:pt x="1132885" y="927693"/>
                  <a:pt x="1197429" y="947057"/>
                </a:cubicBezTo>
                <a:cubicBezTo>
                  <a:pt x="1219410" y="953652"/>
                  <a:pt x="1262743" y="968829"/>
                  <a:pt x="1262743" y="968829"/>
                </a:cubicBezTo>
                <a:cubicBezTo>
                  <a:pt x="1270000" y="976086"/>
                  <a:pt x="1276304" y="984442"/>
                  <a:pt x="1284515" y="990600"/>
                </a:cubicBezTo>
                <a:cubicBezTo>
                  <a:pt x="1333952" y="1027677"/>
                  <a:pt x="1392782" y="1055322"/>
                  <a:pt x="1436915" y="1099457"/>
                </a:cubicBezTo>
                <a:cubicBezTo>
                  <a:pt x="1460291" y="1122834"/>
                  <a:pt x="1493224" y="1158616"/>
                  <a:pt x="1524000" y="1164771"/>
                </a:cubicBezTo>
                <a:cubicBezTo>
                  <a:pt x="1555079" y="1170987"/>
                  <a:pt x="1591223" y="1177318"/>
                  <a:pt x="1621972" y="1186543"/>
                </a:cubicBezTo>
                <a:cubicBezTo>
                  <a:pt x="1643953" y="1193137"/>
                  <a:pt x="1665022" y="1202748"/>
                  <a:pt x="1687286" y="1208314"/>
                </a:cubicBezTo>
                <a:cubicBezTo>
                  <a:pt x="1823461" y="1242359"/>
                  <a:pt x="1654128" y="1198841"/>
                  <a:pt x="1763486" y="1230086"/>
                </a:cubicBezTo>
                <a:cubicBezTo>
                  <a:pt x="1777871" y="1234196"/>
                  <a:pt x="1792644" y="1236861"/>
                  <a:pt x="1807029" y="1240971"/>
                </a:cubicBezTo>
                <a:cubicBezTo>
                  <a:pt x="1841900" y="1250934"/>
                  <a:pt x="1853167" y="1260530"/>
                  <a:pt x="1894115" y="1262743"/>
                </a:cubicBezTo>
                <a:cubicBezTo>
                  <a:pt x="2010116" y="1269014"/>
                  <a:pt x="2126343" y="1270000"/>
                  <a:pt x="2242457" y="1273629"/>
                </a:cubicBezTo>
                <a:cubicBezTo>
                  <a:pt x="2380343" y="1270000"/>
                  <a:pt x="2518345" y="1269464"/>
                  <a:pt x="2656115" y="1262743"/>
                </a:cubicBezTo>
                <a:cubicBezTo>
                  <a:pt x="2667576" y="1262184"/>
                  <a:pt x="2677739" y="1255009"/>
                  <a:pt x="2688772" y="1251857"/>
                </a:cubicBezTo>
                <a:cubicBezTo>
                  <a:pt x="2703157" y="1247747"/>
                  <a:pt x="2717930" y="1245081"/>
                  <a:pt x="2732315" y="1240971"/>
                </a:cubicBezTo>
                <a:cubicBezTo>
                  <a:pt x="2763326" y="1232111"/>
                  <a:pt x="2774493" y="1224060"/>
                  <a:pt x="2808515" y="1219200"/>
                </a:cubicBezTo>
                <a:cubicBezTo>
                  <a:pt x="2819291" y="1217660"/>
                  <a:pt x="2830286" y="1219200"/>
                  <a:pt x="2841172" y="121920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 smtClean="0"/>
              <a:t>Updip</a:t>
            </a:r>
            <a:r>
              <a:rPr lang="en-US" sz="4800" dirty="0" smtClean="0"/>
              <a:t> </a:t>
            </a:r>
            <a:r>
              <a:rPr lang="en-US" sz="4800" dirty="0" err="1" smtClean="0"/>
              <a:t>Facies</a:t>
            </a:r>
            <a:r>
              <a:rPr lang="en-US" sz="4800" dirty="0" smtClean="0"/>
              <a:t> Variation</a:t>
            </a:r>
            <a:endParaRPr lang="en-US" sz="4800" dirty="0"/>
          </a:p>
        </p:txBody>
      </p:sp>
      <p:sp>
        <p:nvSpPr>
          <p:cNvPr id="16" name="Freeform 15"/>
          <p:cNvSpPr/>
          <p:nvPr/>
        </p:nvSpPr>
        <p:spPr>
          <a:xfrm>
            <a:off x="5618018" y="2252230"/>
            <a:ext cx="1780309" cy="1433945"/>
          </a:xfrm>
          <a:custGeom>
            <a:avLst/>
            <a:gdLst>
              <a:gd name="connsiteX0" fmla="*/ 1655618 w 1780309"/>
              <a:gd name="connsiteY0" fmla="*/ 935182 h 1433945"/>
              <a:gd name="connsiteX1" fmla="*/ 1655618 w 1780309"/>
              <a:gd name="connsiteY1" fmla="*/ 935182 h 1433945"/>
              <a:gd name="connsiteX2" fmla="*/ 1752600 w 1780309"/>
              <a:gd name="connsiteY2" fmla="*/ 949036 h 1433945"/>
              <a:gd name="connsiteX3" fmla="*/ 1780309 w 1780309"/>
              <a:gd name="connsiteY3" fmla="*/ 990600 h 1433945"/>
              <a:gd name="connsiteX4" fmla="*/ 1752600 w 1780309"/>
              <a:gd name="connsiteY4" fmla="*/ 1087582 h 1433945"/>
              <a:gd name="connsiteX5" fmla="*/ 1752600 w 1780309"/>
              <a:gd name="connsiteY5" fmla="*/ 1191491 h 1433945"/>
              <a:gd name="connsiteX6" fmla="*/ 1752600 w 1780309"/>
              <a:gd name="connsiteY6" fmla="*/ 1357745 h 1433945"/>
              <a:gd name="connsiteX7" fmla="*/ 1724891 w 1780309"/>
              <a:gd name="connsiteY7" fmla="*/ 1413163 h 1433945"/>
              <a:gd name="connsiteX8" fmla="*/ 1620982 w 1780309"/>
              <a:gd name="connsiteY8" fmla="*/ 1399309 h 1433945"/>
              <a:gd name="connsiteX9" fmla="*/ 1551709 w 1780309"/>
              <a:gd name="connsiteY9" fmla="*/ 1427018 h 1433945"/>
              <a:gd name="connsiteX10" fmla="*/ 1503218 w 1780309"/>
              <a:gd name="connsiteY10" fmla="*/ 1433945 h 1433945"/>
              <a:gd name="connsiteX11" fmla="*/ 1440873 w 1780309"/>
              <a:gd name="connsiteY11" fmla="*/ 1364672 h 1433945"/>
              <a:gd name="connsiteX12" fmla="*/ 1267691 w 1780309"/>
              <a:gd name="connsiteY12" fmla="*/ 1350818 h 1433945"/>
              <a:gd name="connsiteX13" fmla="*/ 1177637 w 1780309"/>
              <a:gd name="connsiteY13" fmla="*/ 1288472 h 1433945"/>
              <a:gd name="connsiteX14" fmla="*/ 1094509 w 1780309"/>
              <a:gd name="connsiteY14" fmla="*/ 1253836 h 1433945"/>
              <a:gd name="connsiteX15" fmla="*/ 1032164 w 1780309"/>
              <a:gd name="connsiteY15" fmla="*/ 1205345 h 1433945"/>
              <a:gd name="connsiteX16" fmla="*/ 845127 w 1780309"/>
              <a:gd name="connsiteY16" fmla="*/ 1046018 h 1433945"/>
              <a:gd name="connsiteX17" fmla="*/ 775855 w 1780309"/>
              <a:gd name="connsiteY17" fmla="*/ 990600 h 1433945"/>
              <a:gd name="connsiteX18" fmla="*/ 658091 w 1780309"/>
              <a:gd name="connsiteY18" fmla="*/ 949036 h 1433945"/>
              <a:gd name="connsiteX19" fmla="*/ 526473 w 1780309"/>
              <a:gd name="connsiteY19" fmla="*/ 762000 h 1433945"/>
              <a:gd name="connsiteX20" fmla="*/ 408709 w 1780309"/>
              <a:gd name="connsiteY20" fmla="*/ 699654 h 1433945"/>
              <a:gd name="connsiteX21" fmla="*/ 339437 w 1780309"/>
              <a:gd name="connsiteY21" fmla="*/ 678872 h 1433945"/>
              <a:gd name="connsiteX22" fmla="*/ 263237 w 1780309"/>
              <a:gd name="connsiteY22" fmla="*/ 568036 h 1433945"/>
              <a:gd name="connsiteX23" fmla="*/ 221673 w 1780309"/>
              <a:gd name="connsiteY23" fmla="*/ 498763 h 1433945"/>
              <a:gd name="connsiteX24" fmla="*/ 90055 w 1780309"/>
              <a:gd name="connsiteY24" fmla="*/ 304800 h 1433945"/>
              <a:gd name="connsiteX25" fmla="*/ 13855 w 1780309"/>
              <a:gd name="connsiteY25" fmla="*/ 152400 h 1433945"/>
              <a:gd name="connsiteX26" fmla="*/ 0 w 1780309"/>
              <a:gd name="connsiteY26" fmla="*/ 48491 h 1433945"/>
              <a:gd name="connsiteX27" fmla="*/ 13855 w 1780309"/>
              <a:gd name="connsiteY27" fmla="*/ 0 h 1433945"/>
              <a:gd name="connsiteX28" fmla="*/ 131618 w 1780309"/>
              <a:gd name="connsiteY28" fmla="*/ 180109 h 1433945"/>
              <a:gd name="connsiteX29" fmla="*/ 256309 w 1780309"/>
              <a:gd name="connsiteY29" fmla="*/ 325582 h 1433945"/>
              <a:gd name="connsiteX30" fmla="*/ 387927 w 1780309"/>
              <a:gd name="connsiteY30" fmla="*/ 498763 h 1433945"/>
              <a:gd name="connsiteX31" fmla="*/ 443346 w 1780309"/>
              <a:gd name="connsiteY31" fmla="*/ 505691 h 1433945"/>
              <a:gd name="connsiteX32" fmla="*/ 491837 w 1780309"/>
              <a:gd name="connsiteY32" fmla="*/ 484909 h 1433945"/>
              <a:gd name="connsiteX33" fmla="*/ 630382 w 1780309"/>
              <a:gd name="connsiteY33" fmla="*/ 574963 h 1433945"/>
              <a:gd name="connsiteX34" fmla="*/ 665018 w 1780309"/>
              <a:gd name="connsiteY34" fmla="*/ 616527 h 1433945"/>
              <a:gd name="connsiteX35" fmla="*/ 734291 w 1780309"/>
              <a:gd name="connsiteY35" fmla="*/ 623454 h 1433945"/>
              <a:gd name="connsiteX36" fmla="*/ 789709 w 1780309"/>
              <a:gd name="connsiteY36" fmla="*/ 665018 h 1433945"/>
              <a:gd name="connsiteX37" fmla="*/ 845127 w 1780309"/>
              <a:gd name="connsiteY37" fmla="*/ 692727 h 1433945"/>
              <a:gd name="connsiteX38" fmla="*/ 976746 w 1780309"/>
              <a:gd name="connsiteY38" fmla="*/ 741218 h 1433945"/>
              <a:gd name="connsiteX39" fmla="*/ 1136073 w 1780309"/>
              <a:gd name="connsiteY39" fmla="*/ 789709 h 1433945"/>
              <a:gd name="connsiteX40" fmla="*/ 1191491 w 1780309"/>
              <a:gd name="connsiteY40" fmla="*/ 810491 h 1433945"/>
              <a:gd name="connsiteX41" fmla="*/ 1330037 w 1780309"/>
              <a:gd name="connsiteY41" fmla="*/ 893618 h 1433945"/>
              <a:gd name="connsiteX42" fmla="*/ 1413164 w 1780309"/>
              <a:gd name="connsiteY42" fmla="*/ 921327 h 1433945"/>
              <a:gd name="connsiteX43" fmla="*/ 1593273 w 1780309"/>
              <a:gd name="connsiteY43" fmla="*/ 942109 h 1433945"/>
              <a:gd name="connsiteX44" fmla="*/ 1655618 w 1780309"/>
              <a:gd name="connsiteY44" fmla="*/ 935182 h 1433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780309" h="1433945">
                <a:moveTo>
                  <a:pt x="1655618" y="935182"/>
                </a:moveTo>
                <a:lnTo>
                  <a:pt x="1655618" y="935182"/>
                </a:lnTo>
                <a:lnTo>
                  <a:pt x="1752600" y="949036"/>
                </a:lnTo>
                <a:lnTo>
                  <a:pt x="1780309" y="990600"/>
                </a:lnTo>
                <a:lnTo>
                  <a:pt x="1752600" y="1087582"/>
                </a:lnTo>
                <a:lnTo>
                  <a:pt x="1752600" y="1191491"/>
                </a:lnTo>
                <a:lnTo>
                  <a:pt x="1752600" y="1357745"/>
                </a:lnTo>
                <a:lnTo>
                  <a:pt x="1724891" y="1413163"/>
                </a:lnTo>
                <a:lnTo>
                  <a:pt x="1620982" y="1399309"/>
                </a:lnTo>
                <a:lnTo>
                  <a:pt x="1551709" y="1427018"/>
                </a:lnTo>
                <a:lnTo>
                  <a:pt x="1503218" y="1433945"/>
                </a:lnTo>
                <a:lnTo>
                  <a:pt x="1440873" y="1364672"/>
                </a:lnTo>
                <a:lnTo>
                  <a:pt x="1267691" y="1350818"/>
                </a:lnTo>
                <a:lnTo>
                  <a:pt x="1177637" y="1288472"/>
                </a:lnTo>
                <a:lnTo>
                  <a:pt x="1094509" y="1253836"/>
                </a:lnTo>
                <a:lnTo>
                  <a:pt x="1032164" y="1205345"/>
                </a:lnTo>
                <a:lnTo>
                  <a:pt x="845127" y="1046018"/>
                </a:lnTo>
                <a:lnTo>
                  <a:pt x="775855" y="990600"/>
                </a:lnTo>
                <a:lnTo>
                  <a:pt x="658091" y="949036"/>
                </a:lnTo>
                <a:lnTo>
                  <a:pt x="526473" y="762000"/>
                </a:lnTo>
                <a:lnTo>
                  <a:pt x="408709" y="699654"/>
                </a:lnTo>
                <a:lnTo>
                  <a:pt x="339437" y="678872"/>
                </a:lnTo>
                <a:lnTo>
                  <a:pt x="263237" y="568036"/>
                </a:lnTo>
                <a:lnTo>
                  <a:pt x="221673" y="498763"/>
                </a:lnTo>
                <a:lnTo>
                  <a:pt x="90055" y="304800"/>
                </a:lnTo>
                <a:lnTo>
                  <a:pt x="13855" y="152400"/>
                </a:lnTo>
                <a:lnTo>
                  <a:pt x="0" y="48491"/>
                </a:lnTo>
                <a:lnTo>
                  <a:pt x="13855" y="0"/>
                </a:lnTo>
                <a:lnTo>
                  <a:pt x="131618" y="180109"/>
                </a:lnTo>
                <a:lnTo>
                  <a:pt x="256309" y="325582"/>
                </a:lnTo>
                <a:lnTo>
                  <a:pt x="387927" y="498763"/>
                </a:lnTo>
                <a:lnTo>
                  <a:pt x="443346" y="505691"/>
                </a:lnTo>
                <a:lnTo>
                  <a:pt x="491837" y="484909"/>
                </a:lnTo>
                <a:lnTo>
                  <a:pt x="630382" y="574963"/>
                </a:lnTo>
                <a:lnTo>
                  <a:pt x="665018" y="616527"/>
                </a:lnTo>
                <a:lnTo>
                  <a:pt x="734291" y="623454"/>
                </a:lnTo>
                <a:lnTo>
                  <a:pt x="789709" y="665018"/>
                </a:lnTo>
                <a:lnTo>
                  <a:pt x="845127" y="692727"/>
                </a:lnTo>
                <a:lnTo>
                  <a:pt x="976746" y="741218"/>
                </a:lnTo>
                <a:lnTo>
                  <a:pt x="1136073" y="789709"/>
                </a:lnTo>
                <a:lnTo>
                  <a:pt x="1191491" y="810491"/>
                </a:lnTo>
                <a:lnTo>
                  <a:pt x="1330037" y="893618"/>
                </a:lnTo>
                <a:lnTo>
                  <a:pt x="1413164" y="921327"/>
                </a:lnTo>
                <a:lnTo>
                  <a:pt x="1593273" y="942109"/>
                </a:lnTo>
                <a:lnTo>
                  <a:pt x="1655618" y="935182"/>
                </a:lnTo>
                <a:close/>
              </a:path>
            </a:pathLst>
          </a:custGeom>
          <a:solidFill>
            <a:schemeClr val="accent3">
              <a:lumMod val="7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85799" y="5112603"/>
            <a:ext cx="80969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Reef Ridge </a:t>
            </a:r>
            <a:r>
              <a:rPr lang="en-US" sz="2400" dirty="0" smtClean="0"/>
              <a:t>Shale: Diatomaceous </a:t>
            </a:r>
            <a:r>
              <a:rPr lang="en-US" sz="2400" dirty="0"/>
              <a:t>&amp; siliceous mudstones lens (~36% clay) out </a:t>
            </a:r>
            <a:r>
              <a:rPr lang="en-US" sz="2400" dirty="0" err="1"/>
              <a:t>updip</a:t>
            </a:r>
            <a:r>
              <a:rPr lang="en-US" sz="2400" dirty="0"/>
              <a:t> to </a:t>
            </a:r>
            <a:r>
              <a:rPr lang="en-US" sz="2400" dirty="0" err="1" smtClean="0"/>
              <a:t>porcelanites</a:t>
            </a:r>
            <a:r>
              <a:rPr lang="en-US" sz="2400" dirty="0" smtClean="0"/>
              <a:t> </a:t>
            </a:r>
            <a:r>
              <a:rPr lang="en-US" sz="2400" dirty="0"/>
              <a:t>(~2% clay)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MARS Project: Monterey And Related Sediments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01023" y="17526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50283" y="3886200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A’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137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 </a:t>
            </a:r>
            <a:r>
              <a:rPr lang="en-US" dirty="0" err="1" smtClean="0"/>
              <a:t>Belridge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3" t="27715" r="17072" b="14952"/>
          <a:stretch>
            <a:fillRect/>
          </a:stretch>
        </p:blipFill>
        <p:spPr bwMode="auto">
          <a:xfrm>
            <a:off x="171362" y="1447800"/>
            <a:ext cx="8744038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905805" y="6477000"/>
            <a:ext cx="11369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1200" i="1" dirty="0" smtClean="0"/>
              <a:t>Schwartz, 1987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1780" y="4895671"/>
            <a:ext cx="25438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Fan </a:t>
            </a:r>
            <a:r>
              <a:rPr lang="en-US" sz="2400" dirty="0"/>
              <a:t>sedimentation and diatomaceous ooze </a:t>
            </a:r>
            <a:r>
              <a:rPr lang="en-US" sz="2400" dirty="0" smtClean="0"/>
              <a:t>accumulation</a:t>
            </a:r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MARS Project: Monterey And Related Sediments</a:t>
            </a:r>
            <a:endParaRPr lang="en-US"/>
          </a:p>
        </p:txBody>
      </p:sp>
      <p:cxnSp>
        <p:nvCxnSpPr>
          <p:cNvPr id="9" name="Straight Arrow Connector 8"/>
          <p:cNvCxnSpPr>
            <a:stCxn id="11" idx="1"/>
          </p:cNvCxnSpPr>
          <p:nvPr/>
        </p:nvCxnSpPr>
        <p:spPr>
          <a:xfrm flipH="1">
            <a:off x="5105400" y="3232666"/>
            <a:ext cx="1676400" cy="4393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81800" y="3048000"/>
            <a:ext cx="2267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More highly siliceous?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332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Buena Vista Hills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6833328" y="6477000"/>
            <a:ext cx="22765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1200" i="1" dirty="0" smtClean="0"/>
              <a:t>Modified from MacPherson, 1978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43000"/>
            <a:ext cx="8164414" cy="50513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4691895"/>
            <a:ext cx="342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Basin-Margin </a:t>
            </a:r>
            <a:r>
              <a:rPr lang="en-US" b="1" dirty="0">
                <a:solidFill>
                  <a:srgbClr val="0070C0"/>
                </a:solidFill>
              </a:rPr>
              <a:t>Wedging</a:t>
            </a:r>
            <a:r>
              <a:rPr lang="en-US" b="1" dirty="0" smtClean="0">
                <a:solidFill>
                  <a:srgbClr val="0070C0"/>
                </a:solidFill>
              </a:rPr>
              <a:t>: </a:t>
            </a:r>
            <a:r>
              <a:rPr lang="en-US" dirty="0" smtClean="0">
                <a:solidFill>
                  <a:srgbClr val="0070C0"/>
                </a:solidFill>
              </a:rPr>
              <a:t>Low energy, sheet-like sandstone from turbidites encroach </a:t>
            </a:r>
            <a:r>
              <a:rPr lang="en-US" dirty="0">
                <a:solidFill>
                  <a:srgbClr val="0070C0"/>
                </a:solidFill>
              </a:rPr>
              <a:t>upon local bathymetric highs it forms wedge shape prisms with rapid sand </a:t>
            </a:r>
            <a:r>
              <a:rPr lang="en-US" dirty="0" smtClean="0">
                <a:solidFill>
                  <a:srgbClr val="0070C0"/>
                </a:solidFill>
              </a:rPr>
              <a:t>loss.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MARS Project: Monterey And Related Sediments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70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45420"/>
            <a:ext cx="2912706" cy="541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Research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1524000"/>
            <a:ext cx="6219968" cy="214523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Document distribution </a:t>
            </a:r>
            <a:r>
              <a:rPr lang="en-US" sz="2400" dirty="0" smtClean="0"/>
              <a:t>patterns of detrital material vs</a:t>
            </a:r>
            <a:r>
              <a:rPr lang="en-US" sz="2400" dirty="0"/>
              <a:t>. </a:t>
            </a:r>
            <a:r>
              <a:rPr lang="en-US" sz="2400" dirty="0" smtClean="0"/>
              <a:t>siliceous deposits and </a:t>
            </a:r>
            <a:r>
              <a:rPr lang="en-US" sz="2400" dirty="0" smtClean="0"/>
              <a:t>thicknesses</a:t>
            </a:r>
          </a:p>
          <a:p>
            <a:pPr lvl="1"/>
            <a:r>
              <a:rPr lang="en-US" sz="2000" dirty="0" smtClean="0"/>
              <a:t>Detailed cross-section or map</a:t>
            </a:r>
            <a:endParaRPr lang="en-US" sz="2000" dirty="0" smtClean="0"/>
          </a:p>
          <a:p>
            <a:r>
              <a:rPr lang="en-US" sz="2400" dirty="0" smtClean="0"/>
              <a:t>Compare between different stages of basin evolution</a:t>
            </a:r>
            <a:endParaRPr lang="en-US" sz="2400" dirty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60"/>
          <a:stretch/>
        </p:blipFill>
        <p:spPr bwMode="auto">
          <a:xfrm>
            <a:off x="3181864" y="3581400"/>
            <a:ext cx="5733536" cy="290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47800" y="2133600"/>
            <a:ext cx="1524000" cy="838200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47800" y="4572000"/>
            <a:ext cx="1524000" cy="762000"/>
          </a:xfrm>
          <a:prstGeom prst="rect">
            <a:avLst/>
          </a:prstGeom>
          <a:solidFill>
            <a:schemeClr val="accent2">
              <a:alpha val="3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934200" y="6400800"/>
            <a:ext cx="1923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smtClean="0"/>
              <a:t>Graham </a:t>
            </a:r>
            <a:r>
              <a:rPr lang="en-US" sz="1200" i="1" dirty="0"/>
              <a:t>and Williams, </a:t>
            </a:r>
            <a:r>
              <a:rPr lang="en-US" sz="1200" i="1" dirty="0" smtClean="0"/>
              <a:t>1985</a:t>
            </a:r>
            <a:endParaRPr lang="en-US" sz="1200" i="1" dirty="0"/>
          </a:p>
          <a:p>
            <a:r>
              <a:rPr lang="en-US" sz="1200" i="1" dirty="0" smtClean="0"/>
              <a:t>Reid </a:t>
            </a:r>
            <a:r>
              <a:rPr lang="en-US" sz="1200" i="1" dirty="0"/>
              <a:t>and </a:t>
            </a:r>
            <a:r>
              <a:rPr lang="en-US" sz="1200" i="1" dirty="0" err="1"/>
              <a:t>Mcintrye</a:t>
            </a:r>
            <a:r>
              <a:rPr lang="en-US" sz="1200" i="1" dirty="0"/>
              <a:t>, </a:t>
            </a:r>
            <a:r>
              <a:rPr lang="en-US" sz="1200" i="1" dirty="0" smtClean="0"/>
              <a:t>2001</a:t>
            </a:r>
            <a:endParaRPr lang="en-US" sz="1200" i="1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MARS Project: Monterey And Related Sediments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29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>
            <a:normAutofit/>
          </a:bodyPr>
          <a:lstStyle/>
          <a:p>
            <a:r>
              <a:rPr lang="en-US" sz="4900" dirty="0" smtClean="0"/>
              <a:t>Potential Target Units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434" y="1841313"/>
            <a:ext cx="6416566" cy="397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3" r="-1"/>
          <a:stretch/>
        </p:blipFill>
        <p:spPr bwMode="auto">
          <a:xfrm>
            <a:off x="76200" y="1295400"/>
            <a:ext cx="2743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MARS Project: Monterey And Related Sediments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340686" y="6477000"/>
            <a:ext cx="17025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smtClean="0"/>
              <a:t>Reid </a:t>
            </a:r>
            <a:r>
              <a:rPr lang="en-US" sz="1200" i="1" dirty="0"/>
              <a:t>and </a:t>
            </a:r>
            <a:r>
              <a:rPr lang="en-US" sz="1200" i="1" dirty="0" err="1"/>
              <a:t>Mcintrye</a:t>
            </a:r>
            <a:r>
              <a:rPr lang="en-US" sz="1200" i="1" dirty="0"/>
              <a:t>, </a:t>
            </a:r>
            <a:r>
              <a:rPr lang="en-US" sz="1200" i="1" dirty="0" smtClean="0"/>
              <a:t>2001</a:t>
            </a:r>
            <a:endParaRPr lang="en-US" sz="1200" i="1" dirty="0"/>
          </a:p>
        </p:txBody>
      </p:sp>
      <p:sp>
        <p:nvSpPr>
          <p:cNvPr id="6" name="Rectangle 5"/>
          <p:cNvSpPr/>
          <p:nvPr/>
        </p:nvSpPr>
        <p:spPr>
          <a:xfrm>
            <a:off x="3276600" y="914400"/>
            <a:ext cx="55657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Antelope N </a:t>
            </a:r>
            <a:r>
              <a:rPr lang="en-US" sz="3600" dirty="0"/>
              <a:t>Shale +/or Gould</a:t>
            </a:r>
          </a:p>
        </p:txBody>
      </p:sp>
    </p:spTree>
    <p:extLst>
      <p:ext uri="{BB962C8B-B14F-4D97-AF65-F5344CB8AC3E}">
        <p14:creationId xmlns:p14="http://schemas.microsoft.com/office/powerpoint/2010/main" val="239343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447800"/>
            <a:ext cx="4114800" cy="4525963"/>
          </a:xfrm>
        </p:spPr>
        <p:txBody>
          <a:bodyPr>
            <a:normAutofit fontScale="62500" lnSpcReduction="20000"/>
          </a:bodyPr>
          <a:lstStyle/>
          <a:p>
            <a:pPr marL="457200" lvl="1" indent="0">
              <a:buNone/>
            </a:pPr>
            <a:r>
              <a:rPr lang="en-US" b="1" dirty="0" smtClean="0"/>
              <a:t>Site Location:</a:t>
            </a:r>
            <a:r>
              <a:rPr lang="en-US" dirty="0" smtClean="0"/>
              <a:t>	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Large </a:t>
            </a:r>
            <a:r>
              <a:rPr lang="en-US" dirty="0" smtClean="0"/>
              <a:t>enough area or x-section </a:t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 smtClean="0"/>
              <a:t>see trends and patterns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Distribution and availability of </a:t>
            </a:r>
            <a:r>
              <a:rPr lang="en-US" dirty="0" smtClean="0"/>
              <a:t>modern wells </a:t>
            </a:r>
            <a:r>
              <a:rPr lang="en-US" dirty="0" smtClean="0"/>
              <a:t>logs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Possibly – </a:t>
            </a:r>
            <a:br>
              <a:rPr lang="en-US" dirty="0" smtClean="0"/>
            </a:br>
            <a:r>
              <a:rPr lang="en-US" dirty="0" smtClean="0"/>
              <a:t>2 </a:t>
            </a:r>
            <a:r>
              <a:rPr lang="en-US" dirty="0" smtClean="0"/>
              <a:t>stages of basin evolution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 smtClean="0"/>
              <a:t>Antelope Shale Member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 smtClean="0"/>
              <a:t>Gould Member (enough penetrations?)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b="1" dirty="0" smtClean="0"/>
              <a:t>Quantitate Approach: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err="1" smtClean="0"/>
              <a:t>Petrophysical</a:t>
            </a:r>
            <a:r>
              <a:rPr lang="en-US" dirty="0" smtClean="0"/>
              <a:t> (</a:t>
            </a:r>
            <a:r>
              <a:rPr lang="en-US" dirty="0" err="1" smtClean="0"/>
              <a:t>Vclay</a:t>
            </a:r>
            <a:r>
              <a:rPr lang="en-US" dirty="0" smtClean="0"/>
              <a:t>/</a:t>
            </a:r>
            <a:r>
              <a:rPr lang="en-US" dirty="0" err="1" smtClean="0"/>
              <a:t>Vshale</a:t>
            </a:r>
            <a:r>
              <a:rPr lang="en-US" dirty="0" smtClean="0"/>
              <a:t>)?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Log type availability?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Composition verification (cuttings)?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DOGGR/MARS </a:t>
            </a:r>
            <a:r>
              <a:rPr lang="en-US" dirty="0" err="1" smtClean="0"/>
              <a:t>Afilliates</a:t>
            </a:r>
            <a:r>
              <a:rPr lang="en-US" dirty="0" smtClean="0"/>
              <a:t>?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24000"/>
            <a:ext cx="5190774" cy="385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MARS Project: Monterey And Related Sediments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40686" y="6477000"/>
            <a:ext cx="17025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smtClean="0"/>
              <a:t>Reid </a:t>
            </a:r>
            <a:r>
              <a:rPr lang="en-US" sz="1200" i="1" dirty="0"/>
              <a:t>and </a:t>
            </a:r>
            <a:r>
              <a:rPr lang="en-US" sz="1200" i="1" dirty="0" err="1"/>
              <a:t>Mcintrye</a:t>
            </a:r>
            <a:r>
              <a:rPr lang="en-US" sz="1200" i="1" dirty="0"/>
              <a:t>, </a:t>
            </a:r>
            <a:r>
              <a:rPr lang="en-US" sz="1200" i="1" dirty="0" smtClean="0"/>
              <a:t>2001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51681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0"/>
            <a:ext cx="9144000" cy="109696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San Joaquin Monterey differs </a:t>
            </a:r>
            <a:r>
              <a:rPr lang="en-US" dirty="0"/>
              <a:t>from coastal/offshore Monterey Formation </a:t>
            </a:r>
            <a:r>
              <a:rPr lang="en-US" dirty="0" smtClean="0"/>
              <a:t>by:</a:t>
            </a:r>
          </a:p>
          <a:p>
            <a:pPr marL="514350" indent="-514350" algn="ctr">
              <a:buAutoNum type="arabicPeriod"/>
            </a:pPr>
            <a:r>
              <a:rPr lang="en-US" dirty="0"/>
              <a:t>D</a:t>
            </a:r>
            <a:r>
              <a:rPr lang="en-US" dirty="0" smtClean="0"/>
              <a:t>iffering </a:t>
            </a:r>
            <a:r>
              <a:rPr lang="en-US" dirty="0"/>
              <a:t>degrees of dilution from fine-grain </a:t>
            </a:r>
            <a:r>
              <a:rPr lang="en-US" dirty="0" err="1"/>
              <a:t>terrigenous</a:t>
            </a:r>
            <a:r>
              <a:rPr lang="en-US" dirty="0"/>
              <a:t> </a:t>
            </a:r>
            <a:r>
              <a:rPr lang="en-US" dirty="0" err="1" smtClean="0"/>
              <a:t>lithologies</a:t>
            </a:r>
            <a:endParaRPr lang="en-US" dirty="0"/>
          </a:p>
          <a:p>
            <a:pPr marL="514350" indent="-514350" algn="ctr">
              <a:buAutoNum type="arabicPeriod"/>
            </a:pPr>
            <a:r>
              <a:rPr lang="en-US" dirty="0"/>
              <a:t>D</a:t>
            </a:r>
            <a:r>
              <a:rPr lang="en-US" dirty="0" smtClean="0"/>
              <a:t>iffering </a:t>
            </a:r>
            <a:r>
              <a:rPr lang="en-US" dirty="0"/>
              <a:t>importance of processes (winnowing vs. bottom-seeking)</a:t>
            </a:r>
          </a:p>
          <a:p>
            <a:pPr algn="ctr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60"/>
          <a:stretch/>
        </p:blipFill>
        <p:spPr bwMode="auto">
          <a:xfrm>
            <a:off x="622300" y="1219200"/>
            <a:ext cx="7899400" cy="40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MARS Project: Monterey And Related Sediments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40686" y="6477000"/>
            <a:ext cx="17025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smtClean="0"/>
              <a:t>Reid </a:t>
            </a:r>
            <a:r>
              <a:rPr lang="en-US" sz="1200" i="1" dirty="0"/>
              <a:t>and </a:t>
            </a:r>
            <a:r>
              <a:rPr lang="en-US" sz="1200" i="1" dirty="0" err="1"/>
              <a:t>Mcintrye</a:t>
            </a:r>
            <a:r>
              <a:rPr lang="en-US" sz="1200" i="1" dirty="0"/>
              <a:t>, </a:t>
            </a:r>
            <a:r>
              <a:rPr lang="en-US" sz="1200" i="1" dirty="0" smtClean="0"/>
              <a:t>2001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523978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0"/>
            <a:ext cx="8229600" cy="11430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MARS Project: Monterey And Related Sediments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05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MARS Project: Monterey And Related Sediments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Graham, S. A., and Williams, L. A., 1985, Tectonic, Depositional, and </a:t>
            </a:r>
            <a:r>
              <a:rPr lang="en-US" dirty="0" err="1"/>
              <a:t>Diagenetic</a:t>
            </a:r>
            <a:r>
              <a:rPr lang="en-US" dirty="0"/>
              <a:t> History </a:t>
            </a:r>
            <a:r>
              <a:rPr lang="en-US" dirty="0" smtClean="0"/>
              <a:t>	of </a:t>
            </a:r>
            <a:r>
              <a:rPr lang="en-US" dirty="0"/>
              <a:t>Monterey Formation (Miocene), Central San Joaquin Basin, California: </a:t>
            </a:r>
            <a:r>
              <a:rPr lang="en-US" dirty="0" smtClean="0"/>
              <a:t>	American </a:t>
            </a:r>
            <a:r>
              <a:rPr lang="en-US" dirty="0"/>
              <a:t>Association of Petroleum Geologists Bulletin, v. 69, p. 385-411.</a:t>
            </a:r>
          </a:p>
          <a:p>
            <a:pPr marL="0" indent="0">
              <a:buNone/>
            </a:pPr>
            <a:r>
              <a:rPr lang="en-US" dirty="0" err="1"/>
              <a:t>Hornafius</a:t>
            </a:r>
            <a:r>
              <a:rPr lang="en-US" dirty="0"/>
              <a:t>, J. S., 1991, </a:t>
            </a:r>
            <a:r>
              <a:rPr lang="en-US" dirty="0" err="1"/>
              <a:t>Facies</a:t>
            </a:r>
            <a:r>
              <a:rPr lang="en-US" dirty="0"/>
              <a:t> Analysis of the Monterey Formation in the Northern </a:t>
            </a:r>
            <a:r>
              <a:rPr lang="en-US" dirty="0" smtClean="0"/>
              <a:t>	Santa </a:t>
            </a:r>
            <a:r>
              <a:rPr lang="en-US" dirty="0"/>
              <a:t>Barbara Channel: American Association of Petroleum Geologists </a:t>
            </a:r>
            <a:r>
              <a:rPr lang="en-US" dirty="0" smtClean="0"/>
              <a:t>	Bulletin</a:t>
            </a:r>
            <a:r>
              <a:rPr lang="en-US" dirty="0"/>
              <a:t>, v. 75, p. 894-909.</a:t>
            </a:r>
          </a:p>
          <a:p>
            <a:pPr marL="0" indent="0">
              <a:buNone/>
            </a:pPr>
            <a:r>
              <a:rPr lang="en-US" dirty="0"/>
              <a:t>MacPherson, B. A., 1978, Sedimentation and trapping mechanisms in upper Miocene </a:t>
            </a:r>
            <a:r>
              <a:rPr lang="en-US" dirty="0" smtClean="0"/>
              <a:t>	Stevens </a:t>
            </a:r>
            <a:r>
              <a:rPr lang="en-US" dirty="0"/>
              <a:t>and older </a:t>
            </a:r>
            <a:r>
              <a:rPr lang="en-US" dirty="0" err="1"/>
              <a:t>turbidite</a:t>
            </a:r>
            <a:r>
              <a:rPr lang="en-US" dirty="0"/>
              <a:t> fans of southeastern San Joaquin Valley: Am. </a:t>
            </a:r>
            <a:r>
              <a:rPr lang="en-US" dirty="0" smtClean="0"/>
              <a:t>	Assoc</a:t>
            </a:r>
            <a:r>
              <a:rPr lang="en-US" dirty="0"/>
              <a:t>. of Petroleum Geologist Bulletin, v. 62, p. 2243-2274.</a:t>
            </a:r>
          </a:p>
          <a:p>
            <a:pPr marL="0" indent="0">
              <a:buNone/>
            </a:pPr>
            <a:r>
              <a:rPr lang="en-US" dirty="0"/>
              <a:t>McGuire, M. D., </a:t>
            </a:r>
            <a:r>
              <a:rPr lang="en-US" dirty="0" err="1"/>
              <a:t>Bowersox</a:t>
            </a:r>
            <a:r>
              <a:rPr lang="en-US" dirty="0"/>
              <a:t>, J. R., and Earnest, L. J, 1983, </a:t>
            </a:r>
            <a:r>
              <a:rPr lang="en-US" dirty="0" err="1"/>
              <a:t>Diagenetically</a:t>
            </a:r>
            <a:r>
              <a:rPr lang="en-US" dirty="0"/>
              <a:t> enhanced </a:t>
            </a:r>
            <a:r>
              <a:rPr lang="en-US" dirty="0" smtClean="0"/>
              <a:t>	entrapment </a:t>
            </a:r>
            <a:r>
              <a:rPr lang="en-US" dirty="0"/>
              <a:t>of hydrocarbons - Southeastern Lost Hills fractured shale pool, </a:t>
            </a:r>
            <a:r>
              <a:rPr lang="en-US" dirty="0" smtClean="0"/>
              <a:t>	Kern </a:t>
            </a:r>
            <a:r>
              <a:rPr lang="en-US" dirty="0"/>
              <a:t>County, California: Am. Assoc. of Petroleum Geologists Bulletin, v. ?, p. </a:t>
            </a:r>
            <a:r>
              <a:rPr lang="en-US" dirty="0" smtClean="0"/>
              <a:t>	171-183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Moore, T. C., Heath, G. R., and </a:t>
            </a:r>
            <a:r>
              <a:rPr lang="en-US" dirty="0" err="1"/>
              <a:t>Kowsman</a:t>
            </a:r>
            <a:r>
              <a:rPr lang="en-US" dirty="0"/>
              <a:t>, R. O., 1973, Biogenic sediments of the </a:t>
            </a:r>
            <a:r>
              <a:rPr lang="en-US" dirty="0" smtClean="0"/>
              <a:t>	Panama </a:t>
            </a:r>
            <a:r>
              <a:rPr lang="en-US" dirty="0"/>
              <a:t>Basin: Journal of Geology, v. 81, p. 458-472.</a:t>
            </a:r>
          </a:p>
          <a:p>
            <a:pPr marL="0" indent="0">
              <a:buNone/>
            </a:pPr>
            <a:r>
              <a:rPr lang="en-US" dirty="0"/>
              <a:t>Schwartz, D. E., 1987, Characterizing the Lithology, </a:t>
            </a:r>
            <a:r>
              <a:rPr lang="en-US" dirty="0" err="1"/>
              <a:t>Petrophysical</a:t>
            </a:r>
            <a:r>
              <a:rPr lang="en-US" dirty="0"/>
              <a:t> Properties, and </a:t>
            </a:r>
            <a:r>
              <a:rPr lang="en-US" dirty="0" smtClean="0"/>
              <a:t>	Depositional </a:t>
            </a:r>
            <a:r>
              <a:rPr lang="en-US" dirty="0"/>
              <a:t>Setting of the </a:t>
            </a:r>
            <a:r>
              <a:rPr lang="en-US" dirty="0" err="1"/>
              <a:t>Belridge</a:t>
            </a:r>
            <a:r>
              <a:rPr lang="en-US" dirty="0"/>
              <a:t> Diatomite, South </a:t>
            </a:r>
            <a:r>
              <a:rPr lang="en-US" dirty="0" err="1"/>
              <a:t>Belridge</a:t>
            </a:r>
            <a:r>
              <a:rPr lang="en-US" dirty="0"/>
              <a:t> Field, Kern </a:t>
            </a:r>
            <a:r>
              <a:rPr lang="en-US" dirty="0" smtClean="0"/>
              <a:t>	County</a:t>
            </a:r>
            <a:r>
              <a:rPr lang="en-US" dirty="0"/>
              <a:t>, California.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648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Biosiliceous</a:t>
            </a:r>
            <a:r>
              <a:rPr lang="en-US" dirty="0"/>
              <a:t> Deposits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Periods of relative sea level </a:t>
            </a:r>
            <a:r>
              <a:rPr lang="en-US" dirty="0" err="1" smtClean="0"/>
              <a:t>highstands</a:t>
            </a:r>
            <a:endParaRPr lang="en-US" dirty="0" smtClean="0"/>
          </a:p>
          <a:p>
            <a:pPr lvl="1"/>
            <a:r>
              <a:rPr lang="en-US" dirty="0" err="1"/>
              <a:t>Basinal</a:t>
            </a:r>
            <a:r>
              <a:rPr lang="en-US" dirty="0"/>
              <a:t> deposits</a:t>
            </a:r>
          </a:p>
          <a:p>
            <a:pPr lvl="1"/>
            <a:r>
              <a:rPr lang="en-US" dirty="0"/>
              <a:t>Locally, in the central part of the basin, the lower middle Miocene (</a:t>
            </a:r>
            <a:r>
              <a:rPr lang="en-US" dirty="0" smtClean="0"/>
              <a:t>Gould-</a:t>
            </a:r>
            <a:r>
              <a:rPr lang="en-US" dirty="0" err="1" smtClean="0"/>
              <a:t>Devilwater</a:t>
            </a:r>
            <a:r>
              <a:rPr lang="en-US" dirty="0" smtClean="0"/>
              <a:t> members) shows </a:t>
            </a:r>
            <a:r>
              <a:rPr lang="en-US" dirty="0"/>
              <a:t>development of highly siliceous intervals </a:t>
            </a:r>
          </a:p>
          <a:p>
            <a:r>
              <a:rPr lang="en-US" dirty="0" smtClean="0"/>
              <a:t>Wrench tectonism</a:t>
            </a:r>
          </a:p>
          <a:p>
            <a:pPr lvl="1"/>
            <a:r>
              <a:rPr lang="en-US" dirty="0"/>
              <a:t>Shallower</a:t>
            </a:r>
            <a:r>
              <a:rPr lang="en-US" sz="2000" dirty="0"/>
              <a:t> </a:t>
            </a:r>
            <a:r>
              <a:rPr lang="en-US" dirty="0"/>
              <a:t> banks uplifted along strike-slip faults or atop growing anticlines</a:t>
            </a:r>
          </a:p>
          <a:p>
            <a:pPr lvl="1"/>
            <a:r>
              <a:rPr lang="en-US" dirty="0"/>
              <a:t>After the passing of the Triple </a:t>
            </a:r>
            <a:r>
              <a:rPr lang="en-US" dirty="0" smtClean="0"/>
              <a:t>Junction </a:t>
            </a:r>
            <a:r>
              <a:rPr lang="en-US" dirty="0"/>
              <a:t>– anticlines such as Lost Hills and </a:t>
            </a:r>
            <a:r>
              <a:rPr lang="en-US" dirty="0" err="1"/>
              <a:t>Kettleman</a:t>
            </a:r>
            <a:r>
              <a:rPr lang="en-US" dirty="0"/>
              <a:t> Hills </a:t>
            </a:r>
            <a:r>
              <a:rPr lang="en-US" dirty="0" smtClean="0"/>
              <a:t>(Antelope Shale member)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MARS Project: Monterey And Related Sediments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994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50" t="18693"/>
          <a:stretch/>
        </p:blipFill>
        <p:spPr bwMode="auto">
          <a:xfrm>
            <a:off x="0" y="990600"/>
            <a:ext cx="3505200" cy="548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505200"/>
            <a:ext cx="5348288" cy="305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444" y="1371600"/>
            <a:ext cx="4495800" cy="220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Depositional Controls</a:t>
            </a:r>
          </a:p>
          <a:p>
            <a:pPr lvl="1"/>
            <a:r>
              <a:rPr lang="en-US" sz="2000" dirty="0" smtClean="0"/>
              <a:t>Basin geometry</a:t>
            </a:r>
          </a:p>
          <a:p>
            <a:pPr lvl="1"/>
            <a:r>
              <a:rPr lang="en-US" sz="2000" dirty="0" smtClean="0"/>
              <a:t>San Andreas </a:t>
            </a:r>
            <a:r>
              <a:rPr lang="en-US" sz="2000" dirty="0"/>
              <a:t>r</a:t>
            </a:r>
            <a:r>
              <a:rPr lang="en-US" sz="2000" dirty="0" smtClean="0"/>
              <a:t>elated tectonics</a:t>
            </a:r>
          </a:p>
          <a:p>
            <a:pPr lvl="1"/>
            <a:r>
              <a:rPr lang="en-US" sz="2000" dirty="0" smtClean="0"/>
              <a:t>Fluctuations in sea level</a:t>
            </a:r>
          </a:p>
          <a:p>
            <a:pPr lvl="1"/>
            <a:r>
              <a:rPr lang="en-US" sz="2000" dirty="0" smtClean="0"/>
              <a:t>Changes in climate</a:t>
            </a:r>
          </a:p>
          <a:p>
            <a:pPr marL="457200" lvl="1" indent="0">
              <a:buNone/>
            </a:pPr>
            <a:endParaRPr lang="en-US" sz="24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MARS Project: Monterey And Related Sediments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139862" y="6477000"/>
            <a:ext cx="19111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smtClean="0"/>
              <a:t>Graham </a:t>
            </a:r>
            <a:r>
              <a:rPr lang="en-US" sz="1200" i="1" dirty="0"/>
              <a:t>and Williams, </a:t>
            </a:r>
            <a:r>
              <a:rPr lang="en-US" sz="1200" i="1" dirty="0" smtClean="0"/>
              <a:t>1985</a:t>
            </a:r>
            <a:endParaRPr lang="en-US" sz="12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45420"/>
            <a:ext cx="2912706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413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SWNA_20Ma-s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16209" y="6428232"/>
            <a:ext cx="250645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sz="1400" i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Blake, </a:t>
            </a:r>
            <a:r>
              <a:rPr lang="en-US" sz="1200" i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Colorado Plateau </a:t>
            </a:r>
            <a:r>
              <a:rPr lang="en-US" sz="1200" i="1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Geosystems</a:t>
            </a:r>
            <a:endParaRPr lang="en-US" sz="1200" i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763" y="5830888"/>
            <a:ext cx="1468437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sz="36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20 Ma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" y="6416675"/>
            <a:ext cx="4267200" cy="365125"/>
          </a:xfrm>
        </p:spPr>
        <p:txBody>
          <a:bodyPr/>
          <a:lstStyle/>
          <a:p>
            <a:r>
              <a:rPr lang="en-US" dirty="0" smtClean="0"/>
              <a:t>MARS Project: Monterey And Related Sediments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41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SWNA_15Ma-s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1763" y="5830888"/>
            <a:ext cx="1468437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sz="36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15 Ma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16209" y="6428232"/>
            <a:ext cx="250645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sz="1400" i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Blake, </a:t>
            </a:r>
            <a:r>
              <a:rPr lang="en-US" sz="1200" i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Colorado Plateau </a:t>
            </a:r>
            <a:r>
              <a:rPr lang="en-US" sz="1200" i="1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Geosystems</a:t>
            </a:r>
            <a:endParaRPr lang="en-US" sz="1200" i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" y="6416675"/>
            <a:ext cx="4267200" cy="365125"/>
          </a:xfrm>
        </p:spPr>
        <p:txBody>
          <a:bodyPr/>
          <a:lstStyle/>
          <a:p>
            <a:r>
              <a:rPr lang="en-US" dirty="0" smtClean="0"/>
              <a:t>MARS Project: Monterey And Related Sediments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70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 </a:t>
            </a:r>
            <a:r>
              <a:rPr lang="en-US" dirty="0" err="1"/>
              <a:t>Highstands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87623" y="1981200"/>
            <a:ext cx="1622377" cy="1603115"/>
          </a:xfrm>
          <a:prstGeom prst="rect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65176" y="1113861"/>
            <a:ext cx="8596191" cy="4524939"/>
            <a:chOff x="748917" y="799975"/>
            <a:chExt cx="10567710" cy="5562725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8" r="52338"/>
            <a:stretch/>
          </p:blipFill>
          <p:spPr bwMode="auto">
            <a:xfrm>
              <a:off x="748917" y="799975"/>
              <a:ext cx="7881567" cy="5556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7" r="13779"/>
            <a:stretch/>
          </p:blipFill>
          <p:spPr bwMode="auto">
            <a:xfrm>
              <a:off x="6553200" y="806180"/>
              <a:ext cx="4763427" cy="5556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MARS Project: Monterey And Related Sediments</a:t>
            </a: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139862" y="6477000"/>
            <a:ext cx="19111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smtClean="0"/>
              <a:t>Graham </a:t>
            </a:r>
            <a:r>
              <a:rPr lang="en-US" sz="1200" i="1" dirty="0"/>
              <a:t>and Williams, </a:t>
            </a:r>
            <a:r>
              <a:rPr lang="en-US" sz="1200" i="1" dirty="0" smtClean="0"/>
              <a:t>1985</a:t>
            </a:r>
            <a:endParaRPr lang="en-US" sz="1200" i="1" dirty="0"/>
          </a:p>
        </p:txBody>
      </p:sp>
      <p:sp>
        <p:nvSpPr>
          <p:cNvPr id="11" name="Rectangle 10"/>
          <p:cNvSpPr/>
          <p:nvPr/>
        </p:nvSpPr>
        <p:spPr>
          <a:xfrm>
            <a:off x="1904999" y="4038600"/>
            <a:ext cx="6956367" cy="762000"/>
          </a:xfrm>
          <a:prstGeom prst="rect">
            <a:avLst/>
          </a:prstGeom>
          <a:solidFill>
            <a:schemeClr val="accent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4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Sedimentation </a:t>
            </a:r>
            <a:r>
              <a:rPr lang="en-US" sz="3200" dirty="0"/>
              <a:t>P</a:t>
            </a:r>
            <a:r>
              <a:rPr lang="en-US" sz="3200" dirty="0" smtClean="0"/>
              <a:t>attern for Relative </a:t>
            </a:r>
            <a:r>
              <a:rPr lang="en-US" sz="3200" dirty="0" err="1" smtClean="0"/>
              <a:t>Highstands</a:t>
            </a:r>
            <a:r>
              <a:rPr lang="en-US" sz="32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33" y="1447800"/>
            <a:ext cx="3505200" cy="3886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/>
              <a:t>Very fine grain and opal sedimentation pattern in Panama Basin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6" t="15333" r="26929" b="12667"/>
          <a:stretch/>
        </p:blipFill>
        <p:spPr bwMode="auto">
          <a:xfrm>
            <a:off x="4876800" y="2649581"/>
            <a:ext cx="4038599" cy="365212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87336" y="6440209"/>
            <a:ext cx="27328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1200" i="1" dirty="0" err="1" smtClean="0"/>
              <a:t>Hornafius</a:t>
            </a:r>
            <a:r>
              <a:rPr lang="en-US" sz="1200" i="1" dirty="0"/>
              <a:t>, </a:t>
            </a:r>
            <a:r>
              <a:rPr lang="en-US" sz="1200" i="1" dirty="0" smtClean="0"/>
              <a:t>1991 and Moore et al., 1973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3" t="20380" r="27089" b="7722"/>
          <a:stretch/>
        </p:blipFill>
        <p:spPr bwMode="auto">
          <a:xfrm>
            <a:off x="152399" y="3276600"/>
            <a:ext cx="4571999" cy="292443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1371600"/>
            <a:ext cx="4267198" cy="3886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Redistribution of siliceous sediments off </a:t>
            </a:r>
            <a:r>
              <a:rPr lang="en-US" sz="2400" dirty="0"/>
              <a:t>highs </a:t>
            </a:r>
            <a:r>
              <a:rPr lang="en-US" sz="2400" dirty="0" smtClean="0"/>
              <a:t>via winnowing resulting in concentrated </a:t>
            </a:r>
            <a:r>
              <a:rPr lang="en-US" sz="2400" dirty="0"/>
              <a:t>in </a:t>
            </a:r>
            <a:r>
              <a:rPr lang="en-US" sz="2400" dirty="0" err="1" smtClean="0"/>
              <a:t>depocenters</a:t>
            </a:r>
            <a:r>
              <a:rPr lang="en-US" sz="2400" dirty="0" smtClean="0"/>
              <a:t> in Santa Barbara Basin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MARS Project: Monterey And Related Sediments</a:t>
            </a:r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124200" y="4605528"/>
            <a:ext cx="0" cy="533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473221" y="4131354"/>
            <a:ext cx="1301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Highly siliceous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 basin deposits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175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Wrench Tectonism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87623" y="1981200"/>
            <a:ext cx="1622377" cy="1603115"/>
          </a:xfrm>
          <a:prstGeom prst="rect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65176" y="1113861"/>
            <a:ext cx="8596191" cy="4524939"/>
            <a:chOff x="748917" y="799975"/>
            <a:chExt cx="10567710" cy="5562725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8" r="52338"/>
            <a:stretch/>
          </p:blipFill>
          <p:spPr bwMode="auto">
            <a:xfrm>
              <a:off x="748917" y="799975"/>
              <a:ext cx="7881567" cy="5556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7" r="13779"/>
            <a:stretch/>
          </p:blipFill>
          <p:spPr bwMode="auto">
            <a:xfrm>
              <a:off x="6553200" y="806180"/>
              <a:ext cx="4763427" cy="5556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MARS Project: Monterey And Related Sediments</a:t>
            </a: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139862" y="6477000"/>
            <a:ext cx="19111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smtClean="0"/>
              <a:t>Graham </a:t>
            </a:r>
            <a:r>
              <a:rPr lang="en-US" sz="1200" i="1" dirty="0"/>
              <a:t>and Williams, </a:t>
            </a:r>
            <a:r>
              <a:rPr lang="en-US" sz="1200" i="1" dirty="0" smtClean="0"/>
              <a:t>1985</a:t>
            </a:r>
            <a:endParaRPr lang="en-US" sz="1200" i="1" dirty="0"/>
          </a:p>
        </p:txBody>
      </p:sp>
      <p:sp>
        <p:nvSpPr>
          <p:cNvPr id="11" name="Rectangle 10"/>
          <p:cNvSpPr/>
          <p:nvPr/>
        </p:nvSpPr>
        <p:spPr>
          <a:xfrm>
            <a:off x="1904999" y="2286001"/>
            <a:ext cx="6956367" cy="1087806"/>
          </a:xfrm>
          <a:prstGeom prst="rect">
            <a:avLst/>
          </a:prstGeom>
          <a:solidFill>
            <a:schemeClr val="accent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6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10232</TotalTime>
  <Words>653</Words>
  <Application>Microsoft Macintosh PowerPoint</Application>
  <PresentationFormat>On-screen Show (4:3)</PresentationFormat>
  <Paragraphs>143</Paragraphs>
  <Slides>21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Lateral changes of fine-grained facies  of the Monterey Formation  within the San Joaquin Basin</vt:lpstr>
      <vt:lpstr>Introduction</vt:lpstr>
      <vt:lpstr>Biosiliceous Deposits</vt:lpstr>
      <vt:lpstr>Background</vt:lpstr>
      <vt:lpstr>PowerPoint Presentation</vt:lpstr>
      <vt:lpstr>PowerPoint Presentation</vt:lpstr>
      <vt:lpstr>Relative Highstands</vt:lpstr>
      <vt:lpstr>Sedimentation Pattern for Relative Highstands?</vt:lpstr>
      <vt:lpstr>Wrench Tectonism</vt:lpstr>
      <vt:lpstr>PowerPoint Presentation</vt:lpstr>
      <vt:lpstr>PowerPoint Presentation</vt:lpstr>
      <vt:lpstr>Wrench Tectonism</vt:lpstr>
      <vt:lpstr>PowerPoint Presentation</vt:lpstr>
      <vt:lpstr>Updip Facies Variation</vt:lpstr>
      <vt:lpstr>South Belridge</vt:lpstr>
      <vt:lpstr>Buena Vista Hills</vt:lpstr>
      <vt:lpstr>Research Objectives</vt:lpstr>
      <vt:lpstr>Potential Target Units</vt:lpstr>
      <vt:lpstr>Project Requirements</vt:lpstr>
      <vt:lpstr>Thank You</vt:lpstr>
      <vt:lpstr>References</vt:lpstr>
    </vt:vector>
  </TitlesOfParts>
  <Company>CDM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CDM</dc:creator>
  <cp:lastModifiedBy>Richard Behl</cp:lastModifiedBy>
  <cp:revision>124</cp:revision>
  <cp:lastPrinted>2014-10-17T06:33:25Z</cp:lastPrinted>
  <dcterms:created xsi:type="dcterms:W3CDTF">2014-03-21T01:08:32Z</dcterms:created>
  <dcterms:modified xsi:type="dcterms:W3CDTF">2014-10-27T14:14:27Z</dcterms:modified>
</cp:coreProperties>
</file>