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9"/>
  </p:notesMasterIdLst>
  <p:sldIdLst>
    <p:sldId id="256" r:id="rId2"/>
    <p:sldId id="270" r:id="rId3"/>
    <p:sldId id="271" r:id="rId4"/>
    <p:sldId id="269" r:id="rId5"/>
    <p:sldId id="260" r:id="rId6"/>
    <p:sldId id="274" r:id="rId7"/>
    <p:sldId id="265" r:id="rId8"/>
    <p:sldId id="264" r:id="rId9"/>
    <p:sldId id="273" r:id="rId10"/>
    <p:sldId id="266" r:id="rId11"/>
    <p:sldId id="275" r:id="rId12"/>
    <p:sldId id="276" r:id="rId13"/>
    <p:sldId id="277" r:id="rId14"/>
    <p:sldId id="272" r:id="rId15"/>
    <p:sldId id="279" r:id="rId16"/>
    <p:sldId id="278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/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02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S:Desktop:Hill:A14-06540Final_Charts.xlsb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S:Desktop:Hill:A14-06540Final_Charts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tx>
        <c:rich>
          <a:bodyPr/>
          <a:lstStyle/>
          <a:p>
            <a:pPr>
              <a:defRPr sz="1000"/>
            </a:pPr>
            <a:r>
              <a:rPr lang="en-US" sz="1000" dirty="0"/>
              <a:t>Detritus </a:t>
            </a:r>
            <a:r>
              <a:rPr lang="en-US" sz="1000" dirty="0" err="1"/>
              <a:t>vs</a:t>
            </a:r>
            <a:r>
              <a:rPr lang="en-US" sz="1000" dirty="0" smtClean="0"/>
              <a:t> Oil Contact </a:t>
            </a:r>
            <a:r>
              <a:rPr lang="en-US" sz="1000" dirty="0"/>
              <a:t>Angle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Hyalite</c:v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Results!$AH$76</c:f>
              <c:numCache>
                <c:formatCode>0.00</c:formatCode>
                <c:ptCount val="1"/>
                <c:pt idx="0">
                  <c:v>8.86916666666667</c:v>
                </c:pt>
              </c:numCache>
            </c:numRef>
          </c:xVal>
          <c:yVal>
            <c:numRef>
              <c:f>Results!$V$76</c:f>
              <c:numCache>
                <c:formatCode>General</c:formatCode>
                <c:ptCount val="1"/>
                <c:pt idx="0">
                  <c:v>0.00926685020903436</c:v>
                </c:pt>
              </c:numCache>
            </c:numRef>
          </c:yVal>
        </c:ser>
        <c:ser>
          <c:idx val="1"/>
          <c:order val="1"/>
          <c:tx>
            <c:v>Qtz-1</c:v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Results!$AH$77</c:f>
              <c:numCache>
                <c:formatCode>0.00</c:formatCode>
                <c:ptCount val="1"/>
                <c:pt idx="0">
                  <c:v>9.316000000000002</c:v>
                </c:pt>
              </c:numCache>
            </c:numRef>
          </c:xVal>
          <c:yVal>
            <c:numRef>
              <c:f>Results!$V$77</c:f>
              <c:numCache>
                <c:formatCode>General</c:formatCode>
                <c:ptCount val="1"/>
                <c:pt idx="0">
                  <c:v>0.018832512810208</c:v>
                </c:pt>
              </c:numCache>
            </c:numRef>
          </c:yVal>
        </c:ser>
        <c:ser>
          <c:idx val="2"/>
          <c:order val="2"/>
          <c:tx>
            <c:v>Qtz-2</c:v>
          </c:tx>
          <c:spPr>
            <a:ln w="4762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Results!$AH$78</c:f>
              <c:numCache>
                <c:formatCode>0.00</c:formatCode>
                <c:ptCount val="1"/>
                <c:pt idx="0">
                  <c:v>10.131</c:v>
                </c:pt>
              </c:numCache>
            </c:numRef>
          </c:xVal>
          <c:yVal>
            <c:numRef>
              <c:f>Results!$V$78</c:f>
              <c:numCache>
                <c:formatCode>General</c:formatCode>
                <c:ptCount val="1"/>
                <c:pt idx="0">
                  <c:v>0.0409969550016917</c:v>
                </c:pt>
              </c:numCache>
            </c:numRef>
          </c:yVal>
        </c:ser>
        <c:ser>
          <c:idx val="3"/>
          <c:order val="3"/>
          <c:tx>
            <c:v>Qtz-3</c:v>
          </c:tx>
          <c:spPr>
            <a:ln w="47625">
              <a:noFill/>
            </a:ln>
          </c:spPr>
          <c:marker>
            <c:symbol val="squar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Results!$AH$79</c:f>
              <c:numCache>
                <c:formatCode>0.00</c:formatCode>
                <c:ptCount val="1"/>
                <c:pt idx="0">
                  <c:v>9.605</c:v>
                </c:pt>
              </c:numCache>
            </c:numRef>
          </c:xVal>
          <c:yVal>
            <c:numRef>
              <c:f>Results!$V$79</c:f>
              <c:numCache>
                <c:formatCode>General</c:formatCode>
                <c:ptCount val="1"/>
                <c:pt idx="0">
                  <c:v>0.0414892969463325</c:v>
                </c:pt>
              </c:numCache>
            </c:numRef>
          </c:yVal>
        </c:ser>
        <c:ser>
          <c:idx val="4"/>
          <c:order val="4"/>
          <c:tx>
            <c:v>CT-1</c:v>
          </c:tx>
          <c:spPr>
            <a:ln w="47625">
              <a:noFill/>
            </a:ln>
          </c:spPr>
          <c:marker>
            <c:symbol val="triangle"/>
            <c:size val="9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Results!$AH$80</c:f>
              <c:numCache>
                <c:formatCode>0.00</c:formatCode>
                <c:ptCount val="1"/>
                <c:pt idx="0">
                  <c:v>9.617999999999998</c:v>
                </c:pt>
              </c:numCache>
            </c:numRef>
          </c:xVal>
          <c:yVal>
            <c:numRef>
              <c:f>Results!$V$80</c:f>
              <c:numCache>
                <c:formatCode>General</c:formatCode>
                <c:ptCount val="1"/>
                <c:pt idx="0">
                  <c:v>0.0291186736474695</c:v>
                </c:pt>
              </c:numCache>
            </c:numRef>
          </c:yVal>
        </c:ser>
        <c:ser>
          <c:idx val="5"/>
          <c:order val="5"/>
          <c:tx>
            <c:v>CT-2</c:v>
          </c:tx>
          <c:spPr>
            <a:ln w="47625">
              <a:noFill/>
            </a:ln>
          </c:spPr>
          <c:marker>
            <c:symbol val="square"/>
            <c:size val="9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Results!$AH$81</c:f>
              <c:numCache>
                <c:formatCode>0.00</c:formatCode>
                <c:ptCount val="1"/>
                <c:pt idx="0">
                  <c:v>6.962</c:v>
                </c:pt>
              </c:numCache>
            </c:numRef>
          </c:xVal>
          <c:yVal>
            <c:numRef>
              <c:f>Results!$V$81</c:f>
              <c:numCache>
                <c:formatCode>General</c:formatCode>
                <c:ptCount val="1"/>
                <c:pt idx="0">
                  <c:v>0.0402736658788406</c:v>
                </c:pt>
              </c:numCache>
            </c:numRef>
          </c:yVal>
        </c:ser>
        <c:ser>
          <c:idx val="6"/>
          <c:order val="6"/>
          <c:tx>
            <c:v>CT-3</c:v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Results!$AH$82</c:f>
              <c:numCache>
                <c:formatCode>0.00</c:formatCode>
                <c:ptCount val="1"/>
                <c:pt idx="0">
                  <c:v>8.30125</c:v>
                </c:pt>
              </c:numCache>
            </c:numRef>
          </c:xVal>
          <c:yVal>
            <c:numRef>
              <c:f>Results!$V$82</c:f>
              <c:numCache>
                <c:formatCode>General</c:formatCode>
                <c:ptCount val="1"/>
                <c:pt idx="0">
                  <c:v>0.0521100917431193</c:v>
                </c:pt>
              </c:numCache>
            </c:numRef>
          </c:yVal>
        </c:ser>
        <c:ser>
          <c:idx val="7"/>
          <c:order val="7"/>
          <c:tx>
            <c:v>CT-4</c:v>
          </c:tx>
          <c:spPr>
            <a:ln w="47625">
              <a:noFill/>
            </a:ln>
          </c:spPr>
          <c:marker>
            <c:symbol val="plus"/>
            <c:size val="9"/>
            <c:spPr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Results!$AH$83</c:f>
              <c:numCache>
                <c:formatCode>0.00</c:formatCode>
                <c:ptCount val="1"/>
                <c:pt idx="0">
                  <c:v>10.362</c:v>
                </c:pt>
              </c:numCache>
            </c:numRef>
          </c:xVal>
          <c:yVal>
            <c:numRef>
              <c:f>Results!$V$83</c:f>
              <c:numCache>
                <c:formatCode>General</c:formatCode>
                <c:ptCount val="1"/>
                <c:pt idx="0">
                  <c:v>0.0138184230896826</c:v>
                </c:pt>
              </c:numCache>
            </c:numRef>
          </c:yVal>
        </c:ser>
        <c:ser>
          <c:idx val="8"/>
          <c:order val="8"/>
          <c:tx>
            <c:v>IC-Opal</c:v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Results!$AH$84</c:f>
              <c:numCache>
                <c:formatCode>0.00</c:formatCode>
                <c:ptCount val="1"/>
                <c:pt idx="0">
                  <c:v>11.698</c:v>
                </c:pt>
              </c:numCache>
            </c:numRef>
          </c:xVal>
          <c:yVal>
            <c:numRef>
              <c:f>Results!$V$84</c:f>
              <c:numCache>
                <c:formatCode>General</c:formatCode>
                <c:ptCount val="1"/>
                <c:pt idx="0">
                  <c:v>0.00485159086055947</c:v>
                </c:pt>
              </c:numCache>
            </c:numRef>
          </c:yVal>
        </c:ser>
        <c:dLbls/>
        <c:axId val="780809192"/>
        <c:axId val="780816392"/>
      </c:scatterChart>
      <c:valAx>
        <c:axId val="7808091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 dirty="0" smtClean="0"/>
                  <a:t>Oil Contact </a:t>
                </a:r>
                <a:r>
                  <a:rPr lang="en-US" sz="800" dirty="0"/>
                  <a:t>Angle</a:t>
                </a:r>
              </a:p>
            </c:rich>
          </c:tx>
          <c:layout/>
        </c:title>
        <c:numFmt formatCode="0.00" sourceLinked="1"/>
        <c:tickLblPos val="nextTo"/>
        <c:crossAx val="780816392"/>
        <c:crosses val="autoZero"/>
        <c:crossBetween val="midCat"/>
      </c:valAx>
      <c:valAx>
        <c:axId val="78081639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/>
                  <a:t>Detritus</a:t>
                </a:r>
              </a:p>
            </c:rich>
          </c:tx>
          <c:layout/>
        </c:title>
        <c:numFmt formatCode="General" sourceLinked="1"/>
        <c:tickLblPos val="nextTo"/>
        <c:crossAx val="7808091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8277571435646"/>
          <c:y val="0.0843244737086234"/>
          <c:w val="0.162739163418526"/>
          <c:h val="0.750763117227169"/>
        </c:manualLayout>
      </c:layout>
      <c:overlay val="1"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Detritus vs Oil Contact Angle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Hyalite</c:v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Results!$AH$76</c:f>
              <c:numCache>
                <c:formatCode>0.00</c:formatCode>
                <c:ptCount val="1"/>
                <c:pt idx="0">
                  <c:v>8.86916666666667</c:v>
                </c:pt>
              </c:numCache>
            </c:numRef>
          </c:xVal>
          <c:yVal>
            <c:numRef>
              <c:f>Results!$V$76</c:f>
              <c:numCache>
                <c:formatCode>General</c:formatCode>
                <c:ptCount val="1"/>
                <c:pt idx="0">
                  <c:v>0.00926685020903436</c:v>
                </c:pt>
              </c:numCache>
            </c:numRef>
          </c:yVal>
        </c:ser>
        <c:ser>
          <c:idx val="1"/>
          <c:order val="1"/>
          <c:tx>
            <c:v>Qtz</c:v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Results!$AH$77:$AH$79</c:f>
              <c:numCache>
                <c:formatCode>0.00</c:formatCode>
                <c:ptCount val="3"/>
                <c:pt idx="0">
                  <c:v>9.316000000000002</c:v>
                </c:pt>
                <c:pt idx="1">
                  <c:v>10.131</c:v>
                </c:pt>
                <c:pt idx="2">
                  <c:v>9.605</c:v>
                </c:pt>
              </c:numCache>
            </c:numRef>
          </c:xVal>
          <c:yVal>
            <c:numRef>
              <c:f>Results!$V$77:$V$79</c:f>
              <c:numCache>
                <c:formatCode>General</c:formatCode>
                <c:ptCount val="3"/>
                <c:pt idx="0">
                  <c:v>0.018832512810208</c:v>
                </c:pt>
                <c:pt idx="1">
                  <c:v>0.0409969550016917</c:v>
                </c:pt>
                <c:pt idx="2">
                  <c:v>0.0414892969463325</c:v>
                </c:pt>
              </c:numCache>
            </c:numRef>
          </c:yVal>
        </c:ser>
        <c:ser>
          <c:idx val="4"/>
          <c:order val="2"/>
          <c:tx>
            <c:v>Opal-CT</c:v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trendline>
            <c:trendlineType val="linear"/>
            <c:dispRSqr val="1"/>
            <c:trendlineLbl>
              <c:layout>
                <c:manualLayout>
                  <c:x val="0.165791115733175"/>
                  <c:y val="-0.528709859274321"/>
                </c:manualLayout>
              </c:layout>
              <c:numFmt formatCode="General" sourceLinked="0"/>
            </c:trendlineLbl>
          </c:trendline>
          <c:xVal>
            <c:numRef>
              <c:f>Results!$AH$80:$AH$84</c:f>
              <c:numCache>
                <c:formatCode>0.00</c:formatCode>
                <c:ptCount val="5"/>
                <c:pt idx="0">
                  <c:v>9.617999999999998</c:v>
                </c:pt>
                <c:pt idx="1">
                  <c:v>6.962</c:v>
                </c:pt>
                <c:pt idx="2">
                  <c:v>8.30125</c:v>
                </c:pt>
                <c:pt idx="3">
                  <c:v>10.362</c:v>
                </c:pt>
                <c:pt idx="4">
                  <c:v>11.698</c:v>
                </c:pt>
              </c:numCache>
            </c:numRef>
          </c:xVal>
          <c:yVal>
            <c:numRef>
              <c:f>Results!$V$80:$V$84</c:f>
              <c:numCache>
                <c:formatCode>General</c:formatCode>
                <c:ptCount val="5"/>
                <c:pt idx="0">
                  <c:v>0.0291186736474695</c:v>
                </c:pt>
                <c:pt idx="1">
                  <c:v>0.0402736658788406</c:v>
                </c:pt>
                <c:pt idx="2">
                  <c:v>0.0521100917431193</c:v>
                </c:pt>
                <c:pt idx="3">
                  <c:v>0.0138184230896826</c:v>
                </c:pt>
                <c:pt idx="4">
                  <c:v>0.00485159086055947</c:v>
                </c:pt>
              </c:numCache>
            </c:numRef>
          </c:yVal>
        </c:ser>
        <c:dLbls/>
        <c:axId val="780855368"/>
        <c:axId val="780860744"/>
      </c:scatterChart>
      <c:valAx>
        <c:axId val="7808553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/>
                  <a:t>Oil Contact Angle</a:t>
                </a:r>
              </a:p>
            </c:rich>
          </c:tx>
          <c:layout/>
        </c:title>
        <c:numFmt formatCode="0.00" sourceLinked="1"/>
        <c:tickLblPos val="nextTo"/>
        <c:crossAx val="780860744"/>
        <c:crosses val="autoZero"/>
        <c:crossBetween val="midCat"/>
      </c:valAx>
      <c:valAx>
        <c:axId val="78086074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/>
                  <a:t>Detritus</a:t>
                </a:r>
              </a:p>
            </c:rich>
          </c:tx>
          <c:layout/>
        </c:title>
        <c:numFmt formatCode="General" sourceLinked="1"/>
        <c:tickLblPos val="nextTo"/>
        <c:crossAx val="7808553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82775786747587"/>
          <c:y val="0.169010964750901"/>
          <c:w val="0.226614696418762"/>
          <c:h val="0.41315218191184"/>
        </c:manualLayout>
      </c:layout>
      <c:overlay val="1"/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D5835-94B0-E64F-800A-FA497D66EEA2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1BFD7-42D8-F44A-A8D0-9C1B08FC43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269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9857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9231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78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9495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*Silica</a:t>
            </a:r>
            <a:r>
              <a:rPr lang="en-US" baseline="0" dirty="0" smtClean="0"/>
              <a:t> is calculated from Isaac’s (1980) dissertation, where </a:t>
            </a:r>
          </a:p>
          <a:p>
            <a:r>
              <a:rPr lang="en-US" baseline="0" dirty="0" smtClean="0"/>
              <a:t>Si = SiO</a:t>
            </a:r>
            <a:r>
              <a:rPr lang="en-US" baseline="-25000" dirty="0" smtClean="0"/>
              <a:t>2</a:t>
            </a:r>
            <a:r>
              <a:rPr lang="en-US" baseline="0" dirty="0" smtClean="0"/>
              <a:t> – (3.5*Al</a:t>
            </a:r>
            <a:r>
              <a:rPr lang="en-US" baseline="-25000" dirty="0" smtClean="0"/>
              <a:t>2</a:t>
            </a:r>
            <a:r>
              <a:rPr lang="en-US" baseline="0" dirty="0" smtClean="0"/>
              <a:t>O</a:t>
            </a:r>
            <a:r>
              <a:rPr lang="en-US" baseline="-25000" dirty="0" smtClean="0"/>
              <a:t>3</a:t>
            </a:r>
            <a:r>
              <a:rPr lang="en-US" baseline="0" dirty="0" smtClean="0"/>
              <a:t>) to distinguish biogenic &amp; diagenetic silica from detrital quartz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value is then normalized by dividing the bio &amp;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 silica by the total combined bio &amp;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 silica and detritus (also calculated from Isaac’s equation, Detritus = 5.6*Al</a:t>
            </a:r>
            <a:r>
              <a:rPr lang="en-US" baseline="-25000" dirty="0" smtClean="0"/>
              <a:t>2</a:t>
            </a:r>
            <a:r>
              <a:rPr lang="en-US" baseline="0" dirty="0" smtClean="0"/>
              <a:t>O</a:t>
            </a:r>
            <a:r>
              <a:rPr lang="en-US" baseline="-25000" dirty="0" smtClean="0"/>
              <a:t>3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Maybe </a:t>
            </a:r>
            <a:r>
              <a:rPr lang="en-US" dirty="0" err="1" smtClean="0"/>
              <a:t>Qtz</a:t>
            </a:r>
            <a:r>
              <a:rPr lang="en-US" dirty="0" smtClean="0"/>
              <a:t> has the opposite trend as CT?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896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7512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816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209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Figure 1.  Contact angle. An oil drop (green) surrounded by water (blue) on a water-wet surface (left) forms a bead. The contact angle </a:t>
            </a:r>
            <a:r>
              <a:rPr lang="en-US" sz="1200" dirty="0" err="1" smtClean="0"/>
              <a:t>θ</a:t>
            </a:r>
            <a:r>
              <a:rPr lang="en-US" sz="1200" dirty="0" smtClean="0"/>
              <a:t> is approximately zero. On an oil-wet surface (right), the drop spreads, resulting in a contact angle of about 180°. An intermediate-wet surface (center) also forms a bead, but the contact angle comes from a force balance among the interfacial tension terms, which are </a:t>
            </a:r>
            <a:r>
              <a:rPr lang="en-US" sz="1200" dirty="0" err="1" smtClean="0"/>
              <a:t>γ</a:t>
            </a:r>
            <a:r>
              <a:rPr lang="en-US" sz="1200" baseline="-25000" dirty="0" err="1" smtClean="0"/>
              <a:t>so</a:t>
            </a:r>
            <a:r>
              <a:rPr lang="en-US" sz="1200" dirty="0" smtClean="0"/>
              <a:t> and </a:t>
            </a:r>
            <a:r>
              <a:rPr lang="en-US" sz="1200" dirty="0" err="1" smtClean="0"/>
              <a:t>γ</a:t>
            </a:r>
            <a:r>
              <a:rPr lang="en-US" sz="1200" baseline="-25000" dirty="0" err="1" smtClean="0"/>
              <a:t>sw</a:t>
            </a:r>
            <a:r>
              <a:rPr lang="en-US" sz="1200" dirty="0" smtClean="0"/>
              <a:t> for the surface-oil and surface-water terms, respectively, and </a:t>
            </a:r>
            <a:r>
              <a:rPr lang="en-US" sz="1200" dirty="0" err="1" smtClean="0"/>
              <a:t>γ</a:t>
            </a:r>
            <a:r>
              <a:rPr lang="en-US" sz="1200" baseline="-25000" dirty="0" err="1" smtClean="0"/>
              <a:t>ow</a:t>
            </a:r>
            <a:r>
              <a:rPr lang="en-US" sz="1200" dirty="0" smtClean="0"/>
              <a:t> for the oil-water term. (Abdullah, et al., 2007</a:t>
            </a:r>
            <a:r>
              <a:rPr lang="en-US" sz="1200" dirty="0" smtClean="0"/>
              <a:t>)</a:t>
            </a:r>
          </a:p>
          <a:p>
            <a:endParaRPr lang="en-US" sz="1200" dirty="0" smtClean="0"/>
          </a:p>
          <a:p>
            <a:r>
              <a:rPr lang="en-US" dirty="0" smtClean="0"/>
              <a:t>Wettability is …</a:t>
            </a:r>
          </a:p>
          <a:p>
            <a:pPr lvl="1"/>
            <a:r>
              <a:rPr lang="en-US" dirty="0" smtClean="0"/>
              <a:t>The relative affinity between a surface and a fluid. </a:t>
            </a:r>
          </a:p>
          <a:p>
            <a:pPr lvl="1"/>
            <a:r>
              <a:rPr lang="en-US" dirty="0" smtClean="0"/>
              <a:t>demonstrated in a fluids propensity to spread or bead on a surface </a:t>
            </a:r>
          </a:p>
          <a:p>
            <a:pPr lvl="1"/>
            <a:r>
              <a:rPr lang="en-US" dirty="0" smtClean="0"/>
              <a:t>the product of the hydrostatic intermolecular interactions between the rocks and a fluid phase (</a:t>
            </a:r>
            <a:r>
              <a:rPr lang="en-US" dirty="0" err="1" smtClean="0"/>
              <a:t>Hirasaki</a:t>
            </a:r>
            <a:r>
              <a:rPr lang="en-US" dirty="0" smtClean="0"/>
              <a:t>, 1991, as cited in </a:t>
            </a:r>
            <a:r>
              <a:rPr lang="en-US" dirty="0" err="1" smtClean="0"/>
              <a:t>Civan</a:t>
            </a:r>
            <a:r>
              <a:rPr lang="en-US" dirty="0" smtClean="0"/>
              <a:t>, 2004) </a:t>
            </a:r>
          </a:p>
          <a:p>
            <a:r>
              <a:rPr lang="en-US" dirty="0" smtClean="0"/>
              <a:t>Wettability affects</a:t>
            </a:r>
          </a:p>
          <a:p>
            <a:pPr lvl="1"/>
            <a:r>
              <a:rPr lang="en-US" dirty="0" smtClean="0"/>
              <a:t>location, flow and fluid distribution in a reservoir (</a:t>
            </a:r>
            <a:r>
              <a:rPr lang="en-US" dirty="0" err="1" smtClean="0"/>
              <a:t>Karabakal</a:t>
            </a:r>
            <a:r>
              <a:rPr lang="en-US" dirty="0" smtClean="0"/>
              <a:t> and </a:t>
            </a:r>
            <a:r>
              <a:rPr lang="en-US" dirty="0" err="1" smtClean="0"/>
              <a:t>Bagci</a:t>
            </a:r>
            <a:r>
              <a:rPr lang="en-US" dirty="0" smtClean="0"/>
              <a:t>, 2003).</a:t>
            </a:r>
          </a:p>
          <a:p>
            <a:r>
              <a:rPr lang="en-US" dirty="0" smtClean="0"/>
              <a:t>And is affected by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 fluid chemistry</a:t>
            </a:r>
          </a:p>
          <a:p>
            <a:pPr lvl="1"/>
            <a:r>
              <a:rPr lang="en-US" dirty="0" smtClean="0"/>
              <a:t> rock mineralogy</a:t>
            </a:r>
          </a:p>
          <a:p>
            <a:pPr lvl="1"/>
            <a:r>
              <a:rPr lang="en-US" dirty="0" smtClean="0"/>
              <a:t>Secondary, or non-matrix rock constituents (clay, carbonate, </a:t>
            </a:r>
            <a:r>
              <a:rPr lang="en-US" dirty="0" err="1" smtClean="0"/>
              <a:t>clastics</a:t>
            </a:r>
            <a:r>
              <a:rPr lang="en-US" dirty="0" smtClean="0"/>
              <a:t>, etc.)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Wettability in the Monterey Formation must be better understood in order to produce at maximum potential</a:t>
            </a:r>
          </a:p>
          <a:p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The Monterey is currently estimated to hold 64%, or 15.42 billion barrels of recoverable shale oil in the U.S. (</a:t>
            </a:r>
            <a:r>
              <a:rPr lang="en-US" dirty="0" err="1" smtClean="0">
                <a:solidFill>
                  <a:srgbClr val="FF0000"/>
                </a:solidFill>
              </a:rPr>
              <a:t>Intek</a:t>
            </a:r>
            <a:r>
              <a:rPr lang="en-US" dirty="0" smtClean="0">
                <a:solidFill>
                  <a:srgbClr val="FF0000"/>
                </a:solidFill>
              </a:rPr>
              <a:t>, 2011). (Need to update this data – now considered untrustworthy)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6012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134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3318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9636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1BFD7-42D8-F44A-A8D0-9C1B08FC438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526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8F991D54-FB20-6549-B1EA-78F2E3C4A54F}" type="datetimeFigureOut">
              <a:rPr lang="en-US" smtClean="0"/>
              <a:pPr/>
              <a:t>10/17/14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D8001675-9C84-8442-AD91-A4A424A0AB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8077200" cy="167335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Diagenetic and Compositional Controls of Wettability in Siliceous Sedimentary Rocks, Monterey Formation, California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29200"/>
            <a:ext cx="2971800" cy="1499616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Kristina Hill</a:t>
            </a:r>
          </a:p>
          <a:p>
            <a:r>
              <a:rPr lang="en-US" dirty="0" smtClean="0"/>
              <a:t>MARS Project</a:t>
            </a:r>
          </a:p>
          <a:p>
            <a:r>
              <a:rPr lang="en-US" dirty="0" smtClean="0"/>
              <a:t>CSULB 2014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172200" y="5181600"/>
            <a:ext cx="2971800" cy="1499616"/>
          </a:xfrm>
          <a:prstGeom prst="rect">
            <a:avLst/>
          </a:prstGeom>
        </p:spPr>
        <p:txBody>
          <a:bodyPr vert="horz" lIns="118872" tIns="0" rIns="45720" bIns="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Committee: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Dr. Richard J. </a:t>
            </a:r>
            <a:r>
              <a:rPr lang="en-US" sz="2000" dirty="0" err="1" smtClean="0">
                <a:solidFill>
                  <a:schemeClr val="tx1">
                    <a:lumMod val="95000"/>
                  </a:schemeClr>
                </a:solidFill>
              </a:rPr>
              <a:t>Behl</a:t>
            </a:r>
            <a:endParaRPr lang="en-US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Dr. Matthew Becker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Hilario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Camacho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uartz X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54168" y="2070099"/>
            <a:ext cx="2989831" cy="3543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- XRD</a:t>
            </a:r>
            <a:endParaRPr lang="en-US" dirty="0"/>
          </a:p>
        </p:txBody>
      </p:sp>
      <p:pic>
        <p:nvPicPr>
          <p:cNvPr id="6" name="Picture 5" descr="Opal CT X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68796" y="2070100"/>
            <a:ext cx="3098682" cy="3572858"/>
          </a:xfrm>
          <a:prstGeom prst="rect">
            <a:avLst/>
          </a:prstGeom>
        </p:spPr>
      </p:pic>
      <p:pic>
        <p:nvPicPr>
          <p:cNvPr id="8" name="Picture 7" descr="Diatomite X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2700" y="2070100"/>
            <a:ext cx="3083651" cy="3572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Elemental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0" y="1408175"/>
          <a:ext cx="9144000" cy="8055279"/>
        </p:xfrm>
        <a:graphic>
          <a:graphicData uri="http://schemas.openxmlformats.org/presentationml/2006/ole">
            <p:oleObj spid="_x0000_s30733" r:id="rId4" imgW="47339683" imgH="41701587" progId="">
              <p:link updateAutomatic="1"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408175"/>
            <a:ext cx="9144000" cy="192025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3352800"/>
            <a:ext cx="6172200" cy="267765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OXIDES</a:t>
            </a:r>
          </a:p>
          <a:p>
            <a:pPr algn="ctr"/>
            <a:r>
              <a:rPr lang="en-US" sz="4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ELEMENTAL ABUNDANCES</a:t>
            </a:r>
          </a:p>
          <a:p>
            <a:pPr algn="ctr"/>
            <a:r>
              <a:rPr lang="en-US" sz="4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By </a:t>
            </a:r>
            <a:r>
              <a:rPr lang="en-US" sz="4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ActLabs</a:t>
            </a:r>
            <a:endParaRPr lang="en-US" sz="4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Results – Elemental Analysis </a:t>
            </a:r>
            <a:r>
              <a:rPr lang="en-US" sz="3800" dirty="0" err="1" smtClean="0"/>
              <a:t>vs</a:t>
            </a:r>
            <a:r>
              <a:rPr lang="en-US" sz="3800" dirty="0" smtClean="0"/>
              <a:t> Imbibition Rates &amp; Contact Angles</a:t>
            </a:r>
            <a:endParaRPr lang="en-US" sz="3800" dirty="0"/>
          </a:p>
        </p:txBody>
      </p:sp>
      <p:pic>
        <p:nvPicPr>
          <p:cNvPr id="4" name="Content Placeholder 3" descr="Screen Shot 2014-10-16 at 11.20.00 PM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350" y="1938804"/>
            <a:ext cx="4531468" cy="2231714"/>
          </a:xfrm>
        </p:spPr>
      </p:pic>
      <p:pic>
        <p:nvPicPr>
          <p:cNvPr id="5" name="Picture 4" descr="Screen Shot 2014-10-16 at 11.20.3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850" y="1958775"/>
            <a:ext cx="4501150" cy="2211743"/>
          </a:xfrm>
          <a:prstGeom prst="rect">
            <a:avLst/>
          </a:prstGeom>
        </p:spPr>
      </p:pic>
      <p:pic>
        <p:nvPicPr>
          <p:cNvPr id="6" name="Picture 5" descr="Screen Shot 2014-10-16 at 11.21.0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50" y="4170519"/>
            <a:ext cx="4529105" cy="2222082"/>
          </a:xfrm>
          <a:prstGeom prst="rect">
            <a:avLst/>
          </a:prstGeom>
        </p:spPr>
      </p:pic>
      <p:pic>
        <p:nvPicPr>
          <p:cNvPr id="7" name="Picture 6" descr="Screen Shot 2014-10-16 at 11.24.5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850" y="4170519"/>
            <a:ext cx="4495800" cy="1543535"/>
          </a:xfrm>
          <a:prstGeom prst="rect">
            <a:avLst/>
          </a:prstGeom>
        </p:spPr>
      </p:pic>
      <p:pic>
        <p:nvPicPr>
          <p:cNvPr id="8" name="Picture 7" descr="Screen Shot 2014-10-16 at 11.27.1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4648200" y="5730560"/>
            <a:ext cx="4495800" cy="66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– Quartz Trends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Water trends</a:t>
            </a:r>
            <a:endParaRPr lang="en-US" dirty="0"/>
          </a:p>
        </p:txBody>
      </p:sp>
      <p:pic>
        <p:nvPicPr>
          <p:cNvPr id="8" name="Content Placeholder 7" descr="13Z Si Water Imb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8200" y="2414342"/>
            <a:ext cx="3124200" cy="2029735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Stronger Oil Trends</a:t>
            </a:r>
            <a:endParaRPr lang="en-US" dirty="0"/>
          </a:p>
        </p:txBody>
      </p:sp>
      <p:pic>
        <p:nvPicPr>
          <p:cNvPr id="9" name="Content Placeholder 8" descr="13Z Si Oil Imb.pn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2414341"/>
            <a:ext cx="3129176" cy="2029735"/>
          </a:xfrm>
        </p:spPr>
      </p:pic>
      <p:pic>
        <p:nvPicPr>
          <p:cNvPr id="10" name="Picture 9" descr="19R Si Water im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648200"/>
            <a:ext cx="3124200" cy="2029735"/>
          </a:xfrm>
          <a:prstGeom prst="rect">
            <a:avLst/>
          </a:prstGeom>
        </p:spPr>
      </p:pic>
      <p:pic>
        <p:nvPicPr>
          <p:cNvPr id="11" name="Picture 10" descr="19R Si Oil Im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025" y="4648199"/>
            <a:ext cx="3129175" cy="20297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2800" y="4191000"/>
            <a:ext cx="4953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73900" y="4191000"/>
            <a:ext cx="4953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03600" y="6451600"/>
            <a:ext cx="4953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200900" y="6413500"/>
            <a:ext cx="49530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Silica Phase vs. Oil Contact Angle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9268434"/>
              </p:ext>
            </p:extLst>
          </p:nvPr>
        </p:nvGraphicFramePr>
        <p:xfrm>
          <a:off x="457200" y="1773238"/>
          <a:ext cx="4038600" cy="4624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9632300"/>
              </p:ext>
            </p:extLst>
          </p:nvPr>
        </p:nvGraphicFramePr>
        <p:xfrm>
          <a:off x="4648200" y="1773238"/>
          <a:ext cx="4038600" cy="4624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Oval 15"/>
          <p:cNvSpPr/>
          <p:nvPr/>
        </p:nvSpPr>
        <p:spPr>
          <a:xfrm>
            <a:off x="6172200" y="3048000"/>
            <a:ext cx="1981200" cy="685800"/>
          </a:xfrm>
          <a:prstGeom prst="ellipse">
            <a:avLst/>
          </a:prstGeom>
          <a:solidFill>
            <a:srgbClr val="FFFF00">
              <a:alpha val="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77000" y="4876800"/>
            <a:ext cx="1981200" cy="762000"/>
          </a:xfrm>
          <a:prstGeom prst="ellipse">
            <a:avLst/>
          </a:prstGeom>
          <a:solidFill>
            <a:srgbClr val="FFFF00">
              <a:alpha val="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391400" y="3352800"/>
            <a:ext cx="7620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0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86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FTIR</a:t>
            </a:r>
          </a:p>
          <a:p>
            <a:pPr lvl="1"/>
            <a:r>
              <a:rPr lang="en-US" sz="2400" dirty="0" smtClean="0"/>
              <a:t>Quantify the ratio of biogenic &amp; diagenetic silica to </a:t>
            </a:r>
            <a:r>
              <a:rPr lang="en-US" sz="2400" dirty="0" smtClean="0"/>
              <a:t>detritus</a:t>
            </a:r>
          </a:p>
          <a:p>
            <a:pPr lvl="1">
              <a:buNone/>
            </a:pPr>
            <a:endParaRPr lang="en-US" sz="2400" dirty="0" smtClean="0"/>
          </a:p>
          <a:p>
            <a:r>
              <a:rPr lang="en-US" sz="2400" dirty="0" smtClean="0"/>
              <a:t>Multivariate Analysis</a:t>
            </a:r>
          </a:p>
          <a:p>
            <a:pPr lvl="1"/>
            <a:r>
              <a:rPr lang="en-US" sz="2400" dirty="0" smtClean="0"/>
              <a:t>Characterize &amp; quantify relationships between wettability and other compositional variables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 to: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Occidental Petroleum and </a:t>
            </a:r>
            <a:r>
              <a:rPr lang="en-US" sz="2200" dirty="0" err="1" smtClean="0"/>
              <a:t>Aera</a:t>
            </a:r>
            <a:r>
              <a:rPr lang="en-US" sz="2200" dirty="0" smtClean="0"/>
              <a:t> Energy for core sample donation</a:t>
            </a:r>
          </a:p>
          <a:p>
            <a:r>
              <a:rPr lang="en-US" sz="2200" dirty="0" smtClean="0"/>
              <a:t>Dr. </a:t>
            </a:r>
            <a:r>
              <a:rPr lang="en-US" sz="2200" dirty="0" err="1" smtClean="0"/>
              <a:t>Varenka</a:t>
            </a:r>
            <a:r>
              <a:rPr lang="en-US" sz="2200" dirty="0" smtClean="0"/>
              <a:t> </a:t>
            </a:r>
            <a:r>
              <a:rPr lang="en-US" sz="2200" dirty="0" err="1" smtClean="0"/>
              <a:t>Lorenzi</a:t>
            </a:r>
            <a:r>
              <a:rPr lang="en-US" sz="2200" dirty="0" smtClean="0"/>
              <a:t> and staff of the IIRMES Lab at CSULB for Soxhlet extraction materials, instruction &amp; supervision</a:t>
            </a:r>
          </a:p>
          <a:p>
            <a:r>
              <a:rPr lang="en-US" sz="2200" dirty="0" smtClean="0"/>
              <a:t>Dr. Young </a:t>
            </a:r>
            <a:r>
              <a:rPr lang="en-US" sz="2200" dirty="0" err="1" smtClean="0"/>
              <a:t>Shon</a:t>
            </a:r>
            <a:r>
              <a:rPr lang="en-US" sz="2200" dirty="0" smtClean="0"/>
              <a:t>, CSULB Chemistry Dept., for CAM-101 Tensiometer use 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200" dirty="0" smtClean="0"/>
          </a:p>
          <a:p>
            <a:r>
              <a:rPr lang="en-US" sz="2200" dirty="0"/>
              <a:t>F. </a:t>
            </a:r>
            <a:r>
              <a:rPr lang="en-US" sz="2200" dirty="0" err="1"/>
              <a:t>Civan</a:t>
            </a:r>
            <a:r>
              <a:rPr lang="en-US" sz="2200" dirty="0"/>
              <a:t>, Temperature dependence of wettability related rock properties correlated by the Arrhenius equation, </a:t>
            </a:r>
            <a:r>
              <a:rPr lang="en-US" sz="2200" dirty="0" err="1"/>
              <a:t>Petrophysics</a:t>
            </a:r>
            <a:r>
              <a:rPr lang="en-US" sz="2200" dirty="0"/>
              <a:t> (Houston, Tex.), August 2004, 45(4):350-</a:t>
            </a:r>
            <a:r>
              <a:rPr lang="en-US" sz="2200" dirty="0" smtClean="0"/>
              <a:t>362</a:t>
            </a:r>
            <a:endParaRPr lang="en-US" sz="2200" dirty="0"/>
          </a:p>
          <a:p>
            <a:r>
              <a:rPr lang="en-US" sz="2200" dirty="0"/>
              <a:t>U. </a:t>
            </a:r>
            <a:r>
              <a:rPr lang="en-US" sz="2200" dirty="0" err="1"/>
              <a:t>Karabakal</a:t>
            </a:r>
            <a:r>
              <a:rPr lang="en-US" sz="2200" dirty="0"/>
              <a:t> and S. </a:t>
            </a:r>
            <a:r>
              <a:rPr lang="en-US" sz="2200" dirty="0" err="1"/>
              <a:t>Bagci</a:t>
            </a:r>
            <a:r>
              <a:rPr lang="en-US" sz="2200" dirty="0"/>
              <a:t>, Determination of wettability and its effect on </a:t>
            </a:r>
            <a:r>
              <a:rPr lang="en-US" sz="2200" dirty="0" err="1"/>
              <a:t>waterflood</a:t>
            </a:r>
            <a:r>
              <a:rPr lang="en-US" sz="2200" dirty="0"/>
              <a:t> performance in limestone medium, Energy &amp; Fuels, April 2004, 18(2):438-</a:t>
            </a:r>
            <a:r>
              <a:rPr lang="en-US" sz="2200" dirty="0" smtClean="0"/>
              <a:t>449</a:t>
            </a:r>
          </a:p>
          <a:p>
            <a:r>
              <a:rPr lang="en-US" sz="2200" dirty="0" smtClean="0"/>
              <a:t>Isaacs</a:t>
            </a:r>
            <a:r>
              <a:rPr lang="en-US" sz="2200" dirty="0"/>
              <a:t>, Caroline M</a:t>
            </a:r>
            <a:r>
              <a:rPr lang="en-US" sz="2200" dirty="0" smtClean="0"/>
              <a:t>., 1980,Diagenesis </a:t>
            </a:r>
            <a:r>
              <a:rPr lang="en-US" sz="2200" dirty="0"/>
              <a:t>in the Monterey Formation examined laterally along the coast near Santa Barbara, </a:t>
            </a:r>
            <a:r>
              <a:rPr lang="en-US" sz="2200" dirty="0" smtClean="0"/>
              <a:t>California, USGS </a:t>
            </a:r>
            <a:r>
              <a:rPr lang="en-US" sz="2200" dirty="0"/>
              <a:t>Open-File Report: 80-606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Introduction</a:t>
            </a:r>
          </a:p>
          <a:p>
            <a:pPr lvl="1"/>
            <a:r>
              <a:rPr lang="en-US" sz="2400" dirty="0" smtClean="0"/>
              <a:t>Review of Wettability</a:t>
            </a:r>
          </a:p>
          <a:p>
            <a:pPr lvl="1"/>
            <a:r>
              <a:rPr lang="en-US" sz="2400" dirty="0" smtClean="0"/>
              <a:t>Importance of Project</a:t>
            </a:r>
          </a:p>
          <a:p>
            <a:r>
              <a:rPr lang="en-US" sz="2400" dirty="0" smtClean="0"/>
              <a:t>Experiment Objective</a:t>
            </a:r>
          </a:p>
          <a:p>
            <a:r>
              <a:rPr lang="en-US" sz="2400" dirty="0" smtClean="0"/>
              <a:t>Methods</a:t>
            </a:r>
          </a:p>
          <a:p>
            <a:r>
              <a:rPr lang="en-US" sz="2400" dirty="0" smtClean="0"/>
              <a:t>Results</a:t>
            </a:r>
          </a:p>
          <a:p>
            <a:r>
              <a:rPr lang="en-US" sz="2400" dirty="0" smtClean="0"/>
              <a:t>Preliminary 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73936"/>
            <a:ext cx="4038600" cy="4623816"/>
          </a:xfrm>
        </p:spPr>
        <p:txBody>
          <a:bodyPr>
            <a:noAutofit/>
          </a:bodyPr>
          <a:lstStyle/>
          <a:p>
            <a:r>
              <a:rPr lang="en-US" sz="2200" dirty="0" smtClean="0"/>
              <a:t>Wettability is …</a:t>
            </a:r>
          </a:p>
          <a:p>
            <a:pPr lvl="1"/>
            <a:r>
              <a:rPr lang="en-US" sz="2200" dirty="0" smtClean="0"/>
              <a:t>The relative affinity between a surface and a fluid. </a:t>
            </a:r>
            <a:endParaRPr lang="en-US" sz="2200" dirty="0" smtClean="0"/>
          </a:p>
          <a:p>
            <a:r>
              <a:rPr lang="en-US" sz="2200" dirty="0" smtClean="0"/>
              <a:t>And </a:t>
            </a:r>
            <a:r>
              <a:rPr lang="en-US" sz="2200" dirty="0" smtClean="0"/>
              <a:t>is affected by</a:t>
            </a:r>
          </a:p>
          <a:p>
            <a:pPr lvl="1"/>
            <a:r>
              <a:rPr lang="en-US" sz="2200" dirty="0" smtClean="0"/>
              <a:t>temperature</a:t>
            </a:r>
          </a:p>
          <a:p>
            <a:pPr lvl="1"/>
            <a:r>
              <a:rPr lang="en-US" sz="2200" dirty="0" smtClean="0"/>
              <a:t> fluid chemistry</a:t>
            </a:r>
          </a:p>
          <a:p>
            <a:pPr lvl="1"/>
            <a:r>
              <a:rPr lang="en-US" sz="2200" dirty="0" smtClean="0"/>
              <a:t> rock mineralogy</a:t>
            </a:r>
          </a:p>
          <a:p>
            <a:pPr lvl="1"/>
            <a:r>
              <a:rPr lang="en-US" sz="2200" dirty="0" smtClean="0"/>
              <a:t>Secondary</a:t>
            </a:r>
            <a:r>
              <a:rPr lang="en-US" sz="2200" dirty="0" smtClean="0"/>
              <a:t> </a:t>
            </a:r>
            <a:r>
              <a:rPr lang="en-US" sz="2200" dirty="0" smtClean="0"/>
              <a:t>constituents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743200"/>
            <a:ext cx="48387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63177" y="6120753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(Abdullah, et al., 2007, top &amp; bottom)</a:t>
            </a:r>
          </a:p>
          <a:p>
            <a:endParaRPr lang="en-US" dirty="0"/>
          </a:p>
        </p:txBody>
      </p:sp>
      <p:pic>
        <p:nvPicPr>
          <p:cNvPr id="7" name="Picture 6" descr="Rock Wett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14800" y="4419600"/>
            <a:ext cx="50292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Importance of project</a:t>
            </a:r>
            <a:endParaRPr lang="en-US" sz="2200" dirty="0" smtClean="0"/>
          </a:p>
          <a:p>
            <a:pPr lvl="1"/>
            <a:r>
              <a:rPr lang="en-US" sz="2200" dirty="0" smtClean="0"/>
              <a:t>Extensive reserves in Monterey</a:t>
            </a:r>
            <a:endParaRPr lang="en-US" sz="2200" dirty="0" smtClean="0"/>
          </a:p>
          <a:p>
            <a:pPr lvl="1"/>
            <a:r>
              <a:rPr lang="en-US" sz="2200" dirty="0" smtClean="0"/>
              <a:t>Still highly </a:t>
            </a:r>
            <a:r>
              <a:rPr lang="en-US" sz="2200" dirty="0" smtClean="0"/>
              <a:t>underdeveloped</a:t>
            </a:r>
          </a:p>
          <a:p>
            <a:pPr lvl="1"/>
            <a:r>
              <a:rPr lang="en-US" sz="2200" dirty="0" smtClean="0"/>
              <a:t>L</a:t>
            </a:r>
            <a:r>
              <a:rPr lang="en-US" sz="2200" dirty="0" smtClean="0"/>
              <a:t>ow </a:t>
            </a:r>
            <a:r>
              <a:rPr lang="en-US" sz="2200" dirty="0" smtClean="0"/>
              <a:t>porosity and </a:t>
            </a:r>
            <a:r>
              <a:rPr lang="en-US" sz="2200" dirty="0" smtClean="0"/>
              <a:t>permeability (quartz and opal-CT phase) </a:t>
            </a:r>
            <a:r>
              <a:rPr lang="en-US" sz="2200" dirty="0" smtClean="0">
                <a:sym typeface="Wingdings"/>
              </a:rPr>
              <a:t> </a:t>
            </a:r>
          </a:p>
          <a:p>
            <a:pPr lvl="2"/>
            <a:r>
              <a:rPr lang="en-US" sz="2200" dirty="0" smtClean="0">
                <a:sym typeface="Wingdings"/>
              </a:rPr>
              <a:t>high surface area to volum</a:t>
            </a:r>
            <a:r>
              <a:rPr lang="en-US" sz="2200" dirty="0" smtClean="0">
                <a:sym typeface="Wingdings"/>
              </a:rPr>
              <a:t>e ratio of reservoir fluids</a:t>
            </a:r>
          </a:p>
          <a:p>
            <a:pPr lvl="2"/>
            <a:r>
              <a:rPr lang="en-US" sz="2200" dirty="0" smtClean="0">
                <a:sym typeface="Wingdings"/>
              </a:rPr>
              <a:t>More interaction between fluid and rock surface</a:t>
            </a:r>
            <a:endParaRPr lang="en-US" sz="2200" dirty="0" smtClean="0"/>
          </a:p>
          <a:p>
            <a:pPr lvl="1"/>
            <a:r>
              <a:rPr lang="en-US" sz="2200" dirty="0" smtClean="0"/>
              <a:t>Silica diagenesis expels water from crystal structure </a:t>
            </a:r>
          </a:p>
          <a:p>
            <a:pPr lvl="2"/>
            <a:r>
              <a:rPr lang="en-US" sz="2200" dirty="0" smtClean="0"/>
              <a:t>may </a:t>
            </a:r>
            <a:r>
              <a:rPr lang="en-US" sz="2200" dirty="0" smtClean="0"/>
              <a:t>impact hydrocarbon </a:t>
            </a:r>
            <a:r>
              <a:rPr lang="en-US" sz="2200" dirty="0" smtClean="0"/>
              <a:t>distribution</a:t>
            </a:r>
            <a:endParaRPr lang="en-US" sz="2200" dirty="0" smtClean="0"/>
          </a:p>
        </p:txBody>
      </p:sp>
      <p:pic>
        <p:nvPicPr>
          <p:cNvPr id="4" name="Picture 3" descr="Chert sphero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4724400"/>
            <a:ext cx="2336800" cy="1752600"/>
          </a:xfrm>
          <a:prstGeom prst="rect">
            <a:avLst/>
          </a:prstGeom>
        </p:spPr>
      </p:pic>
      <p:pic>
        <p:nvPicPr>
          <p:cNvPr id="5" name="Picture 4" descr="Monterey Carb Ve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1600200"/>
            <a:ext cx="18288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2004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Identify and quantify alteration in wettability of siliceous rocks due to silica diagenesis</a:t>
            </a:r>
          </a:p>
          <a:p>
            <a:endParaRPr lang="en-US" sz="2200" dirty="0" smtClean="0"/>
          </a:p>
          <a:p>
            <a:r>
              <a:rPr lang="en-US" sz="2200" dirty="0" smtClean="0"/>
              <a:t>Characterize and Quantify alteration in siliceous </a:t>
            </a:r>
            <a:r>
              <a:rPr lang="en-US" sz="2200" dirty="0" smtClean="0"/>
              <a:t>rock wettability </a:t>
            </a:r>
            <a:r>
              <a:rPr lang="en-US" sz="2200" dirty="0" smtClean="0"/>
              <a:t>due to abundance of detritus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Approach</a:t>
            </a:r>
          </a:p>
          <a:p>
            <a:pPr lvl="2"/>
            <a:r>
              <a:rPr lang="en-US" sz="2200" dirty="0" smtClean="0"/>
              <a:t>Goals</a:t>
            </a:r>
          </a:p>
          <a:p>
            <a:pPr lvl="3"/>
            <a:r>
              <a:rPr lang="en-US" sz="2200" dirty="0" smtClean="0"/>
              <a:t>Measure wettability on actual reservoir samples of each silica phase; opal-A, opal-CT and quartz</a:t>
            </a:r>
          </a:p>
          <a:p>
            <a:pPr lvl="3"/>
            <a:r>
              <a:rPr lang="en-US" sz="2200" dirty="0" smtClean="0"/>
              <a:t>Eliminate permeability and porosity geometry differences between phases as variables</a:t>
            </a:r>
          </a:p>
          <a:p>
            <a:pPr lvl="3"/>
            <a:r>
              <a:rPr lang="en-US" sz="2200" dirty="0" smtClean="0"/>
              <a:t>Eliminate reservoir fluid chemistry as a variable  </a:t>
            </a:r>
          </a:p>
          <a:p>
            <a:pPr lvl="2"/>
            <a:r>
              <a:rPr lang="en-US" sz="2200" dirty="0" smtClean="0"/>
              <a:t>Limitations: </a:t>
            </a:r>
          </a:p>
          <a:p>
            <a:pPr lvl="3"/>
            <a:r>
              <a:rPr lang="en-US" sz="2200" dirty="0" smtClean="0"/>
              <a:t>Ultra low permeability opal-CT and quartz phase </a:t>
            </a:r>
            <a:r>
              <a:rPr lang="en-US" sz="2200" dirty="0" err="1" smtClean="0"/>
              <a:t>porcelanites</a:t>
            </a:r>
            <a:r>
              <a:rPr lang="en-US" sz="2200" dirty="0" smtClean="0"/>
              <a:t> and </a:t>
            </a:r>
            <a:r>
              <a:rPr lang="en-US" sz="2200" dirty="0" err="1" smtClean="0"/>
              <a:t>cherts</a:t>
            </a:r>
            <a:endParaRPr lang="en-US" sz="2200" dirty="0" smtClean="0">
              <a:solidFill>
                <a:srgbClr val="FF0000"/>
              </a:solidFill>
            </a:endParaRPr>
          </a:p>
          <a:p>
            <a:pPr lvl="3"/>
            <a:r>
              <a:rPr lang="en-US" sz="2200" dirty="0" smtClean="0"/>
              <a:t>Porous core samples </a:t>
            </a:r>
            <a:endParaRPr lang="en-US" sz="22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Wettability Measurements</a:t>
            </a:r>
          </a:p>
          <a:p>
            <a:pPr lvl="2"/>
            <a:r>
              <a:rPr lang="en-US" sz="2200" dirty="0" smtClean="0"/>
              <a:t>Oil/Water Imbibition Rate</a:t>
            </a:r>
          </a:p>
          <a:p>
            <a:pPr lvl="2"/>
            <a:r>
              <a:rPr lang="en-US" sz="2200" dirty="0" smtClean="0"/>
              <a:t>Contact Angle</a:t>
            </a:r>
          </a:p>
          <a:p>
            <a:r>
              <a:rPr lang="en-US" sz="2200" dirty="0" smtClean="0"/>
              <a:t>Rock Composition</a:t>
            </a:r>
          </a:p>
          <a:p>
            <a:pPr lvl="2"/>
            <a:r>
              <a:rPr lang="en-US" sz="2200" dirty="0" smtClean="0"/>
              <a:t>XRD/Elemental Analysis</a:t>
            </a:r>
          </a:p>
          <a:p>
            <a:pPr lvl="2"/>
            <a:r>
              <a:rPr lang="en-US" sz="2200" dirty="0" smtClean="0"/>
              <a:t>FTIR</a:t>
            </a:r>
          </a:p>
          <a:p>
            <a:r>
              <a:rPr lang="en-US" sz="2200" dirty="0" smtClean="0"/>
              <a:t>Characterize &amp; Quantify Variable Correlations</a:t>
            </a:r>
          </a:p>
          <a:p>
            <a:pPr lvl="2"/>
            <a:r>
              <a:rPr lang="en-US" sz="2200" dirty="0" smtClean="0"/>
              <a:t>Data trends</a:t>
            </a:r>
          </a:p>
          <a:p>
            <a:pPr lvl="2"/>
            <a:r>
              <a:rPr lang="en-US" sz="2200" dirty="0" smtClean="0"/>
              <a:t>Multivariate Statistics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0" y="1773935"/>
            <a:ext cx="3303309" cy="2232827"/>
          </a:xfrm>
        </p:spPr>
        <p:txBody>
          <a:bodyPr>
            <a:noAutofit/>
          </a:bodyPr>
          <a:lstStyle/>
          <a:p>
            <a:r>
              <a:rPr lang="en-US" sz="1800" dirty="0" smtClean="0"/>
              <a:t>Imbibition Tests</a:t>
            </a:r>
          </a:p>
          <a:p>
            <a:pPr lvl="1"/>
            <a:r>
              <a:rPr lang="en-US" sz="1800" dirty="0" smtClean="0"/>
              <a:t>Distilled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</a:p>
          <a:p>
            <a:pPr lvl="1"/>
            <a:r>
              <a:rPr lang="en-US" sz="1800" dirty="0" smtClean="0"/>
              <a:t>Castrol HD40</a:t>
            </a:r>
          </a:p>
          <a:p>
            <a:pPr lvl="1"/>
            <a:r>
              <a:rPr lang="en-US" sz="1800" dirty="0" smtClean="0"/>
              <a:t>69 Core Samples</a:t>
            </a:r>
          </a:p>
          <a:p>
            <a:pPr lvl="1"/>
            <a:r>
              <a:rPr lang="en-US" sz="1800" dirty="0" smtClean="0"/>
              <a:t>Controls:</a:t>
            </a:r>
          </a:p>
          <a:p>
            <a:pPr lvl="2"/>
            <a:r>
              <a:rPr lang="en-US" sz="1800" dirty="0" smtClean="0"/>
              <a:t>Sample density (wt, size &amp; compaction)</a:t>
            </a:r>
          </a:p>
          <a:p>
            <a:pPr lvl="2"/>
            <a:r>
              <a:rPr lang="en-US" sz="1800" dirty="0" smtClean="0"/>
              <a:t>Fluid drop size</a:t>
            </a:r>
            <a:endParaRPr lang="en-US" sz="18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672665" y="3962400"/>
            <a:ext cx="3471335" cy="2435352"/>
          </a:xfrm>
        </p:spPr>
        <p:txBody>
          <a:bodyPr>
            <a:noAutofit/>
          </a:bodyPr>
          <a:lstStyle/>
          <a:p>
            <a:r>
              <a:rPr lang="en-US" sz="1800" dirty="0" smtClean="0"/>
              <a:t>Contact Angle Tests</a:t>
            </a:r>
          </a:p>
          <a:p>
            <a:pPr lvl="1"/>
            <a:r>
              <a:rPr lang="en-US" sz="1800" dirty="0" smtClean="0"/>
              <a:t>Distilled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</a:p>
          <a:p>
            <a:pPr lvl="1"/>
            <a:r>
              <a:rPr lang="en-US" sz="1800" dirty="0" smtClean="0"/>
              <a:t>Castrol HD40</a:t>
            </a:r>
          </a:p>
          <a:p>
            <a:pPr lvl="1"/>
            <a:r>
              <a:rPr lang="en-US" sz="1800" dirty="0" smtClean="0"/>
              <a:t>6 Chert samples (opal CT &amp; quartz)</a:t>
            </a:r>
          </a:p>
          <a:p>
            <a:pPr lvl="1"/>
            <a:r>
              <a:rPr lang="en-US" sz="1800" dirty="0" smtClean="0"/>
              <a:t>3 non-biogenic mineral </a:t>
            </a:r>
            <a:r>
              <a:rPr lang="en-US" sz="1800" dirty="0" smtClean="0"/>
              <a:t>samples</a:t>
            </a:r>
          </a:p>
          <a:p>
            <a:pPr lvl="2"/>
            <a:r>
              <a:rPr lang="en-US" sz="1800" dirty="0" smtClean="0"/>
              <a:t>one from each phase</a:t>
            </a:r>
            <a:endParaRPr lang="en-US" sz="1800" dirty="0"/>
          </a:p>
        </p:txBody>
      </p:sp>
      <p:pic>
        <p:nvPicPr>
          <p:cNvPr id="15" name="Picture 14" descr="CAM101 Tensiome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0" y="1697735"/>
            <a:ext cx="2874264" cy="2144739"/>
          </a:xfrm>
          <a:prstGeom prst="rect">
            <a:avLst/>
          </a:prstGeom>
        </p:spPr>
      </p:pic>
      <p:pic>
        <p:nvPicPr>
          <p:cNvPr id="16" name="Picture 15" descr="CAM101 Contact Ang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495800"/>
            <a:ext cx="3303309" cy="21361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66" y="4006763"/>
            <a:ext cx="1881699" cy="14054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472165" y="1806263"/>
            <a:ext cx="2519301" cy="1881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029801" y="5173396"/>
            <a:ext cx="1409699" cy="188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Data Collected: </a:t>
            </a:r>
          </a:p>
          <a:p>
            <a:pPr lvl="1"/>
            <a:r>
              <a:rPr lang="en-US" sz="2400" dirty="0" smtClean="0"/>
              <a:t>Contact Angle Measurements</a:t>
            </a:r>
          </a:p>
          <a:p>
            <a:pPr lvl="1"/>
            <a:r>
              <a:rPr lang="en-US" sz="2400" dirty="0" smtClean="0"/>
              <a:t>Imbibition Tests</a:t>
            </a:r>
          </a:p>
          <a:p>
            <a:pPr lvl="1"/>
            <a:r>
              <a:rPr lang="en-US" sz="2400" dirty="0" smtClean="0"/>
              <a:t>XRD</a:t>
            </a:r>
          </a:p>
          <a:p>
            <a:pPr lvl="1"/>
            <a:r>
              <a:rPr lang="en-US" sz="2400" dirty="0" smtClean="0"/>
              <a:t>Elemental </a:t>
            </a:r>
            <a:r>
              <a:rPr lang="en-US" sz="2400" dirty="0" smtClean="0"/>
              <a:t>Analysis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Basic Trend Analysis</a:t>
            </a:r>
          </a:p>
          <a:p>
            <a:pPr lvl="1"/>
            <a:r>
              <a:rPr lang="en-US" sz="2000" dirty="0" smtClean="0"/>
              <a:t>Silica phase vs. wettability</a:t>
            </a:r>
          </a:p>
          <a:p>
            <a:pPr lvl="1"/>
            <a:r>
              <a:rPr lang="en-US" sz="2000" dirty="0" smtClean="0"/>
              <a:t>% Detritus vs. wettability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2009</TotalTime>
  <Words>938</Words>
  <Application>Microsoft Macintosh PowerPoint</Application>
  <PresentationFormat>On-screen Show (4:3)</PresentationFormat>
  <Paragraphs>153</Paragraphs>
  <Slides>17</Slides>
  <Notes>17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Module</vt:lpstr>
      <vt:lpstr>???</vt:lpstr>
      <vt:lpstr>Diagenetic and Compositional Controls of Wettability in Siliceous Sedimentary Rocks, Monterey Formation, California </vt:lpstr>
      <vt:lpstr>Overview</vt:lpstr>
      <vt:lpstr>Introduction</vt:lpstr>
      <vt:lpstr>Introduction</vt:lpstr>
      <vt:lpstr>Objective</vt:lpstr>
      <vt:lpstr>Methods</vt:lpstr>
      <vt:lpstr>Methods</vt:lpstr>
      <vt:lpstr>Methods</vt:lpstr>
      <vt:lpstr>Results</vt:lpstr>
      <vt:lpstr>Results - XRD</vt:lpstr>
      <vt:lpstr>Results – Elemental Analysis</vt:lpstr>
      <vt:lpstr>Results – Elemental Analysis vs Imbibition Rates &amp; Contact Angles</vt:lpstr>
      <vt:lpstr>Results – Quartz Trends</vt:lpstr>
      <vt:lpstr>Silica Phase vs. Oil Contact Angle</vt:lpstr>
      <vt:lpstr>Future Work</vt:lpstr>
      <vt:lpstr>Special Thanks to:</vt:lpstr>
      <vt:lpstr>References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Diagenetic and Compositional Controls of Wettability in Siliceous Sedimentary Rocks, Monterey Formation, California </dc:title>
  <dc:creator>Kristina Hill</dc:creator>
  <cp:lastModifiedBy>Kristina Hill</cp:lastModifiedBy>
  <cp:revision>161</cp:revision>
  <cp:lastPrinted>2014-10-17T15:27:21Z</cp:lastPrinted>
  <dcterms:created xsi:type="dcterms:W3CDTF">2014-10-17T15:43:34Z</dcterms:created>
  <dcterms:modified xsi:type="dcterms:W3CDTF">2014-10-17T17:50:15Z</dcterms:modified>
</cp:coreProperties>
</file>