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95" r:id="rId4"/>
    <p:sldId id="298" r:id="rId5"/>
    <p:sldId id="301" r:id="rId6"/>
    <p:sldId id="304" r:id="rId7"/>
    <p:sldId id="322" r:id="rId8"/>
    <p:sldId id="292" r:id="rId9"/>
    <p:sldId id="291" r:id="rId10"/>
    <p:sldId id="321" r:id="rId11"/>
    <p:sldId id="311" r:id="rId12"/>
    <p:sldId id="323" r:id="rId13"/>
    <p:sldId id="312" r:id="rId14"/>
    <p:sldId id="313" r:id="rId15"/>
    <p:sldId id="314" r:id="rId16"/>
    <p:sldId id="315" r:id="rId17"/>
    <p:sldId id="318" r:id="rId18"/>
    <p:sldId id="319" r:id="rId19"/>
    <p:sldId id="308" r:id="rId20"/>
    <p:sldId id="307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00"/>
    <a:srgbClr val="6700FF"/>
    <a:srgbClr val="00804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1440" y="6492240"/>
            <a:ext cx="90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Long Beach MARS Project:</a:t>
            </a:r>
            <a:r>
              <a:rPr lang="en-US" baseline="0" dirty="0" smtClean="0"/>
              <a:t> </a:t>
            </a:r>
            <a:r>
              <a:rPr lang="en-US" dirty="0" smtClean="0"/>
              <a:t>Monterey and Related Sediments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91440"/>
            <a:ext cx="1950720" cy="73152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91440"/>
            <a:ext cx="1314109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AFA-FCBB-48D1-B183-5EE625C8F58D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720" y="6444799"/>
            <a:ext cx="685800" cy="413201"/>
          </a:xfrm>
        </p:spPr>
        <p:txBody>
          <a:bodyPr/>
          <a:lstStyle>
            <a:lvl1pPr algn="ctr">
              <a:defRPr/>
            </a:lvl1pPr>
          </a:lstStyle>
          <a:p>
            <a:fld id="{05FF731F-26BA-4782-BB30-728D02FE2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8AFA-FCBB-48D1-B183-5EE625C8F58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731F-26BA-4782-BB30-728D02F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3D Subsurface Model of Monterey-Related Sediments and the </a:t>
            </a:r>
            <a:r>
              <a:rPr lang="en-US" sz="3100" b="1" dirty="0" err="1"/>
              <a:t>Syntectonic</a:t>
            </a:r>
            <a:r>
              <a:rPr lang="en-US" sz="3100" b="1" dirty="0"/>
              <a:t> Distribution of </a:t>
            </a:r>
            <a:r>
              <a:rPr lang="en-US" sz="3100" b="1" dirty="0" err="1"/>
              <a:t>Clastic</a:t>
            </a:r>
            <a:r>
              <a:rPr lang="en-US" sz="3100" b="1" dirty="0"/>
              <a:t> and Biogenic </a:t>
            </a:r>
            <a:r>
              <a:rPr lang="en-US" sz="3100" b="1" dirty="0" err="1"/>
              <a:t>Facies</a:t>
            </a:r>
            <a:r>
              <a:rPr lang="en-US" sz="3100" b="1" dirty="0"/>
              <a:t>, Offshore Santa Maria Basin, California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by </a:t>
            </a:r>
            <a:r>
              <a:rPr lang="en-US" sz="2000" dirty="0"/>
              <a:t>Nelson Doris</a:t>
            </a:r>
            <a:br>
              <a:rPr lang="en-US" sz="2000" dirty="0"/>
            </a:br>
            <a:r>
              <a:rPr lang="en-US" sz="2000" dirty="0" smtClean="0"/>
              <a:t>PSAAPG Conference, 4/28/14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Thesis Committee Chair: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Richard </a:t>
            </a:r>
            <a:r>
              <a:rPr lang="en-US" sz="2000" dirty="0" err="1"/>
              <a:t>Behl</a:t>
            </a:r>
            <a:r>
              <a:rPr lang="en-US" sz="2000" dirty="0"/>
              <a:t>, Department of Geological Sciences, California State University, Long Beach, CA 90840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Thesis Committee Advisors: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Nate </a:t>
            </a:r>
            <a:r>
              <a:rPr lang="en-US" sz="2000" dirty="0" err="1"/>
              <a:t>Onderdonk</a:t>
            </a:r>
            <a:r>
              <a:rPr lang="en-US" sz="2000" dirty="0"/>
              <a:t>, Department of Geological Sciences, California State University, Long Beach, CA 90840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Christopher C. </a:t>
            </a:r>
            <a:r>
              <a:rPr lang="en-US" sz="2000" dirty="0" err="1"/>
              <a:t>Sorlien</a:t>
            </a:r>
            <a:r>
              <a:rPr lang="en-US" sz="2000" dirty="0"/>
              <a:t>, </a:t>
            </a:r>
            <a:r>
              <a:rPr lang="en-US" sz="2000" dirty="0" smtClean="0"/>
              <a:t>Earth Research Institute, </a:t>
            </a:r>
            <a:r>
              <a:rPr lang="en-US" sz="2000" dirty="0"/>
              <a:t>University of California, Santa Barbara, CA 93106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Same Two Wells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1235"/>
            <a:ext cx="4362450" cy="51815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57150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1574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13471" y="1295400"/>
            <a:ext cx="312420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Digitized </a:t>
            </a:r>
            <a:r>
              <a:rPr lang="en-US" sz="2000" dirty="0" smtClean="0"/>
              <a:t>13 </a:t>
            </a:r>
            <a:r>
              <a:rPr lang="en-US" sz="2000" dirty="0" smtClean="0"/>
              <a:t>different rock fractions measured in 31 </a:t>
            </a:r>
            <a:r>
              <a:rPr lang="en-US" sz="2000" dirty="0" err="1" smtClean="0"/>
              <a:t>mudlogs</a:t>
            </a:r>
            <a:r>
              <a:rPr lang="en-US" sz="2000" dirty="0"/>
              <a:t>.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Upscaled</a:t>
            </a:r>
            <a:r>
              <a:rPr lang="en-US" sz="2000" dirty="0" smtClean="0"/>
              <a:t> from 5’ to 20’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Grouped like </a:t>
            </a:r>
            <a:r>
              <a:rPr lang="en-US" sz="2000" dirty="0" err="1" smtClean="0"/>
              <a:t>facies</a:t>
            </a:r>
            <a:r>
              <a:rPr lang="en-US" sz="2000" dirty="0" smtClean="0"/>
              <a:t> into three major groups: </a:t>
            </a:r>
            <a:r>
              <a:rPr lang="en-US" sz="2000" dirty="0" smtClean="0">
                <a:solidFill>
                  <a:srgbClr val="008040"/>
                </a:solidFill>
              </a:rPr>
              <a:t>CHERT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6700FF"/>
                </a:solidFill>
              </a:rPr>
              <a:t>CARBONATE</a:t>
            </a:r>
            <a:r>
              <a:rPr lang="en-US" sz="200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ED000"/>
                </a:solidFill>
              </a:rPr>
              <a:t>SILICICLASTIC</a:t>
            </a:r>
            <a:r>
              <a:rPr lang="en-US" sz="2000" dirty="0" smtClean="0"/>
              <a:t>. (right side)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Calculated maximum, average, and net values </a:t>
            </a:r>
            <a:r>
              <a:rPr lang="en-US" sz="2000" dirty="0" smtClean="0"/>
              <a:t>of the</a:t>
            </a:r>
            <a:r>
              <a:rPr lang="en-US" sz="2000" dirty="0" smtClean="0"/>
              <a:t> </a:t>
            </a:r>
            <a:r>
              <a:rPr lang="en-US" sz="2000" dirty="0" smtClean="0"/>
              <a:t>grouped </a:t>
            </a:r>
            <a:r>
              <a:rPr lang="en-US" sz="2000" dirty="0" err="1" smtClean="0"/>
              <a:t>facies</a:t>
            </a:r>
            <a:r>
              <a:rPr lang="en-US" sz="2000" dirty="0" smtClean="0"/>
              <a:t> through Monterey </a:t>
            </a:r>
            <a:r>
              <a:rPr lang="en-US" sz="2000" dirty="0" smtClean="0"/>
              <a:t>interval.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54505" y="6102794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OCS-P00411_001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6102794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OCS-P00413_001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Simple Velocity Model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8"/>
          <a:stretch/>
        </p:blipFill>
        <p:spPr bwMode="auto">
          <a:xfrm>
            <a:off x="1905000" y="1066800"/>
            <a:ext cx="6485075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505200"/>
            <a:ext cx="13267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</a:t>
            </a:r>
            <a:r>
              <a:rPr lang="en-US" dirty="0" err="1" smtClean="0"/>
              <a:t>Sisquoc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00" y="2667000"/>
            <a:ext cx="1120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Seafloor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519" y="3915111"/>
            <a:ext cx="15716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Monterey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8600" y="4368188"/>
            <a:ext cx="16315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Monterey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082127"/>
            <a:ext cx="1085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B. Mont. +500ms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8519" y="1038319"/>
            <a:ext cx="14668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SRD = Mean Sea Level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 rot="244846">
            <a:off x="3824515" y="2568485"/>
            <a:ext cx="23655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Water = ~4921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  <p:sp>
        <p:nvSpPr>
          <p:cNvPr id="15" name="TextBox 14"/>
          <p:cNvSpPr txBox="1"/>
          <p:nvPr/>
        </p:nvSpPr>
        <p:spPr>
          <a:xfrm rot="251601">
            <a:off x="3824990" y="3332530"/>
            <a:ext cx="2155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Shallow = ~5200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  <p:sp>
        <p:nvSpPr>
          <p:cNvPr id="16" name="TextBox 15"/>
          <p:cNvSpPr txBox="1"/>
          <p:nvPr/>
        </p:nvSpPr>
        <p:spPr>
          <a:xfrm rot="259324">
            <a:off x="3825358" y="3972947"/>
            <a:ext cx="2062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Sisquoc</a:t>
            </a:r>
            <a:r>
              <a:rPr lang="en-US" dirty="0" smtClean="0"/>
              <a:t> = ~5500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  <p:sp>
        <p:nvSpPr>
          <p:cNvPr id="17" name="TextBox 16"/>
          <p:cNvSpPr txBox="1"/>
          <p:nvPr/>
        </p:nvSpPr>
        <p:spPr>
          <a:xfrm rot="257294">
            <a:off x="3825351" y="4407212"/>
            <a:ext cx="22866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Monterey = ~6500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  <p:sp>
        <p:nvSpPr>
          <p:cNvPr id="18" name="TextBox 17"/>
          <p:cNvSpPr txBox="1"/>
          <p:nvPr/>
        </p:nvSpPr>
        <p:spPr>
          <a:xfrm rot="253032">
            <a:off x="3824154" y="5015035"/>
            <a:ext cx="2805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 Monterey = ~7500+ </a:t>
            </a:r>
            <a:r>
              <a:rPr lang="en-US" dirty="0" err="1" smtClean="0"/>
              <a:t>ft</a:t>
            </a:r>
            <a:r>
              <a:rPr lang="en-US" dirty="0" smtClean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2864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Structure Map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1847077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Sal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715002" y="2216409"/>
            <a:ext cx="647698" cy="45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5548" y="5181600"/>
            <a:ext cx="1466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</a:t>
            </a:r>
            <a:r>
              <a:rPr lang="en-US" dirty="0" err="1" smtClean="0"/>
              <a:t>Arguello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6076951" y="5550932"/>
            <a:ext cx="962023" cy="45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Structure Map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1847077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Sal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715002" y="2216409"/>
            <a:ext cx="647698" cy="45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5548" y="5181600"/>
            <a:ext cx="1466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</a:t>
            </a:r>
            <a:r>
              <a:rPr lang="en-US" dirty="0" err="1" smtClean="0"/>
              <a:t>Arguello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6076951" y="5550932"/>
            <a:ext cx="962023" cy="450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True Stratigraphic Thickness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4605" y="3124200"/>
            <a:ext cx="2209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stratigraphic thickness is measured perpendicular from the dip of the Top Monterey surface down to the Base Monterey surface</a:t>
            </a:r>
          </a:p>
        </p:txBody>
      </p:sp>
    </p:spTree>
    <p:extLst>
      <p:ext uri="{BB962C8B-B14F-4D97-AF65-F5344CB8AC3E}">
        <p14:creationId xmlns:p14="http://schemas.microsoft.com/office/powerpoint/2010/main" val="2864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Average </a:t>
            </a:r>
            <a:r>
              <a:rPr lang="en-US" sz="3600" u="sng" dirty="0" err="1" smtClean="0"/>
              <a:t>Chert</a:t>
            </a:r>
            <a:r>
              <a:rPr lang="en-US" sz="3600" u="sng" dirty="0" smtClean="0"/>
              <a:t> Percentage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068" y="3276600"/>
            <a:ext cx="20313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Avg. </a:t>
            </a:r>
            <a:r>
              <a:rPr lang="en-US" dirty="0" err="1" smtClean="0"/>
              <a:t>chert</a:t>
            </a:r>
            <a:r>
              <a:rPr lang="en-US" dirty="0" smtClean="0"/>
              <a:t> percentage measured through Monterey interval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2819400" y="22098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200400" y="2819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103716" y="3876764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334000" y="51816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103716" y="1877191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810000" y="1295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438400" y="27241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05400" y="54864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495800" y="4286429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758738" y="18859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283825" y="23241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Average Biogenic Percentage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068" y="3276600"/>
            <a:ext cx="20313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Avg. </a:t>
            </a:r>
            <a:r>
              <a:rPr lang="en-US" dirty="0" err="1"/>
              <a:t>chert</a:t>
            </a:r>
            <a:r>
              <a:rPr lang="en-US" dirty="0"/>
              <a:t> percentage measured through Monterey interval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819400" y="22098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200400" y="2819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103716" y="3876764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334000" y="51816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103716" y="1877191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321627" y="4724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438400" y="27241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05400" y="54864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991100" y="4286429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758738" y="18859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283825" y="23241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Net </a:t>
            </a:r>
            <a:r>
              <a:rPr lang="en-US" sz="3600" u="sng" dirty="0" err="1" smtClean="0"/>
              <a:t>Chert</a:t>
            </a:r>
            <a:r>
              <a:rPr lang="en-US" sz="3600" u="sng" dirty="0" smtClean="0"/>
              <a:t> Thickness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068" y="3276600"/>
            <a:ext cx="1905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Avg. </a:t>
            </a:r>
            <a:r>
              <a:rPr lang="en-US" sz="1600" dirty="0" err="1" smtClean="0"/>
              <a:t>chert</a:t>
            </a:r>
            <a:r>
              <a:rPr lang="en-US" sz="1600" dirty="0" smtClean="0"/>
              <a:t> </a:t>
            </a:r>
            <a:r>
              <a:rPr lang="en-US" sz="1600" dirty="0"/>
              <a:t>p</a:t>
            </a:r>
            <a:r>
              <a:rPr lang="en-US" sz="1600" dirty="0" smtClean="0"/>
              <a:t>ercentage</a:t>
            </a:r>
          </a:p>
          <a:p>
            <a:pPr algn="ctr"/>
            <a:r>
              <a:rPr lang="en-US" sz="1600" dirty="0" smtClean="0"/>
              <a:t>X</a:t>
            </a:r>
          </a:p>
          <a:p>
            <a:pPr algn="ctr"/>
            <a:r>
              <a:rPr lang="en-US" sz="1600" dirty="0" smtClean="0"/>
              <a:t>Stratigraphic thickness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819400" y="22098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899660" y="5105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103716" y="3824019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334000" y="51816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103716" y="1877191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338253" y="4749338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438400" y="27241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512425" y="2235859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81501" y="264554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95801" y="28194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283825" y="232410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Net Biogenic Thickness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609600"/>
            <a:ext cx="7696198" cy="6198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1068" y="3276600"/>
            <a:ext cx="195513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Avg. biogenic </a:t>
            </a:r>
            <a:r>
              <a:rPr lang="en-US" sz="1600" dirty="0"/>
              <a:t>p</a:t>
            </a:r>
            <a:r>
              <a:rPr lang="en-US" sz="1600" dirty="0" smtClean="0"/>
              <a:t>ercentage</a:t>
            </a:r>
          </a:p>
          <a:p>
            <a:pPr algn="ctr"/>
            <a:r>
              <a:rPr lang="en-US" sz="1600" dirty="0" smtClean="0"/>
              <a:t>X</a:t>
            </a:r>
          </a:p>
          <a:p>
            <a:pPr algn="ctr"/>
            <a:r>
              <a:rPr lang="en-US" sz="1600" dirty="0" smtClean="0"/>
              <a:t>Stratigraphic thickness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328555" y="4699493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200400" y="2819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92632" y="3824019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334000" y="51816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905766" y="5105400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092632" y="1873083"/>
            <a:ext cx="228600" cy="2286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438400" y="272415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81501" y="2638310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442855" y="1292225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283132" y="2309439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526972" y="2235859"/>
            <a:ext cx="228600" cy="1905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8516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Future Work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1318" y="1371600"/>
            <a:ext cx="7696200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Extend digitization </a:t>
            </a:r>
            <a:r>
              <a:rPr lang="en-US" sz="2400" dirty="0" smtClean="0"/>
              <a:t>of </a:t>
            </a:r>
            <a:r>
              <a:rPr lang="en-US" sz="2400" dirty="0" err="1" smtClean="0"/>
              <a:t>mudlogs</a:t>
            </a:r>
            <a:r>
              <a:rPr lang="en-US" sz="2400" dirty="0" smtClean="0"/>
              <a:t> ~300’ above and below Monterey zone to </a:t>
            </a:r>
            <a:r>
              <a:rPr lang="en-US" sz="2400" dirty="0" smtClean="0"/>
              <a:t>more </a:t>
            </a:r>
            <a:r>
              <a:rPr lang="en-US" sz="2400" dirty="0" smtClean="0"/>
              <a:t>easily identify trends related to bounding strata.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Possibly digitize some GR and other </a:t>
            </a:r>
            <a:r>
              <a:rPr lang="en-US" sz="2400" dirty="0" err="1" smtClean="0"/>
              <a:t>wireline</a:t>
            </a:r>
            <a:r>
              <a:rPr lang="en-US" sz="2400" dirty="0" smtClean="0"/>
              <a:t> logs to further enhance correlations.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Continue refining structure and thickness maps.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Areas with very steep dips and/or near faults seem to be an issue.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Refine velocity model to more closely tie seismic interpretations to actual depth.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06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Overview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37899"/>
            <a:ext cx="3276600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Objective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Geology and History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Dataset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Structural and Thickness Maps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Future 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www.calbuzz.com/wp-content/uploads/platform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17659"/>
            <a:ext cx="4951411" cy="37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23121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Platform Irene, Point </a:t>
            </a:r>
            <a:r>
              <a:rPr lang="en-US" sz="1200" dirty="0" err="1" smtClean="0"/>
              <a:t>Pedernales</a:t>
            </a:r>
            <a:r>
              <a:rPr lang="en-US" sz="1200" dirty="0" smtClean="0"/>
              <a:t> Unit, Offshore Santa Maria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98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Acknowledgements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Behl</a:t>
            </a:r>
            <a:r>
              <a:rPr lang="en-US" dirty="0" smtClean="0"/>
              <a:t> – For sharing with me his bottomless pool of knowledge on all things Monterey</a:t>
            </a:r>
          </a:p>
          <a:p>
            <a:endParaRPr lang="en-US" dirty="0"/>
          </a:p>
          <a:p>
            <a:r>
              <a:rPr lang="en-US" dirty="0" smtClean="0"/>
              <a:t>Chris </a:t>
            </a:r>
            <a:r>
              <a:rPr lang="en-US" dirty="0" err="1" smtClean="0"/>
              <a:t>Sorlien</a:t>
            </a:r>
            <a:r>
              <a:rPr lang="en-US" dirty="0"/>
              <a:t> </a:t>
            </a:r>
            <a:r>
              <a:rPr lang="en-US" dirty="0" smtClean="0"/>
              <a:t>– For his past and future help with interpreting seismic.</a:t>
            </a:r>
          </a:p>
          <a:p>
            <a:endParaRPr lang="en-US" dirty="0"/>
          </a:p>
          <a:p>
            <a:r>
              <a:rPr lang="en-US" dirty="0" smtClean="0"/>
              <a:t>Robert Dame and the BOEM\BSEE – For providing me with a bounty of 3D seismic and well data.</a:t>
            </a:r>
          </a:p>
          <a:p>
            <a:endParaRPr lang="en-US" dirty="0"/>
          </a:p>
          <a:p>
            <a:r>
              <a:rPr lang="en-US" dirty="0" smtClean="0"/>
              <a:t>USGS’s NAMSS repository – For providing hundreds of 2D seismic lines.</a:t>
            </a:r>
          </a:p>
          <a:p>
            <a:endParaRPr lang="en-US" dirty="0"/>
          </a:p>
          <a:p>
            <a:r>
              <a:rPr lang="en-US" dirty="0" smtClean="0"/>
              <a:t>And finally, to the MARS Project – For making this research possible.</a:t>
            </a:r>
          </a:p>
          <a:p>
            <a:endParaRPr lang="en-US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0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References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81075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Behl</a:t>
            </a:r>
            <a:r>
              <a:rPr lang="en-US" dirty="0"/>
              <a:t>, Richard J., 1999, Since </a:t>
            </a:r>
            <a:r>
              <a:rPr lang="en-US" dirty="0" err="1"/>
              <a:t>Bramlette</a:t>
            </a:r>
            <a:r>
              <a:rPr lang="en-US" dirty="0"/>
              <a:t> (1946): The Miocene Monterey Formation of </a:t>
            </a:r>
            <a:r>
              <a:rPr lang="en-US" dirty="0" smtClean="0"/>
              <a:t>California </a:t>
            </a:r>
            <a:r>
              <a:rPr lang="en-US" dirty="0"/>
              <a:t>revisited. </a:t>
            </a:r>
            <a:r>
              <a:rPr lang="en-US" i="1" dirty="0"/>
              <a:t>Classic Cordilleran Concepts: A View from California: Geological Society of America, Special Paper</a:t>
            </a:r>
            <a:r>
              <a:rPr lang="en-US" dirty="0"/>
              <a:t> 338, p. 301-313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McCrory</a:t>
            </a:r>
            <a:r>
              <a:rPr lang="en-US" dirty="0"/>
              <a:t>, P.A., Wilson, D.S., Ingle, J.C. Jr., and Stanley, R.G., 1995, Neogene </a:t>
            </a:r>
            <a:r>
              <a:rPr lang="en-US" dirty="0" err="1"/>
              <a:t>geohistory</a:t>
            </a:r>
            <a:r>
              <a:rPr lang="en-US" dirty="0"/>
              <a:t> analysis of Santa Maria basin, California, and its relationship to transfer of central California to the Pacific plate. </a:t>
            </a:r>
            <a:r>
              <a:rPr lang="en-US" i="1" dirty="0"/>
              <a:t>Keller, M.A., ed., Evolution of Sedimentary Basins/</a:t>
            </a:r>
          </a:p>
          <a:p>
            <a:r>
              <a:rPr lang="en-US" i="1" dirty="0"/>
              <a:t>Onshore Oil and Gas Investigations-Santa Maria Province: U.S. Geological Survey Bulletin 1995-J</a:t>
            </a:r>
            <a:r>
              <a:rPr lang="en-US" dirty="0"/>
              <a:t>, p. J1-J38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McCulloch, D.S., 1987, Regional geology and hydrocarbon potential of offshore central California. </a:t>
            </a:r>
            <a:r>
              <a:rPr lang="en-US" i="1" dirty="0"/>
              <a:t> Scholl, D. W., </a:t>
            </a:r>
            <a:r>
              <a:rPr lang="en-US" i="1" dirty="0" err="1"/>
              <a:t>Grantz</a:t>
            </a:r>
            <a:r>
              <a:rPr lang="en-US" i="1" dirty="0"/>
              <a:t>, A., and </a:t>
            </a:r>
            <a:r>
              <a:rPr lang="en-US" i="1" dirty="0" err="1"/>
              <a:t>Vedder</a:t>
            </a:r>
            <a:r>
              <a:rPr lang="en-US" i="1" dirty="0"/>
              <a:t>, J.G., eds., Geology and resource potential of the Continental Margin of Western North America and adjacent ocean basins-Beaufort Sea to Baja California: </a:t>
            </a:r>
            <a:r>
              <a:rPr lang="en-US" i="1" dirty="0" err="1"/>
              <a:t>Circum</a:t>
            </a:r>
            <a:r>
              <a:rPr lang="en-US" i="1" dirty="0"/>
              <a:t>-Pacific Council for Energy and Mineral Resources Earth Science Series</a:t>
            </a:r>
            <a:r>
              <a:rPr lang="en-US" dirty="0"/>
              <a:t>, v. 6, Houston, Texas, p. 353-395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Mero</a:t>
            </a:r>
            <a:r>
              <a:rPr lang="en-US" dirty="0"/>
              <a:t>, W. E., Thurston, S. P. , and </a:t>
            </a:r>
            <a:r>
              <a:rPr lang="en-US" dirty="0" err="1"/>
              <a:t>Kropschot</a:t>
            </a:r>
            <a:r>
              <a:rPr lang="en-US" dirty="0"/>
              <a:t>, R. E., 1992, The Point </a:t>
            </a:r>
            <a:r>
              <a:rPr lang="en-US" dirty="0" err="1"/>
              <a:t>Arguello</a:t>
            </a:r>
            <a:r>
              <a:rPr lang="en-US" dirty="0"/>
              <a:t> Field: giant reserves in a fractured reservoir, California. </a:t>
            </a:r>
            <a:r>
              <a:rPr lang="en-US" i="1" dirty="0"/>
              <a:t>Giant oil and gas fields of the decade</a:t>
            </a:r>
            <a:r>
              <a:rPr lang="en-US" dirty="0"/>
              <a:t> 1988, p. 3-25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Sorlien</a:t>
            </a:r>
            <a:r>
              <a:rPr lang="en-US" dirty="0"/>
              <a:t>, Christopher C., Nicholson, Craig, </a:t>
            </a:r>
            <a:r>
              <a:rPr lang="en-US" dirty="0" err="1"/>
              <a:t>Luyendyk</a:t>
            </a:r>
            <a:r>
              <a:rPr lang="en-US" dirty="0"/>
              <a:t>, Bruce P., Miller, Kate C., Meltzer, Anne S, 1999, Miocene extension and post-Miocene transpression offshore of south-central California. Structure and tectonics of the central offshore Santa Maria and Santa Lucia basins, California; results from the PG&amp;E/EDGE seismic reflection survey. </a:t>
            </a:r>
            <a:r>
              <a:rPr lang="en-US" i="1" dirty="0"/>
              <a:t>Evolution of Sedimentary Basins/Offshore Oil and Gas Investigations--Santa Maria Province,</a:t>
            </a:r>
            <a:r>
              <a:rPr lang="en-US" dirty="0"/>
              <a:t> p. Y1-Y38, p. Z1-Z12</a:t>
            </a:r>
          </a:p>
          <a:p>
            <a:endParaRPr lang="en-US" i="1" dirty="0"/>
          </a:p>
          <a:p>
            <a:r>
              <a:rPr lang="en-US" dirty="0"/>
              <a:t>Willingham, C.R., </a:t>
            </a:r>
            <a:r>
              <a:rPr lang="en-US" dirty="0" err="1"/>
              <a:t>Rietman</a:t>
            </a:r>
            <a:r>
              <a:rPr lang="en-US" dirty="0"/>
              <a:t>, J.D., Heck, R.G., and </a:t>
            </a:r>
            <a:r>
              <a:rPr lang="en-US" dirty="0" err="1"/>
              <a:t>Lettis</a:t>
            </a:r>
            <a:r>
              <a:rPr lang="en-US" dirty="0"/>
              <a:t>, W.R., 2013, Characterization of the </a:t>
            </a:r>
            <a:r>
              <a:rPr lang="en-US" dirty="0" err="1"/>
              <a:t>Hosgri</a:t>
            </a:r>
            <a:r>
              <a:rPr lang="en-US" dirty="0"/>
              <a:t> Fault Zone and adjacent structures in the offshore Santa Maria Basin, south-central California, </a:t>
            </a:r>
            <a:r>
              <a:rPr lang="en-US" i="1" dirty="0"/>
              <a:t>Evolution of sedimentary basins/onshore oil and gas investigations—Santa Maria province: U.S. Geological Survey Bulletin 1995-CC</a:t>
            </a:r>
            <a:r>
              <a:rPr lang="en-US" dirty="0"/>
              <a:t>, 105 p.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References (cont.)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589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Objective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6962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Study the distribution of Monterey sediments on a basin scale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Create subsurface maps of Monterey thickness and </a:t>
            </a:r>
            <a:r>
              <a:rPr lang="en-US" sz="2400" dirty="0" err="1" smtClean="0"/>
              <a:t>chert</a:t>
            </a:r>
            <a:r>
              <a:rPr lang="en-US" sz="2400" dirty="0" smtClean="0"/>
              <a:t> abundance using seismic and well log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Formulate a mechanism that can account for the observed variability of </a:t>
            </a:r>
            <a:r>
              <a:rPr lang="en-US" sz="2400" dirty="0" err="1" smtClean="0"/>
              <a:t>biosiliceous</a:t>
            </a:r>
            <a:r>
              <a:rPr lang="en-US" sz="2400" dirty="0" smtClean="0"/>
              <a:t> </a:t>
            </a:r>
            <a:r>
              <a:rPr lang="en-US" sz="2400" dirty="0" err="1" smtClean="0"/>
              <a:t>facies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Create a predictive tool for estimating the </a:t>
            </a:r>
            <a:r>
              <a:rPr lang="en-US" sz="2400" dirty="0" err="1" smtClean="0"/>
              <a:t>biosiliceous</a:t>
            </a:r>
            <a:r>
              <a:rPr lang="en-US" sz="2400" dirty="0" smtClean="0"/>
              <a:t> abundance prior to drilling</a:t>
            </a:r>
          </a:p>
        </p:txBody>
      </p:sp>
    </p:spTree>
    <p:extLst>
      <p:ext uri="{BB962C8B-B14F-4D97-AF65-F5344CB8AC3E}">
        <p14:creationId xmlns:p14="http://schemas.microsoft.com/office/powerpoint/2010/main" val="23762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Offshore Santa Maria Basin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05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466932"/>
            <a:ext cx="1905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McCrory</a:t>
            </a:r>
            <a:r>
              <a:rPr lang="en-US" sz="1200" dirty="0" smtClean="0"/>
              <a:t> et al., USGS, 1995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41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15" y="19050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800" dirty="0" smtClean="0"/>
              <a:t>Generalized Stratigraphy and </a:t>
            </a:r>
            <a:br>
              <a:rPr lang="en-US" sz="2800" dirty="0" smtClean="0"/>
            </a:br>
            <a:r>
              <a:rPr lang="en-US" sz="2800" u="sng" dirty="0" smtClean="0"/>
              <a:t>Correlation to Onshore SMB</a:t>
            </a:r>
            <a:endParaRPr lang="en-US" sz="28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4"/>
          <a:stretch/>
        </p:blipFill>
        <p:spPr bwMode="auto">
          <a:xfrm>
            <a:off x="4564715" y="768349"/>
            <a:ext cx="454118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41910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The Monterey is conformably overlain by the </a:t>
            </a:r>
            <a:r>
              <a:rPr lang="en-US" dirty="0" err="1"/>
              <a:t>Sisquoc</a:t>
            </a:r>
            <a:r>
              <a:rPr lang="en-US" dirty="0"/>
              <a:t> Formation consisting of massive to weakly laminated </a:t>
            </a:r>
            <a:r>
              <a:rPr lang="en-US" dirty="0" err="1"/>
              <a:t>biosiliceous</a:t>
            </a:r>
            <a:r>
              <a:rPr lang="en-US" dirty="0"/>
              <a:t> rocks, siltstone and sandstone. </a:t>
            </a: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The Mid-upper Miocene Monterey Formation consists of massive to well laminated </a:t>
            </a:r>
            <a:r>
              <a:rPr lang="en-US" dirty="0" err="1"/>
              <a:t>biosiliceous</a:t>
            </a:r>
            <a:r>
              <a:rPr lang="en-US" dirty="0"/>
              <a:t> and calcareous strata representing an extended period of </a:t>
            </a:r>
            <a:r>
              <a:rPr lang="en-US" dirty="0" err="1"/>
              <a:t>bathyal</a:t>
            </a:r>
            <a:r>
              <a:rPr lang="en-US" dirty="0"/>
              <a:t> sedimentation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Lower-mid Miocene Point Sal Formation composed of calcareous marine mudstone </a:t>
            </a:r>
            <a:r>
              <a:rPr lang="en-US" dirty="0" err="1"/>
              <a:t>interbedded</a:t>
            </a:r>
            <a:r>
              <a:rPr lang="en-US" dirty="0"/>
              <a:t> with </a:t>
            </a:r>
            <a:r>
              <a:rPr lang="en-US" dirty="0" err="1"/>
              <a:t>dolostone</a:t>
            </a:r>
            <a:r>
              <a:rPr lang="en-US" dirty="0"/>
              <a:t> and sandstone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75000"/>
              </a:lnSpc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 smtClean="0"/>
              <a:t>Cretaceous and Jurassic Basement unconformably overlain by volcanic assemblages.</a:t>
            </a: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34200" y="6285724"/>
            <a:ext cx="208561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Willingham et al., USGS,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8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Miocene Structural Block Model</a:t>
            </a:r>
            <a:endParaRPr lang="en-US" sz="28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757351" cy="569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1" y="6253976"/>
            <a:ext cx="17761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Sorlien</a:t>
            </a:r>
            <a:r>
              <a:rPr lang="en-US" sz="1200" dirty="0" smtClean="0"/>
              <a:t> et al., USGS, 1999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7940"/>
            <a:ext cx="449580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Rapid subsidence and continual displacement on Miocene normal faults created abundant accommodation space.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tilted basement fault blocks created a highly variable basin bathymetry during Monterey deposition.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Several </a:t>
            </a:r>
            <a:r>
              <a:rPr lang="en-US" sz="2000" dirty="0"/>
              <a:t>en echelon N-S trending </a:t>
            </a:r>
            <a:r>
              <a:rPr lang="en-US" sz="2000" dirty="0" err="1"/>
              <a:t>paleo</a:t>
            </a:r>
            <a:r>
              <a:rPr lang="en-US" sz="2000" dirty="0"/>
              <a:t>-highs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Post-Miocene compression caused folding, faulting, and fracturing of Miocene deposits.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Some Miocene sub-basins have been completely inverted.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8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Project Area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2" y="838199"/>
            <a:ext cx="6196011" cy="5646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1592" y="1295400"/>
            <a:ext cx="838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Sal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5157792" y="1664732"/>
            <a:ext cx="342900" cy="773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38752" y="5117068"/>
            <a:ext cx="14668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Pt. </a:t>
            </a:r>
            <a:r>
              <a:rPr lang="en-US" dirty="0" err="1" smtClean="0"/>
              <a:t>Arguello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5945985" y="4648200"/>
            <a:ext cx="26193" cy="4688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00192" y="4800600"/>
            <a:ext cx="41910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980682">
            <a:off x="3405192" y="52578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32km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195392" y="1981200"/>
            <a:ext cx="152400" cy="33568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405082" y="3120105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63km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2286000"/>
            <a:ext cx="217170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Plentiful 2D and 3D seismic.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22 exploration wells within project boundary.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E-logs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/>
              <a:t>Mudlogs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/>
              <a:t>Checkshots</a:t>
            </a:r>
            <a:endParaRPr lang="en-US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957392" y="1110734"/>
            <a:ext cx="142149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</a:t>
            </a:r>
            <a:r>
              <a:rPr lang="en-US" dirty="0" err="1" smtClean="0"/>
              <a:t>Sisquoc</a:t>
            </a:r>
            <a:endParaRPr lang="en-US" dirty="0" smtClean="0"/>
          </a:p>
          <a:p>
            <a:pPr algn="ctr"/>
            <a:r>
              <a:rPr lang="en-US" sz="1200" dirty="0" smtClean="0"/>
              <a:t>Time, 5x vert. </a:t>
            </a:r>
            <a:r>
              <a:rPr lang="en-US" sz="1200" dirty="0" err="1" smtClean="0"/>
              <a:t>exag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3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8572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2D Seismic Interpretation</a:t>
            </a:r>
            <a:endParaRPr lang="en-US" sz="3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"/>
          <a:stretch/>
        </p:blipFill>
        <p:spPr>
          <a:xfrm>
            <a:off x="194261" y="1057275"/>
            <a:ext cx="8705850" cy="544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7275"/>
            <a:ext cx="1801296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8502" y="77734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93131" y="777342"/>
            <a:ext cx="37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55802" y="1676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’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153350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4002559">
            <a:off x="1575629" y="2177526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Hosgri</a:t>
            </a:r>
            <a:r>
              <a:rPr lang="en-US" b="1" dirty="0" smtClean="0"/>
              <a:t> </a:t>
            </a:r>
            <a:r>
              <a:rPr lang="en-US" b="1" dirty="0" err="1" smtClean="0"/>
              <a:t>flt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49127" y="1348842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Pt. Sal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73601">
            <a:off x="4216804" y="3853241"/>
            <a:ext cx="990600" cy="40011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Sisquoc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648560">
            <a:off x="3925415" y="4672333"/>
            <a:ext cx="1352550" cy="40011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Monterey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655294">
            <a:off x="3515509" y="5337187"/>
            <a:ext cx="1676400" cy="40011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Franciscan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669894">
            <a:off x="3911140" y="5054702"/>
            <a:ext cx="1272092" cy="40011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2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Chert</a:t>
            </a:r>
            <a:r>
              <a:rPr lang="en-US" sz="3600" u="sng" dirty="0" smtClean="0"/>
              <a:t> Shows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3" y="1142999"/>
            <a:ext cx="2027288" cy="531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05" y="1152524"/>
            <a:ext cx="2073835" cy="531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83192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OCS-P00411_001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783192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OCS-P00413_001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973691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Monterey,</a:t>
            </a:r>
          </a:p>
          <a:p>
            <a:pPr algn="ctr"/>
            <a:r>
              <a:rPr lang="en-US" dirty="0" smtClean="0"/>
              <a:t>~8.5km apart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1152524"/>
            <a:ext cx="914400" cy="2190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6791" y="1142999"/>
            <a:ext cx="984610" cy="228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3650649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200’ of 90-100% </a:t>
            </a:r>
            <a:r>
              <a:rPr lang="en-US" dirty="0" err="1" smtClean="0"/>
              <a:t>chert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2558534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20’ of 40% </a:t>
            </a:r>
            <a:r>
              <a:rPr lang="en-US" dirty="0" err="1" smtClean="0"/>
              <a:t>chert</a:t>
            </a:r>
            <a:r>
              <a:rPr lang="en-US" dirty="0" smtClean="0"/>
              <a:t>, abundant </a:t>
            </a:r>
            <a:r>
              <a:rPr lang="en-US" dirty="0" err="1" smtClean="0"/>
              <a:t>clastics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67575" y="2743200"/>
            <a:ext cx="1514325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7150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74780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2596791" y="2743200"/>
            <a:ext cx="375009" cy="218423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1047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3D Subsurface Model of Monterey-Related Sediments and the Syntectonic Distribution of Clastic and Biogenic Facies, Offshore Santa Maria Basin, California   by Nelson Doris PSAAPG Conference, 4/28/14   Thesis Committee Chair: Richard Behl, Department of Geological Sciences, California State University, Long Beach, CA 90840   Thesis Committee Advisors: Nate Onderdonk, Department of Geological Sciences, California State University, Long Beach, CA 90840   Christopher C. Sorlien, Earth Research Institute, University of California, Santa Barbara, CA 93106 </vt:lpstr>
      <vt:lpstr>Overview</vt:lpstr>
      <vt:lpstr>Objective</vt:lpstr>
      <vt:lpstr>Offshore Santa Maria Basin</vt:lpstr>
      <vt:lpstr>Generalized Stratigraphy and  Correlation to Onshore SMB</vt:lpstr>
      <vt:lpstr>Miocene Structural Block Model</vt:lpstr>
      <vt:lpstr>Project Area</vt:lpstr>
      <vt:lpstr>2D Seismic Interpretation</vt:lpstr>
      <vt:lpstr>Chert Shows</vt:lpstr>
      <vt:lpstr>Same Two Wells</vt:lpstr>
      <vt:lpstr>Simple Velocity Model</vt:lpstr>
      <vt:lpstr>Structure Map</vt:lpstr>
      <vt:lpstr>Structure Map</vt:lpstr>
      <vt:lpstr>True Stratigraphic Thickness</vt:lpstr>
      <vt:lpstr>Average Chert Percentage</vt:lpstr>
      <vt:lpstr>Average Biogenic Percentage</vt:lpstr>
      <vt:lpstr>Net Chert Thickness</vt:lpstr>
      <vt:lpstr>Net Biogenic Thickness</vt:lpstr>
      <vt:lpstr>Future Work</vt:lpstr>
      <vt:lpstr>Acknowledgements</vt:lpstr>
      <vt:lpstr>References</vt:lpstr>
      <vt:lpstr>References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SantaMaria</dc:creator>
  <cp:lastModifiedBy>Sayoko</cp:lastModifiedBy>
  <cp:revision>153</cp:revision>
  <dcterms:created xsi:type="dcterms:W3CDTF">2012-11-20T20:51:30Z</dcterms:created>
  <dcterms:modified xsi:type="dcterms:W3CDTF">2014-10-17T07:38:30Z</dcterms:modified>
</cp:coreProperties>
</file>