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9"/>
  </p:notesMasterIdLst>
  <p:handoutMasterIdLst>
    <p:handoutMasterId r:id="rId60"/>
  </p:handoutMasterIdLst>
  <p:sldIdLst>
    <p:sldId id="256" r:id="rId2"/>
    <p:sldId id="334" r:id="rId3"/>
    <p:sldId id="350" r:id="rId4"/>
    <p:sldId id="357" r:id="rId5"/>
    <p:sldId id="358" r:id="rId6"/>
    <p:sldId id="359" r:id="rId7"/>
    <p:sldId id="360" r:id="rId8"/>
    <p:sldId id="362" r:id="rId9"/>
    <p:sldId id="361" r:id="rId10"/>
    <p:sldId id="383" r:id="rId11"/>
    <p:sldId id="387" r:id="rId12"/>
    <p:sldId id="364" r:id="rId13"/>
    <p:sldId id="385" r:id="rId14"/>
    <p:sldId id="365" r:id="rId15"/>
    <p:sldId id="366" r:id="rId16"/>
    <p:sldId id="339" r:id="rId17"/>
    <p:sldId id="336" r:id="rId18"/>
    <p:sldId id="406" r:id="rId19"/>
    <p:sldId id="379" r:id="rId20"/>
    <p:sldId id="388" r:id="rId21"/>
    <p:sldId id="390" r:id="rId22"/>
    <p:sldId id="368" r:id="rId23"/>
    <p:sldId id="372" r:id="rId24"/>
    <p:sldId id="391" r:id="rId25"/>
    <p:sldId id="374" r:id="rId26"/>
    <p:sldId id="392" r:id="rId27"/>
    <p:sldId id="393" r:id="rId28"/>
    <p:sldId id="375" r:id="rId29"/>
    <p:sldId id="376" r:id="rId30"/>
    <p:sldId id="335" r:id="rId31"/>
    <p:sldId id="399" r:id="rId32"/>
    <p:sldId id="411" r:id="rId33"/>
    <p:sldId id="433" r:id="rId34"/>
    <p:sldId id="434" r:id="rId35"/>
    <p:sldId id="435" r:id="rId36"/>
    <p:sldId id="429" r:id="rId37"/>
    <p:sldId id="436" r:id="rId38"/>
    <p:sldId id="437" r:id="rId39"/>
    <p:sldId id="438" r:id="rId40"/>
    <p:sldId id="418" r:id="rId41"/>
    <p:sldId id="343" r:id="rId42"/>
    <p:sldId id="425" r:id="rId43"/>
    <p:sldId id="424" r:id="rId44"/>
    <p:sldId id="426" r:id="rId45"/>
    <p:sldId id="445" r:id="rId46"/>
    <p:sldId id="442" r:id="rId47"/>
    <p:sldId id="443" r:id="rId48"/>
    <p:sldId id="355" r:id="rId49"/>
    <p:sldId id="356" r:id="rId50"/>
    <p:sldId id="395" r:id="rId51"/>
    <p:sldId id="377" r:id="rId52"/>
    <p:sldId id="380" r:id="rId53"/>
    <p:sldId id="389" r:id="rId54"/>
    <p:sldId id="440" r:id="rId55"/>
    <p:sldId id="439" r:id="rId56"/>
    <p:sldId id="345" r:id="rId57"/>
    <p:sldId id="441" r:id="rId5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gray" frameSlides="1"/>
  <p:clrMru>
    <a:srgbClr val="669900"/>
    <a:srgbClr val="AEE875"/>
    <a:srgbClr val="110951"/>
    <a:srgbClr val="E695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8757" autoAdjust="0"/>
    <p:restoredTop sz="84514" autoAdjust="0"/>
  </p:normalViewPr>
  <p:slideViewPr>
    <p:cSldViewPr snapToGrid="0" snapToObjects="1">
      <p:cViewPr>
        <p:scale>
          <a:sx n="80" d="100"/>
          <a:sy n="80" d="100"/>
        </p:scale>
        <p:origin x="-1912" y="-3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88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3" d="100"/>
        <a:sy n="93" d="100"/>
      </p:scale>
      <p:origin x="0" y="68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viewProps" Target="viewProps.xml"/><Relationship Id="rId64" Type="http://schemas.openxmlformats.org/officeDocument/2006/relationships/theme" Target="theme/theme1.xml"/><Relationship Id="rId65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notesMaster" Target="notesMasters/notes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handoutMaster" Target="handoutMasters/handoutMaster1.xml"/><Relationship Id="rId61" Type="http://schemas.openxmlformats.org/officeDocument/2006/relationships/printerSettings" Target="printerSettings/printerSettings1.bin"/><Relationship Id="rId62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607ADE-FE74-5240-A892-9F6EF5AC3D9E}" type="datetimeFigureOut">
              <a:rPr lang="en-US" smtClean="0"/>
              <a:t>10/8/14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0984F7-DFC5-AE4F-9B05-8B2CD9215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0950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B831F1-8684-5B45-B0AB-4CC13EC44B1D}" type="datetimeFigureOut">
              <a:rPr lang="en-US" smtClean="0"/>
              <a:t>10/8/14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192773-833E-DD4A-9FF5-73E4EE9DE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166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Thesis</a:t>
            </a:r>
            <a:r>
              <a:rPr lang="en-US" baseline="0" dirty="0" smtClean="0"/>
              <a:t> submitted in March, 2014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Thesis available on MARS website?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92773-833E-DD4A-9FF5-73E4EE9DE15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5467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92773-833E-DD4A-9FF5-73E4EE9DE15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1392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Samples collected at average of every 3 feet.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92773-833E-DD4A-9FF5-73E4EE9DE15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6067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92773-833E-DD4A-9FF5-73E4EE9DE15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7689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 types of </a:t>
            </a:r>
            <a:r>
              <a:rPr lang="en-US" dirty="0" err="1" smtClean="0"/>
              <a:t>lithofacies</a:t>
            </a:r>
            <a:r>
              <a:rPr lang="en-US" dirty="0" smtClean="0"/>
              <a:t> identified</a:t>
            </a:r>
            <a:r>
              <a:rPr lang="en-US" baseline="0" dirty="0" smtClean="0"/>
              <a:t> in </a:t>
            </a:r>
            <a:r>
              <a:rPr lang="en-US" baseline="0" dirty="0" err="1" smtClean="0"/>
              <a:t>Newlove</a:t>
            </a:r>
            <a:r>
              <a:rPr lang="en-US" baseline="0" dirty="0" smtClean="0"/>
              <a:t> 76-RD1: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Muddy diatomite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Diatomaceous mudstone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Diatomaceous </a:t>
            </a:r>
            <a:r>
              <a:rPr lang="en-US" baseline="0" dirty="0" err="1" smtClean="0"/>
              <a:t>porcelanite</a:t>
            </a:r>
            <a:endParaRPr lang="en-US" baseline="0" dirty="0" smtClean="0"/>
          </a:p>
          <a:p>
            <a:pPr marL="228600" indent="-228600">
              <a:buAutoNum type="arabicParenR"/>
            </a:pPr>
            <a:endParaRPr lang="en-US" baseline="0" dirty="0" smtClean="0"/>
          </a:p>
          <a:p>
            <a:pPr marL="0" indent="0">
              <a:buNone/>
            </a:pPr>
            <a:r>
              <a:rPr lang="en-US" baseline="0" dirty="0" smtClean="0"/>
              <a:t>Distinguished by XRD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92773-833E-DD4A-9FF5-73E4EE9DE15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561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4 types of </a:t>
            </a:r>
            <a:r>
              <a:rPr lang="en-US" dirty="0" err="1" smtClean="0"/>
              <a:t>lithofacies</a:t>
            </a:r>
            <a:r>
              <a:rPr lang="en-US" dirty="0" smtClean="0"/>
              <a:t> identified</a:t>
            </a:r>
            <a:r>
              <a:rPr lang="en-US" baseline="0" dirty="0" smtClean="0"/>
              <a:t> in </a:t>
            </a:r>
            <a:r>
              <a:rPr lang="en-US" baseline="0" dirty="0" err="1" smtClean="0"/>
              <a:t>Newlove</a:t>
            </a:r>
            <a:r>
              <a:rPr lang="en-US" baseline="0" dirty="0" smtClean="0"/>
              <a:t> 76-RD1: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Muddy diatomite</a:t>
            </a:r>
          </a:p>
          <a:p>
            <a:pPr marL="228600" indent="-228600">
              <a:buAutoNum type="arabicParenR"/>
            </a:pPr>
            <a:r>
              <a:rPr lang="en-US" baseline="0" dirty="0" err="1" smtClean="0"/>
              <a:t>Porcelaneous</a:t>
            </a:r>
            <a:r>
              <a:rPr lang="en-US" baseline="0" dirty="0" smtClean="0"/>
              <a:t> mudstone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Diatomaceous </a:t>
            </a:r>
            <a:r>
              <a:rPr lang="en-US" baseline="0" dirty="0" err="1" smtClean="0"/>
              <a:t>porcelanite</a:t>
            </a:r>
            <a:endParaRPr lang="en-US" baseline="0" dirty="0" smtClean="0"/>
          </a:p>
          <a:p>
            <a:pPr marL="228600" indent="-228600">
              <a:buAutoNum type="arabicParenR"/>
            </a:pPr>
            <a:r>
              <a:rPr lang="en-US" baseline="0" dirty="0" smtClean="0"/>
              <a:t>Clayey diatomaceous </a:t>
            </a:r>
            <a:r>
              <a:rPr lang="en-US" baseline="0" dirty="0" err="1" smtClean="0"/>
              <a:t>porcelanite</a:t>
            </a:r>
            <a:endParaRPr lang="en-US" baseline="0" dirty="0" smtClean="0"/>
          </a:p>
          <a:p>
            <a:pPr marL="228600" indent="-228600">
              <a:buAutoNum type="arabicParenR"/>
            </a:pPr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Distinguished by XRD</a:t>
            </a:r>
            <a:endParaRPr lang="en-US" dirty="0" smtClean="0"/>
          </a:p>
          <a:p>
            <a:pPr marL="228600" indent="-228600">
              <a:buAutoNum type="arabicParenR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92773-833E-DD4A-9FF5-73E4EE9DE15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4335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92773-833E-DD4A-9FF5-73E4EE9DE15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1847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92773-833E-DD4A-9FF5-73E4EE9DE15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3439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92773-833E-DD4A-9FF5-73E4EE9DE15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6175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Integrate </a:t>
            </a:r>
            <a:r>
              <a:rPr lang="en-US" dirty="0" err="1" smtClean="0"/>
              <a:t>lithofacies+sedimentary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features+GR</a:t>
            </a:r>
            <a:r>
              <a:rPr lang="en-US" baseline="0" dirty="0" smtClean="0"/>
              <a:t> log to segregate both wells into </a:t>
            </a:r>
            <a:r>
              <a:rPr lang="en-US" baseline="0" dirty="0" err="1" smtClean="0"/>
              <a:t>lithostratigraphic</a:t>
            </a:r>
            <a:r>
              <a:rPr lang="en-US" baseline="0" dirty="0" smtClean="0"/>
              <a:t> units.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92773-833E-DD4A-9FF5-73E4EE9DE15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8895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Integrate </a:t>
            </a:r>
            <a:r>
              <a:rPr lang="en-US" dirty="0" err="1" smtClean="0"/>
              <a:t>lithofacies+sedimentary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features+GR</a:t>
            </a:r>
            <a:r>
              <a:rPr lang="en-US" baseline="0" dirty="0" smtClean="0"/>
              <a:t> log to segregate both wells into </a:t>
            </a:r>
            <a:r>
              <a:rPr lang="en-US" baseline="0" dirty="0" err="1" smtClean="0"/>
              <a:t>lithostratigraphic</a:t>
            </a:r>
            <a:r>
              <a:rPr lang="en-US" baseline="0" dirty="0" smtClean="0"/>
              <a:t> units.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92773-833E-DD4A-9FF5-73E4EE9DE15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827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Undergrad in</a:t>
            </a:r>
            <a:r>
              <a:rPr lang="en-US" baseline="0" dirty="0" smtClean="0"/>
              <a:t> geology from SDSU in 2011 </a:t>
            </a:r>
            <a:r>
              <a:rPr lang="en-US" baseline="0" dirty="0" smtClean="0">
                <a:sym typeface="Wingdings" panose="05000000000000000000" pitchFamily="2" charset="2"/>
              </a:rPr>
              <a:t>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>
                <a:sym typeface="Wingdings" panose="05000000000000000000" pitchFamily="2" charset="2"/>
              </a:rPr>
              <a:t>Went right into graduate school @ CSULB  Completed 2 summer internships with Chesapeake Energy Corp. and Devon Energy Corp. in OKC , accepted offer at Devon 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>
                <a:sym typeface="Wingdings" panose="05000000000000000000" pitchFamily="2" charset="2"/>
              </a:rPr>
              <a:t>Currently working Anadarko Basin in unconventional oil rich horizontal plays (&gt;mile long horizontals &gt;8,500 </a:t>
            </a:r>
            <a:r>
              <a:rPr lang="en-US" baseline="0" dirty="0" err="1" smtClean="0">
                <a:sym typeface="Wingdings" panose="05000000000000000000" pitchFamily="2" charset="2"/>
              </a:rPr>
              <a:t>ft</a:t>
            </a:r>
            <a:r>
              <a:rPr lang="en-US" baseline="0" dirty="0" smtClean="0">
                <a:sym typeface="Wingdings" panose="05000000000000000000" pitchFamily="2" charset="2"/>
              </a:rPr>
              <a:t> TVD)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92773-833E-DD4A-9FF5-73E4EE9DE15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2718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92773-833E-DD4A-9FF5-73E4EE9DE15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6480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92773-833E-DD4A-9FF5-73E4EE9DE15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888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92773-833E-DD4A-9FF5-73E4EE9DE15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0147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92773-833E-DD4A-9FF5-73E4EE9DE15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3392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92773-833E-DD4A-9FF5-73E4EE9DE15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9750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Schematic depositional</a:t>
            </a:r>
            <a:r>
              <a:rPr lang="en-US" baseline="0" dirty="0" smtClean="0"/>
              <a:t> model of </a:t>
            </a:r>
            <a:r>
              <a:rPr lang="en-US" baseline="0" dirty="0" err="1" smtClean="0"/>
              <a:t>Newlove</a:t>
            </a:r>
            <a:r>
              <a:rPr lang="en-US" baseline="0" dirty="0" smtClean="0"/>
              <a:t> 76-RD1 and Stokes A-30804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This model roughly approximates the orientation of bathymetric ridges and troughs during </a:t>
            </a:r>
            <a:r>
              <a:rPr lang="en-US" baseline="0" dirty="0" err="1" smtClean="0"/>
              <a:t>Sisquoc</a:t>
            </a:r>
            <a:r>
              <a:rPr lang="en-US" baseline="0" dirty="0" smtClean="0"/>
              <a:t> Formation deposition (~4 to 5 Ma).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Yellow stars indicate interpreted positions during depositions of deposits within </a:t>
            </a:r>
            <a:r>
              <a:rPr lang="en-US" baseline="0" dirty="0" err="1" smtClean="0"/>
              <a:t>Newlove</a:t>
            </a:r>
            <a:r>
              <a:rPr lang="en-US" baseline="0" dirty="0" smtClean="0"/>
              <a:t> 76-RD1 and Stokes A-30804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92773-833E-DD4A-9FF5-73E4EE9DE15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1894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Schematic depositional</a:t>
            </a:r>
            <a:r>
              <a:rPr lang="en-US" baseline="0" dirty="0" smtClean="0"/>
              <a:t> model of </a:t>
            </a:r>
            <a:r>
              <a:rPr lang="en-US" baseline="0" dirty="0" err="1" smtClean="0"/>
              <a:t>Newlove</a:t>
            </a:r>
            <a:r>
              <a:rPr lang="en-US" baseline="0" dirty="0" smtClean="0"/>
              <a:t> 76-RD1 and Stokes A-30804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This model roughly approximates the orientation of bathymetric ridges and troughs during </a:t>
            </a:r>
            <a:r>
              <a:rPr lang="en-US" baseline="0" dirty="0" err="1" smtClean="0"/>
              <a:t>Sisquoc</a:t>
            </a:r>
            <a:r>
              <a:rPr lang="en-US" baseline="0" dirty="0" smtClean="0"/>
              <a:t> Formation deposition (~4 to 5 Ma).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Yellow stars indicate interpreted positions during depositions of deposits within </a:t>
            </a:r>
            <a:r>
              <a:rPr lang="en-US" baseline="0" dirty="0" err="1" smtClean="0"/>
              <a:t>Newlove</a:t>
            </a:r>
            <a:r>
              <a:rPr lang="en-US" baseline="0" dirty="0" smtClean="0"/>
              <a:t> 76-RD1 and Stokes A-30804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92773-833E-DD4A-9FF5-73E4EE9DE15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8368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Quartz</a:t>
            </a:r>
            <a:r>
              <a:rPr lang="en-US" baseline="0" dirty="0" smtClean="0"/>
              <a:t> + </a:t>
            </a:r>
            <a:r>
              <a:rPr lang="en-US" dirty="0" smtClean="0"/>
              <a:t>Feldspars</a:t>
            </a:r>
            <a:r>
              <a:rPr lang="en-US" baseline="0" dirty="0" smtClean="0"/>
              <a:t> + </a:t>
            </a:r>
            <a:r>
              <a:rPr lang="en-US" baseline="0" dirty="0" err="1" smtClean="0"/>
              <a:t>Phyllosilicates</a:t>
            </a:r>
            <a:r>
              <a:rPr lang="en-US" baseline="0" dirty="0" smtClean="0"/>
              <a:t> = Total Detritus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92773-833E-DD4A-9FF5-73E4EE9DE15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9723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Newlove</a:t>
            </a:r>
            <a:r>
              <a:rPr lang="en-US" dirty="0" smtClean="0"/>
              <a:t> 76-RD1 Muddy Diatomite: Ave 67%</a:t>
            </a:r>
            <a:r>
              <a:rPr lang="en-US" baseline="0" dirty="0" smtClean="0"/>
              <a:t> Porosity and 50% Oil Saturation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 smtClean="0"/>
              <a:t>Newlove</a:t>
            </a:r>
            <a:r>
              <a:rPr lang="en-US" baseline="0" dirty="0" smtClean="0"/>
              <a:t> 76-RD1 Diatomaceous Mudstone: Ave 61% Porosity and 39% Oil Saturation</a:t>
            </a:r>
            <a:endParaRPr lang="en-US" dirty="0" smtClean="0"/>
          </a:p>
          <a:p>
            <a:r>
              <a:rPr lang="en-US" dirty="0" err="1" smtClean="0"/>
              <a:t>Newlove</a:t>
            </a:r>
            <a:r>
              <a:rPr lang="en-US" dirty="0" smtClean="0"/>
              <a:t> 76-RD1 Diatomaceous </a:t>
            </a:r>
            <a:r>
              <a:rPr lang="en-US" dirty="0" err="1" smtClean="0"/>
              <a:t>Porcelanite</a:t>
            </a:r>
            <a:r>
              <a:rPr lang="en-US" dirty="0" smtClean="0"/>
              <a:t>: Ave 56%</a:t>
            </a:r>
            <a:r>
              <a:rPr lang="en-US" baseline="0" dirty="0" smtClean="0"/>
              <a:t> Porosity and 33% Oil Saturation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92773-833E-DD4A-9FF5-73E4EE9DE15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5808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1)</a:t>
            </a:r>
            <a:r>
              <a:rPr lang="en-US" baseline="0" dirty="0" smtClean="0"/>
              <a:t> Now lets briefly go over some of the geology of my field area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92773-833E-DD4A-9FF5-73E4EE9DE153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515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92773-833E-DD4A-9FF5-73E4EE9DE15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5578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1)</a:t>
            </a:r>
            <a:r>
              <a:rPr lang="en-US" baseline="0" dirty="0" smtClean="0"/>
              <a:t> Now lets briefly go over some of the geology of my field area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92773-833E-DD4A-9FF5-73E4EE9DE153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19450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SEM images of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lithofacies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within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Newlove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76-RD1. Images show:</a:t>
            </a:r>
          </a:p>
          <a:p>
            <a:pPr marL="228600" indent="-228600">
              <a:buAutoNum type="alphaUcParenBoth"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full centric diatoms within muddy diatomite (massive) at 275’</a:t>
            </a:r>
          </a:p>
          <a:p>
            <a:pPr marL="228600" indent="-228600">
              <a:buAutoNum type="alphaUcParenBoth"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fragmented diatoms within muddy diatomite (massive) at 518’</a:t>
            </a:r>
          </a:p>
          <a:p>
            <a:pPr marL="228600" indent="-228600">
              <a:buAutoNum type="alphaUcParenBoth"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full centric diatoms within diatomaceous mudstone (massive) at 535’</a:t>
            </a:r>
          </a:p>
          <a:p>
            <a:pPr marL="228600" indent="-228600">
              <a:buAutoNum type="alphaUcParenBoth"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full centric diatoms within muddy diatomite (discontinuously laminated) at 553’ </a:t>
            </a:r>
          </a:p>
          <a:p>
            <a:pPr marL="228600" indent="-228600">
              <a:buAutoNum type="alphaUcParenBoth"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fragmented diatoms within muddy diatomite (massive) at 585’ </a:t>
            </a:r>
          </a:p>
          <a:p>
            <a:pPr marL="228600" indent="-228600">
              <a:buAutoNum type="alphaUcParenBoth"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diatomaceous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porcelanite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(discontinuously laminated) at 865’.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92773-833E-DD4A-9FF5-73E4EE9DE153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066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SEM images of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lithofacies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within Stokes A-30804. Images show: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(A) muddy diatomite (massive) at 335’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(B) diatomaceous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porcelanite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(massive) at 606’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(C)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porcelaneous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mudstone (massive) at 652’ 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(D)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porcelaneous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mudstone (discontinuously laminated) at 1,000’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(E)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porcelaneous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mudstone (discontinuous to continuously laminated) at 1,040’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(F) clayey diatomaceous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porcelanite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(continuously laminated) at 1,172’ showing microfossil mold.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92773-833E-DD4A-9FF5-73E4EE9DE153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134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92773-833E-DD4A-9FF5-73E4EE9DE15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350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92773-833E-DD4A-9FF5-73E4EE9DE15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3548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92773-833E-DD4A-9FF5-73E4EE9DE15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564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92773-833E-DD4A-9FF5-73E4EE9DE15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7889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Stokes A-30804 and </a:t>
            </a:r>
            <a:r>
              <a:rPr lang="en-US" dirty="0" err="1" smtClean="0"/>
              <a:t>Newlove</a:t>
            </a:r>
            <a:r>
              <a:rPr lang="en-US" dirty="0" smtClean="0"/>
              <a:t> 76-RD1 are spatially 8 miles apart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92773-833E-DD4A-9FF5-73E4EE9DE153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352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Stokes A-30804 and </a:t>
            </a:r>
            <a:r>
              <a:rPr lang="en-US" dirty="0" err="1" smtClean="0"/>
              <a:t>Newlove</a:t>
            </a:r>
            <a:r>
              <a:rPr lang="en-US" dirty="0" smtClean="0"/>
              <a:t> 76-RD1 are spatially 8 miles apart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92773-833E-DD4A-9FF5-73E4EE9DE153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865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3F42AB-A083-1240-BDFC-E0F185B0F5B8}" type="datetimeFigureOut">
              <a:rPr lang="en-US" smtClean="0"/>
              <a:t>10/8/14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7B13D50-65FB-1346-A3BA-080BDB0EB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902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3F42AB-A083-1240-BDFC-E0F185B0F5B8}" type="datetimeFigureOut">
              <a:rPr lang="en-US" smtClean="0"/>
              <a:t>10/8/14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7B13D50-65FB-1346-A3BA-080BDB0EB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074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3F42AB-A083-1240-BDFC-E0F185B0F5B8}" type="datetimeFigureOut">
              <a:rPr lang="en-US" smtClean="0"/>
              <a:t>10/8/14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7B13D50-65FB-1346-A3BA-080BDB0EB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86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3F42AB-A083-1240-BDFC-E0F185B0F5B8}" type="datetimeFigureOut">
              <a:rPr lang="en-US" smtClean="0"/>
              <a:t>10/8/14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7B13D50-65FB-1346-A3BA-080BDB0EB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787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3F42AB-A083-1240-BDFC-E0F185B0F5B8}" type="datetimeFigureOut">
              <a:rPr lang="en-US" smtClean="0"/>
              <a:t>10/8/14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7B13D50-65FB-1346-A3BA-080BDB0EB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568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3F42AB-A083-1240-BDFC-E0F185B0F5B8}" type="datetimeFigureOut">
              <a:rPr lang="en-US" smtClean="0"/>
              <a:t>10/8/14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7B13D50-65FB-1346-A3BA-080BDB0EB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254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3F42AB-A083-1240-BDFC-E0F185B0F5B8}" type="datetimeFigureOut">
              <a:rPr lang="en-US" smtClean="0"/>
              <a:t>10/8/14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7B13D50-65FB-1346-A3BA-080BDB0EB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250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3F42AB-A083-1240-BDFC-E0F185B0F5B8}" type="datetimeFigureOut">
              <a:rPr lang="en-US" smtClean="0"/>
              <a:t>10/8/14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7B13D50-65FB-1346-A3BA-080BDB0EB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438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3F42AB-A083-1240-BDFC-E0F185B0F5B8}" type="datetimeFigureOut">
              <a:rPr lang="en-US" smtClean="0"/>
              <a:t>10/8/14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7B13D50-65FB-1346-A3BA-080BDB0EB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592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3F42AB-A083-1240-BDFC-E0F185B0F5B8}" type="datetimeFigureOut">
              <a:rPr lang="en-US" smtClean="0"/>
              <a:t>10/8/14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7B13D50-65FB-1346-A3BA-080BDB0EB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607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3F42AB-A083-1240-BDFC-E0F185B0F5B8}" type="datetimeFigureOut">
              <a:rPr lang="en-US" smtClean="0"/>
              <a:t>10/8/14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7B13D50-65FB-1346-A3BA-080BDB0EB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292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41"/>
          <p:cNvSpPr txBox="1">
            <a:spLocks noChangeArrowheads="1"/>
          </p:cNvSpPr>
          <p:nvPr userDrawn="1"/>
        </p:nvSpPr>
        <p:spPr bwMode="auto">
          <a:xfrm>
            <a:off x="179933" y="6403975"/>
            <a:ext cx="686322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en-US" sz="2000" i="1" dirty="0">
                <a:latin typeface="Geneva" charset="0"/>
                <a:cs typeface="+mn-cs"/>
              </a:rPr>
              <a:t>Long Beach MARS Project</a:t>
            </a:r>
            <a:r>
              <a:rPr lang="en-US" sz="1800" i="1" dirty="0">
                <a:latin typeface="Geneva" charset="0"/>
                <a:cs typeface="+mn-cs"/>
              </a:rPr>
              <a:t>: </a:t>
            </a:r>
            <a:r>
              <a:rPr lang="en-US" sz="1600" i="1" dirty="0">
                <a:latin typeface="Geneva" charset="0"/>
                <a:cs typeface="+mn-cs"/>
              </a:rPr>
              <a:t>Monterey and Related </a:t>
            </a:r>
            <a:r>
              <a:rPr lang="en-US" sz="1600" i="1" dirty="0" smtClean="0">
                <a:latin typeface="Geneva" charset="0"/>
                <a:cs typeface="+mn-cs"/>
              </a:rPr>
              <a:t>Sediments</a:t>
            </a:r>
            <a:endParaRPr lang="en-US" sz="1800" i="1" dirty="0">
              <a:latin typeface="Geneva" charset="0"/>
              <a:cs typeface="+mn-cs"/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71605" y="112500"/>
            <a:ext cx="8328" cy="687600"/>
          </a:xfrm>
          <a:prstGeom prst="line">
            <a:avLst/>
          </a:prstGeom>
          <a:ln w="28575" cmpd="sng"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2" name="Picture 1" descr="GYtDX.jpe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176" y="6325717"/>
            <a:ext cx="637822" cy="47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029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quake.ca.gov/gmaps/FAM/faultactivitymap.html" TargetMode="External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quake.ca.gov/gmaps/FAM/faultactivitymap.html" TargetMode="External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jpg"/><Relationship Id="rId5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7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4" Type="http://schemas.openxmlformats.org/officeDocument/2006/relationships/image" Target="../media/image46.emf"/><Relationship Id="rId5" Type="http://schemas.openxmlformats.org/officeDocument/2006/relationships/image" Target="../media/image47.png"/><Relationship Id="rId6" Type="http://schemas.openxmlformats.org/officeDocument/2006/relationships/image" Target="../media/image48.jpg"/><Relationship Id="rId7" Type="http://schemas.openxmlformats.org/officeDocument/2006/relationships/image" Target="../media/image49.png"/><Relationship Id="rId8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4" Type="http://schemas.openxmlformats.org/officeDocument/2006/relationships/image" Target="../media/image52.emf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4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4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4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4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4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4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emf"/><Relationship Id="rId3" Type="http://schemas.openxmlformats.org/officeDocument/2006/relationships/image" Target="../media/image57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emf"/><Relationship Id="rId3" Type="http://schemas.openxmlformats.org/officeDocument/2006/relationships/image" Target="../media/image57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emf"/><Relationship Id="rId3" Type="http://schemas.openxmlformats.org/officeDocument/2006/relationships/image" Target="../media/image57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emf"/><Relationship Id="rId3" Type="http://schemas.openxmlformats.org/officeDocument/2006/relationships/image" Target="../media/image57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4" Type="http://schemas.openxmlformats.org/officeDocument/2006/relationships/image" Target="../media/image5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0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0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1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1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JPG"/><Relationship Id="rId6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6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7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9" descr="small_logo_color.jpg                                           0000BA06Rick's Titanium                ABA78158: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298E96"/>
              </a:clrFrom>
              <a:clrTo>
                <a:srgbClr val="298E9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428" y="4647599"/>
            <a:ext cx="1895801" cy="1022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66242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7214" y="4174167"/>
            <a:ext cx="1571824" cy="12607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3606" y="4174167"/>
            <a:ext cx="1557335" cy="12727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5765" y="5490632"/>
            <a:ext cx="2163506" cy="132026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6945" y="3230317"/>
            <a:ext cx="1150780" cy="929830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171605" y="575677"/>
            <a:ext cx="0" cy="2917920"/>
          </a:xfrm>
          <a:prstGeom prst="line">
            <a:avLst/>
          </a:prstGeom>
          <a:ln w="28575" cmpd="sng"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07700" y="647832"/>
            <a:ext cx="894863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rgbClr val="E6950D"/>
                </a:solidFill>
              </a:rPr>
              <a:t>Sedimentology and Stratigraphy of Diatomaceous Sediments in the </a:t>
            </a:r>
            <a:r>
              <a:rPr lang="en-US" sz="2600" b="1" dirty="0" err="1" smtClean="0">
                <a:solidFill>
                  <a:srgbClr val="E6950D"/>
                </a:solidFill>
              </a:rPr>
              <a:t>Casmalia</a:t>
            </a:r>
            <a:r>
              <a:rPr lang="en-US" sz="2600" b="1" dirty="0" smtClean="0">
                <a:solidFill>
                  <a:srgbClr val="E6950D"/>
                </a:solidFill>
              </a:rPr>
              <a:t> Hills and </a:t>
            </a:r>
            <a:r>
              <a:rPr lang="en-US" sz="2600" b="1" dirty="0" err="1" smtClean="0">
                <a:solidFill>
                  <a:srgbClr val="E6950D"/>
                </a:solidFill>
              </a:rPr>
              <a:t>Orcutt</a:t>
            </a:r>
            <a:r>
              <a:rPr lang="en-US" sz="2600" b="1" dirty="0" smtClean="0">
                <a:solidFill>
                  <a:srgbClr val="E6950D"/>
                </a:solidFill>
              </a:rPr>
              <a:t> Oil Fields, Santa Maria Basin, CA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37177" y="2017557"/>
            <a:ext cx="693648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110951"/>
                </a:solidFill>
              </a:rPr>
              <a:t>Daniel Torn</a:t>
            </a:r>
          </a:p>
          <a:p>
            <a:r>
              <a:rPr lang="en-US" dirty="0" smtClean="0">
                <a:solidFill>
                  <a:srgbClr val="110951"/>
                </a:solidFill>
              </a:rPr>
              <a:t>M.S. Graduate, California State University Long Beach</a:t>
            </a:r>
          </a:p>
          <a:p>
            <a:endParaRPr lang="en-US" sz="2400" dirty="0">
              <a:solidFill>
                <a:srgbClr val="11095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-474469" y="35839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224846" y="2790910"/>
            <a:ext cx="58571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110951"/>
                </a:solidFill>
              </a:rPr>
              <a:t>Thesis Committee Chair:</a:t>
            </a:r>
            <a:r>
              <a:rPr lang="en-US" b="1" dirty="0">
                <a:solidFill>
                  <a:srgbClr val="110951"/>
                </a:solidFill>
              </a:rPr>
              <a:t> </a:t>
            </a:r>
            <a:r>
              <a:rPr lang="en-US" dirty="0" smtClean="0">
                <a:solidFill>
                  <a:srgbClr val="110951"/>
                </a:solidFill>
              </a:rPr>
              <a:t>Dr. Richard J. </a:t>
            </a:r>
            <a:r>
              <a:rPr lang="en-US" dirty="0" err="1" smtClean="0">
                <a:solidFill>
                  <a:srgbClr val="110951"/>
                </a:solidFill>
              </a:rPr>
              <a:t>Behl</a:t>
            </a:r>
            <a:endParaRPr lang="en-US" dirty="0" smtClean="0">
              <a:solidFill>
                <a:srgbClr val="110951"/>
              </a:solidFill>
            </a:endParaRPr>
          </a:p>
          <a:p>
            <a:r>
              <a:rPr lang="en-US" b="1" dirty="0" smtClean="0">
                <a:solidFill>
                  <a:srgbClr val="110951"/>
                </a:solidFill>
              </a:rPr>
              <a:t>Committee Members: </a:t>
            </a:r>
            <a:r>
              <a:rPr lang="en-US" dirty="0" smtClean="0">
                <a:solidFill>
                  <a:srgbClr val="110951"/>
                </a:solidFill>
              </a:rPr>
              <a:t>Dr. Tom </a:t>
            </a:r>
            <a:r>
              <a:rPr lang="en-US" dirty="0" err="1" smtClean="0">
                <a:solidFill>
                  <a:srgbClr val="110951"/>
                </a:solidFill>
              </a:rPr>
              <a:t>Kelty</a:t>
            </a:r>
            <a:r>
              <a:rPr lang="en-US" dirty="0" smtClean="0">
                <a:solidFill>
                  <a:srgbClr val="110951"/>
                </a:solidFill>
              </a:rPr>
              <a:t> and Dr. Dan Francis</a:t>
            </a:r>
            <a:endParaRPr lang="en-US" b="1" dirty="0" smtClean="0">
              <a:solidFill>
                <a:srgbClr val="11095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38242" y="4570369"/>
            <a:ext cx="1159368" cy="8695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97214" y="4174167"/>
            <a:ext cx="1571824" cy="12587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68170" y="2706268"/>
            <a:ext cx="1951396" cy="14538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28560" y="5460986"/>
            <a:ext cx="1340556" cy="84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637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5652" y="1359015"/>
            <a:ext cx="4885143" cy="41776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841665"/>
            <a:ext cx="3942438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Production of heavy low API gravity oil chiefly from fractured rocks (</a:t>
            </a:r>
            <a:r>
              <a:rPr lang="en-US" sz="2000" dirty="0" err="1" smtClean="0"/>
              <a:t>chert</a:t>
            </a:r>
            <a:r>
              <a:rPr lang="en-US" sz="2000" dirty="0" smtClean="0"/>
              <a:t>, </a:t>
            </a:r>
            <a:r>
              <a:rPr lang="en-US" sz="2000" dirty="0" err="1" smtClean="0"/>
              <a:t>porcelanite</a:t>
            </a:r>
            <a:r>
              <a:rPr lang="en-US" sz="2000" dirty="0" smtClean="0"/>
              <a:t>, </a:t>
            </a:r>
            <a:r>
              <a:rPr lang="en-US" sz="2000" dirty="0" err="1" smtClean="0"/>
              <a:t>dolostone</a:t>
            </a:r>
            <a:r>
              <a:rPr lang="en-US" sz="2000" dirty="0" smtClean="0"/>
              <a:t>). However, increasing production from the diatomaceous </a:t>
            </a:r>
            <a:r>
              <a:rPr lang="en-US" sz="2000" dirty="0" err="1" smtClean="0"/>
              <a:t>Sisquoc</a:t>
            </a:r>
            <a:r>
              <a:rPr lang="en-US" sz="2000" dirty="0" smtClean="0"/>
              <a:t> Formation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SMB diatomite </a:t>
            </a:r>
            <a:r>
              <a:rPr lang="en-US" sz="2000" dirty="0" err="1" smtClean="0"/>
              <a:t>facies</a:t>
            </a:r>
            <a:r>
              <a:rPr lang="en-US" sz="2000" dirty="0" smtClean="0"/>
              <a:t> varies in clay, detrital content, sedimentary fabric, and </a:t>
            </a:r>
            <a:r>
              <a:rPr lang="en-US" sz="2000" dirty="0" err="1" smtClean="0"/>
              <a:t>interbedded</a:t>
            </a:r>
            <a:r>
              <a:rPr lang="en-US" sz="2000" dirty="0" smtClean="0"/>
              <a:t> </a:t>
            </a:r>
            <a:r>
              <a:rPr lang="en-US" sz="2000" dirty="0" err="1" smtClean="0"/>
              <a:t>lithologies</a:t>
            </a:r>
            <a:endParaRPr lang="en-US" sz="2000" dirty="0" smtClean="0"/>
          </a:p>
          <a:p>
            <a:pPr marL="285750" indent="-285750">
              <a:buFont typeface="Arial"/>
              <a:buChar char="•"/>
            </a:pP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Focus of study on </a:t>
            </a:r>
            <a:r>
              <a:rPr lang="en-US" sz="2000" dirty="0" err="1" smtClean="0"/>
              <a:t>Casmalia</a:t>
            </a:r>
            <a:r>
              <a:rPr lang="en-US" sz="2000" dirty="0" smtClean="0"/>
              <a:t> Hills and </a:t>
            </a:r>
            <a:r>
              <a:rPr lang="en-US" sz="2000" dirty="0" err="1" smtClean="0"/>
              <a:t>Orcutt</a:t>
            </a:r>
            <a:r>
              <a:rPr lang="en-US" sz="2000" dirty="0" smtClean="0"/>
              <a:t> located on the </a:t>
            </a:r>
            <a:r>
              <a:rPr lang="en-US" sz="2000" dirty="0" err="1" smtClean="0"/>
              <a:t>Casmalia-Orcutt</a:t>
            </a:r>
            <a:r>
              <a:rPr lang="en-US" sz="2000" dirty="0" smtClean="0"/>
              <a:t> anticlinal trend</a:t>
            </a:r>
            <a:endParaRPr lang="en-US" sz="2000" dirty="0"/>
          </a:p>
          <a:p>
            <a:pPr marL="285750" indent="-285750">
              <a:buFont typeface="Arial"/>
              <a:buChar char="•"/>
            </a:pPr>
            <a:endParaRPr lang="en-US" sz="1500" dirty="0"/>
          </a:p>
          <a:p>
            <a:pPr marL="285750" indent="-285750">
              <a:buFont typeface="Arial"/>
              <a:buChar char="•"/>
            </a:pPr>
            <a:endParaRPr lang="en-US" sz="1500" dirty="0"/>
          </a:p>
        </p:txBody>
      </p:sp>
      <p:sp>
        <p:nvSpPr>
          <p:cNvPr id="6" name="Rectangle 5"/>
          <p:cNvSpPr/>
          <p:nvPr/>
        </p:nvSpPr>
        <p:spPr>
          <a:xfrm>
            <a:off x="248587" y="173848"/>
            <a:ext cx="834768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110951"/>
                </a:solidFill>
              </a:rPr>
              <a:t>Santa Maria Basin Petroleum System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77011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8587" y="173848"/>
            <a:ext cx="834768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110951"/>
                </a:solidFill>
              </a:rPr>
              <a:t>Purpose &amp; Importance of this study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49210" y="1064811"/>
            <a:ext cx="909479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G</a:t>
            </a:r>
            <a:r>
              <a:rPr lang="en-US" sz="2000" b="1" dirty="0" smtClean="0"/>
              <a:t>oal: </a:t>
            </a:r>
            <a:r>
              <a:rPr lang="en-US" sz="2000" dirty="0"/>
              <a:t>U</a:t>
            </a:r>
            <a:r>
              <a:rPr lang="en-US" sz="2000" dirty="0" smtClean="0"/>
              <a:t>se proprietary industry-acquired core data from two different oil fields (</a:t>
            </a:r>
            <a:r>
              <a:rPr lang="en-US" sz="2000" dirty="0" err="1" smtClean="0"/>
              <a:t>Orcutt</a:t>
            </a:r>
            <a:r>
              <a:rPr lang="en-US" sz="2000" dirty="0" smtClean="0"/>
              <a:t> and </a:t>
            </a:r>
            <a:r>
              <a:rPr lang="en-US" sz="2000" dirty="0" err="1" smtClean="0"/>
              <a:t>Casmalia</a:t>
            </a:r>
            <a:r>
              <a:rPr lang="en-US" sz="2000" dirty="0" smtClean="0"/>
              <a:t> Hills) to </a:t>
            </a:r>
            <a:r>
              <a:rPr lang="en-US" sz="2000" b="1" dirty="0" smtClean="0"/>
              <a:t>compare and contrast sedimentology and stratigraphy </a:t>
            </a:r>
            <a:r>
              <a:rPr lang="en-US" sz="2000" dirty="0" smtClean="0"/>
              <a:t> within the same basin</a:t>
            </a:r>
            <a:endParaRPr lang="en-US" sz="2000" b="1" dirty="0" smtClean="0"/>
          </a:p>
          <a:p>
            <a:endParaRPr lang="en-US" sz="2000" b="1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000" b="1" dirty="0" smtClean="0"/>
              <a:t>Characterize diatomaceous </a:t>
            </a:r>
            <a:r>
              <a:rPr lang="en-US" sz="2000" b="1" dirty="0" err="1" smtClean="0"/>
              <a:t>lithofacies</a:t>
            </a:r>
            <a:r>
              <a:rPr lang="en-US" sz="2000" b="1" dirty="0" smtClean="0"/>
              <a:t> 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	</a:t>
            </a:r>
            <a:r>
              <a:rPr lang="en-US" sz="2000" dirty="0" smtClean="0"/>
              <a:t>-</a:t>
            </a:r>
            <a:r>
              <a:rPr lang="en-US" sz="2000" b="1" dirty="0" smtClean="0"/>
              <a:t>Descriptive analyses </a:t>
            </a:r>
            <a:r>
              <a:rPr lang="en-US" sz="2000" dirty="0" smtClean="0"/>
              <a:t>(bedding, thickness, sedimentary features)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	-</a:t>
            </a:r>
            <a:r>
              <a:rPr lang="en-US" sz="2000" b="1" dirty="0" smtClean="0"/>
              <a:t>Laboratory analyses </a:t>
            </a:r>
            <a:r>
              <a:rPr lang="en-US" sz="2000" dirty="0" smtClean="0"/>
              <a:t>(composition, bulk + clay mineralogy, </a:t>
            </a:r>
            <a:r>
              <a:rPr lang="en-US" sz="2000" dirty="0" err="1" smtClean="0"/>
              <a:t>microfabric</a:t>
            </a:r>
            <a:r>
              <a:rPr lang="en-US" sz="2000" dirty="0" smtClean="0"/>
              <a:t>)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	-</a:t>
            </a:r>
            <a:r>
              <a:rPr lang="en-US" sz="2000" b="1" dirty="0" err="1" smtClean="0"/>
              <a:t>Petrophysical</a:t>
            </a:r>
            <a:r>
              <a:rPr lang="en-US" sz="2000" b="1" dirty="0" smtClean="0"/>
              <a:t> analyses </a:t>
            </a:r>
            <a:r>
              <a:rPr lang="en-US" sz="2000" dirty="0" smtClean="0"/>
              <a:t>(characteristics of GR signatures in logs) </a:t>
            </a:r>
          </a:p>
          <a:p>
            <a:endParaRPr lang="en-US" sz="2000" b="1" dirty="0" smtClean="0"/>
          </a:p>
          <a:p>
            <a:pPr marL="457200" indent="-457200">
              <a:buAutoNum type="arabicPeriod" startAt="2"/>
            </a:pPr>
            <a:r>
              <a:rPr lang="en-US" sz="2000" b="1" dirty="0" smtClean="0"/>
              <a:t>Understand relationships between diatomaceous </a:t>
            </a:r>
            <a:r>
              <a:rPr lang="en-US" sz="2000" b="1" dirty="0" err="1" smtClean="0"/>
              <a:t>facies</a:t>
            </a:r>
            <a:r>
              <a:rPr lang="en-US" sz="2000" b="1" dirty="0"/>
              <a:t>,</a:t>
            </a:r>
            <a:r>
              <a:rPr lang="en-US" sz="2000" b="1" dirty="0" smtClean="0"/>
              <a:t> depositional environment, and their effects on petroleum development and exploitation</a:t>
            </a:r>
            <a:endParaRPr lang="en-US" sz="2000" b="1" dirty="0"/>
          </a:p>
          <a:p>
            <a:pPr marL="457200" indent="-457200">
              <a:buAutoNum type="arabicPeriod" startAt="2"/>
            </a:pPr>
            <a:endParaRPr lang="en-US" sz="2000" dirty="0" smtClean="0"/>
          </a:p>
          <a:p>
            <a:pPr marL="457200" indent="-457200">
              <a:buAutoNum type="arabicPeriod" startAt="2"/>
            </a:pPr>
            <a:r>
              <a:rPr lang="en-US" sz="2000" b="1" dirty="0" smtClean="0"/>
              <a:t>Provide geologic interpretations of </a:t>
            </a:r>
            <a:r>
              <a:rPr lang="en-US" sz="2000" b="1" dirty="0" err="1" smtClean="0"/>
              <a:t>sedimentologic</a:t>
            </a:r>
            <a:r>
              <a:rPr lang="en-US" sz="2000" b="1" dirty="0"/>
              <a:t> </a:t>
            </a:r>
            <a:r>
              <a:rPr lang="en-US" sz="2000" b="1" dirty="0" smtClean="0"/>
              <a:t>and stratigraphic variability</a:t>
            </a:r>
          </a:p>
        </p:txBody>
      </p:sp>
    </p:spTree>
    <p:extLst>
      <p:ext uri="{BB962C8B-B14F-4D97-AF65-F5344CB8AC3E}">
        <p14:creationId xmlns:p14="http://schemas.microsoft.com/office/powerpoint/2010/main" val="452323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248587" y="173848"/>
            <a:ext cx="834768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110951"/>
                </a:solidFill>
              </a:rPr>
              <a:t>Location of Core Data</a:t>
            </a:r>
            <a:endParaRPr lang="en-US" sz="3200" dirty="0"/>
          </a:p>
        </p:txBody>
      </p:sp>
      <p:sp>
        <p:nvSpPr>
          <p:cNvPr id="2" name="Rectangle 1"/>
          <p:cNvSpPr/>
          <p:nvPr/>
        </p:nvSpPr>
        <p:spPr>
          <a:xfrm>
            <a:off x="2121376" y="6097287"/>
            <a:ext cx="55336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(Modified from </a:t>
            </a:r>
            <a:r>
              <a:rPr lang="en-US" sz="1200" u="sng" dirty="0">
                <a:hlinkClick r:id="rId3"/>
              </a:rPr>
              <a:t>http://www.quake.ca.gov/gmaps/FAM/faultactivitymap.html#</a:t>
            </a:r>
            <a:r>
              <a:rPr lang="en-US" sz="1200" dirty="0"/>
              <a:t>) </a:t>
            </a:r>
          </a:p>
        </p:txBody>
      </p:sp>
      <p:sp>
        <p:nvSpPr>
          <p:cNvPr id="3" name="Oval 2"/>
          <p:cNvSpPr/>
          <p:nvPr/>
        </p:nvSpPr>
        <p:spPr>
          <a:xfrm>
            <a:off x="3335587" y="2206361"/>
            <a:ext cx="179609" cy="179609"/>
          </a:xfrm>
          <a:prstGeom prst="ellipse">
            <a:avLst/>
          </a:prstGeom>
          <a:solidFill>
            <a:srgbClr val="FF0000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898521" y="2640969"/>
            <a:ext cx="179609" cy="179609"/>
          </a:xfrm>
          <a:prstGeom prst="ellipse">
            <a:avLst/>
          </a:prstGeom>
          <a:solidFill>
            <a:srgbClr val="FF0000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892777" y="1905000"/>
            <a:ext cx="2554111" cy="1735667"/>
          </a:xfrm>
          <a:prstGeom prst="rect">
            <a:avLst/>
          </a:prstGeom>
          <a:noFill/>
          <a:ln w="28575" cmpd="sng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088" y="983699"/>
            <a:ext cx="7713825" cy="5148862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3137832" y="2085724"/>
            <a:ext cx="3293707" cy="1697068"/>
          </a:xfrm>
          <a:prstGeom prst="rect">
            <a:avLst/>
          </a:prstGeom>
          <a:noFill/>
          <a:ln>
            <a:solidFill>
              <a:srgbClr val="00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400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248587" y="173848"/>
            <a:ext cx="834768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110951"/>
                </a:solidFill>
              </a:rPr>
              <a:t>Location of Core Data</a:t>
            </a:r>
            <a:endParaRPr lang="en-US" sz="3200" dirty="0"/>
          </a:p>
        </p:txBody>
      </p:sp>
      <p:sp>
        <p:nvSpPr>
          <p:cNvPr id="2" name="Rectangle 1"/>
          <p:cNvSpPr/>
          <p:nvPr/>
        </p:nvSpPr>
        <p:spPr>
          <a:xfrm>
            <a:off x="2121376" y="6097287"/>
            <a:ext cx="55336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(Modified from </a:t>
            </a:r>
            <a:r>
              <a:rPr lang="en-US" sz="1200" u="sng" dirty="0">
                <a:hlinkClick r:id="rId3"/>
              </a:rPr>
              <a:t>http://www.quake.ca.gov/gmaps/FAM/faultactivitymap.html#</a:t>
            </a:r>
            <a:r>
              <a:rPr lang="en-US" sz="1200" dirty="0"/>
              <a:t>) </a:t>
            </a:r>
          </a:p>
        </p:txBody>
      </p:sp>
      <p:sp>
        <p:nvSpPr>
          <p:cNvPr id="3" name="Oval 2"/>
          <p:cNvSpPr/>
          <p:nvPr/>
        </p:nvSpPr>
        <p:spPr>
          <a:xfrm>
            <a:off x="3335587" y="2206361"/>
            <a:ext cx="179609" cy="179609"/>
          </a:xfrm>
          <a:prstGeom prst="ellipse">
            <a:avLst/>
          </a:prstGeom>
          <a:solidFill>
            <a:srgbClr val="FF0000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898521" y="2640969"/>
            <a:ext cx="179609" cy="179609"/>
          </a:xfrm>
          <a:prstGeom prst="ellipse">
            <a:avLst/>
          </a:prstGeom>
          <a:solidFill>
            <a:srgbClr val="FF0000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892777" y="1905000"/>
            <a:ext cx="2554111" cy="1735667"/>
          </a:xfrm>
          <a:prstGeom prst="rect">
            <a:avLst/>
          </a:prstGeom>
          <a:noFill/>
          <a:ln w="28575" cmpd="sng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088" y="983699"/>
            <a:ext cx="7713825" cy="5148862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3137832" y="2085724"/>
            <a:ext cx="3293707" cy="1697068"/>
          </a:xfrm>
          <a:prstGeom prst="rect">
            <a:avLst/>
          </a:prstGeom>
          <a:noFill/>
          <a:ln>
            <a:solidFill>
              <a:srgbClr val="00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892777" y="2429168"/>
            <a:ext cx="442810" cy="1066507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59973" y="3924687"/>
            <a:ext cx="4147356" cy="2062103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US" sz="1600" b="1" dirty="0" smtClean="0"/>
              <a:t>Company</a:t>
            </a:r>
            <a:r>
              <a:rPr lang="en-US" sz="1600" b="1" dirty="0"/>
              <a:t>: </a:t>
            </a:r>
            <a:r>
              <a:rPr lang="en-US" sz="1600" dirty="0"/>
              <a:t>Santa Maria Energy, LLC</a:t>
            </a:r>
          </a:p>
          <a:p>
            <a:r>
              <a:rPr lang="en-US" sz="1600" b="1" dirty="0" smtClean="0"/>
              <a:t>Location</a:t>
            </a:r>
            <a:r>
              <a:rPr lang="en-US" sz="1600" b="1" dirty="0"/>
              <a:t>: </a:t>
            </a:r>
            <a:r>
              <a:rPr lang="en-US" sz="1600" dirty="0" err="1"/>
              <a:t>Casmailia</a:t>
            </a:r>
            <a:r>
              <a:rPr lang="en-US" sz="1600" dirty="0"/>
              <a:t> Hills</a:t>
            </a:r>
          </a:p>
          <a:p>
            <a:r>
              <a:rPr lang="en-US" sz="1600" b="1" dirty="0" smtClean="0"/>
              <a:t>Total </a:t>
            </a:r>
            <a:r>
              <a:rPr lang="en-US" sz="1600" b="1" dirty="0"/>
              <a:t>Depth of Well: </a:t>
            </a:r>
            <a:r>
              <a:rPr lang="en-US" sz="1600" dirty="0" smtClean="0"/>
              <a:t>1350 </a:t>
            </a:r>
            <a:r>
              <a:rPr lang="en-US" sz="1600" dirty="0"/>
              <a:t>ft.</a:t>
            </a:r>
          </a:p>
          <a:p>
            <a:r>
              <a:rPr lang="en-US" sz="1600" b="1" dirty="0"/>
              <a:t>Core Length: </a:t>
            </a:r>
            <a:r>
              <a:rPr lang="en-US" sz="1600" dirty="0" smtClean="0"/>
              <a:t>406 </a:t>
            </a:r>
            <a:r>
              <a:rPr lang="en-US" sz="1600" dirty="0"/>
              <a:t>ft. from 1/3 core slabs</a:t>
            </a:r>
          </a:p>
          <a:p>
            <a:r>
              <a:rPr lang="en-US" sz="1600" b="1" dirty="0"/>
              <a:t>Data: </a:t>
            </a:r>
            <a:r>
              <a:rPr lang="en-US" sz="1600" dirty="0"/>
              <a:t>Core, core photos (normal and UV light), </a:t>
            </a:r>
            <a:r>
              <a:rPr lang="en-US" sz="1600" dirty="0" smtClean="0"/>
              <a:t>sparse XRD and SEM data, porosity, oil and water saturation data , </a:t>
            </a:r>
            <a:r>
              <a:rPr lang="en-US" sz="1600" dirty="0" err="1" smtClean="0"/>
              <a:t>petrophysical</a:t>
            </a:r>
            <a:r>
              <a:rPr lang="en-US" sz="1600" dirty="0" smtClean="0"/>
              <a:t> </a:t>
            </a:r>
            <a:r>
              <a:rPr lang="en-US" sz="1600" dirty="0"/>
              <a:t>data </a:t>
            </a:r>
            <a:r>
              <a:rPr lang="en-US" sz="1600" dirty="0" smtClean="0"/>
              <a:t>(GR and </a:t>
            </a:r>
            <a:r>
              <a:rPr lang="en-US" sz="1600" dirty="0"/>
              <a:t>resistivity curves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146461" y="3621456"/>
            <a:ext cx="4160868" cy="369332"/>
          </a:xfrm>
          <a:prstGeom prst="rect">
            <a:avLst/>
          </a:prstGeom>
          <a:solidFill>
            <a:srgbClr val="AEE875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Core #1: Stokes A-30804 (</a:t>
            </a:r>
            <a:r>
              <a:rPr lang="en-US" b="1" dirty="0" err="1" smtClean="0"/>
              <a:t>Casmalia</a:t>
            </a:r>
            <a:r>
              <a:rPr lang="en-US" b="1" dirty="0" smtClean="0"/>
              <a:t> Hills)</a:t>
            </a:r>
            <a:endParaRPr lang="en-US" b="1" dirty="0"/>
          </a:p>
        </p:txBody>
      </p:sp>
      <p:sp>
        <p:nvSpPr>
          <p:cNvPr id="13" name="Rectangle 12"/>
          <p:cNvSpPr/>
          <p:nvPr/>
        </p:nvSpPr>
        <p:spPr>
          <a:xfrm>
            <a:off x="4641064" y="3838129"/>
            <a:ext cx="4174379" cy="156966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US" sz="1600" b="1" dirty="0" smtClean="0"/>
              <a:t>Company</a:t>
            </a:r>
            <a:r>
              <a:rPr lang="en-US" sz="1600" b="1" dirty="0"/>
              <a:t>: </a:t>
            </a:r>
            <a:r>
              <a:rPr lang="en-US" sz="1600" dirty="0" err="1"/>
              <a:t>BreitBurn</a:t>
            </a:r>
            <a:r>
              <a:rPr lang="en-US" sz="1600" dirty="0"/>
              <a:t> Energy, LLC</a:t>
            </a:r>
          </a:p>
          <a:p>
            <a:r>
              <a:rPr lang="en-US" sz="1600" b="1" dirty="0" smtClean="0"/>
              <a:t>Location</a:t>
            </a:r>
            <a:r>
              <a:rPr lang="en-US" sz="1600" b="1" dirty="0"/>
              <a:t>: </a:t>
            </a:r>
            <a:r>
              <a:rPr lang="en-US" sz="1600" dirty="0" err="1"/>
              <a:t>Orcutt</a:t>
            </a:r>
            <a:r>
              <a:rPr lang="en-US" sz="1600" dirty="0"/>
              <a:t> Oil Field</a:t>
            </a:r>
            <a:r>
              <a:rPr lang="en-US" sz="1600" b="1" dirty="0"/>
              <a:t> </a:t>
            </a:r>
            <a:endParaRPr lang="en-US" sz="1600" dirty="0"/>
          </a:p>
          <a:p>
            <a:r>
              <a:rPr lang="en-US" sz="1600" b="1" dirty="0" smtClean="0"/>
              <a:t>Total </a:t>
            </a:r>
            <a:r>
              <a:rPr lang="en-US" sz="1600" b="1" dirty="0"/>
              <a:t>Depth of Well: </a:t>
            </a:r>
            <a:r>
              <a:rPr lang="en-US" sz="1600" dirty="0"/>
              <a:t>893 ft.</a:t>
            </a:r>
          </a:p>
          <a:p>
            <a:r>
              <a:rPr lang="en-US" sz="1600" b="1" dirty="0"/>
              <a:t>Core Length: </a:t>
            </a:r>
            <a:r>
              <a:rPr lang="en-US" sz="1600" dirty="0" smtClean="0"/>
              <a:t>282 </a:t>
            </a:r>
            <a:r>
              <a:rPr lang="en-US" sz="1600" dirty="0"/>
              <a:t>ft. from 2/3 core slabs</a:t>
            </a:r>
          </a:p>
          <a:p>
            <a:r>
              <a:rPr lang="en-US" sz="1600" b="1" dirty="0"/>
              <a:t>Data: </a:t>
            </a:r>
            <a:r>
              <a:rPr lang="en-US" sz="1600" dirty="0"/>
              <a:t>Core, core photos (normal and UV light), </a:t>
            </a:r>
            <a:r>
              <a:rPr lang="en-US" sz="1600" dirty="0" err="1"/>
              <a:t>petrophysical</a:t>
            </a:r>
            <a:r>
              <a:rPr lang="en-US" sz="1600" dirty="0"/>
              <a:t> data </a:t>
            </a:r>
            <a:r>
              <a:rPr lang="en-US" sz="1600" dirty="0" smtClean="0"/>
              <a:t>(GR </a:t>
            </a:r>
            <a:r>
              <a:rPr lang="en-US" sz="1600" dirty="0"/>
              <a:t>and resistivity curves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078130" y="2865123"/>
            <a:ext cx="562934" cy="483663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641064" y="3456001"/>
            <a:ext cx="3434508" cy="369332"/>
          </a:xfrm>
          <a:prstGeom prst="rect">
            <a:avLst/>
          </a:prstGeom>
          <a:solidFill>
            <a:srgbClr val="AEE875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Core #2: </a:t>
            </a:r>
            <a:r>
              <a:rPr lang="en-US" b="1" dirty="0" err="1" smtClean="0"/>
              <a:t>Newlove</a:t>
            </a:r>
            <a:r>
              <a:rPr lang="en-US" b="1" dirty="0" smtClean="0"/>
              <a:t> 76-RD1 (</a:t>
            </a:r>
            <a:r>
              <a:rPr lang="en-US" b="1" dirty="0" err="1" smtClean="0"/>
              <a:t>Orcutt</a:t>
            </a:r>
            <a:r>
              <a:rPr lang="en-US" b="1" dirty="0" smtClean="0"/>
              <a:t>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93144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Rectangle 29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8610" y="17672"/>
            <a:ext cx="896710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797501" y="884338"/>
            <a:ext cx="831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00 ft.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797501" y="1811509"/>
            <a:ext cx="831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400 ft.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782685" y="2719568"/>
            <a:ext cx="831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  <a:r>
              <a:rPr lang="en-US" dirty="0" smtClean="0"/>
              <a:t>00 ft.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790991" y="3645811"/>
            <a:ext cx="831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600 ft.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779622" y="4553133"/>
            <a:ext cx="831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  <a:r>
              <a:rPr lang="en-US" dirty="0" smtClean="0"/>
              <a:t>00 ft.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779622" y="5479818"/>
            <a:ext cx="831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800 ft.</a:t>
            </a:r>
            <a:endParaRPr lang="en-US" dirty="0"/>
          </a:p>
        </p:txBody>
      </p:sp>
      <p:cxnSp>
        <p:nvCxnSpPr>
          <p:cNvPr id="45" name="Straight Connector 44"/>
          <p:cNvCxnSpPr/>
          <p:nvPr/>
        </p:nvCxnSpPr>
        <p:spPr>
          <a:xfrm>
            <a:off x="7014121" y="1084762"/>
            <a:ext cx="79252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7010724" y="2020238"/>
            <a:ext cx="783669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6854246" y="815875"/>
            <a:ext cx="114273" cy="268888"/>
          </a:xfrm>
          <a:prstGeom prst="rect">
            <a:avLst/>
          </a:prstGeom>
          <a:solidFill>
            <a:srgbClr val="008000"/>
          </a:solidFill>
          <a:ln w="63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8" name="Straight Connector 67"/>
          <p:cNvCxnSpPr/>
          <p:nvPr/>
        </p:nvCxnSpPr>
        <p:spPr>
          <a:xfrm>
            <a:off x="7022476" y="2916987"/>
            <a:ext cx="771917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7020631" y="3837283"/>
            <a:ext cx="765407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7005173" y="4763455"/>
            <a:ext cx="79757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6992344" y="5690140"/>
            <a:ext cx="81040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7759014" y="6382772"/>
            <a:ext cx="831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</a:t>
            </a:r>
            <a:r>
              <a:rPr lang="en-US" dirty="0" smtClean="0"/>
              <a:t>00 ft.</a:t>
            </a:r>
            <a:endParaRPr lang="en-US" dirty="0"/>
          </a:p>
        </p:txBody>
      </p:sp>
      <p:cxnSp>
        <p:nvCxnSpPr>
          <p:cNvPr id="74" name="Straight Connector 73"/>
          <p:cNvCxnSpPr/>
          <p:nvPr/>
        </p:nvCxnSpPr>
        <p:spPr>
          <a:xfrm>
            <a:off x="7022476" y="6612201"/>
            <a:ext cx="771917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5" name="Rectangle 74"/>
          <p:cNvSpPr/>
          <p:nvPr/>
        </p:nvSpPr>
        <p:spPr>
          <a:xfrm>
            <a:off x="6854246" y="2289402"/>
            <a:ext cx="117719" cy="45719"/>
          </a:xfrm>
          <a:prstGeom prst="rect">
            <a:avLst/>
          </a:prstGeom>
          <a:solidFill>
            <a:srgbClr val="008000"/>
          </a:solidFill>
          <a:ln w="63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6854246" y="2347252"/>
            <a:ext cx="120090" cy="436005"/>
          </a:xfrm>
          <a:prstGeom prst="rect">
            <a:avLst/>
          </a:prstGeom>
          <a:solidFill>
            <a:srgbClr val="008000"/>
          </a:solidFill>
          <a:ln w="63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6849089" y="2961851"/>
            <a:ext cx="126025" cy="127049"/>
          </a:xfrm>
          <a:prstGeom prst="rect">
            <a:avLst/>
          </a:prstGeom>
          <a:solidFill>
            <a:srgbClr val="008000"/>
          </a:solidFill>
          <a:ln w="63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6849664" y="3114773"/>
            <a:ext cx="125450" cy="1080884"/>
          </a:xfrm>
          <a:prstGeom prst="rect">
            <a:avLst/>
          </a:prstGeom>
          <a:solidFill>
            <a:srgbClr val="008000"/>
          </a:solidFill>
          <a:ln w="63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6849089" y="4217079"/>
            <a:ext cx="126026" cy="196396"/>
          </a:xfrm>
          <a:prstGeom prst="rect">
            <a:avLst/>
          </a:prstGeom>
          <a:solidFill>
            <a:srgbClr val="008000"/>
          </a:solidFill>
          <a:ln w="63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6849089" y="4422259"/>
            <a:ext cx="126026" cy="196396"/>
          </a:xfrm>
          <a:prstGeom prst="rect">
            <a:avLst/>
          </a:prstGeom>
          <a:solidFill>
            <a:srgbClr val="008000"/>
          </a:solidFill>
          <a:ln w="63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6871734" y="5347101"/>
            <a:ext cx="108338" cy="272823"/>
          </a:xfrm>
          <a:prstGeom prst="rect">
            <a:avLst/>
          </a:prstGeom>
          <a:solidFill>
            <a:srgbClr val="008000"/>
          </a:solidFill>
          <a:ln w="63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Rectangle 135"/>
          <p:cNvSpPr/>
          <p:nvPr/>
        </p:nvSpPr>
        <p:spPr>
          <a:xfrm>
            <a:off x="5063329" y="39412"/>
            <a:ext cx="3335969" cy="6375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851723" y="13078"/>
            <a:ext cx="3171138" cy="337390"/>
          </a:xfrm>
          <a:prstGeom prst="rect">
            <a:avLst/>
          </a:prstGeom>
          <a:solidFill>
            <a:srgbClr val="AEE875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Core #2: </a:t>
            </a:r>
            <a:r>
              <a:rPr lang="en-US" sz="1600" b="1" dirty="0" err="1" smtClean="0"/>
              <a:t>Newlove</a:t>
            </a:r>
            <a:r>
              <a:rPr lang="en-US" sz="1600" b="1" dirty="0" smtClean="0"/>
              <a:t> 76-RD1 (</a:t>
            </a:r>
            <a:r>
              <a:rPr lang="en-US" sz="1600" b="1" dirty="0" err="1" smtClean="0"/>
              <a:t>Orcutt</a:t>
            </a:r>
            <a:r>
              <a:rPr lang="en-US" sz="1600" b="1" dirty="0" smtClean="0"/>
              <a:t>)</a:t>
            </a:r>
            <a:endParaRPr lang="en-US" sz="1600" b="1" dirty="0"/>
          </a:p>
        </p:txBody>
      </p:sp>
      <p:cxnSp>
        <p:nvCxnSpPr>
          <p:cNvPr id="135" name="Straight Connector 134"/>
          <p:cNvCxnSpPr/>
          <p:nvPr/>
        </p:nvCxnSpPr>
        <p:spPr>
          <a:xfrm>
            <a:off x="6990160" y="541889"/>
            <a:ext cx="80083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8" name="TextBox 137"/>
          <p:cNvSpPr txBox="1"/>
          <p:nvPr/>
        </p:nvSpPr>
        <p:spPr>
          <a:xfrm>
            <a:off x="6748451" y="369775"/>
            <a:ext cx="355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0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7723724" y="368847"/>
            <a:ext cx="624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150</a:t>
            </a:r>
            <a:endParaRPr lang="en-US" sz="1400" dirty="0"/>
          </a:p>
        </p:txBody>
      </p:sp>
      <p:sp>
        <p:nvSpPr>
          <p:cNvPr id="140" name="TextBox 139"/>
          <p:cNvSpPr txBox="1"/>
          <p:nvPr/>
        </p:nvSpPr>
        <p:spPr>
          <a:xfrm>
            <a:off x="7205141" y="284427"/>
            <a:ext cx="624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API</a:t>
            </a:r>
            <a:endParaRPr lang="en-US" sz="1400" dirty="0"/>
          </a:p>
        </p:txBody>
      </p:sp>
      <p:cxnSp>
        <p:nvCxnSpPr>
          <p:cNvPr id="142" name="Straight Connector 141"/>
          <p:cNvCxnSpPr/>
          <p:nvPr/>
        </p:nvCxnSpPr>
        <p:spPr>
          <a:xfrm>
            <a:off x="7789819" y="474339"/>
            <a:ext cx="0" cy="1351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>
          <a:xfrm>
            <a:off x="6975219" y="474339"/>
            <a:ext cx="0" cy="1351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4" name="Rectangle 143"/>
          <p:cNvSpPr/>
          <p:nvPr/>
        </p:nvSpPr>
        <p:spPr>
          <a:xfrm>
            <a:off x="7003921" y="676624"/>
            <a:ext cx="811116" cy="61990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5" name="Picture 1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8259" y="512206"/>
            <a:ext cx="962735" cy="5169698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5793" y="5298668"/>
            <a:ext cx="904827" cy="1673116"/>
          </a:xfrm>
          <a:prstGeom prst="rect">
            <a:avLst/>
          </a:prstGeom>
        </p:spPr>
      </p:pic>
      <p:sp>
        <p:nvSpPr>
          <p:cNvPr id="147" name="Rectangle 146"/>
          <p:cNvSpPr/>
          <p:nvPr/>
        </p:nvSpPr>
        <p:spPr>
          <a:xfrm>
            <a:off x="3430315" y="142307"/>
            <a:ext cx="140444" cy="674019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Rectangle 147"/>
          <p:cNvSpPr/>
          <p:nvPr/>
        </p:nvSpPr>
        <p:spPr>
          <a:xfrm>
            <a:off x="1398920" y="17671"/>
            <a:ext cx="3335969" cy="652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3" name="Rectangle 152"/>
          <p:cNvSpPr/>
          <p:nvPr/>
        </p:nvSpPr>
        <p:spPr>
          <a:xfrm>
            <a:off x="2581836" y="682271"/>
            <a:ext cx="811116" cy="63025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5" name="Straight Connector 154"/>
          <p:cNvCxnSpPr/>
          <p:nvPr/>
        </p:nvCxnSpPr>
        <p:spPr>
          <a:xfrm>
            <a:off x="2588473" y="1788537"/>
            <a:ext cx="79252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/>
          <p:nvPr/>
        </p:nvCxnSpPr>
        <p:spPr>
          <a:xfrm>
            <a:off x="2590767" y="2335121"/>
            <a:ext cx="79252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370551" y="1022808"/>
            <a:ext cx="831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200 ft.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344890" y="1574995"/>
            <a:ext cx="831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00 ft.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333942" y="2104736"/>
            <a:ext cx="831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400 ft.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337707" y="2693952"/>
            <a:ext cx="831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  <a:r>
              <a:rPr lang="en-US" dirty="0" smtClean="0"/>
              <a:t>00 ft.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337652" y="3232683"/>
            <a:ext cx="831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600 ft.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337652" y="3793002"/>
            <a:ext cx="831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  <a:r>
              <a:rPr lang="en-US" dirty="0" smtClean="0"/>
              <a:t>00 ft.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337652" y="4346569"/>
            <a:ext cx="831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800 ft.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3344890" y="4900635"/>
            <a:ext cx="831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900 ft.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359548" y="5345926"/>
            <a:ext cx="1065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1000 ft.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3356084" y="5860099"/>
            <a:ext cx="1065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1100 ft.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3372088" y="6310142"/>
            <a:ext cx="1065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1200 ft.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32667" y="5988"/>
            <a:ext cx="3613706" cy="338554"/>
          </a:xfrm>
          <a:prstGeom prst="rect">
            <a:avLst/>
          </a:prstGeom>
          <a:solidFill>
            <a:srgbClr val="AEE875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Core #1: Stokes A-30804 (</a:t>
            </a:r>
            <a:r>
              <a:rPr lang="en-US" sz="1600" b="1" dirty="0" err="1" smtClean="0"/>
              <a:t>Casmalia</a:t>
            </a:r>
            <a:r>
              <a:rPr lang="en-US" sz="1600" b="1" dirty="0" smtClean="0"/>
              <a:t> Hills)</a:t>
            </a:r>
            <a:endParaRPr lang="en-US" sz="1600" b="1" dirty="0"/>
          </a:p>
        </p:txBody>
      </p:sp>
      <p:cxnSp>
        <p:nvCxnSpPr>
          <p:cNvPr id="178" name="Straight Connector 177"/>
          <p:cNvCxnSpPr/>
          <p:nvPr/>
        </p:nvCxnSpPr>
        <p:spPr>
          <a:xfrm>
            <a:off x="2578199" y="554801"/>
            <a:ext cx="80083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9" name="TextBox 178"/>
          <p:cNvSpPr txBox="1"/>
          <p:nvPr/>
        </p:nvSpPr>
        <p:spPr>
          <a:xfrm>
            <a:off x="2351431" y="382687"/>
            <a:ext cx="355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0</a:t>
            </a:r>
          </a:p>
        </p:txBody>
      </p:sp>
      <p:sp>
        <p:nvSpPr>
          <p:cNvPr id="180" name="TextBox 179"/>
          <p:cNvSpPr txBox="1"/>
          <p:nvPr/>
        </p:nvSpPr>
        <p:spPr>
          <a:xfrm>
            <a:off x="3326704" y="381759"/>
            <a:ext cx="624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150</a:t>
            </a:r>
            <a:endParaRPr lang="en-US" sz="1400" dirty="0"/>
          </a:p>
        </p:txBody>
      </p:sp>
      <p:sp>
        <p:nvSpPr>
          <p:cNvPr id="181" name="TextBox 180"/>
          <p:cNvSpPr txBox="1"/>
          <p:nvPr/>
        </p:nvSpPr>
        <p:spPr>
          <a:xfrm>
            <a:off x="2778239" y="297339"/>
            <a:ext cx="624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API</a:t>
            </a:r>
            <a:endParaRPr lang="en-US" sz="1400" dirty="0"/>
          </a:p>
        </p:txBody>
      </p:sp>
      <p:cxnSp>
        <p:nvCxnSpPr>
          <p:cNvPr id="182" name="Straight Connector 181"/>
          <p:cNvCxnSpPr/>
          <p:nvPr/>
        </p:nvCxnSpPr>
        <p:spPr>
          <a:xfrm>
            <a:off x="3392799" y="487251"/>
            <a:ext cx="0" cy="1351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3" name="Straight Connector 182"/>
          <p:cNvCxnSpPr/>
          <p:nvPr/>
        </p:nvCxnSpPr>
        <p:spPr>
          <a:xfrm>
            <a:off x="2578199" y="487251"/>
            <a:ext cx="0" cy="1351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4" name="Straight Connector 183"/>
          <p:cNvCxnSpPr/>
          <p:nvPr/>
        </p:nvCxnSpPr>
        <p:spPr>
          <a:xfrm>
            <a:off x="2578026" y="1222093"/>
            <a:ext cx="79252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5" name="Straight Connector 184"/>
          <p:cNvCxnSpPr/>
          <p:nvPr/>
        </p:nvCxnSpPr>
        <p:spPr>
          <a:xfrm>
            <a:off x="2595029" y="2911465"/>
            <a:ext cx="79252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6" name="Straight Connector 185"/>
          <p:cNvCxnSpPr/>
          <p:nvPr/>
        </p:nvCxnSpPr>
        <p:spPr>
          <a:xfrm>
            <a:off x="2590767" y="3447410"/>
            <a:ext cx="79252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7" name="Straight Connector 186"/>
          <p:cNvCxnSpPr/>
          <p:nvPr/>
        </p:nvCxnSpPr>
        <p:spPr>
          <a:xfrm>
            <a:off x="2593503" y="4010881"/>
            <a:ext cx="79252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8" name="Straight Connector 187"/>
          <p:cNvCxnSpPr/>
          <p:nvPr/>
        </p:nvCxnSpPr>
        <p:spPr>
          <a:xfrm>
            <a:off x="2594622" y="4564665"/>
            <a:ext cx="79252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9" name="Straight Connector 188"/>
          <p:cNvCxnSpPr/>
          <p:nvPr/>
        </p:nvCxnSpPr>
        <p:spPr>
          <a:xfrm>
            <a:off x="2594105" y="5112682"/>
            <a:ext cx="79252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1" name="Straight Connector 190"/>
          <p:cNvCxnSpPr/>
          <p:nvPr/>
        </p:nvCxnSpPr>
        <p:spPr>
          <a:xfrm>
            <a:off x="2593503" y="5550611"/>
            <a:ext cx="79252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2" name="Straight Connector 191"/>
          <p:cNvCxnSpPr/>
          <p:nvPr/>
        </p:nvCxnSpPr>
        <p:spPr>
          <a:xfrm>
            <a:off x="2593503" y="6057742"/>
            <a:ext cx="79252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3" name="Straight Connector 192"/>
          <p:cNvCxnSpPr/>
          <p:nvPr/>
        </p:nvCxnSpPr>
        <p:spPr>
          <a:xfrm>
            <a:off x="2588473" y="6544281"/>
            <a:ext cx="79252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4" name="Rectangle 193"/>
          <p:cNvSpPr/>
          <p:nvPr/>
        </p:nvSpPr>
        <p:spPr>
          <a:xfrm>
            <a:off x="2425050" y="1524719"/>
            <a:ext cx="126506" cy="218332"/>
          </a:xfrm>
          <a:prstGeom prst="rect">
            <a:avLst/>
          </a:prstGeom>
          <a:solidFill>
            <a:srgbClr val="008000"/>
          </a:solidFill>
          <a:ln w="63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Rectangle 194"/>
          <p:cNvSpPr/>
          <p:nvPr/>
        </p:nvSpPr>
        <p:spPr>
          <a:xfrm>
            <a:off x="2425775" y="1821344"/>
            <a:ext cx="125781" cy="283391"/>
          </a:xfrm>
          <a:prstGeom prst="rect">
            <a:avLst/>
          </a:prstGeom>
          <a:solidFill>
            <a:srgbClr val="008000"/>
          </a:solidFill>
          <a:ln w="63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Rectangle 195"/>
          <p:cNvSpPr/>
          <p:nvPr/>
        </p:nvSpPr>
        <p:spPr>
          <a:xfrm>
            <a:off x="2426500" y="3224384"/>
            <a:ext cx="125781" cy="676422"/>
          </a:xfrm>
          <a:prstGeom prst="rect">
            <a:avLst/>
          </a:prstGeom>
          <a:solidFill>
            <a:srgbClr val="008000"/>
          </a:solidFill>
          <a:ln w="63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Rectangle 196"/>
          <p:cNvSpPr/>
          <p:nvPr/>
        </p:nvSpPr>
        <p:spPr>
          <a:xfrm>
            <a:off x="2425050" y="4318073"/>
            <a:ext cx="125781" cy="181357"/>
          </a:xfrm>
          <a:prstGeom prst="rect">
            <a:avLst/>
          </a:prstGeom>
          <a:solidFill>
            <a:srgbClr val="008000"/>
          </a:solidFill>
          <a:ln w="63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Rectangle 197"/>
          <p:cNvSpPr/>
          <p:nvPr/>
        </p:nvSpPr>
        <p:spPr>
          <a:xfrm>
            <a:off x="2426500" y="4525238"/>
            <a:ext cx="124331" cy="238217"/>
          </a:xfrm>
          <a:prstGeom prst="rect">
            <a:avLst/>
          </a:prstGeom>
          <a:solidFill>
            <a:srgbClr val="008000"/>
          </a:solidFill>
          <a:ln w="63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Rectangle 198"/>
          <p:cNvSpPr/>
          <p:nvPr/>
        </p:nvSpPr>
        <p:spPr>
          <a:xfrm>
            <a:off x="2421471" y="5176806"/>
            <a:ext cx="124331" cy="45719"/>
          </a:xfrm>
          <a:prstGeom prst="rect">
            <a:avLst/>
          </a:prstGeom>
          <a:solidFill>
            <a:srgbClr val="008000"/>
          </a:solidFill>
          <a:ln w="63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Rectangle 199"/>
          <p:cNvSpPr/>
          <p:nvPr/>
        </p:nvSpPr>
        <p:spPr>
          <a:xfrm>
            <a:off x="2425050" y="5337706"/>
            <a:ext cx="124331" cy="522393"/>
          </a:xfrm>
          <a:prstGeom prst="rect">
            <a:avLst/>
          </a:prstGeom>
          <a:solidFill>
            <a:srgbClr val="008000"/>
          </a:solidFill>
          <a:ln w="63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Rectangle 200"/>
          <p:cNvSpPr/>
          <p:nvPr/>
        </p:nvSpPr>
        <p:spPr>
          <a:xfrm>
            <a:off x="2425050" y="6139513"/>
            <a:ext cx="109697" cy="45719"/>
          </a:xfrm>
          <a:prstGeom prst="rect">
            <a:avLst/>
          </a:prstGeom>
          <a:solidFill>
            <a:srgbClr val="008000"/>
          </a:solidFill>
          <a:ln w="63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9" name="Rectangle 298"/>
          <p:cNvSpPr/>
          <p:nvPr/>
        </p:nvSpPr>
        <p:spPr>
          <a:xfrm>
            <a:off x="721027" y="809281"/>
            <a:ext cx="5288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XRD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337" name="Rectangle 336"/>
          <p:cNvSpPr/>
          <p:nvPr/>
        </p:nvSpPr>
        <p:spPr>
          <a:xfrm>
            <a:off x="721027" y="1182953"/>
            <a:ext cx="5545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SEM</a:t>
            </a:r>
            <a:endParaRPr lang="en-US" sz="1600" dirty="0">
              <a:solidFill>
                <a:srgbClr val="0000FF"/>
              </a:solidFill>
            </a:endParaRPr>
          </a:p>
        </p:txBody>
      </p:sp>
      <p:cxnSp>
        <p:nvCxnSpPr>
          <p:cNvPr id="162" name="Straight Connector 161"/>
          <p:cNvCxnSpPr/>
          <p:nvPr/>
        </p:nvCxnSpPr>
        <p:spPr>
          <a:xfrm>
            <a:off x="340796" y="1045359"/>
            <a:ext cx="314661" cy="0"/>
          </a:xfrm>
          <a:prstGeom prst="line">
            <a:avLst/>
          </a:prstGeom>
          <a:ln w="9525" cmpd="sng">
            <a:solidFill>
              <a:srgbClr val="FF0000"/>
            </a:solidFill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3" name="Straight Connector 162"/>
          <p:cNvCxnSpPr/>
          <p:nvPr/>
        </p:nvCxnSpPr>
        <p:spPr>
          <a:xfrm>
            <a:off x="384763" y="1398152"/>
            <a:ext cx="270694" cy="0"/>
          </a:xfrm>
          <a:prstGeom prst="line">
            <a:avLst/>
          </a:prstGeom>
          <a:ln w="9525" cmpd="sng">
            <a:solidFill>
              <a:srgbClr val="0000FF"/>
            </a:solidFill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9" name="Rectangle 168"/>
          <p:cNvSpPr/>
          <p:nvPr/>
        </p:nvSpPr>
        <p:spPr>
          <a:xfrm>
            <a:off x="441631" y="1701899"/>
            <a:ext cx="126506" cy="218332"/>
          </a:xfrm>
          <a:prstGeom prst="rect">
            <a:avLst/>
          </a:prstGeom>
          <a:solidFill>
            <a:srgbClr val="008000"/>
          </a:solidFill>
          <a:ln w="63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Rectangle 169"/>
          <p:cNvSpPr/>
          <p:nvPr/>
        </p:nvSpPr>
        <p:spPr>
          <a:xfrm>
            <a:off x="711549" y="1626399"/>
            <a:ext cx="5758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Core</a:t>
            </a:r>
            <a:endParaRPr lang="en-US" sz="1600" dirty="0"/>
          </a:p>
        </p:txBody>
      </p:sp>
      <p:sp>
        <p:nvSpPr>
          <p:cNvPr id="10" name="Rectangle 9"/>
          <p:cNvSpPr/>
          <p:nvPr/>
        </p:nvSpPr>
        <p:spPr>
          <a:xfrm>
            <a:off x="200508" y="822193"/>
            <a:ext cx="1320011" cy="125670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Rectangle 171"/>
          <p:cNvSpPr/>
          <p:nvPr/>
        </p:nvSpPr>
        <p:spPr>
          <a:xfrm>
            <a:off x="268662" y="5887683"/>
            <a:ext cx="225306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Total Core: 406 ft.</a:t>
            </a:r>
          </a:p>
        </p:txBody>
      </p:sp>
      <p:sp>
        <p:nvSpPr>
          <p:cNvPr id="173" name="Rectangle 172"/>
          <p:cNvSpPr/>
          <p:nvPr/>
        </p:nvSpPr>
        <p:spPr>
          <a:xfrm>
            <a:off x="5039656" y="5864068"/>
            <a:ext cx="225306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Total Core: 282 ft.</a:t>
            </a:r>
          </a:p>
        </p:txBody>
      </p:sp>
    </p:spTree>
    <p:extLst>
      <p:ext uri="{BB962C8B-B14F-4D97-AF65-F5344CB8AC3E}">
        <p14:creationId xmlns:p14="http://schemas.microsoft.com/office/powerpoint/2010/main" val="3118692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Rectangle 29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8610" y="17672"/>
            <a:ext cx="896710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797501" y="884338"/>
            <a:ext cx="831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00 ft.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797501" y="1811509"/>
            <a:ext cx="831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400 ft.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782685" y="2719568"/>
            <a:ext cx="831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  <a:r>
              <a:rPr lang="en-US" dirty="0" smtClean="0"/>
              <a:t>00 ft.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790991" y="3645811"/>
            <a:ext cx="831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600 ft.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779622" y="4553133"/>
            <a:ext cx="831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  <a:r>
              <a:rPr lang="en-US" dirty="0" smtClean="0"/>
              <a:t>00 ft.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779622" y="5479818"/>
            <a:ext cx="831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800 ft.</a:t>
            </a:r>
            <a:endParaRPr lang="en-US" dirty="0"/>
          </a:p>
        </p:txBody>
      </p:sp>
      <p:cxnSp>
        <p:nvCxnSpPr>
          <p:cNvPr id="45" name="Straight Connector 44"/>
          <p:cNvCxnSpPr/>
          <p:nvPr/>
        </p:nvCxnSpPr>
        <p:spPr>
          <a:xfrm>
            <a:off x="7014121" y="1084762"/>
            <a:ext cx="79252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7010724" y="2020238"/>
            <a:ext cx="783669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6854246" y="815875"/>
            <a:ext cx="114273" cy="268888"/>
          </a:xfrm>
          <a:prstGeom prst="rect">
            <a:avLst/>
          </a:prstGeom>
          <a:solidFill>
            <a:srgbClr val="008000"/>
          </a:solidFill>
          <a:ln w="63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8" name="Straight Connector 67"/>
          <p:cNvCxnSpPr/>
          <p:nvPr/>
        </p:nvCxnSpPr>
        <p:spPr>
          <a:xfrm>
            <a:off x="7022476" y="2916987"/>
            <a:ext cx="771917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7020631" y="3837283"/>
            <a:ext cx="765407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7005173" y="4763455"/>
            <a:ext cx="79757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6992344" y="5690140"/>
            <a:ext cx="81040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7759014" y="6382772"/>
            <a:ext cx="831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</a:t>
            </a:r>
            <a:r>
              <a:rPr lang="en-US" dirty="0" smtClean="0"/>
              <a:t>00 ft.</a:t>
            </a:r>
            <a:endParaRPr lang="en-US" dirty="0"/>
          </a:p>
        </p:txBody>
      </p:sp>
      <p:cxnSp>
        <p:nvCxnSpPr>
          <p:cNvPr id="74" name="Straight Connector 73"/>
          <p:cNvCxnSpPr/>
          <p:nvPr/>
        </p:nvCxnSpPr>
        <p:spPr>
          <a:xfrm>
            <a:off x="7022476" y="6612201"/>
            <a:ext cx="771917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5" name="Rectangle 74"/>
          <p:cNvSpPr/>
          <p:nvPr/>
        </p:nvSpPr>
        <p:spPr>
          <a:xfrm>
            <a:off x="6854246" y="2289402"/>
            <a:ext cx="117719" cy="45719"/>
          </a:xfrm>
          <a:prstGeom prst="rect">
            <a:avLst/>
          </a:prstGeom>
          <a:solidFill>
            <a:srgbClr val="008000"/>
          </a:solidFill>
          <a:ln w="63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6854246" y="2347252"/>
            <a:ext cx="120090" cy="436005"/>
          </a:xfrm>
          <a:prstGeom prst="rect">
            <a:avLst/>
          </a:prstGeom>
          <a:solidFill>
            <a:srgbClr val="008000"/>
          </a:solidFill>
          <a:ln w="63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6849089" y="2961851"/>
            <a:ext cx="126025" cy="127049"/>
          </a:xfrm>
          <a:prstGeom prst="rect">
            <a:avLst/>
          </a:prstGeom>
          <a:solidFill>
            <a:srgbClr val="008000"/>
          </a:solidFill>
          <a:ln w="63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6849664" y="3114773"/>
            <a:ext cx="125450" cy="1080884"/>
          </a:xfrm>
          <a:prstGeom prst="rect">
            <a:avLst/>
          </a:prstGeom>
          <a:solidFill>
            <a:srgbClr val="008000"/>
          </a:solidFill>
          <a:ln w="63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6849089" y="4217079"/>
            <a:ext cx="126026" cy="196396"/>
          </a:xfrm>
          <a:prstGeom prst="rect">
            <a:avLst/>
          </a:prstGeom>
          <a:solidFill>
            <a:srgbClr val="008000"/>
          </a:solidFill>
          <a:ln w="63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6849089" y="4422259"/>
            <a:ext cx="126026" cy="196396"/>
          </a:xfrm>
          <a:prstGeom prst="rect">
            <a:avLst/>
          </a:prstGeom>
          <a:solidFill>
            <a:srgbClr val="008000"/>
          </a:solidFill>
          <a:ln w="63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6871734" y="5347101"/>
            <a:ext cx="108338" cy="272823"/>
          </a:xfrm>
          <a:prstGeom prst="rect">
            <a:avLst/>
          </a:prstGeom>
          <a:solidFill>
            <a:srgbClr val="008000"/>
          </a:solidFill>
          <a:ln w="63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Rectangle 135"/>
          <p:cNvSpPr/>
          <p:nvPr/>
        </p:nvSpPr>
        <p:spPr>
          <a:xfrm>
            <a:off x="5063329" y="39412"/>
            <a:ext cx="3335969" cy="6375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851723" y="13078"/>
            <a:ext cx="3171138" cy="337390"/>
          </a:xfrm>
          <a:prstGeom prst="rect">
            <a:avLst/>
          </a:prstGeom>
          <a:solidFill>
            <a:srgbClr val="AEE875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Core #2: </a:t>
            </a:r>
            <a:r>
              <a:rPr lang="en-US" sz="1600" b="1" dirty="0" err="1" smtClean="0"/>
              <a:t>Newlove</a:t>
            </a:r>
            <a:r>
              <a:rPr lang="en-US" sz="1600" b="1" dirty="0" smtClean="0"/>
              <a:t> 76-RD1 (</a:t>
            </a:r>
            <a:r>
              <a:rPr lang="en-US" sz="1600" b="1" dirty="0" err="1" smtClean="0"/>
              <a:t>Orcutt</a:t>
            </a:r>
            <a:r>
              <a:rPr lang="en-US" sz="1600" b="1" dirty="0" smtClean="0"/>
              <a:t>)</a:t>
            </a:r>
            <a:endParaRPr lang="en-US" sz="1600" b="1" dirty="0"/>
          </a:p>
        </p:txBody>
      </p:sp>
      <p:cxnSp>
        <p:nvCxnSpPr>
          <p:cNvPr id="135" name="Straight Connector 134"/>
          <p:cNvCxnSpPr/>
          <p:nvPr/>
        </p:nvCxnSpPr>
        <p:spPr>
          <a:xfrm>
            <a:off x="6990160" y="541889"/>
            <a:ext cx="80083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8" name="TextBox 137"/>
          <p:cNvSpPr txBox="1"/>
          <p:nvPr/>
        </p:nvSpPr>
        <p:spPr>
          <a:xfrm>
            <a:off x="6748451" y="369775"/>
            <a:ext cx="355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0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7723724" y="368847"/>
            <a:ext cx="624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150</a:t>
            </a:r>
            <a:endParaRPr lang="en-US" sz="1400" dirty="0"/>
          </a:p>
        </p:txBody>
      </p:sp>
      <p:sp>
        <p:nvSpPr>
          <p:cNvPr id="140" name="TextBox 139"/>
          <p:cNvSpPr txBox="1"/>
          <p:nvPr/>
        </p:nvSpPr>
        <p:spPr>
          <a:xfrm>
            <a:off x="7205141" y="284427"/>
            <a:ext cx="624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API</a:t>
            </a:r>
            <a:endParaRPr lang="en-US" sz="1400" dirty="0"/>
          </a:p>
        </p:txBody>
      </p:sp>
      <p:cxnSp>
        <p:nvCxnSpPr>
          <p:cNvPr id="142" name="Straight Connector 141"/>
          <p:cNvCxnSpPr/>
          <p:nvPr/>
        </p:nvCxnSpPr>
        <p:spPr>
          <a:xfrm>
            <a:off x="7789819" y="474339"/>
            <a:ext cx="0" cy="1351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>
          <a:xfrm>
            <a:off x="6975219" y="474339"/>
            <a:ext cx="0" cy="1351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4" name="Rectangle 143"/>
          <p:cNvSpPr/>
          <p:nvPr/>
        </p:nvSpPr>
        <p:spPr>
          <a:xfrm>
            <a:off x="7003921" y="676624"/>
            <a:ext cx="811116" cy="61990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5" name="Picture 1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8259" y="512206"/>
            <a:ext cx="962735" cy="5169698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5793" y="5298668"/>
            <a:ext cx="904827" cy="1673116"/>
          </a:xfrm>
          <a:prstGeom prst="rect">
            <a:avLst/>
          </a:prstGeom>
        </p:spPr>
      </p:pic>
      <p:sp>
        <p:nvSpPr>
          <p:cNvPr id="147" name="Rectangle 146"/>
          <p:cNvSpPr/>
          <p:nvPr/>
        </p:nvSpPr>
        <p:spPr>
          <a:xfrm>
            <a:off x="3430315" y="142307"/>
            <a:ext cx="140444" cy="674019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Rectangle 147"/>
          <p:cNvSpPr/>
          <p:nvPr/>
        </p:nvSpPr>
        <p:spPr>
          <a:xfrm>
            <a:off x="1398920" y="17671"/>
            <a:ext cx="3335969" cy="652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3" name="Rectangle 152"/>
          <p:cNvSpPr/>
          <p:nvPr/>
        </p:nvSpPr>
        <p:spPr>
          <a:xfrm>
            <a:off x="2581836" y="682271"/>
            <a:ext cx="811116" cy="63025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5" name="Straight Connector 154"/>
          <p:cNvCxnSpPr/>
          <p:nvPr/>
        </p:nvCxnSpPr>
        <p:spPr>
          <a:xfrm>
            <a:off x="2588473" y="1788537"/>
            <a:ext cx="79252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/>
          <p:nvPr/>
        </p:nvCxnSpPr>
        <p:spPr>
          <a:xfrm>
            <a:off x="2590767" y="2335121"/>
            <a:ext cx="79252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370551" y="1022808"/>
            <a:ext cx="831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200 ft.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344890" y="1574995"/>
            <a:ext cx="831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00 ft.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333942" y="2104736"/>
            <a:ext cx="831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400 ft.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337707" y="2693952"/>
            <a:ext cx="831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  <a:r>
              <a:rPr lang="en-US" dirty="0" smtClean="0"/>
              <a:t>00 ft.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337652" y="3232683"/>
            <a:ext cx="831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600 ft.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337652" y="3793002"/>
            <a:ext cx="831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  <a:r>
              <a:rPr lang="en-US" dirty="0" smtClean="0"/>
              <a:t>00 ft.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337652" y="4346569"/>
            <a:ext cx="831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800 ft.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3344890" y="4900635"/>
            <a:ext cx="831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900 ft.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359548" y="5345926"/>
            <a:ext cx="1065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1000 ft.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3356084" y="5860099"/>
            <a:ext cx="1065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1100 ft.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3372088" y="6310142"/>
            <a:ext cx="1065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1200 ft.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32667" y="5988"/>
            <a:ext cx="3613706" cy="338554"/>
          </a:xfrm>
          <a:prstGeom prst="rect">
            <a:avLst/>
          </a:prstGeom>
          <a:solidFill>
            <a:srgbClr val="AEE875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Core #1: Stokes A-30804 (</a:t>
            </a:r>
            <a:r>
              <a:rPr lang="en-US" sz="1600" b="1" dirty="0" err="1" smtClean="0"/>
              <a:t>Casmalia</a:t>
            </a:r>
            <a:r>
              <a:rPr lang="en-US" sz="1600" b="1" dirty="0" smtClean="0"/>
              <a:t> Hills)</a:t>
            </a:r>
            <a:endParaRPr lang="en-US" sz="1600" b="1" dirty="0"/>
          </a:p>
        </p:txBody>
      </p:sp>
      <p:cxnSp>
        <p:nvCxnSpPr>
          <p:cNvPr id="178" name="Straight Connector 177"/>
          <p:cNvCxnSpPr/>
          <p:nvPr/>
        </p:nvCxnSpPr>
        <p:spPr>
          <a:xfrm>
            <a:off x="2578199" y="554801"/>
            <a:ext cx="80083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9" name="TextBox 178"/>
          <p:cNvSpPr txBox="1"/>
          <p:nvPr/>
        </p:nvSpPr>
        <p:spPr>
          <a:xfrm>
            <a:off x="2351431" y="382687"/>
            <a:ext cx="355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0</a:t>
            </a:r>
          </a:p>
        </p:txBody>
      </p:sp>
      <p:sp>
        <p:nvSpPr>
          <p:cNvPr id="180" name="TextBox 179"/>
          <p:cNvSpPr txBox="1"/>
          <p:nvPr/>
        </p:nvSpPr>
        <p:spPr>
          <a:xfrm>
            <a:off x="3326704" y="381759"/>
            <a:ext cx="624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150</a:t>
            </a:r>
            <a:endParaRPr lang="en-US" sz="1400" dirty="0"/>
          </a:p>
        </p:txBody>
      </p:sp>
      <p:sp>
        <p:nvSpPr>
          <p:cNvPr id="181" name="TextBox 180"/>
          <p:cNvSpPr txBox="1"/>
          <p:nvPr/>
        </p:nvSpPr>
        <p:spPr>
          <a:xfrm>
            <a:off x="2778239" y="297339"/>
            <a:ext cx="624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API</a:t>
            </a:r>
            <a:endParaRPr lang="en-US" sz="1400" dirty="0"/>
          </a:p>
        </p:txBody>
      </p:sp>
      <p:cxnSp>
        <p:nvCxnSpPr>
          <p:cNvPr id="182" name="Straight Connector 181"/>
          <p:cNvCxnSpPr/>
          <p:nvPr/>
        </p:nvCxnSpPr>
        <p:spPr>
          <a:xfrm>
            <a:off x="3392799" y="487251"/>
            <a:ext cx="0" cy="1351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3" name="Straight Connector 182"/>
          <p:cNvCxnSpPr/>
          <p:nvPr/>
        </p:nvCxnSpPr>
        <p:spPr>
          <a:xfrm>
            <a:off x="2578199" y="487251"/>
            <a:ext cx="0" cy="1351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4" name="Straight Connector 183"/>
          <p:cNvCxnSpPr/>
          <p:nvPr/>
        </p:nvCxnSpPr>
        <p:spPr>
          <a:xfrm>
            <a:off x="2578026" y="1222093"/>
            <a:ext cx="79252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5" name="Straight Connector 184"/>
          <p:cNvCxnSpPr/>
          <p:nvPr/>
        </p:nvCxnSpPr>
        <p:spPr>
          <a:xfrm>
            <a:off x="2595029" y="2911465"/>
            <a:ext cx="79252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6" name="Straight Connector 185"/>
          <p:cNvCxnSpPr/>
          <p:nvPr/>
        </p:nvCxnSpPr>
        <p:spPr>
          <a:xfrm>
            <a:off x="2590767" y="3447410"/>
            <a:ext cx="79252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7" name="Straight Connector 186"/>
          <p:cNvCxnSpPr/>
          <p:nvPr/>
        </p:nvCxnSpPr>
        <p:spPr>
          <a:xfrm>
            <a:off x="2593503" y="4010881"/>
            <a:ext cx="79252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8" name="Straight Connector 187"/>
          <p:cNvCxnSpPr/>
          <p:nvPr/>
        </p:nvCxnSpPr>
        <p:spPr>
          <a:xfrm>
            <a:off x="2594622" y="4564665"/>
            <a:ext cx="79252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9" name="Straight Connector 188"/>
          <p:cNvCxnSpPr/>
          <p:nvPr/>
        </p:nvCxnSpPr>
        <p:spPr>
          <a:xfrm>
            <a:off x="2594105" y="5112682"/>
            <a:ext cx="79252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1" name="Straight Connector 190"/>
          <p:cNvCxnSpPr/>
          <p:nvPr/>
        </p:nvCxnSpPr>
        <p:spPr>
          <a:xfrm>
            <a:off x="2593503" y="5550611"/>
            <a:ext cx="79252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2" name="Straight Connector 191"/>
          <p:cNvCxnSpPr/>
          <p:nvPr/>
        </p:nvCxnSpPr>
        <p:spPr>
          <a:xfrm>
            <a:off x="2593503" y="6057742"/>
            <a:ext cx="79252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3" name="Straight Connector 192"/>
          <p:cNvCxnSpPr/>
          <p:nvPr/>
        </p:nvCxnSpPr>
        <p:spPr>
          <a:xfrm>
            <a:off x="2588473" y="6544281"/>
            <a:ext cx="79252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4" name="Rectangle 193"/>
          <p:cNvSpPr/>
          <p:nvPr/>
        </p:nvSpPr>
        <p:spPr>
          <a:xfrm>
            <a:off x="2425050" y="1524719"/>
            <a:ext cx="126506" cy="218332"/>
          </a:xfrm>
          <a:prstGeom prst="rect">
            <a:avLst/>
          </a:prstGeom>
          <a:solidFill>
            <a:srgbClr val="008000"/>
          </a:solidFill>
          <a:ln w="63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Rectangle 194"/>
          <p:cNvSpPr/>
          <p:nvPr/>
        </p:nvSpPr>
        <p:spPr>
          <a:xfrm>
            <a:off x="2425775" y="1821344"/>
            <a:ext cx="125781" cy="283391"/>
          </a:xfrm>
          <a:prstGeom prst="rect">
            <a:avLst/>
          </a:prstGeom>
          <a:solidFill>
            <a:srgbClr val="008000"/>
          </a:solidFill>
          <a:ln w="63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Rectangle 195"/>
          <p:cNvSpPr/>
          <p:nvPr/>
        </p:nvSpPr>
        <p:spPr>
          <a:xfrm>
            <a:off x="2426500" y="3224384"/>
            <a:ext cx="125781" cy="676422"/>
          </a:xfrm>
          <a:prstGeom prst="rect">
            <a:avLst/>
          </a:prstGeom>
          <a:solidFill>
            <a:srgbClr val="008000"/>
          </a:solidFill>
          <a:ln w="63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Rectangle 196"/>
          <p:cNvSpPr/>
          <p:nvPr/>
        </p:nvSpPr>
        <p:spPr>
          <a:xfrm>
            <a:off x="2425050" y="4318073"/>
            <a:ext cx="125781" cy="181357"/>
          </a:xfrm>
          <a:prstGeom prst="rect">
            <a:avLst/>
          </a:prstGeom>
          <a:solidFill>
            <a:srgbClr val="008000"/>
          </a:solidFill>
          <a:ln w="63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Rectangle 197"/>
          <p:cNvSpPr/>
          <p:nvPr/>
        </p:nvSpPr>
        <p:spPr>
          <a:xfrm>
            <a:off x="2426500" y="4525238"/>
            <a:ext cx="124331" cy="238217"/>
          </a:xfrm>
          <a:prstGeom prst="rect">
            <a:avLst/>
          </a:prstGeom>
          <a:solidFill>
            <a:srgbClr val="008000"/>
          </a:solidFill>
          <a:ln w="63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Rectangle 198"/>
          <p:cNvSpPr/>
          <p:nvPr/>
        </p:nvSpPr>
        <p:spPr>
          <a:xfrm>
            <a:off x="2421471" y="5176806"/>
            <a:ext cx="124331" cy="45719"/>
          </a:xfrm>
          <a:prstGeom prst="rect">
            <a:avLst/>
          </a:prstGeom>
          <a:solidFill>
            <a:srgbClr val="008000"/>
          </a:solidFill>
          <a:ln w="63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Rectangle 199"/>
          <p:cNvSpPr/>
          <p:nvPr/>
        </p:nvSpPr>
        <p:spPr>
          <a:xfrm>
            <a:off x="2425050" y="5337706"/>
            <a:ext cx="124331" cy="522393"/>
          </a:xfrm>
          <a:prstGeom prst="rect">
            <a:avLst/>
          </a:prstGeom>
          <a:solidFill>
            <a:srgbClr val="008000"/>
          </a:solidFill>
          <a:ln w="63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Rectangle 200"/>
          <p:cNvSpPr/>
          <p:nvPr/>
        </p:nvSpPr>
        <p:spPr>
          <a:xfrm>
            <a:off x="2425050" y="6139513"/>
            <a:ext cx="109697" cy="45719"/>
          </a:xfrm>
          <a:prstGeom prst="rect">
            <a:avLst/>
          </a:prstGeom>
          <a:solidFill>
            <a:srgbClr val="008000"/>
          </a:solidFill>
          <a:ln w="63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9" name="Rectangle 298"/>
          <p:cNvSpPr/>
          <p:nvPr/>
        </p:nvSpPr>
        <p:spPr>
          <a:xfrm>
            <a:off x="721027" y="809281"/>
            <a:ext cx="5288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XRD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302" name="Straight Connector 301"/>
          <p:cNvCxnSpPr/>
          <p:nvPr/>
        </p:nvCxnSpPr>
        <p:spPr>
          <a:xfrm>
            <a:off x="7005337" y="821524"/>
            <a:ext cx="792525" cy="0"/>
          </a:xfrm>
          <a:prstGeom prst="line">
            <a:avLst/>
          </a:prstGeom>
          <a:ln w="9525" cmpd="sng">
            <a:solidFill>
              <a:srgbClr val="FF0000"/>
            </a:solidFill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3" name="Straight Connector 302"/>
          <p:cNvCxnSpPr/>
          <p:nvPr/>
        </p:nvCxnSpPr>
        <p:spPr>
          <a:xfrm>
            <a:off x="7011494" y="866166"/>
            <a:ext cx="792525" cy="0"/>
          </a:xfrm>
          <a:prstGeom prst="line">
            <a:avLst/>
          </a:prstGeom>
          <a:ln w="9525" cmpd="sng">
            <a:solidFill>
              <a:srgbClr val="FF0000"/>
            </a:solidFill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4" name="Straight Connector 303"/>
          <p:cNvCxnSpPr/>
          <p:nvPr/>
        </p:nvCxnSpPr>
        <p:spPr>
          <a:xfrm>
            <a:off x="7031686" y="972384"/>
            <a:ext cx="792525" cy="0"/>
          </a:xfrm>
          <a:prstGeom prst="line">
            <a:avLst/>
          </a:prstGeom>
          <a:ln w="9525" cmpd="sng">
            <a:solidFill>
              <a:srgbClr val="FF0000"/>
            </a:solidFill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5" name="Straight Connector 304"/>
          <p:cNvCxnSpPr/>
          <p:nvPr/>
        </p:nvCxnSpPr>
        <p:spPr>
          <a:xfrm>
            <a:off x="7046811" y="1033900"/>
            <a:ext cx="792525" cy="0"/>
          </a:xfrm>
          <a:prstGeom prst="line">
            <a:avLst/>
          </a:prstGeom>
          <a:ln w="9525" cmpd="sng">
            <a:solidFill>
              <a:srgbClr val="FF0000"/>
            </a:solidFill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6" name="Straight Connector 305"/>
          <p:cNvCxnSpPr/>
          <p:nvPr/>
        </p:nvCxnSpPr>
        <p:spPr>
          <a:xfrm>
            <a:off x="7023355" y="2417880"/>
            <a:ext cx="792525" cy="0"/>
          </a:xfrm>
          <a:prstGeom prst="line">
            <a:avLst/>
          </a:prstGeom>
          <a:ln w="9525" cmpd="sng">
            <a:solidFill>
              <a:srgbClr val="FF0000"/>
            </a:solidFill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7" name="Straight Connector 306"/>
          <p:cNvCxnSpPr/>
          <p:nvPr/>
        </p:nvCxnSpPr>
        <p:spPr>
          <a:xfrm>
            <a:off x="7014121" y="2497159"/>
            <a:ext cx="792525" cy="0"/>
          </a:xfrm>
          <a:prstGeom prst="line">
            <a:avLst/>
          </a:prstGeom>
          <a:ln w="9525" cmpd="sng">
            <a:solidFill>
              <a:srgbClr val="FF0000"/>
            </a:solidFill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8" name="Straight Connector 307"/>
          <p:cNvCxnSpPr/>
          <p:nvPr/>
        </p:nvCxnSpPr>
        <p:spPr>
          <a:xfrm>
            <a:off x="7027975" y="2557195"/>
            <a:ext cx="792525" cy="0"/>
          </a:xfrm>
          <a:prstGeom prst="line">
            <a:avLst/>
          </a:prstGeom>
          <a:ln w="9525" cmpd="sng">
            <a:solidFill>
              <a:srgbClr val="FF0000"/>
            </a:solidFill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9" name="Straight Connector 308"/>
          <p:cNvCxnSpPr/>
          <p:nvPr/>
        </p:nvCxnSpPr>
        <p:spPr>
          <a:xfrm>
            <a:off x="7026435" y="2663413"/>
            <a:ext cx="792525" cy="0"/>
          </a:xfrm>
          <a:prstGeom prst="line">
            <a:avLst/>
          </a:prstGeom>
          <a:ln w="9525" cmpd="sng">
            <a:solidFill>
              <a:srgbClr val="FF0000"/>
            </a:solidFill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0" name="Straight Connector 309"/>
          <p:cNvCxnSpPr/>
          <p:nvPr/>
        </p:nvCxnSpPr>
        <p:spPr>
          <a:xfrm>
            <a:off x="7017198" y="2738843"/>
            <a:ext cx="792525" cy="0"/>
          </a:xfrm>
          <a:prstGeom prst="line">
            <a:avLst/>
          </a:prstGeom>
          <a:ln w="9525" cmpd="sng">
            <a:solidFill>
              <a:srgbClr val="FF0000"/>
            </a:solidFill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1" name="Straight Connector 310"/>
          <p:cNvCxnSpPr/>
          <p:nvPr/>
        </p:nvCxnSpPr>
        <p:spPr>
          <a:xfrm>
            <a:off x="7029512" y="2308582"/>
            <a:ext cx="792525" cy="0"/>
          </a:xfrm>
          <a:prstGeom prst="line">
            <a:avLst/>
          </a:prstGeom>
          <a:ln w="9525" cmpd="sng">
            <a:solidFill>
              <a:srgbClr val="FF0000"/>
            </a:solidFill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2" name="Straight Connector 311"/>
          <p:cNvCxnSpPr/>
          <p:nvPr/>
        </p:nvCxnSpPr>
        <p:spPr>
          <a:xfrm>
            <a:off x="7029704" y="2984942"/>
            <a:ext cx="792525" cy="0"/>
          </a:xfrm>
          <a:prstGeom prst="line">
            <a:avLst/>
          </a:prstGeom>
          <a:ln w="9525" cmpd="sng">
            <a:solidFill>
              <a:srgbClr val="FF0000"/>
            </a:solidFill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3" name="Straight Connector 312"/>
          <p:cNvCxnSpPr/>
          <p:nvPr/>
        </p:nvCxnSpPr>
        <p:spPr>
          <a:xfrm>
            <a:off x="7020467" y="3044978"/>
            <a:ext cx="792525" cy="0"/>
          </a:xfrm>
          <a:prstGeom prst="line">
            <a:avLst/>
          </a:prstGeom>
          <a:ln w="9525" cmpd="sng">
            <a:solidFill>
              <a:srgbClr val="FF0000"/>
            </a:solidFill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4" name="Straight Connector 313"/>
          <p:cNvCxnSpPr/>
          <p:nvPr/>
        </p:nvCxnSpPr>
        <p:spPr>
          <a:xfrm>
            <a:off x="7022379" y="3149770"/>
            <a:ext cx="792525" cy="0"/>
          </a:xfrm>
          <a:prstGeom prst="line">
            <a:avLst/>
          </a:prstGeom>
          <a:ln w="9525" cmpd="sng">
            <a:solidFill>
              <a:srgbClr val="FF0000"/>
            </a:solidFill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5" name="Straight Connector 314"/>
          <p:cNvCxnSpPr/>
          <p:nvPr/>
        </p:nvCxnSpPr>
        <p:spPr>
          <a:xfrm>
            <a:off x="7011293" y="3355398"/>
            <a:ext cx="792525" cy="0"/>
          </a:xfrm>
          <a:prstGeom prst="line">
            <a:avLst/>
          </a:prstGeom>
          <a:ln w="9525" cmpd="sng">
            <a:solidFill>
              <a:srgbClr val="FF0000"/>
            </a:solidFill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6" name="Straight Connector 315"/>
          <p:cNvCxnSpPr/>
          <p:nvPr/>
        </p:nvCxnSpPr>
        <p:spPr>
          <a:xfrm>
            <a:off x="7018897" y="3602528"/>
            <a:ext cx="792525" cy="0"/>
          </a:xfrm>
          <a:prstGeom prst="line">
            <a:avLst/>
          </a:prstGeom>
          <a:ln w="9525" cmpd="sng">
            <a:solidFill>
              <a:srgbClr val="FF0000"/>
            </a:solidFill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7" name="Straight Connector 316"/>
          <p:cNvCxnSpPr/>
          <p:nvPr/>
        </p:nvCxnSpPr>
        <p:spPr>
          <a:xfrm>
            <a:off x="7014775" y="3739438"/>
            <a:ext cx="792525" cy="0"/>
          </a:xfrm>
          <a:prstGeom prst="line">
            <a:avLst/>
          </a:prstGeom>
          <a:ln w="9525" cmpd="sng">
            <a:solidFill>
              <a:srgbClr val="FF0000"/>
            </a:solidFill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8" name="Straight Connector 317"/>
          <p:cNvCxnSpPr/>
          <p:nvPr/>
        </p:nvCxnSpPr>
        <p:spPr>
          <a:xfrm>
            <a:off x="7018831" y="3837283"/>
            <a:ext cx="792525" cy="0"/>
          </a:xfrm>
          <a:prstGeom prst="line">
            <a:avLst/>
          </a:prstGeom>
          <a:ln w="9525" cmpd="sng">
            <a:solidFill>
              <a:srgbClr val="FF0000"/>
            </a:solidFill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9" name="Straight Connector 318"/>
          <p:cNvCxnSpPr/>
          <p:nvPr/>
        </p:nvCxnSpPr>
        <p:spPr>
          <a:xfrm>
            <a:off x="7015349" y="3966871"/>
            <a:ext cx="792525" cy="0"/>
          </a:xfrm>
          <a:prstGeom prst="line">
            <a:avLst/>
          </a:prstGeom>
          <a:ln w="9525" cmpd="sng">
            <a:solidFill>
              <a:srgbClr val="FF0000"/>
            </a:solidFill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0" name="Straight Connector 319"/>
          <p:cNvCxnSpPr/>
          <p:nvPr/>
        </p:nvCxnSpPr>
        <p:spPr>
          <a:xfrm>
            <a:off x="7007961" y="4134313"/>
            <a:ext cx="792525" cy="0"/>
          </a:xfrm>
          <a:prstGeom prst="line">
            <a:avLst/>
          </a:prstGeom>
          <a:ln w="9525" cmpd="sng">
            <a:solidFill>
              <a:srgbClr val="FF0000"/>
            </a:solidFill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1" name="Straight Connector 320"/>
          <p:cNvCxnSpPr/>
          <p:nvPr/>
        </p:nvCxnSpPr>
        <p:spPr>
          <a:xfrm>
            <a:off x="7006070" y="4278660"/>
            <a:ext cx="792525" cy="0"/>
          </a:xfrm>
          <a:prstGeom prst="line">
            <a:avLst/>
          </a:prstGeom>
          <a:ln w="9525" cmpd="sng">
            <a:solidFill>
              <a:srgbClr val="FF0000"/>
            </a:solidFill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2" name="Straight Connector 321"/>
          <p:cNvCxnSpPr/>
          <p:nvPr/>
        </p:nvCxnSpPr>
        <p:spPr>
          <a:xfrm>
            <a:off x="6993513" y="4533597"/>
            <a:ext cx="792525" cy="0"/>
          </a:xfrm>
          <a:prstGeom prst="line">
            <a:avLst/>
          </a:prstGeom>
          <a:ln w="9525" cmpd="sng">
            <a:solidFill>
              <a:srgbClr val="FF0000"/>
            </a:solidFill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3" name="Straight Connector 322"/>
          <p:cNvCxnSpPr/>
          <p:nvPr/>
        </p:nvCxnSpPr>
        <p:spPr>
          <a:xfrm>
            <a:off x="6972684" y="4611320"/>
            <a:ext cx="792525" cy="0"/>
          </a:xfrm>
          <a:prstGeom prst="line">
            <a:avLst/>
          </a:prstGeom>
          <a:ln w="9525" cmpd="sng">
            <a:solidFill>
              <a:srgbClr val="FF0000"/>
            </a:solidFill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4" name="Straight Connector 323"/>
          <p:cNvCxnSpPr/>
          <p:nvPr/>
        </p:nvCxnSpPr>
        <p:spPr>
          <a:xfrm>
            <a:off x="7007961" y="5408012"/>
            <a:ext cx="792525" cy="0"/>
          </a:xfrm>
          <a:prstGeom prst="line">
            <a:avLst/>
          </a:prstGeom>
          <a:ln w="9525" cmpd="sng">
            <a:solidFill>
              <a:srgbClr val="FF0000"/>
            </a:solidFill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5" name="Straight Connector 324"/>
          <p:cNvCxnSpPr/>
          <p:nvPr/>
        </p:nvCxnSpPr>
        <p:spPr>
          <a:xfrm>
            <a:off x="6993513" y="5550611"/>
            <a:ext cx="792525" cy="0"/>
          </a:xfrm>
          <a:prstGeom prst="line">
            <a:avLst/>
          </a:prstGeom>
          <a:ln w="9525" cmpd="sng">
            <a:solidFill>
              <a:srgbClr val="FF0000"/>
            </a:solidFill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6" name="Straight Connector 325"/>
          <p:cNvCxnSpPr/>
          <p:nvPr/>
        </p:nvCxnSpPr>
        <p:spPr>
          <a:xfrm>
            <a:off x="7014513" y="5420664"/>
            <a:ext cx="792525" cy="0"/>
          </a:xfrm>
          <a:prstGeom prst="line">
            <a:avLst/>
          </a:prstGeom>
          <a:ln w="9525" cmpd="sng">
            <a:solidFill>
              <a:srgbClr val="0000FF"/>
            </a:solidFill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7" name="Straight Connector 326"/>
          <p:cNvCxnSpPr/>
          <p:nvPr/>
        </p:nvCxnSpPr>
        <p:spPr>
          <a:xfrm>
            <a:off x="7007961" y="4273571"/>
            <a:ext cx="792525" cy="0"/>
          </a:xfrm>
          <a:prstGeom prst="line">
            <a:avLst/>
          </a:prstGeom>
          <a:ln w="9525" cmpd="sng">
            <a:solidFill>
              <a:srgbClr val="0000FF"/>
            </a:solidFill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8" name="Straight Connector 327"/>
          <p:cNvCxnSpPr/>
          <p:nvPr/>
        </p:nvCxnSpPr>
        <p:spPr>
          <a:xfrm>
            <a:off x="6998466" y="3739438"/>
            <a:ext cx="792525" cy="0"/>
          </a:xfrm>
          <a:prstGeom prst="line">
            <a:avLst/>
          </a:prstGeom>
          <a:ln w="9525" cmpd="sng">
            <a:solidFill>
              <a:srgbClr val="0000FF"/>
            </a:solidFill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9" name="Straight Connector 328"/>
          <p:cNvCxnSpPr/>
          <p:nvPr/>
        </p:nvCxnSpPr>
        <p:spPr>
          <a:xfrm>
            <a:off x="7001868" y="3355398"/>
            <a:ext cx="792525" cy="0"/>
          </a:xfrm>
          <a:prstGeom prst="line">
            <a:avLst/>
          </a:prstGeom>
          <a:ln w="9525" cmpd="sng">
            <a:solidFill>
              <a:srgbClr val="0000FF"/>
            </a:solidFill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0" name="Straight Connector 329"/>
          <p:cNvCxnSpPr/>
          <p:nvPr/>
        </p:nvCxnSpPr>
        <p:spPr>
          <a:xfrm>
            <a:off x="7001868" y="3044978"/>
            <a:ext cx="792525" cy="0"/>
          </a:xfrm>
          <a:prstGeom prst="line">
            <a:avLst/>
          </a:prstGeom>
          <a:ln w="9525" cmpd="sng">
            <a:solidFill>
              <a:srgbClr val="0000FF"/>
            </a:solidFill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1" name="Straight Connector 330"/>
          <p:cNvCxnSpPr/>
          <p:nvPr/>
        </p:nvCxnSpPr>
        <p:spPr>
          <a:xfrm>
            <a:off x="7007961" y="2738843"/>
            <a:ext cx="792525" cy="0"/>
          </a:xfrm>
          <a:prstGeom prst="line">
            <a:avLst/>
          </a:prstGeom>
          <a:ln w="9525" cmpd="sng">
            <a:solidFill>
              <a:srgbClr val="0000FF"/>
            </a:solidFill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3" name="Straight Connector 332"/>
          <p:cNvCxnSpPr/>
          <p:nvPr/>
        </p:nvCxnSpPr>
        <p:spPr>
          <a:xfrm>
            <a:off x="7026435" y="2497159"/>
            <a:ext cx="792525" cy="0"/>
          </a:xfrm>
          <a:prstGeom prst="line">
            <a:avLst/>
          </a:prstGeom>
          <a:ln w="9525" cmpd="sng">
            <a:solidFill>
              <a:srgbClr val="0000FF"/>
            </a:solidFill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4" name="Straight Connector 333"/>
          <p:cNvCxnSpPr/>
          <p:nvPr/>
        </p:nvCxnSpPr>
        <p:spPr>
          <a:xfrm>
            <a:off x="6997795" y="866166"/>
            <a:ext cx="792525" cy="0"/>
          </a:xfrm>
          <a:prstGeom prst="line">
            <a:avLst/>
          </a:prstGeom>
          <a:ln w="9525" cmpd="sng">
            <a:solidFill>
              <a:srgbClr val="0000FF"/>
            </a:solidFill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7" name="Rectangle 336"/>
          <p:cNvSpPr/>
          <p:nvPr/>
        </p:nvSpPr>
        <p:spPr>
          <a:xfrm>
            <a:off x="721027" y="1182953"/>
            <a:ext cx="5545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SEM</a:t>
            </a:r>
            <a:endParaRPr lang="en-US" sz="1600" dirty="0">
              <a:solidFill>
                <a:srgbClr val="0000FF"/>
              </a:solidFill>
            </a:endParaRPr>
          </a:p>
        </p:txBody>
      </p:sp>
      <p:cxnSp>
        <p:nvCxnSpPr>
          <p:cNvPr id="341" name="Straight Connector 340"/>
          <p:cNvCxnSpPr/>
          <p:nvPr/>
        </p:nvCxnSpPr>
        <p:spPr>
          <a:xfrm>
            <a:off x="2586460" y="1562035"/>
            <a:ext cx="792525" cy="0"/>
          </a:xfrm>
          <a:prstGeom prst="line">
            <a:avLst/>
          </a:prstGeom>
          <a:ln w="9525" cmpd="sng">
            <a:solidFill>
              <a:srgbClr val="FF0000"/>
            </a:solidFill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2" name="Straight Connector 341"/>
          <p:cNvCxnSpPr/>
          <p:nvPr/>
        </p:nvCxnSpPr>
        <p:spPr>
          <a:xfrm>
            <a:off x="2590767" y="1677782"/>
            <a:ext cx="792525" cy="0"/>
          </a:xfrm>
          <a:prstGeom prst="line">
            <a:avLst/>
          </a:prstGeom>
          <a:ln w="9525" cmpd="sng">
            <a:solidFill>
              <a:srgbClr val="0000FF"/>
            </a:solidFill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3" name="Straight Connector 342"/>
          <p:cNvCxnSpPr/>
          <p:nvPr/>
        </p:nvCxnSpPr>
        <p:spPr>
          <a:xfrm>
            <a:off x="2602801" y="1682035"/>
            <a:ext cx="792525" cy="0"/>
          </a:xfrm>
          <a:prstGeom prst="line">
            <a:avLst/>
          </a:prstGeom>
          <a:ln w="9525" cmpd="sng">
            <a:solidFill>
              <a:srgbClr val="FF0000"/>
            </a:solidFill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4" name="Straight Connector 343"/>
          <p:cNvCxnSpPr/>
          <p:nvPr/>
        </p:nvCxnSpPr>
        <p:spPr>
          <a:xfrm>
            <a:off x="2581836" y="1743051"/>
            <a:ext cx="792525" cy="0"/>
          </a:xfrm>
          <a:prstGeom prst="line">
            <a:avLst/>
          </a:prstGeom>
          <a:ln w="9525" cmpd="sng">
            <a:solidFill>
              <a:srgbClr val="FF0000"/>
            </a:solidFill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5" name="Straight Connector 344"/>
          <p:cNvCxnSpPr/>
          <p:nvPr/>
        </p:nvCxnSpPr>
        <p:spPr>
          <a:xfrm>
            <a:off x="2581836" y="1838086"/>
            <a:ext cx="792525" cy="0"/>
          </a:xfrm>
          <a:prstGeom prst="line">
            <a:avLst/>
          </a:prstGeom>
          <a:ln w="9525" cmpd="sng">
            <a:solidFill>
              <a:srgbClr val="FF0000"/>
            </a:solidFill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8" name="Straight Connector 347"/>
          <p:cNvCxnSpPr/>
          <p:nvPr/>
        </p:nvCxnSpPr>
        <p:spPr>
          <a:xfrm>
            <a:off x="2586042" y="1851046"/>
            <a:ext cx="792525" cy="0"/>
          </a:xfrm>
          <a:prstGeom prst="line">
            <a:avLst/>
          </a:prstGeom>
          <a:ln w="9525" cmpd="sng">
            <a:solidFill>
              <a:srgbClr val="0000FF"/>
            </a:solidFill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9" name="Straight Connector 348"/>
          <p:cNvCxnSpPr/>
          <p:nvPr/>
        </p:nvCxnSpPr>
        <p:spPr>
          <a:xfrm>
            <a:off x="2589843" y="1908835"/>
            <a:ext cx="792525" cy="0"/>
          </a:xfrm>
          <a:prstGeom prst="line">
            <a:avLst/>
          </a:prstGeom>
          <a:ln w="9525" cmpd="sng">
            <a:solidFill>
              <a:srgbClr val="FF0000"/>
            </a:solidFill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0" name="Straight Connector 349"/>
          <p:cNvCxnSpPr/>
          <p:nvPr/>
        </p:nvCxnSpPr>
        <p:spPr>
          <a:xfrm>
            <a:off x="2578026" y="1944327"/>
            <a:ext cx="792525" cy="0"/>
          </a:xfrm>
          <a:prstGeom prst="line">
            <a:avLst/>
          </a:prstGeom>
          <a:ln w="9525" cmpd="sng">
            <a:solidFill>
              <a:srgbClr val="FF0000"/>
            </a:solidFill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1" name="Straight Connector 350"/>
          <p:cNvCxnSpPr/>
          <p:nvPr/>
        </p:nvCxnSpPr>
        <p:spPr>
          <a:xfrm>
            <a:off x="2600274" y="2080675"/>
            <a:ext cx="792525" cy="0"/>
          </a:xfrm>
          <a:prstGeom prst="line">
            <a:avLst/>
          </a:prstGeom>
          <a:ln w="9525" cmpd="sng">
            <a:solidFill>
              <a:srgbClr val="FF0000"/>
            </a:solidFill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2" name="Straight Connector 351"/>
          <p:cNvCxnSpPr/>
          <p:nvPr/>
        </p:nvCxnSpPr>
        <p:spPr>
          <a:xfrm>
            <a:off x="2597772" y="3262957"/>
            <a:ext cx="792525" cy="0"/>
          </a:xfrm>
          <a:prstGeom prst="line">
            <a:avLst/>
          </a:prstGeom>
          <a:ln w="9525" cmpd="sng">
            <a:solidFill>
              <a:srgbClr val="FF0000"/>
            </a:solidFill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3" name="Straight Connector 352"/>
          <p:cNvCxnSpPr/>
          <p:nvPr/>
        </p:nvCxnSpPr>
        <p:spPr>
          <a:xfrm>
            <a:off x="2581836" y="3405108"/>
            <a:ext cx="792525" cy="0"/>
          </a:xfrm>
          <a:prstGeom prst="line">
            <a:avLst/>
          </a:prstGeom>
          <a:ln w="9525" cmpd="sng">
            <a:solidFill>
              <a:srgbClr val="FF0000"/>
            </a:solidFill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4" name="Straight Connector 353"/>
          <p:cNvCxnSpPr/>
          <p:nvPr/>
        </p:nvCxnSpPr>
        <p:spPr>
          <a:xfrm>
            <a:off x="2579563" y="3607536"/>
            <a:ext cx="792525" cy="0"/>
          </a:xfrm>
          <a:prstGeom prst="line">
            <a:avLst/>
          </a:prstGeom>
          <a:ln w="9525" cmpd="sng">
            <a:solidFill>
              <a:srgbClr val="FF0000"/>
            </a:solidFill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5" name="Straight Connector 354"/>
          <p:cNvCxnSpPr/>
          <p:nvPr/>
        </p:nvCxnSpPr>
        <p:spPr>
          <a:xfrm>
            <a:off x="2584760" y="3666935"/>
            <a:ext cx="792525" cy="0"/>
          </a:xfrm>
          <a:prstGeom prst="line">
            <a:avLst/>
          </a:prstGeom>
          <a:ln w="9525" cmpd="sng">
            <a:solidFill>
              <a:srgbClr val="FF0000"/>
            </a:solidFill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6" name="Straight Connector 355"/>
          <p:cNvCxnSpPr/>
          <p:nvPr/>
        </p:nvCxnSpPr>
        <p:spPr>
          <a:xfrm>
            <a:off x="2581994" y="3742203"/>
            <a:ext cx="792525" cy="0"/>
          </a:xfrm>
          <a:prstGeom prst="line">
            <a:avLst/>
          </a:prstGeom>
          <a:ln w="9525" cmpd="sng">
            <a:solidFill>
              <a:srgbClr val="FF0000"/>
            </a:solidFill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7" name="Straight Connector 356"/>
          <p:cNvCxnSpPr/>
          <p:nvPr/>
        </p:nvCxnSpPr>
        <p:spPr>
          <a:xfrm>
            <a:off x="2578026" y="3753775"/>
            <a:ext cx="792525" cy="0"/>
          </a:xfrm>
          <a:prstGeom prst="line">
            <a:avLst/>
          </a:prstGeom>
          <a:ln w="9525" cmpd="sng">
            <a:solidFill>
              <a:srgbClr val="0000FF"/>
            </a:solidFill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8" name="Straight Connector 357"/>
          <p:cNvCxnSpPr/>
          <p:nvPr/>
        </p:nvCxnSpPr>
        <p:spPr>
          <a:xfrm>
            <a:off x="2588473" y="3819335"/>
            <a:ext cx="792525" cy="0"/>
          </a:xfrm>
          <a:prstGeom prst="line">
            <a:avLst/>
          </a:prstGeom>
          <a:ln w="9525" cmpd="sng">
            <a:solidFill>
              <a:srgbClr val="FF0000"/>
            </a:solidFill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9" name="Straight Connector 358"/>
          <p:cNvCxnSpPr/>
          <p:nvPr/>
        </p:nvCxnSpPr>
        <p:spPr>
          <a:xfrm>
            <a:off x="2590767" y="3913417"/>
            <a:ext cx="792525" cy="0"/>
          </a:xfrm>
          <a:prstGeom prst="line">
            <a:avLst/>
          </a:prstGeom>
          <a:ln w="9525" cmpd="sng">
            <a:solidFill>
              <a:srgbClr val="FF0000"/>
            </a:solidFill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0" name="Straight Connector 359"/>
          <p:cNvCxnSpPr/>
          <p:nvPr/>
        </p:nvCxnSpPr>
        <p:spPr>
          <a:xfrm>
            <a:off x="2581836" y="4359529"/>
            <a:ext cx="792525" cy="0"/>
          </a:xfrm>
          <a:prstGeom prst="line">
            <a:avLst/>
          </a:prstGeom>
          <a:ln w="9525" cmpd="sng">
            <a:solidFill>
              <a:srgbClr val="FF0000"/>
            </a:solidFill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1" name="Straight Connector 360"/>
          <p:cNvCxnSpPr/>
          <p:nvPr/>
        </p:nvCxnSpPr>
        <p:spPr>
          <a:xfrm>
            <a:off x="2594105" y="4376852"/>
            <a:ext cx="792525" cy="0"/>
          </a:xfrm>
          <a:prstGeom prst="line">
            <a:avLst/>
          </a:prstGeom>
          <a:ln w="9525" cmpd="sng">
            <a:solidFill>
              <a:srgbClr val="0000FF"/>
            </a:solidFill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2" name="Straight Connector 361"/>
          <p:cNvCxnSpPr/>
          <p:nvPr/>
        </p:nvCxnSpPr>
        <p:spPr>
          <a:xfrm>
            <a:off x="2579981" y="4534847"/>
            <a:ext cx="792525" cy="0"/>
          </a:xfrm>
          <a:prstGeom prst="line">
            <a:avLst/>
          </a:prstGeom>
          <a:ln w="9525" cmpd="sng">
            <a:solidFill>
              <a:srgbClr val="FF0000"/>
            </a:solidFill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3" name="Straight Connector 362"/>
          <p:cNvCxnSpPr/>
          <p:nvPr/>
        </p:nvCxnSpPr>
        <p:spPr>
          <a:xfrm>
            <a:off x="2602801" y="4609487"/>
            <a:ext cx="792525" cy="0"/>
          </a:xfrm>
          <a:prstGeom prst="line">
            <a:avLst/>
          </a:prstGeom>
          <a:ln w="9525" cmpd="sng">
            <a:solidFill>
              <a:srgbClr val="FF0000"/>
            </a:solidFill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4" name="Straight Connector 363"/>
          <p:cNvCxnSpPr/>
          <p:nvPr/>
        </p:nvCxnSpPr>
        <p:spPr>
          <a:xfrm>
            <a:off x="2612663" y="4671167"/>
            <a:ext cx="792525" cy="0"/>
          </a:xfrm>
          <a:prstGeom prst="line">
            <a:avLst/>
          </a:prstGeom>
          <a:ln w="9525" cmpd="sng">
            <a:solidFill>
              <a:srgbClr val="FF0000"/>
            </a:solidFill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5" name="Straight Connector 364"/>
          <p:cNvCxnSpPr/>
          <p:nvPr/>
        </p:nvCxnSpPr>
        <p:spPr>
          <a:xfrm>
            <a:off x="2591114" y="4725018"/>
            <a:ext cx="792525" cy="0"/>
          </a:xfrm>
          <a:prstGeom prst="line">
            <a:avLst/>
          </a:prstGeom>
          <a:ln w="9525" cmpd="sng">
            <a:solidFill>
              <a:srgbClr val="FF0000"/>
            </a:solidFill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6" name="Straight Connector 365"/>
          <p:cNvCxnSpPr/>
          <p:nvPr/>
        </p:nvCxnSpPr>
        <p:spPr>
          <a:xfrm>
            <a:off x="2612663" y="5202726"/>
            <a:ext cx="792525" cy="0"/>
          </a:xfrm>
          <a:prstGeom prst="line">
            <a:avLst/>
          </a:prstGeom>
          <a:ln w="9525" cmpd="sng">
            <a:solidFill>
              <a:srgbClr val="FF0000"/>
            </a:solidFill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7" name="Straight Connector 366"/>
          <p:cNvCxnSpPr/>
          <p:nvPr/>
        </p:nvCxnSpPr>
        <p:spPr>
          <a:xfrm>
            <a:off x="2591293" y="5373684"/>
            <a:ext cx="792525" cy="0"/>
          </a:xfrm>
          <a:prstGeom prst="line">
            <a:avLst/>
          </a:prstGeom>
          <a:ln w="9525" cmpd="sng">
            <a:solidFill>
              <a:srgbClr val="FF0000"/>
            </a:solidFill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8" name="Straight Connector 367"/>
          <p:cNvCxnSpPr/>
          <p:nvPr/>
        </p:nvCxnSpPr>
        <p:spPr>
          <a:xfrm>
            <a:off x="2605395" y="5353053"/>
            <a:ext cx="792525" cy="0"/>
          </a:xfrm>
          <a:prstGeom prst="line">
            <a:avLst/>
          </a:prstGeom>
          <a:ln w="9525" cmpd="sng">
            <a:solidFill>
              <a:srgbClr val="0000FF"/>
            </a:solidFill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9" name="Straight Connector 368"/>
          <p:cNvCxnSpPr/>
          <p:nvPr/>
        </p:nvCxnSpPr>
        <p:spPr>
          <a:xfrm>
            <a:off x="2570993" y="5445954"/>
            <a:ext cx="792525" cy="0"/>
          </a:xfrm>
          <a:prstGeom prst="line">
            <a:avLst/>
          </a:prstGeom>
          <a:ln w="9525" cmpd="sng">
            <a:solidFill>
              <a:srgbClr val="FF0000"/>
            </a:solidFill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0" name="Straight Connector 369"/>
          <p:cNvCxnSpPr/>
          <p:nvPr/>
        </p:nvCxnSpPr>
        <p:spPr>
          <a:xfrm>
            <a:off x="2593813" y="5527074"/>
            <a:ext cx="792525" cy="0"/>
          </a:xfrm>
          <a:prstGeom prst="line">
            <a:avLst/>
          </a:prstGeom>
          <a:ln w="9525" cmpd="sng">
            <a:solidFill>
              <a:srgbClr val="FF0000"/>
            </a:solidFill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1" name="Straight Connector 370"/>
          <p:cNvCxnSpPr/>
          <p:nvPr/>
        </p:nvCxnSpPr>
        <p:spPr>
          <a:xfrm>
            <a:off x="2596322" y="5613444"/>
            <a:ext cx="792525" cy="0"/>
          </a:xfrm>
          <a:prstGeom prst="line">
            <a:avLst/>
          </a:prstGeom>
          <a:ln w="9525" cmpd="sng">
            <a:solidFill>
              <a:srgbClr val="FF0000"/>
            </a:solidFill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2" name="Straight Connector 371"/>
          <p:cNvCxnSpPr/>
          <p:nvPr/>
        </p:nvCxnSpPr>
        <p:spPr>
          <a:xfrm>
            <a:off x="2573502" y="5681904"/>
            <a:ext cx="792525" cy="0"/>
          </a:xfrm>
          <a:prstGeom prst="line">
            <a:avLst/>
          </a:prstGeom>
          <a:ln w="9525" cmpd="sng">
            <a:solidFill>
              <a:srgbClr val="FF0000"/>
            </a:solidFill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3" name="Straight Connector 372"/>
          <p:cNvCxnSpPr/>
          <p:nvPr/>
        </p:nvCxnSpPr>
        <p:spPr>
          <a:xfrm>
            <a:off x="2605395" y="5777868"/>
            <a:ext cx="792525" cy="0"/>
          </a:xfrm>
          <a:prstGeom prst="line">
            <a:avLst/>
          </a:prstGeom>
          <a:ln w="9525" cmpd="sng">
            <a:solidFill>
              <a:srgbClr val="FF0000"/>
            </a:solidFill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4" name="Straight Connector 373"/>
          <p:cNvCxnSpPr/>
          <p:nvPr/>
        </p:nvCxnSpPr>
        <p:spPr>
          <a:xfrm>
            <a:off x="2579981" y="5695818"/>
            <a:ext cx="792525" cy="0"/>
          </a:xfrm>
          <a:prstGeom prst="line">
            <a:avLst/>
          </a:prstGeom>
          <a:ln w="9525" cmpd="sng">
            <a:solidFill>
              <a:srgbClr val="0000FF"/>
            </a:solidFill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5" name="Straight Connector 374"/>
          <p:cNvCxnSpPr/>
          <p:nvPr/>
        </p:nvCxnSpPr>
        <p:spPr>
          <a:xfrm>
            <a:off x="2578026" y="5860099"/>
            <a:ext cx="792525" cy="0"/>
          </a:xfrm>
          <a:prstGeom prst="line">
            <a:avLst/>
          </a:prstGeom>
          <a:ln w="9525" cmpd="sng">
            <a:solidFill>
              <a:srgbClr val="FF0000"/>
            </a:solidFill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6" name="Straight Connector 375"/>
          <p:cNvCxnSpPr/>
          <p:nvPr/>
        </p:nvCxnSpPr>
        <p:spPr>
          <a:xfrm>
            <a:off x="2579981" y="6164728"/>
            <a:ext cx="792525" cy="0"/>
          </a:xfrm>
          <a:prstGeom prst="line">
            <a:avLst/>
          </a:prstGeom>
          <a:ln w="9525" cmpd="sng">
            <a:solidFill>
              <a:srgbClr val="FF0000"/>
            </a:solidFill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7" name="Straight Connector 376"/>
          <p:cNvCxnSpPr/>
          <p:nvPr/>
        </p:nvCxnSpPr>
        <p:spPr>
          <a:xfrm>
            <a:off x="2586505" y="6183122"/>
            <a:ext cx="792525" cy="0"/>
          </a:xfrm>
          <a:prstGeom prst="line">
            <a:avLst/>
          </a:prstGeom>
          <a:ln w="9525" cmpd="sng">
            <a:solidFill>
              <a:srgbClr val="0000FF"/>
            </a:solidFill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/>
          <p:nvPr/>
        </p:nvCxnSpPr>
        <p:spPr>
          <a:xfrm>
            <a:off x="340796" y="1045359"/>
            <a:ext cx="314661" cy="0"/>
          </a:xfrm>
          <a:prstGeom prst="line">
            <a:avLst/>
          </a:prstGeom>
          <a:ln w="9525" cmpd="sng">
            <a:solidFill>
              <a:srgbClr val="FF0000"/>
            </a:solidFill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3" name="Straight Connector 162"/>
          <p:cNvCxnSpPr/>
          <p:nvPr/>
        </p:nvCxnSpPr>
        <p:spPr>
          <a:xfrm>
            <a:off x="384763" y="1398152"/>
            <a:ext cx="270694" cy="0"/>
          </a:xfrm>
          <a:prstGeom prst="line">
            <a:avLst/>
          </a:prstGeom>
          <a:ln w="9525" cmpd="sng">
            <a:solidFill>
              <a:srgbClr val="0000FF"/>
            </a:solidFill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9" name="Rectangle 168"/>
          <p:cNvSpPr/>
          <p:nvPr/>
        </p:nvSpPr>
        <p:spPr>
          <a:xfrm>
            <a:off x="441631" y="1701899"/>
            <a:ext cx="126506" cy="218332"/>
          </a:xfrm>
          <a:prstGeom prst="rect">
            <a:avLst/>
          </a:prstGeom>
          <a:solidFill>
            <a:srgbClr val="008000"/>
          </a:solidFill>
          <a:ln w="63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Rectangle 169"/>
          <p:cNvSpPr/>
          <p:nvPr/>
        </p:nvSpPr>
        <p:spPr>
          <a:xfrm>
            <a:off x="711549" y="1626399"/>
            <a:ext cx="5758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Core</a:t>
            </a:r>
            <a:endParaRPr lang="en-US" sz="1600" dirty="0"/>
          </a:p>
        </p:txBody>
      </p:sp>
      <p:sp>
        <p:nvSpPr>
          <p:cNvPr id="10" name="Rectangle 9"/>
          <p:cNvSpPr/>
          <p:nvPr/>
        </p:nvSpPr>
        <p:spPr>
          <a:xfrm>
            <a:off x="200508" y="822193"/>
            <a:ext cx="1320011" cy="125670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Rectangle 171"/>
          <p:cNvSpPr/>
          <p:nvPr/>
        </p:nvSpPr>
        <p:spPr>
          <a:xfrm>
            <a:off x="268662" y="5887683"/>
            <a:ext cx="22530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Total Core: 406 ft.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Samples for XRD : 34 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Samples for SEM: 8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73" name="Rectangle 172"/>
          <p:cNvSpPr/>
          <p:nvPr/>
        </p:nvSpPr>
        <p:spPr>
          <a:xfrm>
            <a:off x="5039656" y="5864068"/>
            <a:ext cx="22530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Total Core: 282 ft.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Samples for XRD : 25 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Samples for SEM: 6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573445"/>
            <a:ext cx="24079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Foot by foot core characterization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</a:t>
            </a:r>
            <a:r>
              <a:rPr lang="en-US" sz="1600" dirty="0" smtClean="0"/>
              <a:t>amples ~ every </a:t>
            </a:r>
            <a:r>
              <a:rPr lang="en-US" sz="1600" dirty="0"/>
              <a:t>3 </a:t>
            </a:r>
            <a:r>
              <a:rPr lang="en-US" sz="1600" dirty="0" smtClean="0"/>
              <a:t>ft.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Strategically took samples at various depths with visual differences for XRD and SEM</a:t>
            </a:r>
          </a:p>
        </p:txBody>
      </p:sp>
      <p:sp>
        <p:nvSpPr>
          <p:cNvPr id="3" name="Rectangle 2"/>
          <p:cNvSpPr/>
          <p:nvPr/>
        </p:nvSpPr>
        <p:spPr>
          <a:xfrm>
            <a:off x="25167" y="2474068"/>
            <a:ext cx="2206305" cy="22893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920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17" y="943823"/>
            <a:ext cx="8910590" cy="591417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8587" y="173848"/>
            <a:ext cx="834768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110951"/>
                </a:solidFill>
              </a:rPr>
              <a:t>Stokes A-30804 Compositional Trends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170411" y="838496"/>
            <a:ext cx="8895413" cy="385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69692" y="859544"/>
            <a:ext cx="8435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Opal-A</a:t>
            </a:r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>
            <a:off x="2434322" y="860023"/>
            <a:ext cx="9408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Opal-CT</a:t>
            </a:r>
            <a:endParaRPr lang="en-US" b="1" dirty="0"/>
          </a:p>
        </p:txBody>
      </p:sp>
      <p:sp>
        <p:nvSpPr>
          <p:cNvPr id="7" name="Rectangle 6"/>
          <p:cNvSpPr/>
          <p:nvPr/>
        </p:nvSpPr>
        <p:spPr>
          <a:xfrm>
            <a:off x="4147699" y="861796"/>
            <a:ext cx="11886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Total Silica</a:t>
            </a:r>
            <a:endParaRPr lang="en-US" b="1" dirty="0"/>
          </a:p>
        </p:txBody>
      </p:sp>
      <p:sp>
        <p:nvSpPr>
          <p:cNvPr id="8" name="Rectangle 7"/>
          <p:cNvSpPr/>
          <p:nvPr/>
        </p:nvSpPr>
        <p:spPr>
          <a:xfrm>
            <a:off x="5852171" y="862275"/>
            <a:ext cx="14753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Total Detritus</a:t>
            </a:r>
            <a:endParaRPr lang="en-US" b="1" dirty="0"/>
          </a:p>
        </p:txBody>
      </p:sp>
      <p:sp>
        <p:nvSpPr>
          <p:cNvPr id="9" name="Rectangle 8"/>
          <p:cNvSpPr/>
          <p:nvPr/>
        </p:nvSpPr>
        <p:spPr>
          <a:xfrm>
            <a:off x="7980854" y="857056"/>
            <a:ext cx="7493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Pyrite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63385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059258"/>
            <a:ext cx="9067800" cy="541373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0411" y="898656"/>
            <a:ext cx="8895413" cy="385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48587" y="173848"/>
            <a:ext cx="834768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solidFill>
                  <a:srgbClr val="110951"/>
                </a:solidFill>
              </a:rPr>
              <a:t>Newlove</a:t>
            </a:r>
            <a:r>
              <a:rPr lang="en-US" sz="3200" b="1" dirty="0" smtClean="0">
                <a:solidFill>
                  <a:srgbClr val="110951"/>
                </a:solidFill>
              </a:rPr>
              <a:t> 76-RD1 Compositional Trends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162393" y="6436892"/>
            <a:ext cx="8895413" cy="385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69692" y="943768"/>
            <a:ext cx="8435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Opal-A</a:t>
            </a:r>
            <a:endParaRPr lang="en-US" b="1" dirty="0"/>
          </a:p>
        </p:txBody>
      </p:sp>
      <p:sp>
        <p:nvSpPr>
          <p:cNvPr id="8" name="Rectangle 7"/>
          <p:cNvSpPr/>
          <p:nvPr/>
        </p:nvSpPr>
        <p:spPr>
          <a:xfrm>
            <a:off x="2434322" y="944247"/>
            <a:ext cx="9408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Opal-CT</a:t>
            </a:r>
            <a:endParaRPr lang="en-US" b="1" dirty="0"/>
          </a:p>
        </p:txBody>
      </p:sp>
      <p:sp>
        <p:nvSpPr>
          <p:cNvPr id="9" name="Rectangle 8"/>
          <p:cNvSpPr/>
          <p:nvPr/>
        </p:nvSpPr>
        <p:spPr>
          <a:xfrm>
            <a:off x="4147699" y="946020"/>
            <a:ext cx="11886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Total Silica</a:t>
            </a:r>
            <a:endParaRPr lang="en-US" b="1" dirty="0"/>
          </a:p>
        </p:txBody>
      </p:sp>
      <p:sp>
        <p:nvSpPr>
          <p:cNvPr id="10" name="Rectangle 9"/>
          <p:cNvSpPr/>
          <p:nvPr/>
        </p:nvSpPr>
        <p:spPr>
          <a:xfrm>
            <a:off x="5852171" y="946499"/>
            <a:ext cx="14753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Total Detritus</a:t>
            </a:r>
            <a:endParaRPr lang="en-US" b="1" dirty="0"/>
          </a:p>
        </p:txBody>
      </p:sp>
      <p:sp>
        <p:nvSpPr>
          <p:cNvPr id="11" name="Rectangle 10"/>
          <p:cNvSpPr/>
          <p:nvPr/>
        </p:nvSpPr>
        <p:spPr>
          <a:xfrm>
            <a:off x="7980854" y="941280"/>
            <a:ext cx="7493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Pyrite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33501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48588" y="6144301"/>
            <a:ext cx="8790910" cy="692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210215" y="1350373"/>
            <a:ext cx="2090588" cy="53910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48587" y="173848"/>
            <a:ext cx="834768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110951"/>
                </a:solidFill>
              </a:rPr>
              <a:t>Classification Scheme</a:t>
            </a:r>
            <a:endParaRPr lang="en-US" sz="3200" dirty="0"/>
          </a:p>
        </p:txBody>
      </p:sp>
      <p:sp>
        <p:nvSpPr>
          <p:cNvPr id="33" name="TextBox 32"/>
          <p:cNvSpPr txBox="1"/>
          <p:nvPr/>
        </p:nvSpPr>
        <p:spPr>
          <a:xfrm>
            <a:off x="6205588" y="928832"/>
            <a:ext cx="1486779" cy="338554"/>
          </a:xfrm>
          <a:prstGeom prst="rect">
            <a:avLst/>
          </a:prstGeom>
          <a:solidFill>
            <a:srgbClr val="AEE875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Principle Name</a:t>
            </a:r>
            <a:endParaRPr lang="en-US" sz="1600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1238132" y="932951"/>
            <a:ext cx="2058028" cy="5756453"/>
            <a:chOff x="444382" y="980576"/>
            <a:chExt cx="2058028" cy="5756453"/>
          </a:xfrm>
        </p:grpSpPr>
        <p:sp>
          <p:nvSpPr>
            <p:cNvPr id="15" name="Rectangle 14"/>
            <p:cNvSpPr/>
            <p:nvPr/>
          </p:nvSpPr>
          <p:spPr>
            <a:xfrm>
              <a:off x="548820" y="1550418"/>
              <a:ext cx="1771062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 smtClean="0"/>
                <a:t>&gt;50% Total Silica</a:t>
              </a:r>
            </a:p>
            <a:p>
              <a:pPr algn="ctr"/>
              <a:r>
                <a:rPr lang="en-US" sz="1600" dirty="0" smtClean="0"/>
                <a:t>(Opal-A </a:t>
              </a:r>
              <a:r>
                <a:rPr lang="en-US" sz="1600" b="1" dirty="0" smtClean="0">
                  <a:solidFill>
                    <a:srgbClr val="FF0000"/>
                  </a:solidFill>
                </a:rPr>
                <a:t>&gt;</a:t>
              </a:r>
              <a:r>
                <a:rPr lang="en-US" sz="1600" dirty="0" smtClean="0"/>
                <a:t> Opal-CT)</a:t>
              </a:r>
            </a:p>
            <a:p>
              <a:pPr algn="ctr"/>
              <a:r>
                <a:rPr lang="en-US" sz="1600" dirty="0" smtClean="0"/>
                <a:t>+ Minor Detritus</a:t>
              </a:r>
              <a:endParaRPr lang="en-US" sz="1600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48819" y="2498726"/>
              <a:ext cx="1771062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 smtClean="0"/>
                <a:t>&gt;50% Total Silica</a:t>
              </a:r>
            </a:p>
            <a:p>
              <a:pPr algn="ctr"/>
              <a:r>
                <a:rPr lang="en-US" sz="1600" dirty="0" smtClean="0"/>
                <a:t>(Opal-A </a:t>
              </a:r>
              <a:r>
                <a:rPr lang="en-US" sz="1600" b="1" dirty="0" smtClean="0">
                  <a:solidFill>
                    <a:srgbClr val="FF0000"/>
                  </a:solidFill>
                </a:rPr>
                <a:t>&lt;</a:t>
              </a:r>
              <a:r>
                <a:rPr lang="en-US" sz="1600" b="1" dirty="0" smtClean="0"/>
                <a:t> </a:t>
              </a:r>
              <a:r>
                <a:rPr lang="en-US" sz="1600" dirty="0" smtClean="0"/>
                <a:t>Opal-CT)</a:t>
              </a:r>
            </a:p>
            <a:p>
              <a:pPr algn="ctr"/>
              <a:r>
                <a:rPr lang="en-US" sz="1600" dirty="0" smtClean="0"/>
                <a:t>+Minor Detritus</a:t>
              </a:r>
              <a:endParaRPr lang="en-US" sz="1600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52506" y="4770748"/>
              <a:ext cx="1838645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 smtClean="0"/>
                <a:t>&gt;50% Total Detritus</a:t>
              </a:r>
            </a:p>
            <a:p>
              <a:pPr algn="ctr"/>
              <a:r>
                <a:rPr lang="en-US" sz="1600" dirty="0" smtClean="0"/>
                <a:t>+Minor Total Silica</a:t>
              </a:r>
            </a:p>
            <a:p>
              <a:pPr algn="ctr"/>
              <a:r>
                <a:rPr lang="en-US" sz="1600" dirty="0" smtClean="0"/>
                <a:t>(Opal-A </a:t>
              </a:r>
              <a:r>
                <a:rPr lang="en-US" sz="1600" dirty="0" smtClean="0">
                  <a:solidFill>
                    <a:srgbClr val="FF0000"/>
                  </a:solidFill>
                </a:rPr>
                <a:t>&gt;</a:t>
              </a:r>
              <a:r>
                <a:rPr lang="en-US" sz="1600" dirty="0" smtClean="0"/>
                <a:t> Opal-CT)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52507" y="5906032"/>
              <a:ext cx="1838645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 smtClean="0"/>
                <a:t>&gt;50% Total Detritus</a:t>
              </a:r>
            </a:p>
            <a:p>
              <a:pPr algn="ctr"/>
              <a:r>
                <a:rPr lang="en-US" sz="1600" dirty="0" smtClean="0"/>
                <a:t>+Minor Total Silica</a:t>
              </a:r>
            </a:p>
            <a:p>
              <a:pPr algn="ctr"/>
              <a:r>
                <a:rPr lang="en-US" sz="1600" dirty="0" smtClean="0"/>
                <a:t>(Opal-A </a:t>
              </a:r>
              <a:r>
                <a:rPr lang="en-US" sz="1600" dirty="0" smtClean="0">
                  <a:solidFill>
                    <a:srgbClr val="FF0000"/>
                  </a:solidFill>
                </a:rPr>
                <a:t>&lt;</a:t>
              </a:r>
              <a:r>
                <a:rPr lang="en-US" sz="1600" dirty="0" smtClean="0"/>
                <a:t> Opal-CT)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44382" y="980576"/>
              <a:ext cx="2058028" cy="338554"/>
            </a:xfrm>
            <a:prstGeom prst="rect">
              <a:avLst/>
            </a:prstGeom>
            <a:solidFill>
              <a:srgbClr val="AEE875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Major Component (s)</a:t>
              </a:r>
              <a:endParaRPr lang="en-US" sz="1600" b="1" dirty="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95635" y="3460369"/>
              <a:ext cx="1962653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 smtClean="0"/>
                <a:t>&gt;50% Total Silica</a:t>
              </a:r>
            </a:p>
            <a:p>
              <a:pPr algn="ctr"/>
              <a:r>
                <a:rPr lang="en-US" sz="1600" dirty="0" smtClean="0"/>
                <a:t>(Opal-A </a:t>
              </a:r>
              <a:r>
                <a:rPr lang="en-US" sz="1600" dirty="0" smtClean="0">
                  <a:solidFill>
                    <a:srgbClr val="FF0000"/>
                  </a:solidFill>
                </a:rPr>
                <a:t>&lt;</a:t>
              </a:r>
              <a:r>
                <a:rPr lang="en-US" sz="1600" dirty="0" smtClean="0"/>
                <a:t> Opal-CT)</a:t>
              </a:r>
            </a:p>
            <a:p>
              <a:pPr algn="ctr"/>
              <a:r>
                <a:rPr lang="en-US" sz="1600" dirty="0" smtClean="0"/>
                <a:t>+Minor Detritus </a:t>
              </a:r>
            </a:p>
            <a:p>
              <a:pPr algn="ctr"/>
              <a:r>
                <a:rPr lang="en-US" sz="1600" dirty="0" smtClean="0"/>
                <a:t>(&lt;20% </a:t>
              </a:r>
              <a:r>
                <a:rPr lang="en-US" sz="1600" dirty="0" err="1" smtClean="0"/>
                <a:t>phylloslicates</a:t>
              </a:r>
              <a:r>
                <a:rPr lang="en-US" sz="1600" dirty="0" smtClean="0"/>
                <a:t>)</a:t>
              </a:r>
              <a:endParaRPr lang="en-US" sz="1600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654243" y="1918856"/>
            <a:ext cx="1828800" cy="4284623"/>
            <a:chOff x="2860493" y="1966481"/>
            <a:chExt cx="1828800" cy="4284623"/>
          </a:xfrm>
        </p:grpSpPr>
        <p:cxnSp>
          <p:nvCxnSpPr>
            <p:cNvPr id="25" name="Straight Arrow Connector 24"/>
            <p:cNvCxnSpPr/>
            <p:nvPr/>
          </p:nvCxnSpPr>
          <p:spPr>
            <a:xfrm>
              <a:off x="2860493" y="1966481"/>
              <a:ext cx="1828800" cy="0"/>
            </a:xfrm>
            <a:prstGeom prst="straightConnector1">
              <a:avLst/>
            </a:prstGeom>
            <a:ln w="57150">
              <a:solidFill>
                <a:srgbClr val="92D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2860493" y="2859105"/>
              <a:ext cx="1828800" cy="0"/>
            </a:xfrm>
            <a:prstGeom prst="straightConnector1">
              <a:avLst/>
            </a:prstGeom>
            <a:ln w="57150">
              <a:solidFill>
                <a:srgbClr val="92D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2860493" y="5201718"/>
              <a:ext cx="1828800" cy="0"/>
            </a:xfrm>
            <a:prstGeom prst="straightConnector1">
              <a:avLst/>
            </a:prstGeom>
            <a:ln w="57150">
              <a:solidFill>
                <a:srgbClr val="92D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2860493" y="6251104"/>
              <a:ext cx="1828800" cy="0"/>
            </a:xfrm>
            <a:prstGeom prst="straightConnector1">
              <a:avLst/>
            </a:prstGeom>
            <a:ln w="57150">
              <a:solidFill>
                <a:srgbClr val="92D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>
              <a:off x="2860493" y="3986217"/>
              <a:ext cx="1828800" cy="0"/>
            </a:xfrm>
            <a:prstGeom prst="straightConnector1">
              <a:avLst/>
            </a:prstGeom>
            <a:ln w="57150">
              <a:solidFill>
                <a:srgbClr val="92D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/>
          <p:nvPr/>
        </p:nvGrpSpPr>
        <p:grpSpPr>
          <a:xfrm>
            <a:off x="5909503" y="1340345"/>
            <a:ext cx="2093979" cy="5391008"/>
            <a:chOff x="6830253" y="1387970"/>
            <a:chExt cx="2093979" cy="5391008"/>
          </a:xfrm>
        </p:grpSpPr>
        <p:sp>
          <p:nvSpPr>
            <p:cNvPr id="38" name="Rectangle 37"/>
            <p:cNvSpPr/>
            <p:nvPr/>
          </p:nvSpPr>
          <p:spPr>
            <a:xfrm>
              <a:off x="6830253" y="1387970"/>
              <a:ext cx="2090588" cy="53910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042082" y="1796639"/>
              <a:ext cx="168507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 smtClean="0"/>
                <a:t>Muddy Diatomite</a:t>
              </a:r>
              <a:endParaRPr lang="en-US" sz="1600" b="1" dirty="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177309" y="2631709"/>
              <a:ext cx="144873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 smtClean="0"/>
                <a:t>Diatomaceous </a:t>
              </a:r>
            </a:p>
            <a:p>
              <a:pPr algn="ctr"/>
              <a:r>
                <a:rPr lang="en-US" sz="1600" b="1" dirty="0" err="1" smtClean="0"/>
                <a:t>Porcelanite</a:t>
              </a:r>
              <a:endParaRPr lang="en-US" sz="1600" b="1" dirty="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7240658" y="5934646"/>
              <a:ext cx="137428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 err="1" smtClean="0"/>
                <a:t>Porcelaneous</a:t>
              </a:r>
              <a:r>
                <a:rPr lang="en-US" sz="1600" b="1" dirty="0" smtClean="0"/>
                <a:t> </a:t>
              </a:r>
            </a:p>
            <a:p>
              <a:pPr algn="ctr"/>
              <a:r>
                <a:rPr lang="en-US" sz="1600" b="1" dirty="0" smtClean="0"/>
                <a:t>Mudstone</a:t>
              </a:r>
              <a:endParaRPr lang="en-US" sz="1600" b="1" dirty="0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210050" y="4930180"/>
              <a:ext cx="144873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 smtClean="0"/>
                <a:t>Diatomaceous </a:t>
              </a:r>
            </a:p>
            <a:p>
              <a:pPr algn="ctr"/>
              <a:r>
                <a:rPr lang="en-US" sz="1600" b="1" dirty="0" smtClean="0"/>
                <a:t>Mudstone</a:t>
              </a:r>
              <a:endParaRPr lang="en-US" sz="1600" b="1" dirty="0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6879120" y="3758821"/>
              <a:ext cx="204511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 smtClean="0"/>
                <a:t>Clayey Diatomaceous </a:t>
              </a:r>
            </a:p>
            <a:p>
              <a:pPr algn="ctr"/>
              <a:r>
                <a:rPr lang="en-US" sz="1600" b="1" dirty="0" err="1" smtClean="0"/>
                <a:t>Porcelanite</a:t>
              </a:r>
              <a:endParaRPr lang="en-US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609821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4780" y="3102226"/>
            <a:ext cx="15095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muddy diatomite 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(massive)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04371" y="3115383"/>
            <a:ext cx="22121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muddy diatomite 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(discontinuously laminated)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8587" y="173848"/>
            <a:ext cx="834768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solidFill>
                  <a:srgbClr val="110951"/>
                </a:solidFill>
              </a:rPr>
              <a:t>Newlove</a:t>
            </a:r>
            <a:r>
              <a:rPr lang="en-US" sz="3200" b="1" dirty="0" smtClean="0">
                <a:solidFill>
                  <a:srgbClr val="110951"/>
                </a:solidFill>
              </a:rPr>
              <a:t> 76-RD1 </a:t>
            </a:r>
            <a:r>
              <a:rPr lang="en-US" sz="3200" b="1" dirty="0" err="1" smtClean="0">
                <a:solidFill>
                  <a:srgbClr val="110951"/>
                </a:solidFill>
              </a:rPr>
              <a:t>Lithofacies</a:t>
            </a:r>
            <a:endParaRPr lang="en-US" sz="3200" dirty="0"/>
          </a:p>
        </p:txBody>
      </p:sp>
      <p:sp>
        <p:nvSpPr>
          <p:cNvPr id="11" name="Rectangle 10"/>
          <p:cNvSpPr/>
          <p:nvPr/>
        </p:nvSpPr>
        <p:spPr>
          <a:xfrm>
            <a:off x="138365" y="1134614"/>
            <a:ext cx="22498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/>
              <a:t>3</a:t>
            </a:r>
            <a:r>
              <a:rPr lang="en-US" b="1" u="sng" dirty="0" smtClean="0"/>
              <a:t> Primary </a:t>
            </a:r>
            <a:r>
              <a:rPr lang="en-US" b="1" u="sng" dirty="0" err="1" smtClean="0"/>
              <a:t>Lithofacies</a:t>
            </a:r>
            <a:r>
              <a:rPr lang="en-US" b="1" u="sng" dirty="0" smtClean="0"/>
              <a:t>: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894920" y="1728199"/>
            <a:ext cx="13476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1) Muddy</a:t>
            </a:r>
          </a:p>
          <a:p>
            <a:pPr algn="ctr"/>
            <a:r>
              <a:rPr lang="en-US" b="1" dirty="0" smtClean="0"/>
              <a:t>    Diatomite</a:t>
            </a:r>
            <a:endParaRPr lang="en-US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83" y="2598783"/>
            <a:ext cx="2926117" cy="30233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6928" y="2598783"/>
            <a:ext cx="2835387" cy="289535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714360" y="1731256"/>
            <a:ext cx="18458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2</a:t>
            </a:r>
            <a:r>
              <a:rPr lang="en-US" b="1" dirty="0" smtClean="0"/>
              <a:t>) Diatomaceous </a:t>
            </a:r>
          </a:p>
          <a:p>
            <a:pPr algn="ctr"/>
            <a:r>
              <a:rPr lang="en-US" b="1" dirty="0" smtClean="0"/>
              <a:t>  Mudstone</a:t>
            </a:r>
            <a:endParaRPr lang="en-US" b="1" dirty="0"/>
          </a:p>
        </p:txBody>
      </p:sp>
      <p:sp>
        <p:nvSpPr>
          <p:cNvPr id="16" name="Rectangle 15"/>
          <p:cNvSpPr/>
          <p:nvPr/>
        </p:nvSpPr>
        <p:spPr>
          <a:xfrm>
            <a:off x="6803340" y="1741436"/>
            <a:ext cx="17929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3) Diatomaceous</a:t>
            </a:r>
          </a:p>
          <a:p>
            <a:pPr algn="ctr"/>
            <a:r>
              <a:rPr lang="en-US" b="1" dirty="0" smtClean="0"/>
              <a:t>   </a:t>
            </a:r>
            <a:r>
              <a:rPr lang="en-US" b="1" dirty="0" err="1" smtClean="0"/>
              <a:t>Porcelanite</a:t>
            </a:r>
            <a:endParaRPr lang="en-US" b="1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0747" y="2598783"/>
            <a:ext cx="2866874" cy="281613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38365" y="2423053"/>
            <a:ext cx="229383" cy="692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213504" y="2377587"/>
            <a:ext cx="229383" cy="692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253785" y="2531227"/>
            <a:ext cx="229383" cy="692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391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25062" y="1059872"/>
            <a:ext cx="1300416" cy="400110"/>
          </a:xfrm>
          <a:prstGeom prst="rect">
            <a:avLst/>
          </a:prstGeom>
          <a:solidFill>
            <a:srgbClr val="AEE875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48587" y="173848"/>
            <a:ext cx="5068259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110951"/>
                </a:solidFill>
              </a:rPr>
              <a:t>Presenter Background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181547" y="1045915"/>
            <a:ext cx="16327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Education</a:t>
            </a:r>
            <a:endParaRPr lang="en-US" sz="2000" b="1" dirty="0"/>
          </a:p>
        </p:txBody>
      </p:sp>
      <p:sp>
        <p:nvSpPr>
          <p:cNvPr id="10" name="Rectangle 9"/>
          <p:cNvSpPr/>
          <p:nvPr/>
        </p:nvSpPr>
        <p:spPr>
          <a:xfrm>
            <a:off x="106014" y="3301770"/>
            <a:ext cx="2765688" cy="400110"/>
          </a:xfrm>
          <a:prstGeom prst="rect">
            <a:avLst/>
          </a:prstGeom>
          <a:solidFill>
            <a:srgbClr val="AEE875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33924" y="3318008"/>
            <a:ext cx="28912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Professional Experience</a:t>
            </a:r>
            <a:endParaRPr lang="en-US" sz="2000" b="1" dirty="0"/>
          </a:p>
        </p:txBody>
      </p:sp>
      <p:sp>
        <p:nvSpPr>
          <p:cNvPr id="12" name="Rectangle 11"/>
          <p:cNvSpPr/>
          <p:nvPr/>
        </p:nvSpPr>
        <p:spPr>
          <a:xfrm>
            <a:off x="37562" y="1609026"/>
            <a:ext cx="892568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MS, Geological Sciences</a:t>
            </a:r>
            <a:r>
              <a:rPr lang="en-US" dirty="0"/>
              <a:t> </a:t>
            </a:r>
            <a:r>
              <a:rPr lang="en-US" dirty="0" smtClean="0"/>
              <a:t>(2014), </a:t>
            </a:r>
            <a:r>
              <a:rPr lang="en-US" b="1" dirty="0" smtClean="0"/>
              <a:t>California State University, Long Beach</a:t>
            </a:r>
          </a:p>
          <a:p>
            <a:r>
              <a:rPr lang="en-US" b="1" dirty="0"/>
              <a:t>	</a:t>
            </a:r>
            <a:r>
              <a:rPr lang="en-US" sz="1600" b="1" dirty="0" smtClean="0"/>
              <a:t>	</a:t>
            </a:r>
            <a:r>
              <a:rPr lang="en-US" sz="1600" dirty="0" smtClean="0"/>
              <a:t>- President of AAPG Student Chapter </a:t>
            </a:r>
            <a:endParaRPr lang="en-US" dirty="0" smtClean="0"/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BS, Geological Sciences (2011), </a:t>
            </a:r>
            <a:r>
              <a:rPr lang="en-US" b="1" dirty="0" smtClean="0"/>
              <a:t>San Diego State University</a:t>
            </a:r>
          </a:p>
          <a:p>
            <a:r>
              <a:rPr lang="en-US" b="1" dirty="0"/>
              <a:t>	</a:t>
            </a:r>
            <a:r>
              <a:rPr lang="en-US" b="1" dirty="0" smtClean="0"/>
              <a:t>	</a:t>
            </a:r>
            <a:r>
              <a:rPr lang="en-US" sz="1600" dirty="0" smtClean="0"/>
              <a:t>- President of Associated Geology Students</a:t>
            </a:r>
            <a:endParaRPr lang="en-US" b="1" dirty="0" smtClean="0"/>
          </a:p>
          <a:p>
            <a:pPr lvl="1"/>
            <a:r>
              <a:rPr lang="en-US" b="1" dirty="0" smtClean="0"/>
              <a:t>	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7561" y="3851731"/>
            <a:ext cx="8851257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2060"/>
                </a:solidFill>
              </a:rPr>
              <a:t>Devon Energy Corporation</a:t>
            </a:r>
            <a:r>
              <a:rPr lang="en-US" dirty="0" smtClean="0"/>
              <a:t>, Oklahoma City, OK (June 2014-Current)</a:t>
            </a:r>
          </a:p>
          <a:p>
            <a:r>
              <a:rPr lang="en-US" b="1" dirty="0" smtClean="0"/>
              <a:t>	Geologist -- </a:t>
            </a:r>
            <a:r>
              <a:rPr lang="en-US" dirty="0" smtClean="0"/>
              <a:t>Anadarko Basin Business Unit </a:t>
            </a:r>
          </a:p>
          <a:p>
            <a:r>
              <a:rPr lang="en-US" sz="1600" dirty="0" smtClean="0"/>
              <a:t>       	    -Emerging professional </a:t>
            </a:r>
            <a:r>
              <a:rPr lang="en-US" sz="1600" dirty="0"/>
              <a:t>r</a:t>
            </a:r>
            <a:r>
              <a:rPr lang="en-US" sz="1600" dirty="0" smtClean="0"/>
              <a:t>otational </a:t>
            </a:r>
            <a:r>
              <a:rPr lang="en-US" sz="1600" dirty="0"/>
              <a:t>p</a:t>
            </a:r>
            <a:r>
              <a:rPr lang="en-US" sz="1600" dirty="0" smtClean="0"/>
              <a:t>rogram</a:t>
            </a:r>
          </a:p>
          <a:p>
            <a:r>
              <a:rPr lang="en-US" sz="1600" dirty="0"/>
              <a:t>	 </a:t>
            </a:r>
            <a:r>
              <a:rPr lang="en-US" sz="1600" dirty="0" smtClean="0"/>
              <a:t>   -Unconventional </a:t>
            </a:r>
            <a:r>
              <a:rPr lang="en-US" sz="1600" dirty="0"/>
              <a:t>oil-rich horizontal plays</a:t>
            </a:r>
            <a:endParaRPr lang="en-US" sz="1600" dirty="0" smtClean="0"/>
          </a:p>
          <a:p>
            <a:r>
              <a:rPr lang="en-US" sz="1600" dirty="0"/>
              <a:t>	 </a:t>
            </a:r>
            <a:r>
              <a:rPr lang="en-US" sz="1600" dirty="0" smtClean="0"/>
              <a:t>   -</a:t>
            </a:r>
            <a:r>
              <a:rPr lang="en-US" sz="1600" dirty="0"/>
              <a:t>E</a:t>
            </a:r>
            <a:r>
              <a:rPr lang="en-US" sz="1600" dirty="0" smtClean="0"/>
              <a:t>xploration, development, operations, and project management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Unconventional Geoscience Intern (Summer 2013) -- Devon Energy Corporation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New Ventures Geoscience Intern (Summer 2012) -- Chesapeake Energy Corporation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350" y="3387041"/>
            <a:ext cx="2471017" cy="185326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616" y="2080472"/>
            <a:ext cx="1494820" cy="149482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403" y="1241016"/>
            <a:ext cx="1142909" cy="114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43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48587" y="173848"/>
            <a:ext cx="834768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110951"/>
                </a:solidFill>
              </a:rPr>
              <a:t>Stokes A-30804 </a:t>
            </a:r>
            <a:r>
              <a:rPr lang="en-US" sz="3200" b="1" dirty="0" err="1" smtClean="0">
                <a:solidFill>
                  <a:srgbClr val="110951"/>
                </a:solidFill>
              </a:rPr>
              <a:t>Lithofacies</a:t>
            </a:r>
            <a:endParaRPr lang="en-US" sz="3200" dirty="0"/>
          </a:p>
        </p:txBody>
      </p:sp>
      <p:sp>
        <p:nvSpPr>
          <p:cNvPr id="14" name="Rectangle 13"/>
          <p:cNvSpPr/>
          <p:nvPr/>
        </p:nvSpPr>
        <p:spPr>
          <a:xfrm>
            <a:off x="102269" y="1134603"/>
            <a:ext cx="2321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 smtClean="0"/>
              <a:t>4 Primary </a:t>
            </a:r>
            <a:r>
              <a:rPr lang="en-US" b="1" u="sng" dirty="0" err="1" smtClean="0"/>
              <a:t>Lithofacies</a:t>
            </a:r>
            <a:r>
              <a:rPr lang="en-US" b="1" u="sng" dirty="0" smtClean="0"/>
              <a:t>: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1711" y="1913694"/>
            <a:ext cx="22014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1) Muddy</a:t>
            </a:r>
          </a:p>
          <a:p>
            <a:pPr algn="ctr"/>
            <a:r>
              <a:rPr lang="en-US" b="1" dirty="0" smtClean="0"/>
              <a:t>    Diatomite</a:t>
            </a:r>
            <a:endParaRPr lang="en-US" b="1" dirty="0"/>
          </a:p>
        </p:txBody>
      </p:sp>
      <p:sp>
        <p:nvSpPr>
          <p:cNvPr id="16" name="Rectangle 15"/>
          <p:cNvSpPr/>
          <p:nvPr/>
        </p:nvSpPr>
        <p:spPr>
          <a:xfrm>
            <a:off x="2303194" y="1913694"/>
            <a:ext cx="22372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2</a:t>
            </a:r>
            <a:r>
              <a:rPr lang="en-US" b="1" dirty="0" smtClean="0"/>
              <a:t>) </a:t>
            </a:r>
            <a:r>
              <a:rPr lang="en-US" b="1" dirty="0" err="1" smtClean="0"/>
              <a:t>Porcelaneous</a:t>
            </a:r>
            <a:r>
              <a:rPr lang="en-US" b="1" dirty="0" smtClean="0"/>
              <a:t> </a:t>
            </a:r>
          </a:p>
          <a:p>
            <a:pPr algn="ctr"/>
            <a:r>
              <a:rPr lang="en-US" b="1" dirty="0" smtClean="0"/>
              <a:t>   Mudstone</a:t>
            </a:r>
            <a:endParaRPr lang="en-US" b="1" dirty="0"/>
          </a:p>
        </p:txBody>
      </p:sp>
      <p:sp>
        <p:nvSpPr>
          <p:cNvPr id="17" name="Rectangle 16"/>
          <p:cNvSpPr/>
          <p:nvPr/>
        </p:nvSpPr>
        <p:spPr>
          <a:xfrm>
            <a:off x="4835915" y="1895192"/>
            <a:ext cx="17929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3) Diatomaceous</a:t>
            </a:r>
          </a:p>
          <a:p>
            <a:pPr algn="ctr"/>
            <a:r>
              <a:rPr lang="en-US" b="1" dirty="0" smtClean="0"/>
              <a:t>   </a:t>
            </a:r>
            <a:r>
              <a:rPr lang="en-US" b="1" dirty="0" err="1" smtClean="0"/>
              <a:t>Porcelanite</a:t>
            </a:r>
            <a:endParaRPr lang="en-US" b="1" dirty="0"/>
          </a:p>
        </p:txBody>
      </p:sp>
      <p:sp>
        <p:nvSpPr>
          <p:cNvPr id="18" name="Rectangle 17"/>
          <p:cNvSpPr/>
          <p:nvPr/>
        </p:nvSpPr>
        <p:spPr>
          <a:xfrm>
            <a:off x="6749917" y="1913693"/>
            <a:ext cx="24621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4</a:t>
            </a:r>
            <a:r>
              <a:rPr lang="en-US" b="1" dirty="0" smtClean="0"/>
              <a:t>) Clayey Diatomaceous</a:t>
            </a:r>
          </a:p>
          <a:p>
            <a:pPr algn="ctr"/>
            <a:r>
              <a:rPr lang="en-US" b="1" dirty="0" smtClean="0"/>
              <a:t>   </a:t>
            </a:r>
            <a:r>
              <a:rPr lang="en-US" b="1" dirty="0" err="1" smtClean="0"/>
              <a:t>Porcelanite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" y="2866259"/>
            <a:ext cx="2341015" cy="23482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3630" y="2917023"/>
            <a:ext cx="2245784" cy="22974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9292" y="2891082"/>
            <a:ext cx="2264116" cy="22985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5902" y="2917022"/>
            <a:ext cx="2249815" cy="227265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5721" y="2769218"/>
            <a:ext cx="229383" cy="692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341383" y="2866259"/>
            <a:ext cx="229383" cy="692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601908" y="2769218"/>
            <a:ext cx="229383" cy="692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886011" y="2866259"/>
            <a:ext cx="229383" cy="692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646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48587" y="173848"/>
            <a:ext cx="834768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110951"/>
                </a:solidFill>
              </a:rPr>
              <a:t>Sedimentary Features</a:t>
            </a: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79573" y="1144439"/>
            <a:ext cx="4368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Slump Folds, Erosional Surfaces, and Faults:</a:t>
            </a:r>
            <a:endParaRPr lang="en-US" b="1" u="sn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536" y="1899586"/>
            <a:ext cx="6673508" cy="30451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69640" y="5009990"/>
            <a:ext cx="2223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Stokes A-30804 </a:t>
            </a:r>
          </a:p>
          <a:p>
            <a:pPr algn="ctr"/>
            <a:r>
              <a:rPr lang="en-US" b="1" dirty="0" smtClean="0"/>
              <a:t>Depth: 601’ 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522921" y="5003184"/>
            <a:ext cx="2223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Stokes A-30804</a:t>
            </a:r>
          </a:p>
          <a:p>
            <a:pPr algn="ctr"/>
            <a:r>
              <a:rPr lang="en-US" b="1" dirty="0" smtClean="0"/>
              <a:t>Depth: 672’</a:t>
            </a:r>
            <a:endParaRPr lang="en-US" b="1" dirty="0"/>
          </a:p>
        </p:txBody>
      </p:sp>
      <p:sp>
        <p:nvSpPr>
          <p:cNvPr id="7" name="Rectangle 6"/>
          <p:cNvSpPr/>
          <p:nvPr/>
        </p:nvSpPr>
        <p:spPr>
          <a:xfrm>
            <a:off x="1112400" y="1730723"/>
            <a:ext cx="229383" cy="692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433087" y="1834378"/>
            <a:ext cx="229383" cy="692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092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48587" y="173848"/>
            <a:ext cx="834768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110951"/>
                </a:solidFill>
              </a:rPr>
              <a:t>Sedimentary Features</a:t>
            </a: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79573" y="1144439"/>
            <a:ext cx="4368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Slump Folds, Erosional Surfaces, and Faults:</a:t>
            </a:r>
            <a:endParaRPr lang="en-US" b="1" u="sng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929005" y="-647235"/>
            <a:ext cx="3038340" cy="804525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73069" y="5065562"/>
            <a:ext cx="2223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Newlove</a:t>
            </a:r>
            <a:r>
              <a:rPr lang="en-US" b="1" dirty="0" smtClean="0"/>
              <a:t> 76-RD1</a:t>
            </a:r>
          </a:p>
          <a:p>
            <a:pPr algn="ctr"/>
            <a:r>
              <a:rPr lang="en-US" b="1" dirty="0" smtClean="0"/>
              <a:t>Depth: 510’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663894" y="5065561"/>
            <a:ext cx="2223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Newlove</a:t>
            </a:r>
            <a:r>
              <a:rPr lang="en-US" b="1" dirty="0" smtClean="0"/>
              <a:t> 76-RD1</a:t>
            </a:r>
          </a:p>
          <a:p>
            <a:pPr algn="ctr"/>
            <a:r>
              <a:rPr lang="en-US" b="1" dirty="0" smtClean="0"/>
              <a:t>Depth: 522’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6247397" y="5065561"/>
            <a:ext cx="2223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Newlove</a:t>
            </a:r>
            <a:r>
              <a:rPr lang="en-US" b="1" dirty="0" smtClean="0"/>
              <a:t> 76-RD1</a:t>
            </a:r>
          </a:p>
          <a:p>
            <a:pPr algn="ctr"/>
            <a:r>
              <a:rPr lang="en-US" b="1" dirty="0" smtClean="0"/>
              <a:t>Depth: 281’</a:t>
            </a:r>
            <a:endParaRPr lang="en-US" b="1" dirty="0"/>
          </a:p>
        </p:txBody>
      </p:sp>
      <p:sp>
        <p:nvSpPr>
          <p:cNvPr id="9" name="Rectangle 8"/>
          <p:cNvSpPr/>
          <p:nvPr/>
        </p:nvSpPr>
        <p:spPr>
          <a:xfrm>
            <a:off x="525991" y="1730723"/>
            <a:ext cx="229383" cy="692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338765" y="1639269"/>
            <a:ext cx="229383" cy="692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932204" y="1510056"/>
            <a:ext cx="229383" cy="692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955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48587" y="173848"/>
            <a:ext cx="834768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110951"/>
                </a:solidFill>
              </a:rPr>
              <a:t>Sedimentary Features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5514432" y="4794815"/>
            <a:ext cx="2223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Stokes A-30804 </a:t>
            </a:r>
          </a:p>
          <a:p>
            <a:pPr algn="ctr"/>
            <a:r>
              <a:rPr lang="en-US" b="1" dirty="0" smtClean="0"/>
              <a:t>Depth: 577’ 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586713" y="4790568"/>
            <a:ext cx="2223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Stokes A-30804</a:t>
            </a:r>
          </a:p>
          <a:p>
            <a:pPr algn="ctr"/>
            <a:r>
              <a:rPr lang="en-US" b="1" dirty="0" smtClean="0"/>
              <a:t>Depth: 272’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9572" y="1049326"/>
            <a:ext cx="3730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Fossils and Burrows :</a:t>
            </a:r>
            <a:endParaRPr lang="en-US" b="1" u="sng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826" y="1897722"/>
            <a:ext cx="7615350" cy="274119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74469" y="1709360"/>
            <a:ext cx="229383" cy="692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555917" y="1551557"/>
            <a:ext cx="229383" cy="692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514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48587" y="173848"/>
            <a:ext cx="834768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110951"/>
                </a:solidFill>
              </a:rPr>
              <a:t>Sedimentary Features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79572" y="1049326"/>
            <a:ext cx="3730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Fossils and Burrows :</a:t>
            </a:r>
            <a:endParaRPr lang="en-US" b="1" u="sn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060" y="1611242"/>
            <a:ext cx="6183908" cy="301790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84771" y="4742397"/>
            <a:ext cx="2223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Newlove</a:t>
            </a:r>
            <a:r>
              <a:rPr lang="en-US" b="1" dirty="0" smtClean="0"/>
              <a:t> 76-RD1</a:t>
            </a:r>
          </a:p>
          <a:p>
            <a:pPr algn="ctr"/>
            <a:r>
              <a:rPr lang="en-US" b="1" dirty="0" smtClean="0"/>
              <a:t>Depth: 289’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099446" y="4741343"/>
            <a:ext cx="2223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Newlove</a:t>
            </a:r>
            <a:r>
              <a:rPr lang="en-US" b="1" dirty="0" smtClean="0"/>
              <a:t> 76-RD1</a:t>
            </a:r>
          </a:p>
          <a:p>
            <a:pPr algn="ctr"/>
            <a:r>
              <a:rPr lang="en-US" b="1" dirty="0" smtClean="0"/>
              <a:t>Depth: 529’</a:t>
            </a:r>
            <a:endParaRPr lang="en-US" b="1" dirty="0"/>
          </a:p>
        </p:txBody>
      </p:sp>
      <p:sp>
        <p:nvSpPr>
          <p:cNvPr id="7" name="Rectangle 6"/>
          <p:cNvSpPr/>
          <p:nvPr/>
        </p:nvSpPr>
        <p:spPr>
          <a:xfrm>
            <a:off x="1353060" y="1578946"/>
            <a:ext cx="229383" cy="692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551339" y="1418658"/>
            <a:ext cx="229383" cy="692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709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209571" y="5161751"/>
            <a:ext cx="2223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Stokes A-30804 </a:t>
            </a:r>
          </a:p>
          <a:p>
            <a:pPr algn="ctr"/>
            <a:r>
              <a:rPr lang="en-US" b="1" dirty="0" smtClean="0"/>
              <a:t>Depth: 1,172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511685" y="5161751"/>
            <a:ext cx="2223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Stokes A-30804</a:t>
            </a:r>
          </a:p>
          <a:p>
            <a:pPr algn="ctr"/>
            <a:r>
              <a:rPr lang="en-US" b="1" dirty="0" smtClean="0"/>
              <a:t>Depth: 1,152</a:t>
            </a:r>
            <a:endParaRPr lang="en-US" b="1" dirty="0"/>
          </a:p>
        </p:txBody>
      </p:sp>
      <p:sp>
        <p:nvSpPr>
          <p:cNvPr id="10" name="Rectangle 9"/>
          <p:cNvSpPr/>
          <p:nvPr/>
        </p:nvSpPr>
        <p:spPr>
          <a:xfrm>
            <a:off x="248587" y="173848"/>
            <a:ext cx="834768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110951"/>
                </a:solidFill>
              </a:rPr>
              <a:t>Sedimentary Structures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197" y="1797678"/>
            <a:ext cx="6680468" cy="320519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9572" y="1049326"/>
            <a:ext cx="3730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Fine-grained</a:t>
            </a:r>
            <a:r>
              <a:rPr lang="en-US" b="1" u="sng" dirty="0" smtClean="0"/>
              <a:t> </a:t>
            </a:r>
            <a:r>
              <a:rPr lang="en-US" b="1" u="sng" dirty="0" smtClean="0"/>
              <a:t>Laminations</a:t>
            </a:r>
            <a:r>
              <a:rPr lang="en-US" b="1" u="sng" dirty="0" smtClean="0"/>
              <a:t>:</a:t>
            </a:r>
            <a:endParaRPr lang="en-US" b="1" u="sng" dirty="0"/>
          </a:p>
        </p:txBody>
      </p:sp>
      <p:sp>
        <p:nvSpPr>
          <p:cNvPr id="8" name="Rectangle 7"/>
          <p:cNvSpPr/>
          <p:nvPr/>
        </p:nvSpPr>
        <p:spPr>
          <a:xfrm>
            <a:off x="1112400" y="1638795"/>
            <a:ext cx="229383" cy="692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591095" y="1730723"/>
            <a:ext cx="229383" cy="692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098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48587" y="173848"/>
            <a:ext cx="834768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110951"/>
                </a:solidFill>
              </a:rPr>
              <a:t>Sedimentary Structures</a:t>
            </a: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79572" y="1049326"/>
            <a:ext cx="3730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Sandstone and Siltstone Laminations:</a:t>
            </a:r>
            <a:endParaRPr lang="en-US" b="1" u="sn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6574" y="1709359"/>
            <a:ext cx="3281326" cy="33182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86950" y="5068983"/>
            <a:ext cx="2223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Newlove</a:t>
            </a:r>
            <a:r>
              <a:rPr lang="en-US" b="1" dirty="0" smtClean="0"/>
              <a:t> 76-RD1</a:t>
            </a:r>
          </a:p>
          <a:p>
            <a:pPr algn="ctr"/>
            <a:r>
              <a:rPr lang="en-US" b="1" dirty="0" smtClean="0"/>
              <a:t>Depth: 888’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71205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8587" y="173848"/>
            <a:ext cx="834768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110951"/>
                </a:solidFill>
              </a:rPr>
              <a:t>Sedimentary Structures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79572" y="1049326"/>
            <a:ext cx="4490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Debris flow deposits:</a:t>
            </a:r>
            <a:endParaRPr lang="en-US" b="1" u="sng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286" y="1786475"/>
            <a:ext cx="7188476" cy="27759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11666" y="4695026"/>
            <a:ext cx="2223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Stokes A-30804 </a:t>
            </a:r>
          </a:p>
          <a:p>
            <a:pPr algn="ctr"/>
            <a:r>
              <a:rPr lang="en-US" b="1" dirty="0" smtClean="0"/>
              <a:t>Depth: 309’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664085" y="4695026"/>
            <a:ext cx="2223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Stokes A-30804</a:t>
            </a:r>
          </a:p>
          <a:p>
            <a:pPr algn="ctr"/>
            <a:r>
              <a:rPr lang="en-US" b="1" dirty="0" smtClean="0"/>
              <a:t>Depth: 657’</a:t>
            </a:r>
            <a:endParaRPr lang="en-US" b="1" dirty="0"/>
          </a:p>
        </p:txBody>
      </p:sp>
      <p:sp>
        <p:nvSpPr>
          <p:cNvPr id="7" name="Rectangle 6"/>
          <p:cNvSpPr/>
          <p:nvPr/>
        </p:nvSpPr>
        <p:spPr>
          <a:xfrm>
            <a:off x="1032886" y="1653923"/>
            <a:ext cx="229383" cy="692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684564" y="1586672"/>
            <a:ext cx="229383" cy="692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103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8587" y="173848"/>
            <a:ext cx="834768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110951"/>
                </a:solidFill>
              </a:rPr>
              <a:t>Sedimentary Structures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1590608" y="4952554"/>
            <a:ext cx="2223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Newlove 76-RD1</a:t>
            </a:r>
          </a:p>
          <a:p>
            <a:pPr algn="ctr"/>
            <a:r>
              <a:rPr lang="en-US" b="1" dirty="0" smtClean="0"/>
              <a:t>Depth: 519’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9572" y="1049326"/>
            <a:ext cx="4490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Debris flow deposits:</a:t>
            </a:r>
            <a:endParaRPr lang="en-US" b="1" u="sn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345" y="1862338"/>
            <a:ext cx="7054930" cy="301732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257733" y="4952554"/>
            <a:ext cx="2223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Newlove 76-RD1</a:t>
            </a:r>
          </a:p>
          <a:p>
            <a:pPr algn="ctr"/>
            <a:r>
              <a:rPr lang="en-US" b="1" dirty="0" smtClean="0"/>
              <a:t>Depth: 529’</a:t>
            </a:r>
            <a:endParaRPr lang="en-US" b="1" dirty="0"/>
          </a:p>
        </p:txBody>
      </p:sp>
      <p:sp>
        <p:nvSpPr>
          <p:cNvPr id="7" name="Rectangle 6"/>
          <p:cNvSpPr/>
          <p:nvPr/>
        </p:nvSpPr>
        <p:spPr>
          <a:xfrm>
            <a:off x="1013008" y="1730723"/>
            <a:ext cx="229383" cy="692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569983" y="1730723"/>
            <a:ext cx="229383" cy="692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267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248588" y="6144301"/>
            <a:ext cx="8790910" cy="692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6240267" y="990768"/>
            <a:ext cx="2821577" cy="20083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6251919" y="4635778"/>
            <a:ext cx="2821577" cy="20083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156134" y="4628472"/>
            <a:ext cx="2821577" cy="20083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13209" y="975366"/>
            <a:ext cx="2756031" cy="19217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93616" y="958604"/>
            <a:ext cx="1388353" cy="200562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252664" y="899169"/>
            <a:ext cx="2524012" cy="307777"/>
          </a:xfrm>
          <a:prstGeom prst="rect">
            <a:avLst/>
          </a:prstGeom>
          <a:solidFill>
            <a:srgbClr val="AEE875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XRD- Bulk and Clay Mineralogy</a:t>
            </a:r>
            <a:endParaRPr lang="en-US" sz="1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49983" y="4424284"/>
            <a:ext cx="2524012" cy="307777"/>
          </a:xfrm>
          <a:prstGeom prst="rect">
            <a:avLst/>
          </a:prstGeom>
          <a:solidFill>
            <a:srgbClr val="AEE875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Foot by Foot Core Descriptions</a:t>
            </a:r>
            <a:endParaRPr lang="en-US" sz="1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392713" y="853754"/>
            <a:ext cx="2541284" cy="307777"/>
          </a:xfrm>
          <a:prstGeom prst="rect">
            <a:avLst/>
          </a:prstGeom>
          <a:solidFill>
            <a:srgbClr val="AEE875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Nomenclature System</a:t>
            </a:r>
            <a:endParaRPr lang="en-US" sz="1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374961" y="4412825"/>
            <a:ext cx="2524012" cy="307777"/>
          </a:xfrm>
          <a:prstGeom prst="rect">
            <a:avLst/>
          </a:prstGeom>
          <a:solidFill>
            <a:srgbClr val="AEE875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/>
              <a:t>Petrophysical</a:t>
            </a:r>
            <a:r>
              <a:rPr lang="en-US" sz="1400" b="1" dirty="0" smtClean="0"/>
              <a:t> Properties</a:t>
            </a:r>
            <a:endParaRPr lang="en-US" sz="1400" b="1" dirty="0"/>
          </a:p>
        </p:txBody>
      </p:sp>
      <p:sp>
        <p:nvSpPr>
          <p:cNvPr id="22" name="Rectangle 21"/>
          <p:cNvSpPr/>
          <p:nvPr/>
        </p:nvSpPr>
        <p:spPr>
          <a:xfrm>
            <a:off x="248587" y="173848"/>
            <a:ext cx="834768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110951"/>
                </a:solidFill>
              </a:rPr>
              <a:t>Integration of Datasets</a:t>
            </a:r>
            <a:endParaRPr lang="en-US" sz="3200" dirty="0"/>
          </a:p>
        </p:txBody>
      </p:sp>
      <p:sp>
        <p:nvSpPr>
          <p:cNvPr id="46" name="TextBox 45"/>
          <p:cNvSpPr txBox="1"/>
          <p:nvPr/>
        </p:nvSpPr>
        <p:spPr>
          <a:xfrm>
            <a:off x="3332151" y="2601422"/>
            <a:ext cx="249815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Core Characterization Stratigraphic Columns for Stokes A-30804 and</a:t>
            </a:r>
            <a:r>
              <a:rPr lang="en-US" sz="2400" b="1" dirty="0"/>
              <a:t> </a:t>
            </a:r>
            <a:r>
              <a:rPr lang="en-US" sz="2400" b="1" dirty="0" err="1" smtClean="0"/>
              <a:t>Newlove</a:t>
            </a:r>
            <a:r>
              <a:rPr lang="en-US" sz="2400" b="1" dirty="0" smtClean="0"/>
              <a:t> 76-RD1</a:t>
            </a:r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2985749" y="2980764"/>
            <a:ext cx="436049" cy="29836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3013163" y="4293704"/>
            <a:ext cx="405484" cy="2730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 flipV="1">
            <a:off x="5755789" y="4389933"/>
            <a:ext cx="359523" cy="24577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H="1">
            <a:off x="5715823" y="3061230"/>
            <a:ext cx="391327" cy="2529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Picture 5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265225" y="1274899"/>
            <a:ext cx="1276412" cy="179894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1326" y="1290974"/>
            <a:ext cx="2322762" cy="158041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09" y="4815150"/>
            <a:ext cx="2007913" cy="1747589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3451" y="4920136"/>
            <a:ext cx="2310637" cy="155980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2664" y="5386135"/>
            <a:ext cx="1119002" cy="1185527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213063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8587" y="173848"/>
            <a:ext cx="834768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110951"/>
                </a:solidFill>
              </a:rPr>
              <a:t>Presentation Outline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248587" y="1198010"/>
            <a:ext cx="834768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b="1" dirty="0" smtClean="0"/>
              <a:t>Introduction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b="1" dirty="0" smtClean="0"/>
              <a:t>Geology Overview of Study Area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b="1" dirty="0" smtClean="0"/>
              <a:t>Data and Methodology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b="1" dirty="0" smtClean="0"/>
              <a:t>Results, Interpretations, and Discussion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b="1" dirty="0" smtClean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3756998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37" y="285490"/>
            <a:ext cx="4698472" cy="64488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1538" y="381000"/>
            <a:ext cx="4246858" cy="645990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5400000">
            <a:off x="1738449" y="5191346"/>
            <a:ext cx="114430" cy="31626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5400000">
            <a:off x="1343311" y="-1175793"/>
            <a:ext cx="726684" cy="3188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 rot="5400000">
            <a:off x="5637898" y="-1098700"/>
            <a:ext cx="726684" cy="3188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 rot="5400000">
            <a:off x="5200514" y="-78093"/>
            <a:ext cx="244664" cy="1831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 rot="5400000">
            <a:off x="819242" y="-128535"/>
            <a:ext cx="244664" cy="1831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16200000">
            <a:off x="15548" y="603604"/>
            <a:ext cx="5212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Well</a:t>
            </a:r>
            <a:endParaRPr lang="en-US" sz="1400" b="1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95045" y="399275"/>
            <a:ext cx="961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Depth (ft.)</a:t>
            </a:r>
            <a:endParaRPr lang="en-US" sz="1400" b="1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391361" y="414838"/>
            <a:ext cx="916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Core Data</a:t>
            </a:r>
            <a:endParaRPr lang="en-US" sz="1400" b="1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726716" y="382005"/>
            <a:ext cx="983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Lithofacies</a:t>
            </a:r>
            <a:endParaRPr lang="en-US" sz="1400" b="1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963792" y="322742"/>
            <a:ext cx="10935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Laminations</a:t>
            </a:r>
            <a:endParaRPr lang="en-US" sz="1400" b="1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1159374" y="312488"/>
            <a:ext cx="11294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Sedimentary</a:t>
            </a:r>
          </a:p>
        </p:txBody>
      </p:sp>
      <p:sp>
        <p:nvSpPr>
          <p:cNvPr id="14" name="TextBox 13"/>
          <p:cNvSpPr txBox="1"/>
          <p:nvPr/>
        </p:nvSpPr>
        <p:spPr>
          <a:xfrm rot="16200000">
            <a:off x="1445755" y="312487"/>
            <a:ext cx="8227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Features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44878" y="472377"/>
            <a:ext cx="399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GR</a:t>
            </a:r>
            <a:endParaRPr lang="en-US" sz="1600" b="1" dirty="0" smtClean="0"/>
          </a:p>
        </p:txBody>
      </p:sp>
      <p:sp>
        <p:nvSpPr>
          <p:cNvPr id="27" name="TextBox 26"/>
          <p:cNvSpPr txBox="1"/>
          <p:nvPr/>
        </p:nvSpPr>
        <p:spPr>
          <a:xfrm rot="16200000">
            <a:off x="4387573" y="650273"/>
            <a:ext cx="5212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Well</a:t>
            </a:r>
            <a:endParaRPr lang="en-US" sz="1400" b="1" dirty="0"/>
          </a:p>
        </p:txBody>
      </p:sp>
      <p:sp>
        <p:nvSpPr>
          <p:cNvPr id="28" name="TextBox 27"/>
          <p:cNvSpPr txBox="1"/>
          <p:nvPr/>
        </p:nvSpPr>
        <p:spPr>
          <a:xfrm rot="16200000">
            <a:off x="4444948" y="445944"/>
            <a:ext cx="961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Depth (ft.)</a:t>
            </a:r>
            <a:endParaRPr lang="en-US" sz="1400" b="1" dirty="0"/>
          </a:p>
        </p:txBody>
      </p:sp>
      <p:sp>
        <p:nvSpPr>
          <p:cNvPr id="29" name="TextBox 28"/>
          <p:cNvSpPr txBox="1"/>
          <p:nvPr/>
        </p:nvSpPr>
        <p:spPr>
          <a:xfrm rot="16200000">
            <a:off x="4733890" y="461507"/>
            <a:ext cx="916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Core Data</a:t>
            </a:r>
            <a:endParaRPr lang="en-US" sz="1400" b="1" dirty="0"/>
          </a:p>
        </p:txBody>
      </p:sp>
      <p:sp>
        <p:nvSpPr>
          <p:cNvPr id="30" name="TextBox 29"/>
          <p:cNvSpPr txBox="1"/>
          <p:nvPr/>
        </p:nvSpPr>
        <p:spPr>
          <a:xfrm rot="16200000">
            <a:off x="5047123" y="428674"/>
            <a:ext cx="983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Lithofacies</a:t>
            </a:r>
            <a:endParaRPr lang="en-US" sz="1400" b="1" dirty="0"/>
          </a:p>
        </p:txBody>
      </p:sp>
      <p:sp>
        <p:nvSpPr>
          <p:cNvPr id="31" name="TextBox 30"/>
          <p:cNvSpPr txBox="1"/>
          <p:nvPr/>
        </p:nvSpPr>
        <p:spPr>
          <a:xfrm rot="16200000">
            <a:off x="5298947" y="369411"/>
            <a:ext cx="10935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Laminations</a:t>
            </a:r>
            <a:endParaRPr lang="en-US" sz="1400" b="1" dirty="0"/>
          </a:p>
        </p:txBody>
      </p:sp>
      <p:sp>
        <p:nvSpPr>
          <p:cNvPr id="32" name="TextBox 31"/>
          <p:cNvSpPr txBox="1"/>
          <p:nvPr/>
        </p:nvSpPr>
        <p:spPr>
          <a:xfrm rot="16200000">
            <a:off x="5457659" y="359157"/>
            <a:ext cx="11294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Sedimentary</a:t>
            </a:r>
          </a:p>
        </p:txBody>
      </p:sp>
      <p:sp>
        <p:nvSpPr>
          <p:cNvPr id="33" name="TextBox 32"/>
          <p:cNvSpPr txBox="1"/>
          <p:nvPr/>
        </p:nvSpPr>
        <p:spPr>
          <a:xfrm rot="16200000">
            <a:off x="5744040" y="359156"/>
            <a:ext cx="8227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Features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443163" y="519046"/>
            <a:ext cx="399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GR</a:t>
            </a:r>
            <a:endParaRPr lang="en-US" sz="1600" b="1" dirty="0" smtClean="0"/>
          </a:p>
        </p:txBody>
      </p:sp>
      <p:sp>
        <p:nvSpPr>
          <p:cNvPr id="35" name="Rectangle 34"/>
          <p:cNvSpPr/>
          <p:nvPr/>
        </p:nvSpPr>
        <p:spPr>
          <a:xfrm>
            <a:off x="137258" y="2598393"/>
            <a:ext cx="225461" cy="3188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4601498" y="2726947"/>
            <a:ext cx="126026" cy="3188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 rot="16200000">
            <a:off x="-469118" y="3656952"/>
            <a:ext cx="14223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Newlove</a:t>
            </a:r>
            <a:r>
              <a:rPr lang="en-US" sz="1400" b="1" dirty="0" smtClean="0"/>
              <a:t> 76-RD1</a:t>
            </a:r>
            <a:endParaRPr lang="en-US" sz="1400" b="1" dirty="0"/>
          </a:p>
        </p:txBody>
      </p:sp>
      <p:sp>
        <p:nvSpPr>
          <p:cNvPr id="38" name="TextBox 37"/>
          <p:cNvSpPr txBox="1"/>
          <p:nvPr/>
        </p:nvSpPr>
        <p:spPr>
          <a:xfrm rot="16200000">
            <a:off x="3984306" y="3671018"/>
            <a:ext cx="13305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Stokes A-30804</a:t>
            </a:r>
            <a:endParaRPr lang="en-US" sz="1400" b="1" dirty="0"/>
          </a:p>
        </p:txBody>
      </p:sp>
      <p:sp>
        <p:nvSpPr>
          <p:cNvPr id="60" name="Rectangle 59"/>
          <p:cNvSpPr/>
          <p:nvPr/>
        </p:nvSpPr>
        <p:spPr>
          <a:xfrm>
            <a:off x="2571044" y="3289079"/>
            <a:ext cx="1962958" cy="3477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5347" y="3637231"/>
            <a:ext cx="504825" cy="8001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0362" y="4716687"/>
            <a:ext cx="390525" cy="200025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2998974" y="3637231"/>
            <a:ext cx="1498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Muddy Diatomite</a:t>
            </a:r>
            <a:endParaRPr lang="en-US" sz="1600" b="1" dirty="0" smtClean="0"/>
          </a:p>
        </p:txBody>
      </p:sp>
      <p:sp>
        <p:nvSpPr>
          <p:cNvPr id="46" name="TextBox 45"/>
          <p:cNvSpPr txBox="1"/>
          <p:nvPr/>
        </p:nvSpPr>
        <p:spPr>
          <a:xfrm>
            <a:off x="2995619" y="3885158"/>
            <a:ext cx="1343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Diat</a:t>
            </a:r>
            <a:r>
              <a:rPr lang="en-US" sz="1400" b="1" dirty="0" smtClean="0"/>
              <a:t>. Mudstone</a:t>
            </a:r>
            <a:endParaRPr lang="en-US" sz="1600" b="1" dirty="0" smtClean="0"/>
          </a:p>
        </p:txBody>
      </p:sp>
      <p:sp>
        <p:nvSpPr>
          <p:cNvPr id="47" name="TextBox 46"/>
          <p:cNvSpPr txBox="1"/>
          <p:nvPr/>
        </p:nvSpPr>
        <p:spPr>
          <a:xfrm>
            <a:off x="2993982" y="4154939"/>
            <a:ext cx="14209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Diat</a:t>
            </a:r>
            <a:r>
              <a:rPr lang="en-US" sz="1400" b="1" dirty="0" smtClean="0"/>
              <a:t>. </a:t>
            </a:r>
            <a:r>
              <a:rPr lang="en-US" sz="1400" b="1" dirty="0" err="1" smtClean="0"/>
              <a:t>Porcelanite</a:t>
            </a:r>
            <a:endParaRPr lang="en-US" sz="1600" b="1" dirty="0" smtClean="0"/>
          </a:p>
        </p:txBody>
      </p:sp>
      <p:sp>
        <p:nvSpPr>
          <p:cNvPr id="48" name="TextBox 47"/>
          <p:cNvSpPr txBox="1"/>
          <p:nvPr/>
        </p:nvSpPr>
        <p:spPr>
          <a:xfrm>
            <a:off x="2818727" y="3378807"/>
            <a:ext cx="14500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u="sng" dirty="0" err="1" smtClean="0"/>
              <a:t>Lithofacies</a:t>
            </a:r>
            <a:r>
              <a:rPr lang="en-US" sz="1600" b="1" u="sng" dirty="0" smtClean="0"/>
              <a:t> Key</a:t>
            </a:r>
            <a:endParaRPr lang="en-US" b="1" u="sng" dirty="0" smtClean="0"/>
          </a:p>
        </p:txBody>
      </p:sp>
      <p:sp>
        <p:nvSpPr>
          <p:cNvPr id="49" name="TextBox 48"/>
          <p:cNvSpPr txBox="1"/>
          <p:nvPr/>
        </p:nvSpPr>
        <p:spPr>
          <a:xfrm>
            <a:off x="2714520" y="4416291"/>
            <a:ext cx="16802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u="sng" dirty="0" smtClean="0"/>
              <a:t>Sed. Features Key</a:t>
            </a:r>
            <a:endParaRPr lang="en-US" b="1" u="sng" dirty="0" smtClean="0"/>
          </a:p>
        </p:txBody>
      </p:sp>
      <p:sp>
        <p:nvSpPr>
          <p:cNvPr id="50" name="TextBox 49"/>
          <p:cNvSpPr txBox="1"/>
          <p:nvPr/>
        </p:nvSpPr>
        <p:spPr>
          <a:xfrm>
            <a:off x="2969812" y="4666664"/>
            <a:ext cx="10935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Laminations</a:t>
            </a:r>
            <a:endParaRPr lang="en-US" sz="1600" b="1" dirty="0" smtClean="0"/>
          </a:p>
        </p:txBody>
      </p:sp>
      <p:sp>
        <p:nvSpPr>
          <p:cNvPr id="51" name="TextBox 50"/>
          <p:cNvSpPr txBox="1"/>
          <p:nvPr/>
        </p:nvSpPr>
        <p:spPr>
          <a:xfrm>
            <a:off x="2965451" y="4871079"/>
            <a:ext cx="6253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Faults</a:t>
            </a:r>
            <a:endParaRPr lang="en-US" sz="1600" b="1" dirty="0" smtClean="0"/>
          </a:p>
        </p:txBody>
      </p:sp>
      <p:sp>
        <p:nvSpPr>
          <p:cNvPr id="52" name="TextBox 51"/>
          <p:cNvSpPr txBox="1"/>
          <p:nvPr/>
        </p:nvSpPr>
        <p:spPr>
          <a:xfrm>
            <a:off x="2965093" y="5084966"/>
            <a:ext cx="10817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Slump Folds</a:t>
            </a:r>
            <a:endParaRPr lang="en-US" sz="1600" b="1" dirty="0" smtClean="0"/>
          </a:p>
        </p:txBody>
      </p:sp>
      <p:sp>
        <p:nvSpPr>
          <p:cNvPr id="53" name="TextBox 52"/>
          <p:cNvSpPr txBox="1"/>
          <p:nvPr/>
        </p:nvSpPr>
        <p:spPr>
          <a:xfrm>
            <a:off x="2954502" y="5289293"/>
            <a:ext cx="1465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Erosional Surface</a:t>
            </a:r>
            <a:endParaRPr lang="en-US" sz="1600" b="1" dirty="0" smtClean="0"/>
          </a:p>
        </p:txBody>
      </p:sp>
      <p:sp>
        <p:nvSpPr>
          <p:cNvPr id="54" name="TextBox 53"/>
          <p:cNvSpPr txBox="1"/>
          <p:nvPr/>
        </p:nvSpPr>
        <p:spPr>
          <a:xfrm>
            <a:off x="2950505" y="5503180"/>
            <a:ext cx="10611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Debris Flow</a:t>
            </a:r>
            <a:endParaRPr lang="en-US" sz="1600" b="1" dirty="0" smtClean="0"/>
          </a:p>
        </p:txBody>
      </p:sp>
      <p:sp>
        <p:nvSpPr>
          <p:cNvPr id="55" name="TextBox 54"/>
          <p:cNvSpPr txBox="1"/>
          <p:nvPr/>
        </p:nvSpPr>
        <p:spPr>
          <a:xfrm>
            <a:off x="2954502" y="5682696"/>
            <a:ext cx="14793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SS/Siltstone Lam.</a:t>
            </a:r>
            <a:endParaRPr lang="en-US" sz="1600" b="1" dirty="0" smtClean="0"/>
          </a:p>
        </p:txBody>
      </p:sp>
      <p:sp>
        <p:nvSpPr>
          <p:cNvPr id="56" name="TextBox 55"/>
          <p:cNvSpPr txBox="1"/>
          <p:nvPr/>
        </p:nvSpPr>
        <p:spPr>
          <a:xfrm>
            <a:off x="2958694" y="5886607"/>
            <a:ext cx="7212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Breccia</a:t>
            </a:r>
            <a:endParaRPr lang="en-US" sz="1600" b="1" dirty="0" smtClean="0"/>
          </a:p>
        </p:txBody>
      </p:sp>
      <p:sp>
        <p:nvSpPr>
          <p:cNvPr id="57" name="TextBox 56"/>
          <p:cNvSpPr txBox="1"/>
          <p:nvPr/>
        </p:nvSpPr>
        <p:spPr>
          <a:xfrm>
            <a:off x="2950579" y="6079238"/>
            <a:ext cx="11485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Hardgrounds</a:t>
            </a:r>
            <a:endParaRPr lang="en-US" sz="1600" b="1" dirty="0" smtClean="0"/>
          </a:p>
        </p:txBody>
      </p:sp>
      <p:sp>
        <p:nvSpPr>
          <p:cNvPr id="58" name="TextBox 57"/>
          <p:cNvSpPr txBox="1"/>
          <p:nvPr/>
        </p:nvSpPr>
        <p:spPr>
          <a:xfrm>
            <a:off x="2950121" y="6279665"/>
            <a:ext cx="5944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Fossil</a:t>
            </a:r>
            <a:endParaRPr lang="en-US" sz="1600" b="1" dirty="0" smtClean="0"/>
          </a:p>
        </p:txBody>
      </p:sp>
      <p:sp>
        <p:nvSpPr>
          <p:cNvPr id="59" name="TextBox 58"/>
          <p:cNvSpPr txBox="1"/>
          <p:nvPr/>
        </p:nvSpPr>
        <p:spPr>
          <a:xfrm>
            <a:off x="2954358" y="6441065"/>
            <a:ext cx="7368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Burrow</a:t>
            </a:r>
            <a:endParaRPr lang="en-US" sz="1600" b="1" dirty="0" smtClean="0"/>
          </a:p>
        </p:txBody>
      </p:sp>
      <p:sp>
        <p:nvSpPr>
          <p:cNvPr id="76" name="Rectangle 75"/>
          <p:cNvSpPr/>
          <p:nvPr/>
        </p:nvSpPr>
        <p:spPr>
          <a:xfrm>
            <a:off x="6875174" y="3292659"/>
            <a:ext cx="2248278" cy="35372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7264750" y="4261914"/>
            <a:ext cx="1941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Clayey </a:t>
            </a:r>
            <a:r>
              <a:rPr lang="en-US" sz="1400" b="1" dirty="0" err="1" smtClean="0"/>
              <a:t>Diat</a:t>
            </a:r>
            <a:r>
              <a:rPr lang="en-US" sz="1400" b="1" dirty="0" smtClean="0"/>
              <a:t>. </a:t>
            </a:r>
            <a:r>
              <a:rPr lang="en-US" sz="1400" b="1" dirty="0" err="1" smtClean="0"/>
              <a:t>Porcelanite</a:t>
            </a:r>
            <a:endParaRPr lang="en-US" sz="1600" b="1" dirty="0" smtClean="0"/>
          </a:p>
        </p:txBody>
      </p:sp>
      <p:sp>
        <p:nvSpPr>
          <p:cNvPr id="39" name="TextBox 38"/>
          <p:cNvSpPr txBox="1"/>
          <p:nvPr/>
        </p:nvSpPr>
        <p:spPr>
          <a:xfrm>
            <a:off x="7273459" y="3716384"/>
            <a:ext cx="13617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Porc</a:t>
            </a:r>
            <a:r>
              <a:rPr lang="en-US" sz="1400" b="1" dirty="0" smtClean="0"/>
              <a:t>. Mudstone</a:t>
            </a:r>
            <a:endParaRPr lang="en-US" sz="1600" b="1" dirty="0" smtClean="0"/>
          </a:p>
        </p:txBody>
      </p:sp>
      <p:sp>
        <p:nvSpPr>
          <p:cNvPr id="40" name="TextBox 39"/>
          <p:cNvSpPr txBox="1"/>
          <p:nvPr/>
        </p:nvSpPr>
        <p:spPr>
          <a:xfrm>
            <a:off x="7273459" y="3445500"/>
            <a:ext cx="1498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Muddy Diatomite</a:t>
            </a:r>
            <a:endParaRPr lang="en-US" sz="1600" b="1" dirty="0" smtClean="0"/>
          </a:p>
        </p:txBody>
      </p:sp>
      <p:sp>
        <p:nvSpPr>
          <p:cNvPr id="41" name="TextBox 40"/>
          <p:cNvSpPr txBox="1"/>
          <p:nvPr/>
        </p:nvSpPr>
        <p:spPr>
          <a:xfrm>
            <a:off x="7273459" y="3991678"/>
            <a:ext cx="14209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Diat</a:t>
            </a:r>
            <a:r>
              <a:rPr lang="en-US" sz="1400" b="1" dirty="0" smtClean="0"/>
              <a:t>. </a:t>
            </a:r>
            <a:r>
              <a:rPr lang="en-US" sz="1400" b="1" dirty="0" err="1" smtClean="0"/>
              <a:t>Porcelanite</a:t>
            </a:r>
            <a:endParaRPr lang="en-US" sz="1600" b="1" dirty="0" smtClean="0"/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6574" y="3492292"/>
            <a:ext cx="485775" cy="1057275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2897" y="4773502"/>
            <a:ext cx="390525" cy="2000250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7051864" y="4498383"/>
            <a:ext cx="16802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u="sng" dirty="0" smtClean="0"/>
              <a:t>Sed. Features Key</a:t>
            </a:r>
            <a:endParaRPr lang="en-US" b="1" u="sng" dirty="0" smtClean="0"/>
          </a:p>
        </p:txBody>
      </p:sp>
      <p:sp>
        <p:nvSpPr>
          <p:cNvPr id="65" name="TextBox 64"/>
          <p:cNvSpPr txBox="1"/>
          <p:nvPr/>
        </p:nvSpPr>
        <p:spPr>
          <a:xfrm>
            <a:off x="7227644" y="4748756"/>
            <a:ext cx="10935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Laminations</a:t>
            </a:r>
            <a:endParaRPr lang="en-US" sz="1600" b="1" dirty="0" smtClean="0"/>
          </a:p>
        </p:txBody>
      </p:sp>
      <p:sp>
        <p:nvSpPr>
          <p:cNvPr id="66" name="TextBox 65"/>
          <p:cNvSpPr txBox="1"/>
          <p:nvPr/>
        </p:nvSpPr>
        <p:spPr>
          <a:xfrm>
            <a:off x="7223283" y="4953171"/>
            <a:ext cx="6253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Faults</a:t>
            </a:r>
            <a:endParaRPr lang="en-US" sz="1600" b="1" dirty="0" smtClean="0"/>
          </a:p>
        </p:txBody>
      </p:sp>
      <p:sp>
        <p:nvSpPr>
          <p:cNvPr id="67" name="TextBox 66"/>
          <p:cNvSpPr txBox="1"/>
          <p:nvPr/>
        </p:nvSpPr>
        <p:spPr>
          <a:xfrm>
            <a:off x="7222925" y="5167058"/>
            <a:ext cx="10817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Slump Folds</a:t>
            </a:r>
            <a:endParaRPr lang="en-US" sz="1600" b="1" dirty="0" smtClean="0"/>
          </a:p>
        </p:txBody>
      </p:sp>
      <p:sp>
        <p:nvSpPr>
          <p:cNvPr id="68" name="TextBox 67"/>
          <p:cNvSpPr txBox="1"/>
          <p:nvPr/>
        </p:nvSpPr>
        <p:spPr>
          <a:xfrm>
            <a:off x="7212334" y="5371385"/>
            <a:ext cx="1465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Erosional Surface</a:t>
            </a:r>
            <a:endParaRPr lang="en-US" sz="1600" b="1" dirty="0" smtClean="0"/>
          </a:p>
        </p:txBody>
      </p:sp>
      <p:sp>
        <p:nvSpPr>
          <p:cNvPr id="69" name="TextBox 68"/>
          <p:cNvSpPr txBox="1"/>
          <p:nvPr/>
        </p:nvSpPr>
        <p:spPr>
          <a:xfrm>
            <a:off x="7208337" y="5585272"/>
            <a:ext cx="10611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Debris Flow</a:t>
            </a:r>
            <a:endParaRPr lang="en-US" sz="1600" b="1" dirty="0" smtClean="0"/>
          </a:p>
        </p:txBody>
      </p:sp>
      <p:sp>
        <p:nvSpPr>
          <p:cNvPr id="70" name="TextBox 69"/>
          <p:cNvSpPr txBox="1"/>
          <p:nvPr/>
        </p:nvSpPr>
        <p:spPr>
          <a:xfrm>
            <a:off x="7212334" y="5764788"/>
            <a:ext cx="14793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SS/Siltstone Lam.</a:t>
            </a:r>
            <a:endParaRPr lang="en-US" sz="1600" b="1" dirty="0" smtClean="0"/>
          </a:p>
        </p:txBody>
      </p:sp>
      <p:sp>
        <p:nvSpPr>
          <p:cNvPr id="71" name="TextBox 70"/>
          <p:cNvSpPr txBox="1"/>
          <p:nvPr/>
        </p:nvSpPr>
        <p:spPr>
          <a:xfrm>
            <a:off x="7216526" y="5968699"/>
            <a:ext cx="7212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Breccia</a:t>
            </a:r>
            <a:endParaRPr lang="en-US" sz="1600" b="1" dirty="0" smtClean="0"/>
          </a:p>
        </p:txBody>
      </p:sp>
      <p:sp>
        <p:nvSpPr>
          <p:cNvPr id="72" name="TextBox 71"/>
          <p:cNvSpPr txBox="1"/>
          <p:nvPr/>
        </p:nvSpPr>
        <p:spPr>
          <a:xfrm>
            <a:off x="7208411" y="6161330"/>
            <a:ext cx="11485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Hardgrounds</a:t>
            </a:r>
            <a:endParaRPr lang="en-US" sz="1600" b="1" dirty="0" smtClean="0"/>
          </a:p>
        </p:txBody>
      </p:sp>
      <p:sp>
        <p:nvSpPr>
          <p:cNvPr id="73" name="TextBox 72"/>
          <p:cNvSpPr txBox="1"/>
          <p:nvPr/>
        </p:nvSpPr>
        <p:spPr>
          <a:xfrm>
            <a:off x="7207953" y="6361757"/>
            <a:ext cx="5944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Fossil</a:t>
            </a:r>
            <a:endParaRPr lang="en-US" sz="1600" b="1" dirty="0" smtClean="0"/>
          </a:p>
        </p:txBody>
      </p:sp>
      <p:sp>
        <p:nvSpPr>
          <p:cNvPr id="74" name="TextBox 73"/>
          <p:cNvSpPr txBox="1"/>
          <p:nvPr/>
        </p:nvSpPr>
        <p:spPr>
          <a:xfrm>
            <a:off x="7212190" y="6523157"/>
            <a:ext cx="7368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Burrow</a:t>
            </a:r>
            <a:endParaRPr lang="en-US" sz="1600" b="1" dirty="0" smtClean="0"/>
          </a:p>
        </p:txBody>
      </p:sp>
      <p:sp>
        <p:nvSpPr>
          <p:cNvPr id="75" name="TextBox 74"/>
          <p:cNvSpPr txBox="1"/>
          <p:nvPr/>
        </p:nvSpPr>
        <p:spPr>
          <a:xfrm>
            <a:off x="7128283" y="3208708"/>
            <a:ext cx="14500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u="sng" dirty="0" err="1" smtClean="0"/>
              <a:t>Lithofacies</a:t>
            </a:r>
            <a:r>
              <a:rPr lang="en-US" sz="1600" b="1" u="sng" dirty="0" smtClean="0"/>
              <a:t> Key</a:t>
            </a:r>
            <a:endParaRPr lang="en-US" b="1" u="sng" dirty="0" smtClean="0"/>
          </a:p>
        </p:txBody>
      </p:sp>
    </p:spTree>
    <p:extLst>
      <p:ext uri="{BB962C8B-B14F-4D97-AF65-F5344CB8AC3E}">
        <p14:creationId xmlns:p14="http://schemas.microsoft.com/office/powerpoint/2010/main" val="364112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37" y="7490"/>
            <a:ext cx="5893180" cy="672686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38474" y="828676"/>
            <a:ext cx="7629525" cy="60011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5325" y="126200"/>
            <a:ext cx="5690193" cy="670366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181851" y="1019175"/>
            <a:ext cx="3013668" cy="57151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54332" y="513332"/>
            <a:ext cx="2299293" cy="6963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971799" y="3552824"/>
            <a:ext cx="676276" cy="31626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rot="5400000">
            <a:off x="1738449" y="5191346"/>
            <a:ext cx="114430" cy="31626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5400000">
            <a:off x="757597" y="-637570"/>
            <a:ext cx="870280" cy="2160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5400000">
            <a:off x="5004029" y="-505985"/>
            <a:ext cx="842227" cy="20360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6839" y="594895"/>
            <a:ext cx="5212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Well</a:t>
            </a:r>
            <a:endParaRPr lang="en-US" sz="1400" b="1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95045" y="390566"/>
            <a:ext cx="961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Depth (ft.)</a:t>
            </a:r>
            <a:endParaRPr lang="en-US" sz="1400" b="1" dirty="0"/>
          </a:p>
        </p:txBody>
      </p:sp>
      <p:sp>
        <p:nvSpPr>
          <p:cNvPr id="15" name="TextBox 14"/>
          <p:cNvSpPr txBox="1"/>
          <p:nvPr/>
        </p:nvSpPr>
        <p:spPr>
          <a:xfrm rot="16200000">
            <a:off x="382651" y="414838"/>
            <a:ext cx="916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Core Data</a:t>
            </a:r>
            <a:endParaRPr lang="en-US" sz="1400" b="1" dirty="0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996687" y="373296"/>
            <a:ext cx="983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Lithofacies</a:t>
            </a:r>
            <a:endParaRPr lang="en-US" sz="1400" b="1" dirty="0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1259882" y="314033"/>
            <a:ext cx="10935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Laminations</a:t>
            </a:r>
            <a:endParaRPr lang="en-US" sz="1400" b="1" dirty="0"/>
          </a:p>
        </p:txBody>
      </p:sp>
      <p:sp>
        <p:nvSpPr>
          <p:cNvPr id="21" name="TextBox 20"/>
          <p:cNvSpPr txBox="1"/>
          <p:nvPr/>
        </p:nvSpPr>
        <p:spPr>
          <a:xfrm rot="16200000">
            <a:off x="4361446" y="650273"/>
            <a:ext cx="5212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Well</a:t>
            </a:r>
            <a:endParaRPr lang="en-US" sz="1400" b="1" dirty="0"/>
          </a:p>
        </p:txBody>
      </p:sp>
      <p:sp>
        <p:nvSpPr>
          <p:cNvPr id="22" name="TextBox 21"/>
          <p:cNvSpPr txBox="1"/>
          <p:nvPr/>
        </p:nvSpPr>
        <p:spPr>
          <a:xfrm rot="16200000">
            <a:off x="4410112" y="428526"/>
            <a:ext cx="961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Depth (ft.)</a:t>
            </a:r>
            <a:endParaRPr lang="en-US" sz="1400" b="1" dirty="0"/>
          </a:p>
        </p:txBody>
      </p:sp>
      <p:sp>
        <p:nvSpPr>
          <p:cNvPr id="23" name="TextBox 22"/>
          <p:cNvSpPr txBox="1"/>
          <p:nvPr/>
        </p:nvSpPr>
        <p:spPr>
          <a:xfrm rot="16200000">
            <a:off x="4699054" y="452798"/>
            <a:ext cx="916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Core Data</a:t>
            </a:r>
            <a:endParaRPr lang="en-US" sz="1400" b="1" dirty="0"/>
          </a:p>
        </p:txBody>
      </p:sp>
      <p:sp>
        <p:nvSpPr>
          <p:cNvPr id="24" name="TextBox 23"/>
          <p:cNvSpPr txBox="1"/>
          <p:nvPr/>
        </p:nvSpPr>
        <p:spPr>
          <a:xfrm rot="16200000">
            <a:off x="5247424" y="419965"/>
            <a:ext cx="983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Lithofacies</a:t>
            </a:r>
            <a:endParaRPr lang="en-US" sz="1400" b="1" dirty="0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5499248" y="369411"/>
            <a:ext cx="10935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Laminations</a:t>
            </a:r>
            <a:endParaRPr lang="en-US" sz="1400" b="1" dirty="0"/>
          </a:p>
        </p:txBody>
      </p:sp>
      <p:sp>
        <p:nvSpPr>
          <p:cNvPr id="29" name="Rectangle 28"/>
          <p:cNvSpPr/>
          <p:nvPr/>
        </p:nvSpPr>
        <p:spPr>
          <a:xfrm>
            <a:off x="137258" y="2598393"/>
            <a:ext cx="225461" cy="3188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4557953" y="2726947"/>
            <a:ext cx="126026" cy="3188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 rot="16200000">
            <a:off x="-469118" y="3656952"/>
            <a:ext cx="14223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Newlove</a:t>
            </a:r>
            <a:r>
              <a:rPr lang="en-US" sz="1400" b="1" dirty="0" smtClean="0"/>
              <a:t> 76-RD1</a:t>
            </a:r>
            <a:endParaRPr lang="en-US" sz="1400" b="1" dirty="0"/>
          </a:p>
        </p:txBody>
      </p:sp>
      <p:sp>
        <p:nvSpPr>
          <p:cNvPr id="32" name="TextBox 31"/>
          <p:cNvSpPr txBox="1"/>
          <p:nvPr/>
        </p:nvSpPr>
        <p:spPr>
          <a:xfrm rot="16200000">
            <a:off x="3958179" y="3671018"/>
            <a:ext cx="13305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Stokes A-30804</a:t>
            </a:r>
            <a:endParaRPr lang="en-US" sz="1400" b="1" dirty="0"/>
          </a:p>
        </p:txBody>
      </p:sp>
      <p:sp>
        <p:nvSpPr>
          <p:cNvPr id="33" name="Rectangle 32"/>
          <p:cNvSpPr/>
          <p:nvPr/>
        </p:nvSpPr>
        <p:spPr>
          <a:xfrm rot="5400000">
            <a:off x="2541954" y="-226670"/>
            <a:ext cx="470966" cy="15339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456506" y="494444"/>
            <a:ext cx="399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GR</a:t>
            </a:r>
            <a:endParaRPr lang="en-US" sz="1600" b="1" dirty="0" smtClean="0"/>
          </a:p>
        </p:txBody>
      </p:sp>
      <p:sp>
        <p:nvSpPr>
          <p:cNvPr id="34" name="Rectangle 33"/>
          <p:cNvSpPr/>
          <p:nvPr/>
        </p:nvSpPr>
        <p:spPr>
          <a:xfrm rot="5400000">
            <a:off x="6708700" y="213138"/>
            <a:ext cx="329844" cy="8483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6672362" y="519046"/>
            <a:ext cx="399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GR</a:t>
            </a:r>
            <a:endParaRPr lang="en-US" sz="1600" b="1" dirty="0" smtClean="0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1455472" y="303779"/>
            <a:ext cx="11294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Sedimentary</a:t>
            </a:r>
          </a:p>
        </p:txBody>
      </p:sp>
      <p:sp>
        <p:nvSpPr>
          <p:cNvPr id="19" name="TextBox 18"/>
          <p:cNvSpPr txBox="1"/>
          <p:nvPr/>
        </p:nvSpPr>
        <p:spPr>
          <a:xfrm rot="16200000">
            <a:off x="1741853" y="303778"/>
            <a:ext cx="8227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Features</a:t>
            </a:r>
          </a:p>
        </p:txBody>
      </p:sp>
      <p:sp>
        <p:nvSpPr>
          <p:cNvPr id="35" name="TextBox 34"/>
          <p:cNvSpPr txBox="1"/>
          <p:nvPr/>
        </p:nvSpPr>
        <p:spPr>
          <a:xfrm rot="16200000">
            <a:off x="550425" y="367619"/>
            <a:ext cx="989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Lithostrat</a:t>
            </a:r>
            <a:r>
              <a:rPr lang="en-US" sz="1400" b="1" dirty="0" smtClean="0"/>
              <a:t>. </a:t>
            </a:r>
            <a:endParaRPr lang="en-US" sz="1400" b="1" dirty="0"/>
          </a:p>
        </p:txBody>
      </p:sp>
      <p:sp>
        <p:nvSpPr>
          <p:cNvPr id="36" name="TextBox 35"/>
          <p:cNvSpPr txBox="1"/>
          <p:nvPr/>
        </p:nvSpPr>
        <p:spPr>
          <a:xfrm rot="16200000">
            <a:off x="945071" y="441638"/>
            <a:ext cx="5052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Unit</a:t>
            </a:r>
            <a:endParaRPr lang="en-US" sz="1400" b="1" dirty="0"/>
          </a:p>
        </p:txBody>
      </p:sp>
      <p:sp>
        <p:nvSpPr>
          <p:cNvPr id="26" name="TextBox 25"/>
          <p:cNvSpPr txBox="1"/>
          <p:nvPr/>
        </p:nvSpPr>
        <p:spPr>
          <a:xfrm rot="16200000">
            <a:off x="5657961" y="359157"/>
            <a:ext cx="11294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Sedimentary</a:t>
            </a:r>
          </a:p>
        </p:txBody>
      </p:sp>
      <p:sp>
        <p:nvSpPr>
          <p:cNvPr id="27" name="TextBox 26"/>
          <p:cNvSpPr txBox="1"/>
          <p:nvPr/>
        </p:nvSpPr>
        <p:spPr>
          <a:xfrm rot="16200000">
            <a:off x="5944342" y="359156"/>
            <a:ext cx="8227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Features</a:t>
            </a:r>
          </a:p>
        </p:txBody>
      </p:sp>
      <p:sp>
        <p:nvSpPr>
          <p:cNvPr id="38" name="TextBox 37"/>
          <p:cNvSpPr txBox="1"/>
          <p:nvPr/>
        </p:nvSpPr>
        <p:spPr>
          <a:xfrm rot="16200000">
            <a:off x="4848017" y="400828"/>
            <a:ext cx="989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Lithostrat</a:t>
            </a:r>
            <a:r>
              <a:rPr lang="en-US" sz="1400" b="1" dirty="0" smtClean="0"/>
              <a:t>. </a:t>
            </a:r>
            <a:endParaRPr lang="en-US" sz="1400" b="1" dirty="0"/>
          </a:p>
        </p:txBody>
      </p:sp>
      <p:sp>
        <p:nvSpPr>
          <p:cNvPr id="39" name="TextBox 38"/>
          <p:cNvSpPr txBox="1"/>
          <p:nvPr/>
        </p:nvSpPr>
        <p:spPr>
          <a:xfrm rot="16200000">
            <a:off x="5242663" y="474847"/>
            <a:ext cx="5052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Unit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4006804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37" y="7490"/>
            <a:ext cx="5893180" cy="672686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38474" y="828676"/>
            <a:ext cx="7629525" cy="60011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5325" y="126200"/>
            <a:ext cx="5690193" cy="670366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181851" y="1019175"/>
            <a:ext cx="3013668" cy="57151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54332" y="513332"/>
            <a:ext cx="2299293" cy="6963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971799" y="3552824"/>
            <a:ext cx="676276" cy="31626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rot="5400000">
            <a:off x="1738449" y="5191346"/>
            <a:ext cx="114430" cy="31626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Arrow 10"/>
          <p:cNvSpPr/>
          <p:nvPr/>
        </p:nvSpPr>
        <p:spPr>
          <a:xfrm>
            <a:off x="2916068" y="3419807"/>
            <a:ext cx="287437" cy="151075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Arrow 11"/>
          <p:cNvSpPr/>
          <p:nvPr/>
        </p:nvSpPr>
        <p:spPr>
          <a:xfrm>
            <a:off x="2916068" y="1872493"/>
            <a:ext cx="287437" cy="151075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Arrow 12"/>
          <p:cNvSpPr/>
          <p:nvPr/>
        </p:nvSpPr>
        <p:spPr>
          <a:xfrm>
            <a:off x="2897830" y="4823752"/>
            <a:ext cx="287437" cy="151075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eft Arrow 15"/>
          <p:cNvSpPr/>
          <p:nvPr/>
        </p:nvSpPr>
        <p:spPr>
          <a:xfrm>
            <a:off x="7123785" y="4196925"/>
            <a:ext cx="338496" cy="151075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eft Arrow 16"/>
          <p:cNvSpPr/>
          <p:nvPr/>
        </p:nvSpPr>
        <p:spPr>
          <a:xfrm>
            <a:off x="7106937" y="5701047"/>
            <a:ext cx="338496" cy="151075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152402" y="4698721"/>
            <a:ext cx="13715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/>
              <a:t>o</a:t>
            </a:r>
            <a:r>
              <a:rPr lang="en-US" sz="1400" dirty="0" smtClean="0"/>
              <a:t>nset of debris- </a:t>
            </a:r>
          </a:p>
          <a:p>
            <a:pPr algn="ctr"/>
            <a:r>
              <a:rPr lang="en-US" sz="1400" dirty="0" smtClean="0"/>
              <a:t>flow deposits</a:t>
            </a:r>
            <a:endParaRPr lang="en-US" sz="1400" dirty="0"/>
          </a:p>
        </p:txBody>
      </p:sp>
      <p:sp>
        <p:nvSpPr>
          <p:cNvPr id="19" name="Rectangle 18"/>
          <p:cNvSpPr/>
          <p:nvPr/>
        </p:nvSpPr>
        <p:spPr>
          <a:xfrm>
            <a:off x="3129351" y="3311915"/>
            <a:ext cx="128439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/>
              <a:t>a</a:t>
            </a:r>
            <a:r>
              <a:rPr lang="en-US" sz="1400" dirty="0" smtClean="0"/>
              <a:t>bsence of</a:t>
            </a:r>
          </a:p>
          <a:p>
            <a:pPr algn="ctr"/>
            <a:r>
              <a:rPr lang="en-US" sz="1400" dirty="0" smtClean="0"/>
              <a:t> discontinuous </a:t>
            </a:r>
          </a:p>
          <a:p>
            <a:pPr algn="ctr"/>
            <a:r>
              <a:rPr lang="en-US" sz="1400" dirty="0" smtClean="0"/>
              <a:t>laminations</a:t>
            </a:r>
            <a:endParaRPr lang="en-US" sz="1400" dirty="0"/>
          </a:p>
        </p:txBody>
      </p:sp>
      <p:sp>
        <p:nvSpPr>
          <p:cNvPr id="20" name="Rectangle 19"/>
          <p:cNvSpPr/>
          <p:nvPr/>
        </p:nvSpPr>
        <p:spPr>
          <a:xfrm>
            <a:off x="3201583" y="1631740"/>
            <a:ext cx="101271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/>
              <a:t>a</a:t>
            </a:r>
            <a:r>
              <a:rPr lang="en-US" sz="1400" dirty="0" smtClean="0"/>
              <a:t>bsence of</a:t>
            </a:r>
          </a:p>
          <a:p>
            <a:pPr algn="ctr"/>
            <a:r>
              <a:rPr lang="en-US" sz="1400" dirty="0" smtClean="0"/>
              <a:t>debris-flow</a:t>
            </a:r>
          </a:p>
          <a:p>
            <a:pPr algn="ctr"/>
            <a:r>
              <a:rPr lang="en-US" sz="1400" dirty="0" smtClean="0"/>
              <a:t>deposits</a:t>
            </a:r>
            <a:endParaRPr lang="en-US" sz="1400" dirty="0"/>
          </a:p>
        </p:txBody>
      </p:sp>
      <p:sp>
        <p:nvSpPr>
          <p:cNvPr id="21" name="Rectangle 20"/>
          <p:cNvSpPr/>
          <p:nvPr/>
        </p:nvSpPr>
        <p:spPr>
          <a:xfrm>
            <a:off x="7372542" y="5275780"/>
            <a:ext cx="1848904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/>
              <a:t>o</a:t>
            </a:r>
            <a:r>
              <a:rPr lang="en-US" sz="1400" dirty="0" smtClean="0"/>
              <a:t>nset of debris</a:t>
            </a:r>
          </a:p>
          <a:p>
            <a:pPr algn="ctr"/>
            <a:r>
              <a:rPr lang="en-US" sz="1400" dirty="0"/>
              <a:t>f</a:t>
            </a:r>
            <a:r>
              <a:rPr lang="en-US" sz="1400" dirty="0" smtClean="0"/>
              <a:t>low deposits +</a:t>
            </a:r>
          </a:p>
          <a:p>
            <a:pPr algn="ctr"/>
            <a:r>
              <a:rPr lang="en-US" sz="1400" dirty="0" smtClean="0"/>
              <a:t>commencement of</a:t>
            </a:r>
          </a:p>
          <a:p>
            <a:pPr algn="ctr"/>
            <a:r>
              <a:rPr lang="en-US" sz="1400" dirty="0" smtClean="0"/>
              <a:t> prominent continuous</a:t>
            </a:r>
          </a:p>
          <a:p>
            <a:pPr algn="ctr"/>
            <a:r>
              <a:rPr lang="en-US" sz="1400" dirty="0" smtClean="0"/>
              <a:t> stratification</a:t>
            </a:r>
            <a:endParaRPr lang="en-US" sz="1400" dirty="0"/>
          </a:p>
        </p:txBody>
      </p:sp>
      <p:sp>
        <p:nvSpPr>
          <p:cNvPr id="22" name="Rectangle 21"/>
          <p:cNvSpPr/>
          <p:nvPr/>
        </p:nvSpPr>
        <p:spPr>
          <a:xfrm>
            <a:off x="7529167" y="4010852"/>
            <a:ext cx="16033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/>
              <a:t>c</a:t>
            </a:r>
            <a:r>
              <a:rPr lang="en-US" sz="1400" dirty="0" smtClean="0"/>
              <a:t>ommencement of </a:t>
            </a:r>
          </a:p>
          <a:p>
            <a:pPr algn="ctr"/>
            <a:r>
              <a:rPr lang="en-US" sz="1400" dirty="0" smtClean="0"/>
              <a:t>any laminations</a:t>
            </a:r>
            <a:endParaRPr lang="en-US" sz="1400" dirty="0"/>
          </a:p>
        </p:txBody>
      </p:sp>
      <p:sp>
        <p:nvSpPr>
          <p:cNvPr id="23" name="Rectangle 22"/>
          <p:cNvSpPr/>
          <p:nvPr/>
        </p:nvSpPr>
        <p:spPr>
          <a:xfrm>
            <a:off x="7472568" y="2522543"/>
            <a:ext cx="144892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/>
              <a:t>Cannot identify </a:t>
            </a:r>
          </a:p>
          <a:p>
            <a:pPr algn="ctr"/>
            <a:r>
              <a:rPr lang="en-US" sz="1400" dirty="0" smtClean="0"/>
              <a:t>interpreted</a:t>
            </a:r>
          </a:p>
          <a:p>
            <a:pPr algn="ctr"/>
            <a:r>
              <a:rPr lang="en-US" sz="1400" dirty="0" smtClean="0"/>
              <a:t> contact (missing </a:t>
            </a:r>
          </a:p>
          <a:p>
            <a:pPr algn="ctr"/>
            <a:r>
              <a:rPr lang="en-US" sz="1400" dirty="0"/>
              <a:t>c</a:t>
            </a:r>
            <a:r>
              <a:rPr lang="en-US" sz="1400" dirty="0" smtClean="0"/>
              <a:t>ontinuous core)</a:t>
            </a:r>
            <a:endParaRPr lang="en-US" sz="1400" dirty="0"/>
          </a:p>
        </p:txBody>
      </p:sp>
      <p:sp>
        <p:nvSpPr>
          <p:cNvPr id="24" name="Rectangle 23"/>
          <p:cNvSpPr/>
          <p:nvPr/>
        </p:nvSpPr>
        <p:spPr>
          <a:xfrm>
            <a:off x="7106937" y="2781062"/>
            <a:ext cx="2680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/>
              <a:t>?</a:t>
            </a:r>
            <a:endParaRPr lang="en-US" sz="1400" dirty="0"/>
          </a:p>
        </p:txBody>
      </p:sp>
      <p:sp>
        <p:nvSpPr>
          <p:cNvPr id="25" name="Rectangle 24"/>
          <p:cNvSpPr/>
          <p:nvPr/>
        </p:nvSpPr>
        <p:spPr>
          <a:xfrm rot="5400000">
            <a:off x="757597" y="-637570"/>
            <a:ext cx="870280" cy="2160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 rot="5400000">
            <a:off x="5004029" y="-505985"/>
            <a:ext cx="842227" cy="20360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 rot="16200000">
            <a:off x="6839" y="594895"/>
            <a:ext cx="5212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Well</a:t>
            </a:r>
            <a:endParaRPr lang="en-US" sz="1400" b="1" dirty="0"/>
          </a:p>
        </p:txBody>
      </p:sp>
      <p:sp>
        <p:nvSpPr>
          <p:cNvPr id="28" name="TextBox 27"/>
          <p:cNvSpPr txBox="1"/>
          <p:nvPr/>
        </p:nvSpPr>
        <p:spPr>
          <a:xfrm rot="16200000">
            <a:off x="95045" y="390566"/>
            <a:ext cx="961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Depth (ft.)</a:t>
            </a:r>
            <a:endParaRPr lang="en-US" sz="1400" b="1" dirty="0"/>
          </a:p>
        </p:txBody>
      </p:sp>
      <p:sp>
        <p:nvSpPr>
          <p:cNvPr id="29" name="TextBox 28"/>
          <p:cNvSpPr txBox="1"/>
          <p:nvPr/>
        </p:nvSpPr>
        <p:spPr>
          <a:xfrm rot="16200000">
            <a:off x="382651" y="414838"/>
            <a:ext cx="916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Core Data</a:t>
            </a:r>
            <a:endParaRPr lang="en-US" sz="1400" b="1" dirty="0"/>
          </a:p>
        </p:txBody>
      </p:sp>
      <p:sp>
        <p:nvSpPr>
          <p:cNvPr id="30" name="TextBox 29"/>
          <p:cNvSpPr txBox="1"/>
          <p:nvPr/>
        </p:nvSpPr>
        <p:spPr>
          <a:xfrm rot="16200000">
            <a:off x="996687" y="373296"/>
            <a:ext cx="983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Lithofacies</a:t>
            </a:r>
            <a:endParaRPr lang="en-US" sz="1400" b="1" dirty="0"/>
          </a:p>
        </p:txBody>
      </p:sp>
      <p:sp>
        <p:nvSpPr>
          <p:cNvPr id="31" name="TextBox 30"/>
          <p:cNvSpPr txBox="1"/>
          <p:nvPr/>
        </p:nvSpPr>
        <p:spPr>
          <a:xfrm rot="16200000">
            <a:off x="1259882" y="314033"/>
            <a:ext cx="10935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Laminations</a:t>
            </a:r>
            <a:endParaRPr lang="en-US" sz="1400" b="1" dirty="0"/>
          </a:p>
        </p:txBody>
      </p:sp>
      <p:sp>
        <p:nvSpPr>
          <p:cNvPr id="32" name="TextBox 31"/>
          <p:cNvSpPr txBox="1"/>
          <p:nvPr/>
        </p:nvSpPr>
        <p:spPr>
          <a:xfrm rot="16200000">
            <a:off x="4361446" y="650273"/>
            <a:ext cx="5212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Well</a:t>
            </a:r>
            <a:endParaRPr lang="en-US" sz="1400" b="1" dirty="0"/>
          </a:p>
        </p:txBody>
      </p:sp>
      <p:sp>
        <p:nvSpPr>
          <p:cNvPr id="33" name="TextBox 32"/>
          <p:cNvSpPr txBox="1"/>
          <p:nvPr/>
        </p:nvSpPr>
        <p:spPr>
          <a:xfrm rot="16200000">
            <a:off x="4410112" y="428526"/>
            <a:ext cx="961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Depth (ft.)</a:t>
            </a:r>
            <a:endParaRPr lang="en-US" sz="1400" b="1" dirty="0"/>
          </a:p>
        </p:txBody>
      </p:sp>
      <p:sp>
        <p:nvSpPr>
          <p:cNvPr id="34" name="TextBox 33"/>
          <p:cNvSpPr txBox="1"/>
          <p:nvPr/>
        </p:nvSpPr>
        <p:spPr>
          <a:xfrm rot="16200000">
            <a:off x="4699054" y="452798"/>
            <a:ext cx="916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Core Data</a:t>
            </a:r>
            <a:endParaRPr lang="en-US" sz="1400" b="1" dirty="0"/>
          </a:p>
        </p:txBody>
      </p:sp>
      <p:sp>
        <p:nvSpPr>
          <p:cNvPr id="35" name="TextBox 34"/>
          <p:cNvSpPr txBox="1"/>
          <p:nvPr/>
        </p:nvSpPr>
        <p:spPr>
          <a:xfrm rot="16200000">
            <a:off x="5247424" y="419965"/>
            <a:ext cx="983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Lithofacies</a:t>
            </a:r>
            <a:endParaRPr lang="en-US" sz="1400" b="1" dirty="0"/>
          </a:p>
        </p:txBody>
      </p:sp>
      <p:sp>
        <p:nvSpPr>
          <p:cNvPr id="36" name="TextBox 35"/>
          <p:cNvSpPr txBox="1"/>
          <p:nvPr/>
        </p:nvSpPr>
        <p:spPr>
          <a:xfrm rot="16200000">
            <a:off x="5499248" y="369411"/>
            <a:ext cx="10935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Laminations</a:t>
            </a:r>
            <a:endParaRPr lang="en-US" sz="1400" b="1" dirty="0"/>
          </a:p>
        </p:txBody>
      </p:sp>
      <p:sp>
        <p:nvSpPr>
          <p:cNvPr id="37" name="Rectangle 36"/>
          <p:cNvSpPr/>
          <p:nvPr/>
        </p:nvSpPr>
        <p:spPr>
          <a:xfrm>
            <a:off x="137258" y="2598393"/>
            <a:ext cx="225461" cy="3188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4557953" y="2726947"/>
            <a:ext cx="126026" cy="3188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 rot="16200000">
            <a:off x="-469118" y="3656952"/>
            <a:ext cx="14223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Newlove</a:t>
            </a:r>
            <a:r>
              <a:rPr lang="en-US" sz="1400" b="1" dirty="0" smtClean="0"/>
              <a:t> 76-RD1</a:t>
            </a:r>
            <a:endParaRPr lang="en-US" sz="1400" b="1" dirty="0"/>
          </a:p>
        </p:txBody>
      </p:sp>
      <p:sp>
        <p:nvSpPr>
          <p:cNvPr id="40" name="TextBox 39"/>
          <p:cNvSpPr txBox="1"/>
          <p:nvPr/>
        </p:nvSpPr>
        <p:spPr>
          <a:xfrm rot="16200000">
            <a:off x="3958179" y="3671018"/>
            <a:ext cx="13305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Stokes A-30804</a:t>
            </a:r>
            <a:endParaRPr lang="en-US" sz="1400" b="1" dirty="0"/>
          </a:p>
        </p:txBody>
      </p:sp>
      <p:sp>
        <p:nvSpPr>
          <p:cNvPr id="41" name="Rectangle 40"/>
          <p:cNvSpPr/>
          <p:nvPr/>
        </p:nvSpPr>
        <p:spPr>
          <a:xfrm rot="5400000">
            <a:off x="2541954" y="-226670"/>
            <a:ext cx="470966" cy="15339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2456506" y="494444"/>
            <a:ext cx="399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GR</a:t>
            </a:r>
            <a:endParaRPr lang="en-US" sz="1600" b="1" dirty="0" smtClean="0"/>
          </a:p>
        </p:txBody>
      </p:sp>
      <p:sp>
        <p:nvSpPr>
          <p:cNvPr id="43" name="Rectangle 42"/>
          <p:cNvSpPr/>
          <p:nvPr/>
        </p:nvSpPr>
        <p:spPr>
          <a:xfrm rot="5400000">
            <a:off x="6708700" y="213138"/>
            <a:ext cx="329844" cy="8483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6672362" y="519046"/>
            <a:ext cx="399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GR</a:t>
            </a:r>
            <a:endParaRPr lang="en-US" sz="1600" b="1" dirty="0" smtClean="0"/>
          </a:p>
        </p:txBody>
      </p:sp>
      <p:sp>
        <p:nvSpPr>
          <p:cNvPr id="45" name="TextBox 44"/>
          <p:cNvSpPr txBox="1"/>
          <p:nvPr/>
        </p:nvSpPr>
        <p:spPr>
          <a:xfrm rot="16200000">
            <a:off x="1455472" y="303779"/>
            <a:ext cx="11294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Sedimentary</a:t>
            </a:r>
          </a:p>
        </p:txBody>
      </p:sp>
      <p:sp>
        <p:nvSpPr>
          <p:cNvPr id="46" name="TextBox 45"/>
          <p:cNvSpPr txBox="1"/>
          <p:nvPr/>
        </p:nvSpPr>
        <p:spPr>
          <a:xfrm rot="16200000">
            <a:off x="1741853" y="303778"/>
            <a:ext cx="8227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Features</a:t>
            </a:r>
          </a:p>
        </p:txBody>
      </p:sp>
      <p:sp>
        <p:nvSpPr>
          <p:cNvPr id="47" name="TextBox 46"/>
          <p:cNvSpPr txBox="1"/>
          <p:nvPr/>
        </p:nvSpPr>
        <p:spPr>
          <a:xfrm rot="16200000">
            <a:off x="550425" y="367619"/>
            <a:ext cx="989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Lithostrat</a:t>
            </a:r>
            <a:r>
              <a:rPr lang="en-US" sz="1400" b="1" dirty="0" smtClean="0"/>
              <a:t>. </a:t>
            </a:r>
            <a:endParaRPr lang="en-US" sz="1400" b="1" dirty="0"/>
          </a:p>
        </p:txBody>
      </p:sp>
      <p:sp>
        <p:nvSpPr>
          <p:cNvPr id="48" name="TextBox 47"/>
          <p:cNvSpPr txBox="1"/>
          <p:nvPr/>
        </p:nvSpPr>
        <p:spPr>
          <a:xfrm rot="16200000">
            <a:off x="945071" y="441638"/>
            <a:ext cx="5052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Unit</a:t>
            </a:r>
            <a:endParaRPr lang="en-US" sz="1400" b="1" dirty="0"/>
          </a:p>
        </p:txBody>
      </p:sp>
      <p:sp>
        <p:nvSpPr>
          <p:cNvPr id="49" name="TextBox 48"/>
          <p:cNvSpPr txBox="1"/>
          <p:nvPr/>
        </p:nvSpPr>
        <p:spPr>
          <a:xfrm rot="16200000">
            <a:off x="5657961" y="359157"/>
            <a:ext cx="11294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Sedimentary</a:t>
            </a:r>
          </a:p>
        </p:txBody>
      </p:sp>
      <p:sp>
        <p:nvSpPr>
          <p:cNvPr id="50" name="TextBox 49"/>
          <p:cNvSpPr txBox="1"/>
          <p:nvPr/>
        </p:nvSpPr>
        <p:spPr>
          <a:xfrm rot="16200000">
            <a:off x="5944342" y="359156"/>
            <a:ext cx="8227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Features</a:t>
            </a:r>
          </a:p>
        </p:txBody>
      </p:sp>
      <p:sp>
        <p:nvSpPr>
          <p:cNvPr id="51" name="TextBox 50"/>
          <p:cNvSpPr txBox="1"/>
          <p:nvPr/>
        </p:nvSpPr>
        <p:spPr>
          <a:xfrm rot="16200000">
            <a:off x="4848017" y="400828"/>
            <a:ext cx="989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Lithostrat</a:t>
            </a:r>
            <a:r>
              <a:rPr lang="en-US" sz="1400" b="1" dirty="0" smtClean="0"/>
              <a:t>. </a:t>
            </a:r>
            <a:endParaRPr lang="en-US" sz="1400" b="1" dirty="0"/>
          </a:p>
        </p:txBody>
      </p:sp>
      <p:sp>
        <p:nvSpPr>
          <p:cNvPr id="52" name="TextBox 51"/>
          <p:cNvSpPr txBox="1"/>
          <p:nvPr/>
        </p:nvSpPr>
        <p:spPr>
          <a:xfrm rot="16200000">
            <a:off x="5242663" y="474847"/>
            <a:ext cx="5052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Unit</a:t>
            </a:r>
            <a:endParaRPr lang="en-US" sz="1400" b="1" dirty="0"/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421376" y="1951376"/>
            <a:ext cx="2434598" cy="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>
            <a:off x="409344" y="3490247"/>
            <a:ext cx="2434598" cy="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>
            <a:off x="365591" y="4880990"/>
            <a:ext cx="2434598" cy="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4736932" y="4171112"/>
            <a:ext cx="2284825" cy="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>
            <a:off x="4725634" y="5742674"/>
            <a:ext cx="2284825" cy="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1043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37" y="7490"/>
            <a:ext cx="5893180" cy="672686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38474" y="828676"/>
            <a:ext cx="7629525" cy="60011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5325" y="116261"/>
            <a:ext cx="5690193" cy="670366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181851" y="1019175"/>
            <a:ext cx="3013668" cy="57151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54332" y="513332"/>
            <a:ext cx="2299293" cy="6963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971799" y="3552824"/>
            <a:ext cx="676276" cy="31626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rot="5400000">
            <a:off x="1738449" y="5191346"/>
            <a:ext cx="114430" cy="31626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Arrow 10"/>
          <p:cNvSpPr/>
          <p:nvPr/>
        </p:nvSpPr>
        <p:spPr>
          <a:xfrm rot="10800000">
            <a:off x="3095161" y="5772149"/>
            <a:ext cx="552913" cy="15559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 rot="5400000">
            <a:off x="757597" y="-637570"/>
            <a:ext cx="870280" cy="2160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 rot="5400000">
            <a:off x="5004029" y="-505985"/>
            <a:ext cx="842227" cy="20360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 rot="16200000">
            <a:off x="6839" y="594895"/>
            <a:ext cx="5212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Well</a:t>
            </a:r>
            <a:endParaRPr lang="en-US" sz="1400" b="1" dirty="0"/>
          </a:p>
        </p:txBody>
      </p:sp>
      <p:sp>
        <p:nvSpPr>
          <p:cNvPr id="27" name="TextBox 26"/>
          <p:cNvSpPr txBox="1"/>
          <p:nvPr/>
        </p:nvSpPr>
        <p:spPr>
          <a:xfrm rot="16200000">
            <a:off x="95045" y="390566"/>
            <a:ext cx="961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Depth (ft.)</a:t>
            </a:r>
            <a:endParaRPr lang="en-US" sz="1400" b="1" dirty="0"/>
          </a:p>
        </p:txBody>
      </p:sp>
      <p:sp>
        <p:nvSpPr>
          <p:cNvPr id="28" name="TextBox 27"/>
          <p:cNvSpPr txBox="1"/>
          <p:nvPr/>
        </p:nvSpPr>
        <p:spPr>
          <a:xfrm rot="16200000">
            <a:off x="382651" y="414838"/>
            <a:ext cx="916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Core Data</a:t>
            </a:r>
            <a:endParaRPr lang="en-US" sz="1400" b="1" dirty="0"/>
          </a:p>
        </p:txBody>
      </p:sp>
      <p:sp>
        <p:nvSpPr>
          <p:cNvPr id="29" name="TextBox 28"/>
          <p:cNvSpPr txBox="1"/>
          <p:nvPr/>
        </p:nvSpPr>
        <p:spPr>
          <a:xfrm rot="16200000">
            <a:off x="996687" y="373296"/>
            <a:ext cx="983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Lithofacies</a:t>
            </a:r>
            <a:endParaRPr lang="en-US" sz="1400" b="1" dirty="0"/>
          </a:p>
        </p:txBody>
      </p:sp>
      <p:sp>
        <p:nvSpPr>
          <p:cNvPr id="30" name="TextBox 29"/>
          <p:cNvSpPr txBox="1"/>
          <p:nvPr/>
        </p:nvSpPr>
        <p:spPr>
          <a:xfrm rot="16200000">
            <a:off x="1259882" y="314033"/>
            <a:ext cx="10935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Laminations</a:t>
            </a:r>
            <a:endParaRPr lang="en-US" sz="1400" b="1" dirty="0"/>
          </a:p>
        </p:txBody>
      </p:sp>
      <p:sp>
        <p:nvSpPr>
          <p:cNvPr id="31" name="TextBox 30"/>
          <p:cNvSpPr txBox="1"/>
          <p:nvPr/>
        </p:nvSpPr>
        <p:spPr>
          <a:xfrm rot="16200000">
            <a:off x="4361446" y="650273"/>
            <a:ext cx="5212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Well</a:t>
            </a:r>
            <a:endParaRPr lang="en-US" sz="1400" b="1" dirty="0"/>
          </a:p>
        </p:txBody>
      </p:sp>
      <p:sp>
        <p:nvSpPr>
          <p:cNvPr id="32" name="TextBox 31"/>
          <p:cNvSpPr txBox="1"/>
          <p:nvPr/>
        </p:nvSpPr>
        <p:spPr>
          <a:xfrm rot="16200000">
            <a:off x="4410112" y="428526"/>
            <a:ext cx="961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Depth (ft.)</a:t>
            </a:r>
            <a:endParaRPr lang="en-US" sz="1400" b="1" dirty="0"/>
          </a:p>
        </p:txBody>
      </p:sp>
      <p:sp>
        <p:nvSpPr>
          <p:cNvPr id="33" name="TextBox 32"/>
          <p:cNvSpPr txBox="1"/>
          <p:nvPr/>
        </p:nvSpPr>
        <p:spPr>
          <a:xfrm rot="16200000">
            <a:off x="4699054" y="452798"/>
            <a:ext cx="916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Core Data</a:t>
            </a:r>
            <a:endParaRPr lang="en-US" sz="1400" b="1" dirty="0"/>
          </a:p>
        </p:txBody>
      </p:sp>
      <p:sp>
        <p:nvSpPr>
          <p:cNvPr id="34" name="TextBox 33"/>
          <p:cNvSpPr txBox="1"/>
          <p:nvPr/>
        </p:nvSpPr>
        <p:spPr>
          <a:xfrm rot="16200000">
            <a:off x="5247424" y="419965"/>
            <a:ext cx="983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Lithofacies</a:t>
            </a:r>
            <a:endParaRPr lang="en-US" sz="1400" b="1" dirty="0"/>
          </a:p>
        </p:txBody>
      </p:sp>
      <p:sp>
        <p:nvSpPr>
          <p:cNvPr id="35" name="TextBox 34"/>
          <p:cNvSpPr txBox="1"/>
          <p:nvPr/>
        </p:nvSpPr>
        <p:spPr>
          <a:xfrm rot="16200000">
            <a:off x="5499248" y="369411"/>
            <a:ext cx="10935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Laminations</a:t>
            </a:r>
            <a:endParaRPr lang="en-US" sz="1400" b="1" dirty="0"/>
          </a:p>
        </p:txBody>
      </p:sp>
      <p:sp>
        <p:nvSpPr>
          <p:cNvPr id="36" name="Rectangle 35"/>
          <p:cNvSpPr/>
          <p:nvPr/>
        </p:nvSpPr>
        <p:spPr>
          <a:xfrm>
            <a:off x="137258" y="2598393"/>
            <a:ext cx="225461" cy="3188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4557953" y="2726947"/>
            <a:ext cx="126026" cy="3188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 rot="16200000">
            <a:off x="-469118" y="3656952"/>
            <a:ext cx="14223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Newlove</a:t>
            </a:r>
            <a:r>
              <a:rPr lang="en-US" sz="1400" b="1" dirty="0" smtClean="0"/>
              <a:t> 76-RD1</a:t>
            </a:r>
            <a:endParaRPr lang="en-US" sz="1400" b="1" dirty="0"/>
          </a:p>
        </p:txBody>
      </p:sp>
      <p:sp>
        <p:nvSpPr>
          <p:cNvPr id="39" name="TextBox 38"/>
          <p:cNvSpPr txBox="1"/>
          <p:nvPr/>
        </p:nvSpPr>
        <p:spPr>
          <a:xfrm rot="16200000">
            <a:off x="3958179" y="3671018"/>
            <a:ext cx="13305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Stokes A-30804</a:t>
            </a:r>
            <a:endParaRPr lang="en-US" sz="1400" b="1" dirty="0"/>
          </a:p>
        </p:txBody>
      </p:sp>
      <p:sp>
        <p:nvSpPr>
          <p:cNvPr id="40" name="Rectangle 39"/>
          <p:cNvSpPr/>
          <p:nvPr/>
        </p:nvSpPr>
        <p:spPr>
          <a:xfrm rot="5400000">
            <a:off x="2541954" y="-226670"/>
            <a:ext cx="470966" cy="15339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2456506" y="494444"/>
            <a:ext cx="399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GR</a:t>
            </a:r>
            <a:endParaRPr lang="en-US" sz="1600" b="1" dirty="0" smtClean="0"/>
          </a:p>
        </p:txBody>
      </p:sp>
      <p:sp>
        <p:nvSpPr>
          <p:cNvPr id="42" name="Rectangle 41"/>
          <p:cNvSpPr/>
          <p:nvPr/>
        </p:nvSpPr>
        <p:spPr>
          <a:xfrm rot="5400000">
            <a:off x="6708700" y="213138"/>
            <a:ext cx="329844" cy="8483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6672362" y="519046"/>
            <a:ext cx="399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GR</a:t>
            </a:r>
            <a:endParaRPr lang="en-US" sz="1600" b="1" dirty="0" smtClean="0"/>
          </a:p>
        </p:txBody>
      </p:sp>
      <p:sp>
        <p:nvSpPr>
          <p:cNvPr id="44" name="TextBox 43"/>
          <p:cNvSpPr txBox="1"/>
          <p:nvPr/>
        </p:nvSpPr>
        <p:spPr>
          <a:xfrm rot="16200000">
            <a:off x="1455472" y="303779"/>
            <a:ext cx="11294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Sedimentary</a:t>
            </a:r>
          </a:p>
        </p:txBody>
      </p:sp>
      <p:sp>
        <p:nvSpPr>
          <p:cNvPr id="45" name="TextBox 44"/>
          <p:cNvSpPr txBox="1"/>
          <p:nvPr/>
        </p:nvSpPr>
        <p:spPr>
          <a:xfrm rot="16200000">
            <a:off x="1741853" y="303778"/>
            <a:ext cx="8227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Features</a:t>
            </a:r>
          </a:p>
        </p:txBody>
      </p:sp>
      <p:sp>
        <p:nvSpPr>
          <p:cNvPr id="46" name="TextBox 45"/>
          <p:cNvSpPr txBox="1"/>
          <p:nvPr/>
        </p:nvSpPr>
        <p:spPr>
          <a:xfrm rot="16200000">
            <a:off x="550425" y="367619"/>
            <a:ext cx="989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Lithostrat</a:t>
            </a:r>
            <a:r>
              <a:rPr lang="en-US" sz="1400" b="1" dirty="0" smtClean="0"/>
              <a:t>. </a:t>
            </a:r>
            <a:endParaRPr lang="en-US" sz="1400" b="1" dirty="0"/>
          </a:p>
        </p:txBody>
      </p:sp>
      <p:sp>
        <p:nvSpPr>
          <p:cNvPr id="47" name="TextBox 46"/>
          <p:cNvSpPr txBox="1"/>
          <p:nvPr/>
        </p:nvSpPr>
        <p:spPr>
          <a:xfrm rot="16200000">
            <a:off x="945071" y="441638"/>
            <a:ext cx="5052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Unit</a:t>
            </a:r>
            <a:endParaRPr lang="en-US" sz="1400" b="1" dirty="0"/>
          </a:p>
        </p:txBody>
      </p:sp>
      <p:sp>
        <p:nvSpPr>
          <p:cNvPr id="48" name="TextBox 47"/>
          <p:cNvSpPr txBox="1"/>
          <p:nvPr/>
        </p:nvSpPr>
        <p:spPr>
          <a:xfrm rot="16200000">
            <a:off x="5657961" y="359157"/>
            <a:ext cx="11294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Sedimentary</a:t>
            </a:r>
          </a:p>
        </p:txBody>
      </p:sp>
      <p:sp>
        <p:nvSpPr>
          <p:cNvPr id="49" name="TextBox 48"/>
          <p:cNvSpPr txBox="1"/>
          <p:nvPr/>
        </p:nvSpPr>
        <p:spPr>
          <a:xfrm rot="16200000">
            <a:off x="5944342" y="359156"/>
            <a:ext cx="8227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Features</a:t>
            </a:r>
          </a:p>
        </p:txBody>
      </p:sp>
      <p:sp>
        <p:nvSpPr>
          <p:cNvPr id="50" name="TextBox 49"/>
          <p:cNvSpPr txBox="1"/>
          <p:nvPr/>
        </p:nvSpPr>
        <p:spPr>
          <a:xfrm rot="16200000">
            <a:off x="4848017" y="400828"/>
            <a:ext cx="989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Lithostrat</a:t>
            </a:r>
            <a:r>
              <a:rPr lang="en-US" sz="1400" b="1" dirty="0" smtClean="0"/>
              <a:t>. </a:t>
            </a:r>
            <a:endParaRPr lang="en-US" sz="1400" b="1" dirty="0"/>
          </a:p>
        </p:txBody>
      </p:sp>
      <p:sp>
        <p:nvSpPr>
          <p:cNvPr id="51" name="TextBox 50"/>
          <p:cNvSpPr txBox="1"/>
          <p:nvPr/>
        </p:nvSpPr>
        <p:spPr>
          <a:xfrm rot="16200000">
            <a:off x="5242663" y="474847"/>
            <a:ext cx="5052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Unit</a:t>
            </a:r>
            <a:endParaRPr lang="en-US" sz="1400" b="1" dirty="0"/>
          </a:p>
        </p:txBody>
      </p:sp>
      <p:sp>
        <p:nvSpPr>
          <p:cNvPr id="13" name="Rectangle 12"/>
          <p:cNvSpPr/>
          <p:nvPr/>
        </p:nvSpPr>
        <p:spPr>
          <a:xfrm>
            <a:off x="0" y="4895850"/>
            <a:ext cx="2971799" cy="1752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829049" y="5251496"/>
            <a:ext cx="4785748" cy="13849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u="sng" dirty="0" err="1" smtClean="0"/>
              <a:t>Newlove</a:t>
            </a:r>
            <a:r>
              <a:rPr lang="en-US" sz="1400" b="1" u="sng" dirty="0" smtClean="0"/>
              <a:t> </a:t>
            </a:r>
            <a:r>
              <a:rPr lang="en-US" sz="1400" b="1" u="sng" dirty="0" err="1" smtClean="0"/>
              <a:t>Lithostratigraphic</a:t>
            </a:r>
            <a:r>
              <a:rPr lang="en-US" sz="1400" b="1" u="sng" dirty="0" smtClean="0"/>
              <a:t> Unit 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/>
              <a:t>Depths 700’ to 893’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/>
              <a:t>Only unit containing </a:t>
            </a:r>
            <a:r>
              <a:rPr lang="en-US" sz="1400" b="1" dirty="0" smtClean="0"/>
              <a:t>diatomaceous </a:t>
            </a:r>
            <a:r>
              <a:rPr lang="en-US" sz="1400" b="1" dirty="0" err="1" smtClean="0"/>
              <a:t>porcelanite</a:t>
            </a:r>
            <a:r>
              <a:rPr lang="en-US" sz="1400" b="1" dirty="0" smtClean="0"/>
              <a:t>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(discontinuous to continuous)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/>
              <a:t>Faults, minor breccia, </a:t>
            </a:r>
            <a:r>
              <a:rPr lang="en-US" sz="1400" b="1" dirty="0" smtClean="0"/>
              <a:t>void of debris flow </a:t>
            </a:r>
            <a:r>
              <a:rPr lang="en-US" sz="1400" dirty="0" smtClean="0"/>
              <a:t>deposits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 smtClean="0"/>
              <a:t>GR consistent </a:t>
            </a:r>
            <a:r>
              <a:rPr lang="en-US" sz="1400" dirty="0" smtClean="0"/>
              <a:t>without large variations (~55-65 API)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68331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37" y="7490"/>
            <a:ext cx="5893180" cy="672686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38474" y="828676"/>
            <a:ext cx="7629525" cy="60011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5325" y="116261"/>
            <a:ext cx="5690193" cy="670366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181851" y="1019175"/>
            <a:ext cx="3013668" cy="57151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54332" y="513332"/>
            <a:ext cx="2299293" cy="6963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971799" y="3552824"/>
            <a:ext cx="676276" cy="31626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rot="5400000">
            <a:off x="1738449" y="5191346"/>
            <a:ext cx="114430" cy="31626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Arrow 10"/>
          <p:cNvSpPr/>
          <p:nvPr/>
        </p:nvSpPr>
        <p:spPr>
          <a:xfrm rot="10800000">
            <a:off x="3095161" y="5772149"/>
            <a:ext cx="552913" cy="15559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eft Arrow 15"/>
          <p:cNvSpPr/>
          <p:nvPr/>
        </p:nvSpPr>
        <p:spPr>
          <a:xfrm rot="10800000">
            <a:off x="3131023" y="4072940"/>
            <a:ext cx="552913" cy="15559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 rot="5400000">
            <a:off x="757597" y="-637570"/>
            <a:ext cx="870280" cy="2160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 rot="5400000">
            <a:off x="5004029" y="-505985"/>
            <a:ext cx="842227" cy="20360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 rot="16200000">
            <a:off x="6839" y="594895"/>
            <a:ext cx="5212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Well</a:t>
            </a:r>
            <a:endParaRPr lang="en-US" sz="1400" b="1" dirty="0"/>
          </a:p>
        </p:txBody>
      </p:sp>
      <p:sp>
        <p:nvSpPr>
          <p:cNvPr id="27" name="TextBox 26"/>
          <p:cNvSpPr txBox="1"/>
          <p:nvPr/>
        </p:nvSpPr>
        <p:spPr>
          <a:xfrm rot="16200000">
            <a:off x="95045" y="390566"/>
            <a:ext cx="961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Depth (ft.)</a:t>
            </a:r>
            <a:endParaRPr lang="en-US" sz="1400" b="1" dirty="0"/>
          </a:p>
        </p:txBody>
      </p:sp>
      <p:sp>
        <p:nvSpPr>
          <p:cNvPr id="28" name="TextBox 27"/>
          <p:cNvSpPr txBox="1"/>
          <p:nvPr/>
        </p:nvSpPr>
        <p:spPr>
          <a:xfrm rot="16200000">
            <a:off x="382651" y="414838"/>
            <a:ext cx="916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Core Data</a:t>
            </a:r>
            <a:endParaRPr lang="en-US" sz="1400" b="1" dirty="0"/>
          </a:p>
        </p:txBody>
      </p:sp>
      <p:sp>
        <p:nvSpPr>
          <p:cNvPr id="29" name="TextBox 28"/>
          <p:cNvSpPr txBox="1"/>
          <p:nvPr/>
        </p:nvSpPr>
        <p:spPr>
          <a:xfrm rot="16200000">
            <a:off x="996687" y="373296"/>
            <a:ext cx="983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Lithofacies</a:t>
            </a:r>
            <a:endParaRPr lang="en-US" sz="1400" b="1" dirty="0"/>
          </a:p>
        </p:txBody>
      </p:sp>
      <p:sp>
        <p:nvSpPr>
          <p:cNvPr id="30" name="TextBox 29"/>
          <p:cNvSpPr txBox="1"/>
          <p:nvPr/>
        </p:nvSpPr>
        <p:spPr>
          <a:xfrm rot="16200000">
            <a:off x="1259882" y="314033"/>
            <a:ext cx="10935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Laminations</a:t>
            </a:r>
            <a:endParaRPr lang="en-US" sz="1400" b="1" dirty="0"/>
          </a:p>
        </p:txBody>
      </p:sp>
      <p:sp>
        <p:nvSpPr>
          <p:cNvPr id="31" name="TextBox 30"/>
          <p:cNvSpPr txBox="1"/>
          <p:nvPr/>
        </p:nvSpPr>
        <p:spPr>
          <a:xfrm rot="16200000">
            <a:off x="4361446" y="650273"/>
            <a:ext cx="5212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Well</a:t>
            </a:r>
            <a:endParaRPr lang="en-US" sz="1400" b="1" dirty="0"/>
          </a:p>
        </p:txBody>
      </p:sp>
      <p:sp>
        <p:nvSpPr>
          <p:cNvPr id="32" name="TextBox 31"/>
          <p:cNvSpPr txBox="1"/>
          <p:nvPr/>
        </p:nvSpPr>
        <p:spPr>
          <a:xfrm rot="16200000">
            <a:off x="4410112" y="428526"/>
            <a:ext cx="961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Depth (ft.)</a:t>
            </a:r>
            <a:endParaRPr lang="en-US" sz="1400" b="1" dirty="0"/>
          </a:p>
        </p:txBody>
      </p:sp>
      <p:sp>
        <p:nvSpPr>
          <p:cNvPr id="33" name="TextBox 32"/>
          <p:cNvSpPr txBox="1"/>
          <p:nvPr/>
        </p:nvSpPr>
        <p:spPr>
          <a:xfrm rot="16200000">
            <a:off x="4699054" y="452798"/>
            <a:ext cx="916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Core Data</a:t>
            </a:r>
            <a:endParaRPr lang="en-US" sz="1400" b="1" dirty="0"/>
          </a:p>
        </p:txBody>
      </p:sp>
      <p:sp>
        <p:nvSpPr>
          <p:cNvPr id="34" name="TextBox 33"/>
          <p:cNvSpPr txBox="1"/>
          <p:nvPr/>
        </p:nvSpPr>
        <p:spPr>
          <a:xfrm rot="16200000">
            <a:off x="5247424" y="419965"/>
            <a:ext cx="983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Lithofacies</a:t>
            </a:r>
            <a:endParaRPr lang="en-US" sz="1400" b="1" dirty="0"/>
          </a:p>
        </p:txBody>
      </p:sp>
      <p:sp>
        <p:nvSpPr>
          <p:cNvPr id="35" name="TextBox 34"/>
          <p:cNvSpPr txBox="1"/>
          <p:nvPr/>
        </p:nvSpPr>
        <p:spPr>
          <a:xfrm rot="16200000">
            <a:off x="5499248" y="369411"/>
            <a:ext cx="10935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Laminations</a:t>
            </a:r>
            <a:endParaRPr lang="en-US" sz="1400" b="1" dirty="0"/>
          </a:p>
        </p:txBody>
      </p:sp>
      <p:sp>
        <p:nvSpPr>
          <p:cNvPr id="36" name="Rectangle 35"/>
          <p:cNvSpPr/>
          <p:nvPr/>
        </p:nvSpPr>
        <p:spPr>
          <a:xfrm>
            <a:off x="137258" y="2598393"/>
            <a:ext cx="225461" cy="3188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4557953" y="2726947"/>
            <a:ext cx="126026" cy="3188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 rot="16200000">
            <a:off x="-469118" y="3656952"/>
            <a:ext cx="14223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Newlove</a:t>
            </a:r>
            <a:r>
              <a:rPr lang="en-US" sz="1400" b="1" dirty="0" smtClean="0"/>
              <a:t> 76-RD1</a:t>
            </a:r>
            <a:endParaRPr lang="en-US" sz="1400" b="1" dirty="0"/>
          </a:p>
        </p:txBody>
      </p:sp>
      <p:sp>
        <p:nvSpPr>
          <p:cNvPr id="39" name="TextBox 38"/>
          <p:cNvSpPr txBox="1"/>
          <p:nvPr/>
        </p:nvSpPr>
        <p:spPr>
          <a:xfrm rot="16200000">
            <a:off x="3958179" y="3671018"/>
            <a:ext cx="13305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Stokes A-30804</a:t>
            </a:r>
            <a:endParaRPr lang="en-US" sz="1400" b="1" dirty="0"/>
          </a:p>
        </p:txBody>
      </p:sp>
      <p:sp>
        <p:nvSpPr>
          <p:cNvPr id="40" name="Rectangle 39"/>
          <p:cNvSpPr/>
          <p:nvPr/>
        </p:nvSpPr>
        <p:spPr>
          <a:xfrm rot="5400000">
            <a:off x="2541954" y="-226670"/>
            <a:ext cx="470966" cy="15339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2456506" y="494444"/>
            <a:ext cx="399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GR</a:t>
            </a:r>
            <a:endParaRPr lang="en-US" sz="1600" b="1" dirty="0" smtClean="0"/>
          </a:p>
        </p:txBody>
      </p:sp>
      <p:sp>
        <p:nvSpPr>
          <p:cNvPr id="42" name="Rectangle 41"/>
          <p:cNvSpPr/>
          <p:nvPr/>
        </p:nvSpPr>
        <p:spPr>
          <a:xfrm rot="5400000">
            <a:off x="6708700" y="213138"/>
            <a:ext cx="329844" cy="8483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6672362" y="519046"/>
            <a:ext cx="399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GR</a:t>
            </a:r>
            <a:endParaRPr lang="en-US" sz="1600" b="1" dirty="0" smtClean="0"/>
          </a:p>
        </p:txBody>
      </p:sp>
      <p:sp>
        <p:nvSpPr>
          <p:cNvPr id="44" name="TextBox 43"/>
          <p:cNvSpPr txBox="1"/>
          <p:nvPr/>
        </p:nvSpPr>
        <p:spPr>
          <a:xfrm rot="16200000">
            <a:off x="1455472" y="303779"/>
            <a:ext cx="11294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Sedimentary</a:t>
            </a:r>
          </a:p>
        </p:txBody>
      </p:sp>
      <p:sp>
        <p:nvSpPr>
          <p:cNvPr id="45" name="TextBox 44"/>
          <p:cNvSpPr txBox="1"/>
          <p:nvPr/>
        </p:nvSpPr>
        <p:spPr>
          <a:xfrm rot="16200000">
            <a:off x="1741853" y="303778"/>
            <a:ext cx="8227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Features</a:t>
            </a:r>
          </a:p>
        </p:txBody>
      </p:sp>
      <p:sp>
        <p:nvSpPr>
          <p:cNvPr id="46" name="TextBox 45"/>
          <p:cNvSpPr txBox="1"/>
          <p:nvPr/>
        </p:nvSpPr>
        <p:spPr>
          <a:xfrm rot="16200000">
            <a:off x="550425" y="367619"/>
            <a:ext cx="989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Lithostrat</a:t>
            </a:r>
            <a:r>
              <a:rPr lang="en-US" sz="1400" b="1" dirty="0" smtClean="0"/>
              <a:t>. </a:t>
            </a:r>
            <a:endParaRPr lang="en-US" sz="1400" b="1" dirty="0"/>
          </a:p>
        </p:txBody>
      </p:sp>
      <p:sp>
        <p:nvSpPr>
          <p:cNvPr id="47" name="TextBox 46"/>
          <p:cNvSpPr txBox="1"/>
          <p:nvPr/>
        </p:nvSpPr>
        <p:spPr>
          <a:xfrm rot="16200000">
            <a:off x="945071" y="441638"/>
            <a:ext cx="5052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Unit</a:t>
            </a:r>
            <a:endParaRPr lang="en-US" sz="1400" b="1" dirty="0"/>
          </a:p>
        </p:txBody>
      </p:sp>
      <p:sp>
        <p:nvSpPr>
          <p:cNvPr id="48" name="TextBox 47"/>
          <p:cNvSpPr txBox="1"/>
          <p:nvPr/>
        </p:nvSpPr>
        <p:spPr>
          <a:xfrm rot="16200000">
            <a:off x="5657961" y="359157"/>
            <a:ext cx="11294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Sedimentary</a:t>
            </a:r>
          </a:p>
        </p:txBody>
      </p:sp>
      <p:sp>
        <p:nvSpPr>
          <p:cNvPr id="49" name="TextBox 48"/>
          <p:cNvSpPr txBox="1"/>
          <p:nvPr/>
        </p:nvSpPr>
        <p:spPr>
          <a:xfrm rot="16200000">
            <a:off x="5944342" y="359156"/>
            <a:ext cx="8227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Features</a:t>
            </a:r>
          </a:p>
        </p:txBody>
      </p:sp>
      <p:sp>
        <p:nvSpPr>
          <p:cNvPr id="50" name="TextBox 49"/>
          <p:cNvSpPr txBox="1"/>
          <p:nvPr/>
        </p:nvSpPr>
        <p:spPr>
          <a:xfrm rot="16200000">
            <a:off x="4848017" y="400828"/>
            <a:ext cx="989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Lithostrat</a:t>
            </a:r>
            <a:r>
              <a:rPr lang="en-US" sz="1400" b="1" dirty="0" smtClean="0"/>
              <a:t>. </a:t>
            </a:r>
            <a:endParaRPr lang="en-US" sz="1400" b="1" dirty="0"/>
          </a:p>
        </p:txBody>
      </p:sp>
      <p:sp>
        <p:nvSpPr>
          <p:cNvPr id="51" name="TextBox 50"/>
          <p:cNvSpPr txBox="1"/>
          <p:nvPr/>
        </p:nvSpPr>
        <p:spPr>
          <a:xfrm rot="16200000">
            <a:off x="5242663" y="474847"/>
            <a:ext cx="5052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Unit</a:t>
            </a:r>
            <a:endParaRPr lang="en-US" sz="1400" b="1" dirty="0"/>
          </a:p>
        </p:txBody>
      </p:sp>
      <p:sp>
        <p:nvSpPr>
          <p:cNvPr id="13" name="Rectangle 12"/>
          <p:cNvSpPr/>
          <p:nvPr/>
        </p:nvSpPr>
        <p:spPr>
          <a:xfrm>
            <a:off x="0" y="4895850"/>
            <a:ext cx="2971799" cy="1752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829049" y="5251496"/>
            <a:ext cx="4785748" cy="13849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u="sng" dirty="0" err="1" smtClean="0"/>
              <a:t>Newlove</a:t>
            </a:r>
            <a:r>
              <a:rPr lang="en-US" sz="1400" b="1" u="sng" dirty="0" smtClean="0"/>
              <a:t> </a:t>
            </a:r>
            <a:r>
              <a:rPr lang="en-US" sz="1400" b="1" u="sng" dirty="0" err="1" smtClean="0"/>
              <a:t>Lithostratigraphic</a:t>
            </a:r>
            <a:r>
              <a:rPr lang="en-US" sz="1400" b="1" u="sng" dirty="0" smtClean="0"/>
              <a:t> Unit 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/>
              <a:t>Depths 700’ to 893’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/>
              <a:t>Only unit containing </a:t>
            </a:r>
            <a:r>
              <a:rPr lang="en-US" sz="1400" b="1" dirty="0" smtClean="0"/>
              <a:t>diatomaceous </a:t>
            </a:r>
            <a:r>
              <a:rPr lang="en-US" sz="1400" b="1" dirty="0" err="1" smtClean="0"/>
              <a:t>porcelanite</a:t>
            </a:r>
            <a:r>
              <a:rPr lang="en-US" sz="1400" b="1" dirty="0" smtClean="0"/>
              <a:t>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(discontinuous to continuous)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/>
              <a:t>Faults, minor breccia, </a:t>
            </a:r>
            <a:r>
              <a:rPr lang="en-US" sz="1400" b="1" dirty="0" smtClean="0"/>
              <a:t>void of debris flow </a:t>
            </a:r>
            <a:r>
              <a:rPr lang="en-US" sz="1400" dirty="0" smtClean="0"/>
              <a:t>deposits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 smtClean="0"/>
              <a:t>GR consistent </a:t>
            </a:r>
            <a:r>
              <a:rPr lang="en-US" sz="1400" dirty="0" smtClean="0"/>
              <a:t>without large variations (~55-65 API)</a:t>
            </a:r>
            <a:endParaRPr lang="en-US" sz="1400" dirty="0"/>
          </a:p>
        </p:txBody>
      </p:sp>
      <p:sp>
        <p:nvSpPr>
          <p:cNvPr id="15" name="Rectangle 14"/>
          <p:cNvSpPr/>
          <p:nvPr/>
        </p:nvSpPr>
        <p:spPr>
          <a:xfrm>
            <a:off x="3829049" y="3563393"/>
            <a:ext cx="4785748" cy="16004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u="sng" dirty="0" err="1" smtClean="0"/>
              <a:t>Newlove</a:t>
            </a:r>
            <a:r>
              <a:rPr lang="en-US" sz="1400" b="1" u="sng" dirty="0" smtClean="0"/>
              <a:t> </a:t>
            </a:r>
            <a:r>
              <a:rPr lang="en-US" sz="1400" b="1" u="sng" dirty="0" err="1" smtClean="0"/>
              <a:t>Lithostratigraphic</a:t>
            </a:r>
            <a:r>
              <a:rPr lang="en-US" sz="1400" b="1" u="sng" dirty="0" smtClean="0"/>
              <a:t> Unit B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/>
              <a:t>Depths 550’ to 699’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/>
              <a:t>Alternating </a:t>
            </a:r>
            <a:r>
              <a:rPr lang="en-US" sz="1400" dirty="0" err="1" smtClean="0"/>
              <a:t>discon</a:t>
            </a:r>
            <a:r>
              <a:rPr lang="en-US" sz="1400" dirty="0" smtClean="0"/>
              <a:t>. laminated to massive muddy diatomite with </a:t>
            </a:r>
            <a:r>
              <a:rPr lang="en-US" sz="1400" b="1" dirty="0" smtClean="0"/>
              <a:t>onset of debris-flow deposits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/>
              <a:t>Faults, breccia, fossils, </a:t>
            </a:r>
            <a:r>
              <a:rPr lang="en-US" sz="1400" dirty="0" err="1" smtClean="0"/>
              <a:t>hardgrounds</a:t>
            </a:r>
            <a:r>
              <a:rPr lang="en-US" sz="1400" dirty="0" smtClean="0"/>
              <a:t>, burrows, slumps, erosional </a:t>
            </a:r>
            <a:r>
              <a:rPr lang="en-US" sz="1400" dirty="0" err="1" smtClean="0"/>
              <a:t>surfices</a:t>
            </a:r>
            <a:r>
              <a:rPr lang="en-US" sz="1400" dirty="0" smtClean="0"/>
              <a:t> and laminations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 smtClean="0"/>
              <a:t>GR values “cyclic”, </a:t>
            </a:r>
            <a:r>
              <a:rPr lang="en-US" sz="1400" dirty="0" smtClean="0"/>
              <a:t>high values every ~30-50 ft. (~60-100 API)</a:t>
            </a:r>
            <a:endParaRPr lang="en-US" sz="1400" dirty="0"/>
          </a:p>
        </p:txBody>
      </p:sp>
      <p:sp>
        <p:nvSpPr>
          <p:cNvPr id="14" name="Rectangle 13"/>
          <p:cNvSpPr/>
          <p:nvPr/>
        </p:nvSpPr>
        <p:spPr>
          <a:xfrm>
            <a:off x="0" y="3509853"/>
            <a:ext cx="2971799" cy="14149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589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37" y="7490"/>
            <a:ext cx="5893180" cy="672686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38474" y="828676"/>
            <a:ext cx="7629525" cy="60011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5325" y="116261"/>
            <a:ext cx="5690193" cy="670366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181851" y="1019175"/>
            <a:ext cx="3013668" cy="57151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54332" y="513332"/>
            <a:ext cx="2299293" cy="6963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971799" y="3552824"/>
            <a:ext cx="676276" cy="31626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rot="5400000">
            <a:off x="1738449" y="5191346"/>
            <a:ext cx="114430" cy="31626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Arrow 10"/>
          <p:cNvSpPr/>
          <p:nvPr/>
        </p:nvSpPr>
        <p:spPr>
          <a:xfrm rot="10800000">
            <a:off x="3095161" y="5772149"/>
            <a:ext cx="552913" cy="15559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1924050"/>
            <a:ext cx="2971799" cy="29908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eft Arrow 15"/>
          <p:cNvSpPr/>
          <p:nvPr/>
        </p:nvSpPr>
        <p:spPr>
          <a:xfrm rot="10800000">
            <a:off x="3131023" y="4072940"/>
            <a:ext cx="552913" cy="15559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eft Arrow 19"/>
          <p:cNvSpPr/>
          <p:nvPr/>
        </p:nvSpPr>
        <p:spPr>
          <a:xfrm rot="10800000">
            <a:off x="3138310" y="2510569"/>
            <a:ext cx="552913" cy="15559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 rot="5400000">
            <a:off x="757597" y="-637570"/>
            <a:ext cx="870280" cy="2160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 rot="5400000">
            <a:off x="5004029" y="-505985"/>
            <a:ext cx="842227" cy="20360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 rot="16200000">
            <a:off x="6839" y="594895"/>
            <a:ext cx="5212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Well</a:t>
            </a:r>
            <a:endParaRPr lang="en-US" sz="1400" b="1" dirty="0"/>
          </a:p>
        </p:txBody>
      </p:sp>
      <p:sp>
        <p:nvSpPr>
          <p:cNvPr id="27" name="TextBox 26"/>
          <p:cNvSpPr txBox="1"/>
          <p:nvPr/>
        </p:nvSpPr>
        <p:spPr>
          <a:xfrm rot="16200000">
            <a:off x="95045" y="390566"/>
            <a:ext cx="961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Depth (ft.)</a:t>
            </a:r>
            <a:endParaRPr lang="en-US" sz="1400" b="1" dirty="0"/>
          </a:p>
        </p:txBody>
      </p:sp>
      <p:sp>
        <p:nvSpPr>
          <p:cNvPr id="28" name="TextBox 27"/>
          <p:cNvSpPr txBox="1"/>
          <p:nvPr/>
        </p:nvSpPr>
        <p:spPr>
          <a:xfrm rot="16200000">
            <a:off x="382651" y="414838"/>
            <a:ext cx="916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Core Data</a:t>
            </a:r>
            <a:endParaRPr lang="en-US" sz="1400" b="1" dirty="0"/>
          </a:p>
        </p:txBody>
      </p:sp>
      <p:sp>
        <p:nvSpPr>
          <p:cNvPr id="29" name="TextBox 28"/>
          <p:cNvSpPr txBox="1"/>
          <p:nvPr/>
        </p:nvSpPr>
        <p:spPr>
          <a:xfrm rot="16200000">
            <a:off x="996687" y="373296"/>
            <a:ext cx="983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Lithofacies</a:t>
            </a:r>
            <a:endParaRPr lang="en-US" sz="1400" b="1" dirty="0"/>
          </a:p>
        </p:txBody>
      </p:sp>
      <p:sp>
        <p:nvSpPr>
          <p:cNvPr id="30" name="TextBox 29"/>
          <p:cNvSpPr txBox="1"/>
          <p:nvPr/>
        </p:nvSpPr>
        <p:spPr>
          <a:xfrm rot="16200000">
            <a:off x="1259882" y="314033"/>
            <a:ext cx="10935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Laminations</a:t>
            </a:r>
            <a:endParaRPr lang="en-US" sz="1400" b="1" dirty="0"/>
          </a:p>
        </p:txBody>
      </p:sp>
      <p:sp>
        <p:nvSpPr>
          <p:cNvPr id="31" name="TextBox 30"/>
          <p:cNvSpPr txBox="1"/>
          <p:nvPr/>
        </p:nvSpPr>
        <p:spPr>
          <a:xfrm rot="16200000">
            <a:off x="4361446" y="650273"/>
            <a:ext cx="5212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Well</a:t>
            </a:r>
            <a:endParaRPr lang="en-US" sz="1400" b="1" dirty="0"/>
          </a:p>
        </p:txBody>
      </p:sp>
      <p:sp>
        <p:nvSpPr>
          <p:cNvPr id="32" name="TextBox 31"/>
          <p:cNvSpPr txBox="1"/>
          <p:nvPr/>
        </p:nvSpPr>
        <p:spPr>
          <a:xfrm rot="16200000">
            <a:off x="4410112" y="428526"/>
            <a:ext cx="961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Depth (ft.)</a:t>
            </a:r>
            <a:endParaRPr lang="en-US" sz="1400" b="1" dirty="0"/>
          </a:p>
        </p:txBody>
      </p:sp>
      <p:sp>
        <p:nvSpPr>
          <p:cNvPr id="33" name="TextBox 32"/>
          <p:cNvSpPr txBox="1"/>
          <p:nvPr/>
        </p:nvSpPr>
        <p:spPr>
          <a:xfrm rot="16200000">
            <a:off x="4699054" y="452798"/>
            <a:ext cx="916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Core Data</a:t>
            </a:r>
            <a:endParaRPr lang="en-US" sz="1400" b="1" dirty="0"/>
          </a:p>
        </p:txBody>
      </p:sp>
      <p:sp>
        <p:nvSpPr>
          <p:cNvPr id="34" name="TextBox 33"/>
          <p:cNvSpPr txBox="1"/>
          <p:nvPr/>
        </p:nvSpPr>
        <p:spPr>
          <a:xfrm rot="16200000">
            <a:off x="5247424" y="419965"/>
            <a:ext cx="983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Lithofacies</a:t>
            </a:r>
            <a:endParaRPr lang="en-US" sz="1400" b="1" dirty="0"/>
          </a:p>
        </p:txBody>
      </p:sp>
      <p:sp>
        <p:nvSpPr>
          <p:cNvPr id="35" name="TextBox 34"/>
          <p:cNvSpPr txBox="1"/>
          <p:nvPr/>
        </p:nvSpPr>
        <p:spPr>
          <a:xfrm rot="16200000">
            <a:off x="5499248" y="369411"/>
            <a:ext cx="10935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Laminations</a:t>
            </a:r>
            <a:endParaRPr lang="en-US" sz="1400" b="1" dirty="0"/>
          </a:p>
        </p:txBody>
      </p:sp>
      <p:sp>
        <p:nvSpPr>
          <p:cNvPr id="36" name="Rectangle 35"/>
          <p:cNvSpPr/>
          <p:nvPr/>
        </p:nvSpPr>
        <p:spPr>
          <a:xfrm>
            <a:off x="137258" y="2598393"/>
            <a:ext cx="225461" cy="3188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4557953" y="2726947"/>
            <a:ext cx="126026" cy="3188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 rot="16200000">
            <a:off x="-469118" y="3656952"/>
            <a:ext cx="14223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Newlove</a:t>
            </a:r>
            <a:r>
              <a:rPr lang="en-US" sz="1400" b="1" dirty="0" smtClean="0"/>
              <a:t> 76-RD1</a:t>
            </a:r>
            <a:endParaRPr lang="en-US" sz="1400" b="1" dirty="0"/>
          </a:p>
        </p:txBody>
      </p:sp>
      <p:sp>
        <p:nvSpPr>
          <p:cNvPr id="39" name="TextBox 38"/>
          <p:cNvSpPr txBox="1"/>
          <p:nvPr/>
        </p:nvSpPr>
        <p:spPr>
          <a:xfrm rot="16200000">
            <a:off x="3958179" y="3671018"/>
            <a:ext cx="13305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Stokes A-30804</a:t>
            </a:r>
            <a:endParaRPr lang="en-US" sz="1400" b="1" dirty="0"/>
          </a:p>
        </p:txBody>
      </p:sp>
      <p:sp>
        <p:nvSpPr>
          <p:cNvPr id="40" name="Rectangle 39"/>
          <p:cNvSpPr/>
          <p:nvPr/>
        </p:nvSpPr>
        <p:spPr>
          <a:xfrm rot="5400000">
            <a:off x="2541954" y="-226670"/>
            <a:ext cx="470966" cy="15339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2456506" y="494444"/>
            <a:ext cx="399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GR</a:t>
            </a:r>
            <a:endParaRPr lang="en-US" sz="1600" b="1" dirty="0" smtClean="0"/>
          </a:p>
        </p:txBody>
      </p:sp>
      <p:sp>
        <p:nvSpPr>
          <p:cNvPr id="42" name="Rectangle 41"/>
          <p:cNvSpPr/>
          <p:nvPr/>
        </p:nvSpPr>
        <p:spPr>
          <a:xfrm rot="5400000">
            <a:off x="6708700" y="213138"/>
            <a:ext cx="329844" cy="8483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6672362" y="519046"/>
            <a:ext cx="399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GR</a:t>
            </a:r>
            <a:endParaRPr lang="en-US" sz="1600" b="1" dirty="0" smtClean="0"/>
          </a:p>
        </p:txBody>
      </p:sp>
      <p:sp>
        <p:nvSpPr>
          <p:cNvPr id="44" name="TextBox 43"/>
          <p:cNvSpPr txBox="1"/>
          <p:nvPr/>
        </p:nvSpPr>
        <p:spPr>
          <a:xfrm rot="16200000">
            <a:off x="1455472" y="303779"/>
            <a:ext cx="11294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Sedimentary</a:t>
            </a:r>
          </a:p>
        </p:txBody>
      </p:sp>
      <p:sp>
        <p:nvSpPr>
          <p:cNvPr id="45" name="TextBox 44"/>
          <p:cNvSpPr txBox="1"/>
          <p:nvPr/>
        </p:nvSpPr>
        <p:spPr>
          <a:xfrm rot="16200000">
            <a:off x="1741853" y="303778"/>
            <a:ext cx="8227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Features</a:t>
            </a:r>
          </a:p>
        </p:txBody>
      </p:sp>
      <p:sp>
        <p:nvSpPr>
          <p:cNvPr id="46" name="TextBox 45"/>
          <p:cNvSpPr txBox="1"/>
          <p:nvPr/>
        </p:nvSpPr>
        <p:spPr>
          <a:xfrm rot="16200000">
            <a:off x="550425" y="367619"/>
            <a:ext cx="989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Lithostrat</a:t>
            </a:r>
            <a:r>
              <a:rPr lang="en-US" sz="1400" b="1" dirty="0" smtClean="0"/>
              <a:t>. </a:t>
            </a:r>
            <a:endParaRPr lang="en-US" sz="1400" b="1" dirty="0"/>
          </a:p>
        </p:txBody>
      </p:sp>
      <p:sp>
        <p:nvSpPr>
          <p:cNvPr id="47" name="TextBox 46"/>
          <p:cNvSpPr txBox="1"/>
          <p:nvPr/>
        </p:nvSpPr>
        <p:spPr>
          <a:xfrm rot="16200000">
            <a:off x="945071" y="441638"/>
            <a:ext cx="5052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Unit</a:t>
            </a:r>
            <a:endParaRPr lang="en-US" sz="1400" b="1" dirty="0"/>
          </a:p>
        </p:txBody>
      </p:sp>
      <p:sp>
        <p:nvSpPr>
          <p:cNvPr id="48" name="TextBox 47"/>
          <p:cNvSpPr txBox="1"/>
          <p:nvPr/>
        </p:nvSpPr>
        <p:spPr>
          <a:xfrm rot="16200000">
            <a:off x="5657961" y="359157"/>
            <a:ext cx="11294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Sedimentary</a:t>
            </a:r>
          </a:p>
        </p:txBody>
      </p:sp>
      <p:sp>
        <p:nvSpPr>
          <p:cNvPr id="49" name="TextBox 48"/>
          <p:cNvSpPr txBox="1"/>
          <p:nvPr/>
        </p:nvSpPr>
        <p:spPr>
          <a:xfrm rot="16200000">
            <a:off x="5944342" y="359156"/>
            <a:ext cx="8227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Features</a:t>
            </a:r>
          </a:p>
        </p:txBody>
      </p:sp>
      <p:sp>
        <p:nvSpPr>
          <p:cNvPr id="50" name="TextBox 49"/>
          <p:cNvSpPr txBox="1"/>
          <p:nvPr/>
        </p:nvSpPr>
        <p:spPr>
          <a:xfrm rot="16200000">
            <a:off x="4848017" y="400828"/>
            <a:ext cx="989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Lithostrat</a:t>
            </a:r>
            <a:r>
              <a:rPr lang="en-US" sz="1400" b="1" dirty="0" smtClean="0"/>
              <a:t>. </a:t>
            </a:r>
            <a:endParaRPr lang="en-US" sz="1400" b="1" dirty="0"/>
          </a:p>
        </p:txBody>
      </p:sp>
      <p:sp>
        <p:nvSpPr>
          <p:cNvPr id="51" name="TextBox 50"/>
          <p:cNvSpPr txBox="1"/>
          <p:nvPr/>
        </p:nvSpPr>
        <p:spPr>
          <a:xfrm rot="16200000">
            <a:off x="5242663" y="474847"/>
            <a:ext cx="5052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Unit</a:t>
            </a:r>
            <a:endParaRPr lang="en-US" sz="1400" b="1" dirty="0"/>
          </a:p>
        </p:txBody>
      </p:sp>
      <p:sp>
        <p:nvSpPr>
          <p:cNvPr id="13" name="Rectangle 12"/>
          <p:cNvSpPr/>
          <p:nvPr/>
        </p:nvSpPr>
        <p:spPr>
          <a:xfrm>
            <a:off x="0" y="4895850"/>
            <a:ext cx="2971799" cy="1752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1924050"/>
            <a:ext cx="2971799" cy="29908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0" y="3514725"/>
            <a:ext cx="297179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829049" y="5251496"/>
            <a:ext cx="4785748" cy="13849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u="sng" dirty="0" err="1" smtClean="0"/>
              <a:t>Newlove</a:t>
            </a:r>
            <a:r>
              <a:rPr lang="en-US" sz="1400" b="1" u="sng" dirty="0" smtClean="0"/>
              <a:t> </a:t>
            </a:r>
            <a:r>
              <a:rPr lang="en-US" sz="1400" b="1" u="sng" dirty="0" err="1" smtClean="0"/>
              <a:t>Lithostratigraphic</a:t>
            </a:r>
            <a:r>
              <a:rPr lang="en-US" sz="1400" b="1" u="sng" dirty="0" smtClean="0"/>
              <a:t> Unit 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/>
              <a:t>Depths 700’ to 893’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/>
              <a:t>Only unit containing </a:t>
            </a:r>
            <a:r>
              <a:rPr lang="en-US" sz="1400" b="1" dirty="0" smtClean="0"/>
              <a:t>diatomaceous </a:t>
            </a:r>
            <a:r>
              <a:rPr lang="en-US" sz="1400" b="1" dirty="0" err="1" smtClean="0"/>
              <a:t>porcelanite</a:t>
            </a:r>
            <a:r>
              <a:rPr lang="en-US" sz="1400" b="1" dirty="0" smtClean="0"/>
              <a:t>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(discontinuous to continuous)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/>
              <a:t>Faults, minor breccia, </a:t>
            </a:r>
            <a:r>
              <a:rPr lang="en-US" sz="1400" b="1" dirty="0" smtClean="0"/>
              <a:t>void of debris flow </a:t>
            </a:r>
            <a:r>
              <a:rPr lang="en-US" sz="1400" dirty="0" smtClean="0"/>
              <a:t>deposits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 smtClean="0"/>
              <a:t>GR consistent </a:t>
            </a:r>
            <a:r>
              <a:rPr lang="en-US" sz="1400" dirty="0" smtClean="0"/>
              <a:t>without large variations (~55-65 API)</a:t>
            </a:r>
            <a:endParaRPr lang="en-US" sz="1400" dirty="0"/>
          </a:p>
        </p:txBody>
      </p:sp>
      <p:sp>
        <p:nvSpPr>
          <p:cNvPr id="15" name="Rectangle 14"/>
          <p:cNvSpPr/>
          <p:nvPr/>
        </p:nvSpPr>
        <p:spPr>
          <a:xfrm>
            <a:off x="3829049" y="3563393"/>
            <a:ext cx="4785748" cy="16004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u="sng" dirty="0" err="1" smtClean="0"/>
              <a:t>Newlove</a:t>
            </a:r>
            <a:r>
              <a:rPr lang="en-US" sz="1400" b="1" u="sng" dirty="0" smtClean="0"/>
              <a:t> </a:t>
            </a:r>
            <a:r>
              <a:rPr lang="en-US" sz="1400" b="1" u="sng" dirty="0" err="1" smtClean="0"/>
              <a:t>Lithostratigraphic</a:t>
            </a:r>
            <a:r>
              <a:rPr lang="en-US" sz="1400" b="1" u="sng" dirty="0" smtClean="0"/>
              <a:t> Unit B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/>
              <a:t>Depths 550’ to 699’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/>
              <a:t>Alternating </a:t>
            </a:r>
            <a:r>
              <a:rPr lang="en-US" sz="1400" dirty="0" err="1" smtClean="0"/>
              <a:t>discon</a:t>
            </a:r>
            <a:r>
              <a:rPr lang="en-US" sz="1400" dirty="0" smtClean="0"/>
              <a:t>. laminated to massive muddy diatomite with </a:t>
            </a:r>
            <a:r>
              <a:rPr lang="en-US" sz="1400" b="1" dirty="0" smtClean="0"/>
              <a:t>onset of debris-flow deposits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/>
              <a:t>Faults, breccia, fossils, </a:t>
            </a:r>
            <a:r>
              <a:rPr lang="en-US" sz="1400" dirty="0" err="1" smtClean="0"/>
              <a:t>hardgrounds</a:t>
            </a:r>
            <a:r>
              <a:rPr lang="en-US" sz="1400" dirty="0" smtClean="0"/>
              <a:t>, burrows, slumps, erosional </a:t>
            </a:r>
            <a:r>
              <a:rPr lang="en-US" sz="1400" dirty="0" err="1" smtClean="0"/>
              <a:t>surfices</a:t>
            </a:r>
            <a:r>
              <a:rPr lang="en-US" sz="1400" dirty="0" smtClean="0"/>
              <a:t> and laminations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 smtClean="0"/>
              <a:t>GR values “cyclic”, </a:t>
            </a:r>
            <a:r>
              <a:rPr lang="en-US" sz="1400" dirty="0" smtClean="0"/>
              <a:t>high values every ~30-50 ft. (~60-100 API)</a:t>
            </a:r>
            <a:endParaRPr lang="en-US" sz="1400" dirty="0"/>
          </a:p>
        </p:txBody>
      </p:sp>
      <p:sp>
        <p:nvSpPr>
          <p:cNvPr id="52" name="Rectangle 51"/>
          <p:cNvSpPr/>
          <p:nvPr/>
        </p:nvSpPr>
        <p:spPr>
          <a:xfrm>
            <a:off x="3836336" y="2040777"/>
            <a:ext cx="4745253" cy="13849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u="sng" dirty="0" err="1" smtClean="0"/>
              <a:t>Newlove</a:t>
            </a:r>
            <a:r>
              <a:rPr lang="en-US" sz="1400" b="1" u="sng" dirty="0" smtClean="0"/>
              <a:t> </a:t>
            </a:r>
            <a:r>
              <a:rPr lang="en-US" sz="1400" b="1" u="sng" dirty="0" err="1" smtClean="0"/>
              <a:t>Lithostratigraphic</a:t>
            </a:r>
            <a:r>
              <a:rPr lang="en-US" sz="1400" b="1" u="sng" dirty="0" smtClean="0"/>
              <a:t> Unit 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/>
              <a:t>Depths 430’ to 549’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M</a:t>
            </a:r>
            <a:r>
              <a:rPr lang="en-US" sz="1400" dirty="0" smtClean="0"/>
              <a:t>assive muddy diatomite w/ minor </a:t>
            </a:r>
            <a:r>
              <a:rPr lang="en-US" sz="1400" dirty="0" err="1" smtClean="0"/>
              <a:t>diat</a:t>
            </a:r>
            <a:r>
              <a:rPr lang="en-US" sz="1400" dirty="0" smtClean="0"/>
              <a:t>. mudstone interval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/>
              <a:t>Faults, breccia, fossils, </a:t>
            </a:r>
            <a:r>
              <a:rPr lang="en-US" sz="1400" dirty="0" err="1" smtClean="0"/>
              <a:t>hardgrounds</a:t>
            </a:r>
            <a:r>
              <a:rPr lang="en-US" sz="1400" dirty="0" smtClean="0"/>
              <a:t>, burrows, slumps, erosional surfaces, </a:t>
            </a:r>
            <a:r>
              <a:rPr lang="en-US" sz="1400" b="1" dirty="0" smtClean="0"/>
              <a:t>debris flow deposits and laminations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/>
              <a:t>GR values “cyclic”, </a:t>
            </a:r>
            <a:r>
              <a:rPr lang="en-US" sz="1400" dirty="0"/>
              <a:t>high values every ~30-50 ft. (~60-100 API)</a:t>
            </a:r>
          </a:p>
        </p:txBody>
      </p:sp>
    </p:spTree>
    <p:extLst>
      <p:ext uri="{BB962C8B-B14F-4D97-AF65-F5344CB8AC3E}">
        <p14:creationId xmlns:p14="http://schemas.microsoft.com/office/powerpoint/2010/main" val="628611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37" y="7490"/>
            <a:ext cx="5893180" cy="672686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38474" y="828676"/>
            <a:ext cx="7629525" cy="60011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5325" y="116261"/>
            <a:ext cx="5690193" cy="670366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181851" y="1019175"/>
            <a:ext cx="3013668" cy="57151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54332" y="513332"/>
            <a:ext cx="2299293" cy="6963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971799" y="3552824"/>
            <a:ext cx="676276" cy="31626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rot="5400000">
            <a:off x="1738449" y="5191346"/>
            <a:ext cx="114430" cy="31626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Arrow 10"/>
          <p:cNvSpPr/>
          <p:nvPr/>
        </p:nvSpPr>
        <p:spPr>
          <a:xfrm rot="10800000">
            <a:off x="3095161" y="5772149"/>
            <a:ext cx="552913" cy="15559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1924050"/>
            <a:ext cx="2971799" cy="29908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eft Arrow 15"/>
          <p:cNvSpPr/>
          <p:nvPr/>
        </p:nvSpPr>
        <p:spPr>
          <a:xfrm rot="10800000">
            <a:off x="3131023" y="4072940"/>
            <a:ext cx="552913" cy="15559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eft Arrow 19"/>
          <p:cNvSpPr/>
          <p:nvPr/>
        </p:nvSpPr>
        <p:spPr>
          <a:xfrm rot="10800000">
            <a:off x="3138310" y="2510569"/>
            <a:ext cx="552913" cy="15559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Left Arrow 21"/>
          <p:cNvSpPr/>
          <p:nvPr/>
        </p:nvSpPr>
        <p:spPr>
          <a:xfrm rot="10800000">
            <a:off x="3131023" y="1162784"/>
            <a:ext cx="552913" cy="15559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 rot="5400000">
            <a:off x="757597" y="-637570"/>
            <a:ext cx="870280" cy="2160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 rot="5400000">
            <a:off x="5004029" y="-505985"/>
            <a:ext cx="842227" cy="20360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 rot="16200000">
            <a:off x="6839" y="594895"/>
            <a:ext cx="5212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Well</a:t>
            </a:r>
            <a:endParaRPr lang="en-US" sz="1400" b="1" dirty="0"/>
          </a:p>
        </p:txBody>
      </p:sp>
      <p:sp>
        <p:nvSpPr>
          <p:cNvPr id="27" name="TextBox 26"/>
          <p:cNvSpPr txBox="1"/>
          <p:nvPr/>
        </p:nvSpPr>
        <p:spPr>
          <a:xfrm rot="16200000">
            <a:off x="95045" y="390566"/>
            <a:ext cx="961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Depth (ft.)</a:t>
            </a:r>
            <a:endParaRPr lang="en-US" sz="1400" b="1" dirty="0"/>
          </a:p>
        </p:txBody>
      </p:sp>
      <p:sp>
        <p:nvSpPr>
          <p:cNvPr id="28" name="TextBox 27"/>
          <p:cNvSpPr txBox="1"/>
          <p:nvPr/>
        </p:nvSpPr>
        <p:spPr>
          <a:xfrm rot="16200000">
            <a:off x="382651" y="414838"/>
            <a:ext cx="916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Core Data</a:t>
            </a:r>
            <a:endParaRPr lang="en-US" sz="1400" b="1" dirty="0"/>
          </a:p>
        </p:txBody>
      </p:sp>
      <p:sp>
        <p:nvSpPr>
          <p:cNvPr id="29" name="TextBox 28"/>
          <p:cNvSpPr txBox="1"/>
          <p:nvPr/>
        </p:nvSpPr>
        <p:spPr>
          <a:xfrm rot="16200000">
            <a:off x="996687" y="373296"/>
            <a:ext cx="983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Lithofacies</a:t>
            </a:r>
            <a:endParaRPr lang="en-US" sz="1400" b="1" dirty="0"/>
          </a:p>
        </p:txBody>
      </p:sp>
      <p:sp>
        <p:nvSpPr>
          <p:cNvPr id="30" name="TextBox 29"/>
          <p:cNvSpPr txBox="1"/>
          <p:nvPr/>
        </p:nvSpPr>
        <p:spPr>
          <a:xfrm rot="16200000">
            <a:off x="1259882" y="314033"/>
            <a:ext cx="10935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Laminations</a:t>
            </a:r>
            <a:endParaRPr lang="en-US" sz="1400" b="1" dirty="0"/>
          </a:p>
        </p:txBody>
      </p:sp>
      <p:sp>
        <p:nvSpPr>
          <p:cNvPr id="31" name="TextBox 30"/>
          <p:cNvSpPr txBox="1"/>
          <p:nvPr/>
        </p:nvSpPr>
        <p:spPr>
          <a:xfrm rot="16200000">
            <a:off x="4361446" y="650273"/>
            <a:ext cx="5212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Well</a:t>
            </a:r>
            <a:endParaRPr lang="en-US" sz="1400" b="1" dirty="0"/>
          </a:p>
        </p:txBody>
      </p:sp>
      <p:sp>
        <p:nvSpPr>
          <p:cNvPr id="32" name="TextBox 31"/>
          <p:cNvSpPr txBox="1"/>
          <p:nvPr/>
        </p:nvSpPr>
        <p:spPr>
          <a:xfrm rot="16200000">
            <a:off x="4410112" y="428526"/>
            <a:ext cx="961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Depth (ft.)</a:t>
            </a:r>
            <a:endParaRPr lang="en-US" sz="1400" b="1" dirty="0"/>
          </a:p>
        </p:txBody>
      </p:sp>
      <p:sp>
        <p:nvSpPr>
          <p:cNvPr id="33" name="TextBox 32"/>
          <p:cNvSpPr txBox="1"/>
          <p:nvPr/>
        </p:nvSpPr>
        <p:spPr>
          <a:xfrm rot="16200000">
            <a:off x="4699054" y="452798"/>
            <a:ext cx="916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Core Data</a:t>
            </a:r>
            <a:endParaRPr lang="en-US" sz="1400" b="1" dirty="0"/>
          </a:p>
        </p:txBody>
      </p:sp>
      <p:sp>
        <p:nvSpPr>
          <p:cNvPr id="34" name="TextBox 33"/>
          <p:cNvSpPr txBox="1"/>
          <p:nvPr/>
        </p:nvSpPr>
        <p:spPr>
          <a:xfrm rot="16200000">
            <a:off x="5247424" y="419965"/>
            <a:ext cx="983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Lithofacies</a:t>
            </a:r>
            <a:endParaRPr lang="en-US" sz="1400" b="1" dirty="0"/>
          </a:p>
        </p:txBody>
      </p:sp>
      <p:sp>
        <p:nvSpPr>
          <p:cNvPr id="35" name="TextBox 34"/>
          <p:cNvSpPr txBox="1"/>
          <p:nvPr/>
        </p:nvSpPr>
        <p:spPr>
          <a:xfrm rot="16200000">
            <a:off x="5499248" y="369411"/>
            <a:ext cx="10935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Laminations</a:t>
            </a:r>
            <a:endParaRPr lang="en-US" sz="1400" b="1" dirty="0"/>
          </a:p>
        </p:txBody>
      </p:sp>
      <p:sp>
        <p:nvSpPr>
          <p:cNvPr id="36" name="Rectangle 35"/>
          <p:cNvSpPr/>
          <p:nvPr/>
        </p:nvSpPr>
        <p:spPr>
          <a:xfrm>
            <a:off x="137258" y="2598393"/>
            <a:ext cx="225461" cy="3188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4557953" y="2726947"/>
            <a:ext cx="126026" cy="3188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 rot="16200000">
            <a:off x="-469118" y="3656952"/>
            <a:ext cx="14223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Newlove</a:t>
            </a:r>
            <a:r>
              <a:rPr lang="en-US" sz="1400" b="1" dirty="0" smtClean="0"/>
              <a:t> 76-RD1</a:t>
            </a:r>
            <a:endParaRPr lang="en-US" sz="1400" b="1" dirty="0"/>
          </a:p>
        </p:txBody>
      </p:sp>
      <p:sp>
        <p:nvSpPr>
          <p:cNvPr id="39" name="TextBox 38"/>
          <p:cNvSpPr txBox="1"/>
          <p:nvPr/>
        </p:nvSpPr>
        <p:spPr>
          <a:xfrm rot="16200000">
            <a:off x="3958179" y="3671018"/>
            <a:ext cx="13305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Stokes A-30804</a:t>
            </a:r>
            <a:endParaRPr lang="en-US" sz="1400" b="1" dirty="0"/>
          </a:p>
        </p:txBody>
      </p:sp>
      <p:sp>
        <p:nvSpPr>
          <p:cNvPr id="40" name="Rectangle 39"/>
          <p:cNvSpPr/>
          <p:nvPr/>
        </p:nvSpPr>
        <p:spPr>
          <a:xfrm rot="5400000">
            <a:off x="2541954" y="-226670"/>
            <a:ext cx="470966" cy="15339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2456506" y="494444"/>
            <a:ext cx="399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GR</a:t>
            </a:r>
            <a:endParaRPr lang="en-US" sz="1600" b="1" dirty="0" smtClean="0"/>
          </a:p>
        </p:txBody>
      </p:sp>
      <p:sp>
        <p:nvSpPr>
          <p:cNvPr id="42" name="Rectangle 41"/>
          <p:cNvSpPr/>
          <p:nvPr/>
        </p:nvSpPr>
        <p:spPr>
          <a:xfrm rot="5400000">
            <a:off x="6708700" y="213138"/>
            <a:ext cx="329844" cy="8483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6672362" y="519046"/>
            <a:ext cx="399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GR</a:t>
            </a:r>
            <a:endParaRPr lang="en-US" sz="1600" b="1" dirty="0" smtClean="0"/>
          </a:p>
        </p:txBody>
      </p:sp>
      <p:sp>
        <p:nvSpPr>
          <p:cNvPr id="44" name="TextBox 43"/>
          <p:cNvSpPr txBox="1"/>
          <p:nvPr/>
        </p:nvSpPr>
        <p:spPr>
          <a:xfrm rot="16200000">
            <a:off x="1455472" y="303779"/>
            <a:ext cx="11294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Sedimentary</a:t>
            </a:r>
          </a:p>
        </p:txBody>
      </p:sp>
      <p:sp>
        <p:nvSpPr>
          <p:cNvPr id="45" name="TextBox 44"/>
          <p:cNvSpPr txBox="1"/>
          <p:nvPr/>
        </p:nvSpPr>
        <p:spPr>
          <a:xfrm rot="16200000">
            <a:off x="1741853" y="303778"/>
            <a:ext cx="8227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Features</a:t>
            </a:r>
          </a:p>
        </p:txBody>
      </p:sp>
      <p:sp>
        <p:nvSpPr>
          <p:cNvPr id="46" name="TextBox 45"/>
          <p:cNvSpPr txBox="1"/>
          <p:nvPr/>
        </p:nvSpPr>
        <p:spPr>
          <a:xfrm rot="16200000">
            <a:off x="550425" y="367619"/>
            <a:ext cx="989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Lithostrat</a:t>
            </a:r>
            <a:r>
              <a:rPr lang="en-US" sz="1400" b="1" dirty="0" smtClean="0"/>
              <a:t>. </a:t>
            </a:r>
            <a:endParaRPr lang="en-US" sz="1400" b="1" dirty="0"/>
          </a:p>
        </p:txBody>
      </p:sp>
      <p:sp>
        <p:nvSpPr>
          <p:cNvPr id="47" name="TextBox 46"/>
          <p:cNvSpPr txBox="1"/>
          <p:nvPr/>
        </p:nvSpPr>
        <p:spPr>
          <a:xfrm rot="16200000">
            <a:off x="945071" y="441638"/>
            <a:ext cx="5052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Unit</a:t>
            </a:r>
            <a:endParaRPr lang="en-US" sz="1400" b="1" dirty="0"/>
          </a:p>
        </p:txBody>
      </p:sp>
      <p:sp>
        <p:nvSpPr>
          <p:cNvPr id="48" name="TextBox 47"/>
          <p:cNvSpPr txBox="1"/>
          <p:nvPr/>
        </p:nvSpPr>
        <p:spPr>
          <a:xfrm rot="16200000">
            <a:off x="5657961" y="359157"/>
            <a:ext cx="11294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Sedimentary</a:t>
            </a:r>
          </a:p>
        </p:txBody>
      </p:sp>
      <p:sp>
        <p:nvSpPr>
          <p:cNvPr id="49" name="TextBox 48"/>
          <p:cNvSpPr txBox="1"/>
          <p:nvPr/>
        </p:nvSpPr>
        <p:spPr>
          <a:xfrm rot="16200000">
            <a:off x="5944342" y="359156"/>
            <a:ext cx="8227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Features</a:t>
            </a:r>
          </a:p>
        </p:txBody>
      </p:sp>
      <p:sp>
        <p:nvSpPr>
          <p:cNvPr id="50" name="TextBox 49"/>
          <p:cNvSpPr txBox="1"/>
          <p:nvPr/>
        </p:nvSpPr>
        <p:spPr>
          <a:xfrm rot="16200000">
            <a:off x="4848017" y="400828"/>
            <a:ext cx="989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Lithostrat</a:t>
            </a:r>
            <a:r>
              <a:rPr lang="en-US" sz="1400" b="1" dirty="0" smtClean="0"/>
              <a:t>. </a:t>
            </a:r>
            <a:endParaRPr lang="en-US" sz="1400" b="1" dirty="0"/>
          </a:p>
        </p:txBody>
      </p:sp>
      <p:sp>
        <p:nvSpPr>
          <p:cNvPr id="51" name="TextBox 50"/>
          <p:cNvSpPr txBox="1"/>
          <p:nvPr/>
        </p:nvSpPr>
        <p:spPr>
          <a:xfrm rot="16200000">
            <a:off x="5242663" y="474847"/>
            <a:ext cx="5052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Unit</a:t>
            </a:r>
            <a:endParaRPr lang="en-US" sz="1400" b="1" dirty="0"/>
          </a:p>
        </p:txBody>
      </p:sp>
      <p:sp>
        <p:nvSpPr>
          <p:cNvPr id="13" name="Rectangle 12"/>
          <p:cNvSpPr/>
          <p:nvPr/>
        </p:nvSpPr>
        <p:spPr>
          <a:xfrm>
            <a:off x="0" y="4895850"/>
            <a:ext cx="2971799" cy="1752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1924050"/>
            <a:ext cx="2971799" cy="29908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0" y="3514725"/>
            <a:ext cx="297179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829049" y="5251496"/>
            <a:ext cx="4785748" cy="13849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u="sng" dirty="0" err="1" smtClean="0"/>
              <a:t>Newlove</a:t>
            </a:r>
            <a:r>
              <a:rPr lang="en-US" sz="1400" b="1" u="sng" dirty="0" smtClean="0"/>
              <a:t> </a:t>
            </a:r>
            <a:r>
              <a:rPr lang="en-US" sz="1400" b="1" u="sng" dirty="0" err="1" smtClean="0"/>
              <a:t>Lithostratigraphic</a:t>
            </a:r>
            <a:r>
              <a:rPr lang="en-US" sz="1400" b="1" u="sng" dirty="0" smtClean="0"/>
              <a:t> Unit 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/>
              <a:t>Depths 700’ to 893’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/>
              <a:t>Only unit containing </a:t>
            </a:r>
            <a:r>
              <a:rPr lang="en-US" sz="1400" b="1" dirty="0" smtClean="0"/>
              <a:t>diatomaceous </a:t>
            </a:r>
            <a:r>
              <a:rPr lang="en-US" sz="1400" b="1" dirty="0" err="1" smtClean="0"/>
              <a:t>porcelanite</a:t>
            </a:r>
            <a:r>
              <a:rPr lang="en-US" sz="1400" b="1" dirty="0" smtClean="0"/>
              <a:t>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(discontinuous to continuous)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/>
              <a:t>Faults, minor breccia, </a:t>
            </a:r>
            <a:r>
              <a:rPr lang="en-US" sz="1400" b="1" dirty="0" smtClean="0"/>
              <a:t>void of debris flow </a:t>
            </a:r>
            <a:r>
              <a:rPr lang="en-US" sz="1400" dirty="0" smtClean="0"/>
              <a:t>deposits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 smtClean="0"/>
              <a:t>GR consistent </a:t>
            </a:r>
            <a:r>
              <a:rPr lang="en-US" sz="1400" dirty="0" smtClean="0"/>
              <a:t>without large variations (~55-65 API)</a:t>
            </a:r>
            <a:endParaRPr lang="en-US" sz="1400" dirty="0"/>
          </a:p>
        </p:txBody>
      </p:sp>
      <p:sp>
        <p:nvSpPr>
          <p:cNvPr id="15" name="Rectangle 14"/>
          <p:cNvSpPr/>
          <p:nvPr/>
        </p:nvSpPr>
        <p:spPr>
          <a:xfrm>
            <a:off x="3829049" y="3563393"/>
            <a:ext cx="4785748" cy="16004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u="sng" dirty="0" err="1" smtClean="0"/>
              <a:t>Newlove</a:t>
            </a:r>
            <a:r>
              <a:rPr lang="en-US" sz="1400" b="1" u="sng" dirty="0" smtClean="0"/>
              <a:t> </a:t>
            </a:r>
            <a:r>
              <a:rPr lang="en-US" sz="1400" b="1" u="sng" dirty="0" err="1" smtClean="0"/>
              <a:t>Lithostratigraphic</a:t>
            </a:r>
            <a:r>
              <a:rPr lang="en-US" sz="1400" b="1" u="sng" dirty="0" smtClean="0"/>
              <a:t> Unit B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/>
              <a:t>Depths 550’ to 699’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/>
              <a:t>Alternating </a:t>
            </a:r>
            <a:r>
              <a:rPr lang="en-US" sz="1400" dirty="0" err="1" smtClean="0"/>
              <a:t>discon</a:t>
            </a:r>
            <a:r>
              <a:rPr lang="en-US" sz="1400" dirty="0" smtClean="0"/>
              <a:t>. laminated to massive muddy diatomite with </a:t>
            </a:r>
            <a:r>
              <a:rPr lang="en-US" sz="1400" b="1" dirty="0" smtClean="0"/>
              <a:t>onset of debris-flow deposits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/>
              <a:t>Faults, breccia, fossils, </a:t>
            </a:r>
            <a:r>
              <a:rPr lang="en-US" sz="1400" dirty="0" err="1" smtClean="0"/>
              <a:t>hardgrounds</a:t>
            </a:r>
            <a:r>
              <a:rPr lang="en-US" sz="1400" dirty="0" smtClean="0"/>
              <a:t>, burrows, slumps, erosional </a:t>
            </a:r>
            <a:r>
              <a:rPr lang="en-US" sz="1400" dirty="0" err="1" smtClean="0"/>
              <a:t>surfices</a:t>
            </a:r>
            <a:r>
              <a:rPr lang="en-US" sz="1400" dirty="0" smtClean="0"/>
              <a:t> and laminations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 smtClean="0"/>
              <a:t>GR values “cyclic”, </a:t>
            </a:r>
            <a:r>
              <a:rPr lang="en-US" sz="1400" dirty="0" smtClean="0"/>
              <a:t>high values every ~30-50 ft. (~60-100 API)</a:t>
            </a:r>
            <a:endParaRPr lang="en-US" sz="1400" dirty="0"/>
          </a:p>
        </p:txBody>
      </p:sp>
      <p:sp>
        <p:nvSpPr>
          <p:cNvPr id="21" name="Rectangle 20"/>
          <p:cNvSpPr/>
          <p:nvPr/>
        </p:nvSpPr>
        <p:spPr>
          <a:xfrm>
            <a:off x="3829049" y="732748"/>
            <a:ext cx="4752540" cy="11695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u="sng" dirty="0" err="1" smtClean="0"/>
              <a:t>Newlove</a:t>
            </a:r>
            <a:r>
              <a:rPr lang="en-US" sz="1400" b="1" u="sng" dirty="0" smtClean="0"/>
              <a:t> </a:t>
            </a:r>
            <a:r>
              <a:rPr lang="en-US" sz="1400" b="1" u="sng" dirty="0" err="1" smtClean="0"/>
              <a:t>Lithostratigraphic</a:t>
            </a:r>
            <a:r>
              <a:rPr lang="en-US" sz="1400" b="1" u="sng" dirty="0" smtClean="0"/>
              <a:t> Unit 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/>
              <a:t>Depths 270’ to 377’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M</a:t>
            </a:r>
            <a:r>
              <a:rPr lang="en-US" sz="1400" dirty="0" smtClean="0"/>
              <a:t>assive muddy diatomite faults, </a:t>
            </a:r>
            <a:r>
              <a:rPr lang="en-US" sz="1400" dirty="0" err="1" smtClean="0"/>
              <a:t>breccias</a:t>
            </a:r>
            <a:r>
              <a:rPr lang="en-US" sz="1400" dirty="0" smtClean="0"/>
              <a:t>, fossils, and burrows </a:t>
            </a:r>
            <a:r>
              <a:rPr lang="en-US" sz="1400" b="1" dirty="0" smtClean="0"/>
              <a:t>absent </a:t>
            </a:r>
            <a:r>
              <a:rPr lang="en-US" sz="1400" b="1" dirty="0"/>
              <a:t>of debris-flow </a:t>
            </a:r>
            <a:r>
              <a:rPr lang="en-US" sz="1400" b="1" dirty="0" smtClean="0"/>
              <a:t>deposits</a:t>
            </a:r>
            <a:endParaRPr lang="en-US" sz="14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 smtClean="0"/>
              <a:t>GR fairly consistent </a:t>
            </a:r>
            <a:r>
              <a:rPr lang="en-US" sz="1400" dirty="0" smtClean="0"/>
              <a:t>every (~45-80 API)</a:t>
            </a:r>
            <a:endParaRPr lang="en-US" sz="1400" dirty="0"/>
          </a:p>
        </p:txBody>
      </p:sp>
      <p:sp>
        <p:nvSpPr>
          <p:cNvPr id="23" name="Rectangle 22"/>
          <p:cNvSpPr/>
          <p:nvPr/>
        </p:nvSpPr>
        <p:spPr>
          <a:xfrm>
            <a:off x="0" y="895350"/>
            <a:ext cx="2971799" cy="10382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3836336" y="2040777"/>
            <a:ext cx="4745253" cy="13849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u="sng" dirty="0" err="1" smtClean="0"/>
              <a:t>Newlove</a:t>
            </a:r>
            <a:r>
              <a:rPr lang="en-US" sz="1400" b="1" u="sng" dirty="0" smtClean="0"/>
              <a:t> </a:t>
            </a:r>
            <a:r>
              <a:rPr lang="en-US" sz="1400" b="1" u="sng" dirty="0" err="1" smtClean="0"/>
              <a:t>Lithostratigraphic</a:t>
            </a:r>
            <a:r>
              <a:rPr lang="en-US" sz="1400" b="1" u="sng" dirty="0" smtClean="0"/>
              <a:t> Unit 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/>
              <a:t>Depths 430’ to 549’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M</a:t>
            </a:r>
            <a:r>
              <a:rPr lang="en-US" sz="1400" dirty="0" smtClean="0"/>
              <a:t>assive muddy diatomite w/ minor </a:t>
            </a:r>
            <a:r>
              <a:rPr lang="en-US" sz="1400" dirty="0" err="1" smtClean="0"/>
              <a:t>diat</a:t>
            </a:r>
            <a:r>
              <a:rPr lang="en-US" sz="1400" dirty="0" smtClean="0"/>
              <a:t>. mudstone interval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/>
              <a:t>Faults, breccia, fossils, </a:t>
            </a:r>
            <a:r>
              <a:rPr lang="en-US" sz="1400" dirty="0" err="1" smtClean="0"/>
              <a:t>hardgrounds</a:t>
            </a:r>
            <a:r>
              <a:rPr lang="en-US" sz="1400" dirty="0" smtClean="0"/>
              <a:t>, burrows, slumps, erosional surfaces, </a:t>
            </a:r>
            <a:r>
              <a:rPr lang="en-US" sz="1400" b="1" dirty="0" smtClean="0"/>
              <a:t>debris flow deposits and laminations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/>
              <a:t>GR values “cyclic”, </a:t>
            </a:r>
            <a:r>
              <a:rPr lang="en-US" sz="1400" dirty="0"/>
              <a:t>high values every ~30-50 ft. (~60-100 API)</a:t>
            </a:r>
          </a:p>
        </p:txBody>
      </p:sp>
    </p:spTree>
    <p:extLst>
      <p:ext uri="{BB962C8B-B14F-4D97-AF65-F5344CB8AC3E}">
        <p14:creationId xmlns:p14="http://schemas.microsoft.com/office/powerpoint/2010/main" val="1757374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37" y="7490"/>
            <a:ext cx="5893180" cy="672686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38474" y="828676"/>
            <a:ext cx="7629525" cy="60011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5325" y="126200"/>
            <a:ext cx="5690193" cy="670366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181851" y="1019175"/>
            <a:ext cx="3013668" cy="57151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54332" y="513332"/>
            <a:ext cx="2299293" cy="6963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971799" y="3552824"/>
            <a:ext cx="676276" cy="31626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rot="5400000">
            <a:off x="1738449" y="5191346"/>
            <a:ext cx="114430" cy="31626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Arrow 10"/>
          <p:cNvSpPr/>
          <p:nvPr/>
        </p:nvSpPr>
        <p:spPr>
          <a:xfrm rot="12878996">
            <a:off x="4012987" y="6035379"/>
            <a:ext cx="418241" cy="155593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 rot="5400000">
            <a:off x="757597" y="-637570"/>
            <a:ext cx="870280" cy="2160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 rot="5400000">
            <a:off x="5004029" y="-505985"/>
            <a:ext cx="842227" cy="20360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6839" y="594895"/>
            <a:ext cx="5212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Well</a:t>
            </a:r>
            <a:endParaRPr lang="en-US" sz="1400" b="1" dirty="0"/>
          </a:p>
        </p:txBody>
      </p:sp>
      <p:sp>
        <p:nvSpPr>
          <p:cNvPr id="26" name="TextBox 25"/>
          <p:cNvSpPr txBox="1"/>
          <p:nvPr/>
        </p:nvSpPr>
        <p:spPr>
          <a:xfrm rot="16200000">
            <a:off x="95045" y="390566"/>
            <a:ext cx="961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Depth (ft.)</a:t>
            </a:r>
            <a:endParaRPr lang="en-US" sz="1400" b="1" dirty="0"/>
          </a:p>
        </p:txBody>
      </p:sp>
      <p:sp>
        <p:nvSpPr>
          <p:cNvPr id="27" name="TextBox 26"/>
          <p:cNvSpPr txBox="1"/>
          <p:nvPr/>
        </p:nvSpPr>
        <p:spPr>
          <a:xfrm rot="16200000">
            <a:off x="382651" y="414838"/>
            <a:ext cx="916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Core Data</a:t>
            </a:r>
            <a:endParaRPr lang="en-US" sz="1400" b="1" dirty="0"/>
          </a:p>
        </p:txBody>
      </p:sp>
      <p:sp>
        <p:nvSpPr>
          <p:cNvPr id="28" name="TextBox 27"/>
          <p:cNvSpPr txBox="1"/>
          <p:nvPr/>
        </p:nvSpPr>
        <p:spPr>
          <a:xfrm rot="16200000">
            <a:off x="996687" y="373296"/>
            <a:ext cx="983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Lithofacies</a:t>
            </a:r>
            <a:endParaRPr lang="en-US" sz="1400" b="1" dirty="0"/>
          </a:p>
        </p:txBody>
      </p:sp>
      <p:sp>
        <p:nvSpPr>
          <p:cNvPr id="29" name="TextBox 28"/>
          <p:cNvSpPr txBox="1"/>
          <p:nvPr/>
        </p:nvSpPr>
        <p:spPr>
          <a:xfrm rot="16200000">
            <a:off x="1259882" y="314033"/>
            <a:ext cx="10935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Laminations</a:t>
            </a:r>
            <a:endParaRPr lang="en-US" sz="1400" b="1" dirty="0"/>
          </a:p>
        </p:txBody>
      </p:sp>
      <p:sp>
        <p:nvSpPr>
          <p:cNvPr id="30" name="TextBox 29"/>
          <p:cNvSpPr txBox="1"/>
          <p:nvPr/>
        </p:nvSpPr>
        <p:spPr>
          <a:xfrm rot="16200000">
            <a:off x="4361446" y="650273"/>
            <a:ext cx="5212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Well</a:t>
            </a:r>
            <a:endParaRPr lang="en-US" sz="1400" b="1" dirty="0"/>
          </a:p>
        </p:txBody>
      </p:sp>
      <p:sp>
        <p:nvSpPr>
          <p:cNvPr id="31" name="TextBox 30"/>
          <p:cNvSpPr txBox="1"/>
          <p:nvPr/>
        </p:nvSpPr>
        <p:spPr>
          <a:xfrm rot="16200000">
            <a:off x="4410112" y="428526"/>
            <a:ext cx="961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Depth (ft.)</a:t>
            </a:r>
            <a:endParaRPr lang="en-US" sz="1400" b="1" dirty="0"/>
          </a:p>
        </p:txBody>
      </p:sp>
      <p:sp>
        <p:nvSpPr>
          <p:cNvPr id="32" name="TextBox 31"/>
          <p:cNvSpPr txBox="1"/>
          <p:nvPr/>
        </p:nvSpPr>
        <p:spPr>
          <a:xfrm rot="16200000">
            <a:off x="4699054" y="452798"/>
            <a:ext cx="916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Core Data</a:t>
            </a:r>
            <a:endParaRPr lang="en-US" sz="1400" b="1" dirty="0"/>
          </a:p>
        </p:txBody>
      </p:sp>
      <p:sp>
        <p:nvSpPr>
          <p:cNvPr id="33" name="TextBox 32"/>
          <p:cNvSpPr txBox="1"/>
          <p:nvPr/>
        </p:nvSpPr>
        <p:spPr>
          <a:xfrm rot="16200000">
            <a:off x="5247424" y="419965"/>
            <a:ext cx="983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Lithofacies</a:t>
            </a:r>
            <a:endParaRPr lang="en-US" sz="1400" b="1" dirty="0"/>
          </a:p>
        </p:txBody>
      </p:sp>
      <p:sp>
        <p:nvSpPr>
          <p:cNvPr id="34" name="TextBox 33"/>
          <p:cNvSpPr txBox="1"/>
          <p:nvPr/>
        </p:nvSpPr>
        <p:spPr>
          <a:xfrm rot="16200000">
            <a:off x="5499248" y="369411"/>
            <a:ext cx="10935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Laminations</a:t>
            </a:r>
            <a:endParaRPr lang="en-US" sz="1400" b="1" dirty="0"/>
          </a:p>
        </p:txBody>
      </p:sp>
      <p:sp>
        <p:nvSpPr>
          <p:cNvPr id="35" name="Rectangle 34"/>
          <p:cNvSpPr/>
          <p:nvPr/>
        </p:nvSpPr>
        <p:spPr>
          <a:xfrm>
            <a:off x="137258" y="2598393"/>
            <a:ext cx="225461" cy="3188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4557953" y="2726947"/>
            <a:ext cx="126026" cy="3188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 rot="16200000">
            <a:off x="-469118" y="3656952"/>
            <a:ext cx="14223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Newlove</a:t>
            </a:r>
            <a:r>
              <a:rPr lang="en-US" sz="1400" b="1" dirty="0" smtClean="0"/>
              <a:t> 76-RD1</a:t>
            </a:r>
            <a:endParaRPr lang="en-US" sz="1400" b="1" dirty="0"/>
          </a:p>
        </p:txBody>
      </p:sp>
      <p:sp>
        <p:nvSpPr>
          <p:cNvPr id="38" name="TextBox 37"/>
          <p:cNvSpPr txBox="1"/>
          <p:nvPr/>
        </p:nvSpPr>
        <p:spPr>
          <a:xfrm rot="16200000">
            <a:off x="3958179" y="3671018"/>
            <a:ext cx="13305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Stokes A-30804</a:t>
            </a:r>
            <a:endParaRPr lang="en-US" sz="1400" b="1" dirty="0"/>
          </a:p>
        </p:txBody>
      </p:sp>
      <p:sp>
        <p:nvSpPr>
          <p:cNvPr id="39" name="Rectangle 38"/>
          <p:cNvSpPr/>
          <p:nvPr/>
        </p:nvSpPr>
        <p:spPr>
          <a:xfrm rot="5400000">
            <a:off x="2541954" y="-226670"/>
            <a:ext cx="470966" cy="15339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2456506" y="494444"/>
            <a:ext cx="399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GR</a:t>
            </a:r>
            <a:endParaRPr lang="en-US" sz="1600" b="1" dirty="0" smtClean="0"/>
          </a:p>
        </p:txBody>
      </p:sp>
      <p:sp>
        <p:nvSpPr>
          <p:cNvPr id="41" name="Rectangle 40"/>
          <p:cNvSpPr/>
          <p:nvPr/>
        </p:nvSpPr>
        <p:spPr>
          <a:xfrm rot="5400000">
            <a:off x="6708700" y="213138"/>
            <a:ext cx="329844" cy="8483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6672362" y="519046"/>
            <a:ext cx="399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GR</a:t>
            </a:r>
            <a:endParaRPr lang="en-US" sz="1600" b="1" dirty="0" smtClean="0"/>
          </a:p>
        </p:txBody>
      </p:sp>
      <p:sp>
        <p:nvSpPr>
          <p:cNvPr id="43" name="TextBox 42"/>
          <p:cNvSpPr txBox="1"/>
          <p:nvPr/>
        </p:nvSpPr>
        <p:spPr>
          <a:xfrm rot="16200000">
            <a:off x="1455472" y="303779"/>
            <a:ext cx="11294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Sedimentary</a:t>
            </a:r>
          </a:p>
        </p:txBody>
      </p:sp>
      <p:sp>
        <p:nvSpPr>
          <p:cNvPr id="44" name="TextBox 43"/>
          <p:cNvSpPr txBox="1"/>
          <p:nvPr/>
        </p:nvSpPr>
        <p:spPr>
          <a:xfrm rot="16200000">
            <a:off x="1741853" y="303778"/>
            <a:ext cx="8227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Features</a:t>
            </a:r>
          </a:p>
        </p:txBody>
      </p:sp>
      <p:sp>
        <p:nvSpPr>
          <p:cNvPr id="45" name="TextBox 44"/>
          <p:cNvSpPr txBox="1"/>
          <p:nvPr/>
        </p:nvSpPr>
        <p:spPr>
          <a:xfrm rot="16200000">
            <a:off x="550425" y="367619"/>
            <a:ext cx="989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Lithostrat</a:t>
            </a:r>
            <a:r>
              <a:rPr lang="en-US" sz="1400" b="1" dirty="0" smtClean="0"/>
              <a:t>. </a:t>
            </a:r>
            <a:endParaRPr lang="en-US" sz="1400" b="1" dirty="0"/>
          </a:p>
        </p:txBody>
      </p:sp>
      <p:sp>
        <p:nvSpPr>
          <p:cNvPr id="46" name="TextBox 45"/>
          <p:cNvSpPr txBox="1"/>
          <p:nvPr/>
        </p:nvSpPr>
        <p:spPr>
          <a:xfrm rot="16200000">
            <a:off x="945071" y="441638"/>
            <a:ext cx="5052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Unit</a:t>
            </a:r>
            <a:endParaRPr lang="en-US" sz="1400" b="1" dirty="0"/>
          </a:p>
        </p:txBody>
      </p:sp>
      <p:sp>
        <p:nvSpPr>
          <p:cNvPr id="47" name="TextBox 46"/>
          <p:cNvSpPr txBox="1"/>
          <p:nvPr/>
        </p:nvSpPr>
        <p:spPr>
          <a:xfrm rot="16200000">
            <a:off x="5657961" y="359157"/>
            <a:ext cx="11294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Sedimentary</a:t>
            </a:r>
          </a:p>
        </p:txBody>
      </p:sp>
      <p:sp>
        <p:nvSpPr>
          <p:cNvPr id="48" name="TextBox 47"/>
          <p:cNvSpPr txBox="1"/>
          <p:nvPr/>
        </p:nvSpPr>
        <p:spPr>
          <a:xfrm rot="16200000">
            <a:off x="5944342" y="359156"/>
            <a:ext cx="8227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Features</a:t>
            </a:r>
          </a:p>
        </p:txBody>
      </p:sp>
      <p:sp>
        <p:nvSpPr>
          <p:cNvPr id="49" name="TextBox 48"/>
          <p:cNvSpPr txBox="1"/>
          <p:nvPr/>
        </p:nvSpPr>
        <p:spPr>
          <a:xfrm rot="16200000">
            <a:off x="4848017" y="400828"/>
            <a:ext cx="989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Lithostrat</a:t>
            </a:r>
            <a:r>
              <a:rPr lang="en-US" sz="1400" b="1" dirty="0" smtClean="0"/>
              <a:t>. </a:t>
            </a:r>
            <a:endParaRPr lang="en-US" sz="1400" b="1" dirty="0"/>
          </a:p>
        </p:txBody>
      </p:sp>
      <p:sp>
        <p:nvSpPr>
          <p:cNvPr id="50" name="TextBox 49"/>
          <p:cNvSpPr txBox="1"/>
          <p:nvPr/>
        </p:nvSpPr>
        <p:spPr>
          <a:xfrm rot="16200000">
            <a:off x="5242663" y="474847"/>
            <a:ext cx="5052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Unit</a:t>
            </a:r>
            <a:endParaRPr lang="en-US" sz="1400" b="1" dirty="0"/>
          </a:p>
        </p:txBody>
      </p:sp>
      <p:sp>
        <p:nvSpPr>
          <p:cNvPr id="12" name="Rectangle 11"/>
          <p:cNvSpPr/>
          <p:nvPr/>
        </p:nvSpPr>
        <p:spPr>
          <a:xfrm>
            <a:off x="47707" y="5214428"/>
            <a:ext cx="3923698" cy="16004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u="sng" dirty="0" smtClean="0"/>
              <a:t>Stokes </a:t>
            </a:r>
            <a:r>
              <a:rPr lang="en-US" sz="1400" b="1" u="sng" dirty="0" err="1" smtClean="0"/>
              <a:t>Lithostratigraphic</a:t>
            </a:r>
            <a:r>
              <a:rPr lang="en-US" sz="1400" b="1" u="sng" dirty="0" smtClean="0"/>
              <a:t> Unit 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/>
              <a:t>Depths 1,037’ to 1,176’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/>
              <a:t>Alternating </a:t>
            </a:r>
            <a:r>
              <a:rPr lang="en-US" sz="1400" dirty="0" err="1" smtClean="0"/>
              <a:t>discon</a:t>
            </a:r>
            <a:r>
              <a:rPr lang="en-US" sz="1400" dirty="0" smtClean="0"/>
              <a:t>. to continuous lam. </a:t>
            </a:r>
            <a:r>
              <a:rPr lang="en-US" sz="1400" dirty="0" err="1"/>
              <a:t>p</a:t>
            </a:r>
            <a:r>
              <a:rPr lang="en-US" sz="1400" dirty="0" err="1" smtClean="0"/>
              <a:t>orcelaneous</a:t>
            </a:r>
            <a:r>
              <a:rPr lang="en-US" sz="1400" dirty="0" smtClean="0"/>
              <a:t> mudstone and </a:t>
            </a:r>
            <a:r>
              <a:rPr lang="en-US" sz="1400" b="1" dirty="0" smtClean="0"/>
              <a:t>clayey diatomaceous </a:t>
            </a:r>
            <a:r>
              <a:rPr lang="en-US" sz="1400" b="1" dirty="0" err="1" smtClean="0"/>
              <a:t>porcelanite</a:t>
            </a:r>
            <a:r>
              <a:rPr lang="en-US" sz="1400" b="1" dirty="0" smtClean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 smtClean="0"/>
              <a:t>Void of debris flow deposits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/>
              <a:t>GR consistent (averages ~65 API)</a:t>
            </a:r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4474938" y="5780597"/>
            <a:ext cx="2593772" cy="97916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23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37" y="7490"/>
            <a:ext cx="5893180" cy="672686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38474" y="828676"/>
            <a:ext cx="7629525" cy="60011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5325" y="126200"/>
            <a:ext cx="5690193" cy="670366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181851" y="1019175"/>
            <a:ext cx="3013668" cy="57151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54332" y="513332"/>
            <a:ext cx="2299293" cy="6963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971799" y="3552824"/>
            <a:ext cx="676276" cy="31626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rot="5400000">
            <a:off x="1738449" y="5191346"/>
            <a:ext cx="114430" cy="31626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Arrow 10"/>
          <p:cNvSpPr/>
          <p:nvPr/>
        </p:nvSpPr>
        <p:spPr>
          <a:xfrm rot="12878996">
            <a:off x="4012987" y="6035379"/>
            <a:ext cx="418241" cy="155593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Arrow 14"/>
          <p:cNvSpPr/>
          <p:nvPr/>
        </p:nvSpPr>
        <p:spPr>
          <a:xfrm rot="13690225">
            <a:off x="4013913" y="4412388"/>
            <a:ext cx="418241" cy="155593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 rot="5400000">
            <a:off x="757597" y="-637570"/>
            <a:ext cx="870280" cy="2160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 rot="5400000">
            <a:off x="5004029" y="-505985"/>
            <a:ext cx="842227" cy="20360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6839" y="594895"/>
            <a:ext cx="5212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Well</a:t>
            </a:r>
            <a:endParaRPr lang="en-US" sz="1400" b="1" dirty="0"/>
          </a:p>
        </p:txBody>
      </p:sp>
      <p:sp>
        <p:nvSpPr>
          <p:cNvPr id="26" name="TextBox 25"/>
          <p:cNvSpPr txBox="1"/>
          <p:nvPr/>
        </p:nvSpPr>
        <p:spPr>
          <a:xfrm rot="16200000">
            <a:off x="95045" y="390566"/>
            <a:ext cx="961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Depth (ft.)</a:t>
            </a:r>
            <a:endParaRPr lang="en-US" sz="1400" b="1" dirty="0"/>
          </a:p>
        </p:txBody>
      </p:sp>
      <p:sp>
        <p:nvSpPr>
          <p:cNvPr id="27" name="TextBox 26"/>
          <p:cNvSpPr txBox="1"/>
          <p:nvPr/>
        </p:nvSpPr>
        <p:spPr>
          <a:xfrm rot="16200000">
            <a:off x="382651" y="414838"/>
            <a:ext cx="916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Core Data</a:t>
            </a:r>
            <a:endParaRPr lang="en-US" sz="1400" b="1" dirty="0"/>
          </a:p>
        </p:txBody>
      </p:sp>
      <p:sp>
        <p:nvSpPr>
          <p:cNvPr id="28" name="TextBox 27"/>
          <p:cNvSpPr txBox="1"/>
          <p:nvPr/>
        </p:nvSpPr>
        <p:spPr>
          <a:xfrm rot="16200000">
            <a:off x="996687" y="373296"/>
            <a:ext cx="983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Lithofacies</a:t>
            </a:r>
            <a:endParaRPr lang="en-US" sz="1400" b="1" dirty="0"/>
          </a:p>
        </p:txBody>
      </p:sp>
      <p:sp>
        <p:nvSpPr>
          <p:cNvPr id="29" name="TextBox 28"/>
          <p:cNvSpPr txBox="1"/>
          <p:nvPr/>
        </p:nvSpPr>
        <p:spPr>
          <a:xfrm rot="16200000">
            <a:off x="1259882" y="314033"/>
            <a:ext cx="10935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Laminations</a:t>
            </a:r>
            <a:endParaRPr lang="en-US" sz="1400" b="1" dirty="0"/>
          </a:p>
        </p:txBody>
      </p:sp>
      <p:sp>
        <p:nvSpPr>
          <p:cNvPr id="30" name="TextBox 29"/>
          <p:cNvSpPr txBox="1"/>
          <p:nvPr/>
        </p:nvSpPr>
        <p:spPr>
          <a:xfrm rot="16200000">
            <a:off x="4361446" y="650273"/>
            <a:ext cx="5212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Well</a:t>
            </a:r>
            <a:endParaRPr lang="en-US" sz="1400" b="1" dirty="0"/>
          </a:p>
        </p:txBody>
      </p:sp>
      <p:sp>
        <p:nvSpPr>
          <p:cNvPr id="31" name="TextBox 30"/>
          <p:cNvSpPr txBox="1"/>
          <p:nvPr/>
        </p:nvSpPr>
        <p:spPr>
          <a:xfrm rot="16200000">
            <a:off x="4410112" y="428526"/>
            <a:ext cx="961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Depth (ft.)</a:t>
            </a:r>
            <a:endParaRPr lang="en-US" sz="1400" b="1" dirty="0"/>
          </a:p>
        </p:txBody>
      </p:sp>
      <p:sp>
        <p:nvSpPr>
          <p:cNvPr id="32" name="TextBox 31"/>
          <p:cNvSpPr txBox="1"/>
          <p:nvPr/>
        </p:nvSpPr>
        <p:spPr>
          <a:xfrm rot="16200000">
            <a:off x="4699054" y="452798"/>
            <a:ext cx="916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Core Data</a:t>
            </a:r>
            <a:endParaRPr lang="en-US" sz="1400" b="1" dirty="0"/>
          </a:p>
        </p:txBody>
      </p:sp>
      <p:sp>
        <p:nvSpPr>
          <p:cNvPr id="33" name="TextBox 32"/>
          <p:cNvSpPr txBox="1"/>
          <p:nvPr/>
        </p:nvSpPr>
        <p:spPr>
          <a:xfrm rot="16200000">
            <a:off x="5247424" y="419965"/>
            <a:ext cx="983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Lithofacies</a:t>
            </a:r>
            <a:endParaRPr lang="en-US" sz="1400" b="1" dirty="0"/>
          </a:p>
        </p:txBody>
      </p:sp>
      <p:sp>
        <p:nvSpPr>
          <p:cNvPr id="34" name="TextBox 33"/>
          <p:cNvSpPr txBox="1"/>
          <p:nvPr/>
        </p:nvSpPr>
        <p:spPr>
          <a:xfrm rot="16200000">
            <a:off x="5499248" y="369411"/>
            <a:ext cx="10935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Laminations</a:t>
            </a:r>
            <a:endParaRPr lang="en-US" sz="1400" b="1" dirty="0"/>
          </a:p>
        </p:txBody>
      </p:sp>
      <p:sp>
        <p:nvSpPr>
          <p:cNvPr id="35" name="Rectangle 34"/>
          <p:cNvSpPr/>
          <p:nvPr/>
        </p:nvSpPr>
        <p:spPr>
          <a:xfrm>
            <a:off x="137258" y="2598393"/>
            <a:ext cx="225461" cy="3188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4557953" y="2726947"/>
            <a:ext cx="126026" cy="3188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 rot="16200000">
            <a:off x="-469118" y="3656952"/>
            <a:ext cx="14223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Newlove</a:t>
            </a:r>
            <a:r>
              <a:rPr lang="en-US" sz="1400" b="1" dirty="0" smtClean="0"/>
              <a:t> 76-RD1</a:t>
            </a:r>
            <a:endParaRPr lang="en-US" sz="1400" b="1" dirty="0"/>
          </a:p>
        </p:txBody>
      </p:sp>
      <p:sp>
        <p:nvSpPr>
          <p:cNvPr id="38" name="TextBox 37"/>
          <p:cNvSpPr txBox="1"/>
          <p:nvPr/>
        </p:nvSpPr>
        <p:spPr>
          <a:xfrm rot="16200000">
            <a:off x="3958179" y="3671018"/>
            <a:ext cx="13305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Stokes A-30804</a:t>
            </a:r>
            <a:endParaRPr lang="en-US" sz="1400" b="1" dirty="0"/>
          </a:p>
        </p:txBody>
      </p:sp>
      <p:sp>
        <p:nvSpPr>
          <p:cNvPr id="39" name="Rectangle 38"/>
          <p:cNvSpPr/>
          <p:nvPr/>
        </p:nvSpPr>
        <p:spPr>
          <a:xfrm rot="5400000">
            <a:off x="2541954" y="-226670"/>
            <a:ext cx="470966" cy="15339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2456506" y="494444"/>
            <a:ext cx="399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GR</a:t>
            </a:r>
            <a:endParaRPr lang="en-US" sz="1600" b="1" dirty="0" smtClean="0"/>
          </a:p>
        </p:txBody>
      </p:sp>
      <p:sp>
        <p:nvSpPr>
          <p:cNvPr id="41" name="Rectangle 40"/>
          <p:cNvSpPr/>
          <p:nvPr/>
        </p:nvSpPr>
        <p:spPr>
          <a:xfrm rot="5400000">
            <a:off x="6708700" y="213138"/>
            <a:ext cx="329844" cy="8483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6672362" y="519046"/>
            <a:ext cx="399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GR</a:t>
            </a:r>
            <a:endParaRPr lang="en-US" sz="1600" b="1" dirty="0" smtClean="0"/>
          </a:p>
        </p:txBody>
      </p:sp>
      <p:sp>
        <p:nvSpPr>
          <p:cNvPr id="43" name="TextBox 42"/>
          <p:cNvSpPr txBox="1"/>
          <p:nvPr/>
        </p:nvSpPr>
        <p:spPr>
          <a:xfrm rot="16200000">
            <a:off x="1455472" y="303779"/>
            <a:ext cx="11294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Sedimentary</a:t>
            </a:r>
          </a:p>
        </p:txBody>
      </p:sp>
      <p:sp>
        <p:nvSpPr>
          <p:cNvPr id="44" name="TextBox 43"/>
          <p:cNvSpPr txBox="1"/>
          <p:nvPr/>
        </p:nvSpPr>
        <p:spPr>
          <a:xfrm rot="16200000">
            <a:off x="1741853" y="303778"/>
            <a:ext cx="8227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Features</a:t>
            </a:r>
          </a:p>
        </p:txBody>
      </p:sp>
      <p:sp>
        <p:nvSpPr>
          <p:cNvPr id="45" name="TextBox 44"/>
          <p:cNvSpPr txBox="1"/>
          <p:nvPr/>
        </p:nvSpPr>
        <p:spPr>
          <a:xfrm rot="16200000">
            <a:off x="550425" y="367619"/>
            <a:ext cx="989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Lithostrat</a:t>
            </a:r>
            <a:r>
              <a:rPr lang="en-US" sz="1400" b="1" dirty="0" smtClean="0"/>
              <a:t>. </a:t>
            </a:r>
            <a:endParaRPr lang="en-US" sz="1400" b="1" dirty="0"/>
          </a:p>
        </p:txBody>
      </p:sp>
      <p:sp>
        <p:nvSpPr>
          <p:cNvPr id="46" name="TextBox 45"/>
          <p:cNvSpPr txBox="1"/>
          <p:nvPr/>
        </p:nvSpPr>
        <p:spPr>
          <a:xfrm rot="16200000">
            <a:off x="945071" y="441638"/>
            <a:ext cx="5052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Unit</a:t>
            </a:r>
            <a:endParaRPr lang="en-US" sz="1400" b="1" dirty="0"/>
          </a:p>
        </p:txBody>
      </p:sp>
      <p:sp>
        <p:nvSpPr>
          <p:cNvPr id="47" name="TextBox 46"/>
          <p:cNvSpPr txBox="1"/>
          <p:nvPr/>
        </p:nvSpPr>
        <p:spPr>
          <a:xfrm rot="16200000">
            <a:off x="5657961" y="359157"/>
            <a:ext cx="11294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Sedimentary</a:t>
            </a:r>
          </a:p>
        </p:txBody>
      </p:sp>
      <p:sp>
        <p:nvSpPr>
          <p:cNvPr id="48" name="TextBox 47"/>
          <p:cNvSpPr txBox="1"/>
          <p:nvPr/>
        </p:nvSpPr>
        <p:spPr>
          <a:xfrm rot="16200000">
            <a:off x="5944342" y="359156"/>
            <a:ext cx="8227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Features</a:t>
            </a:r>
          </a:p>
        </p:txBody>
      </p:sp>
      <p:sp>
        <p:nvSpPr>
          <p:cNvPr id="49" name="TextBox 48"/>
          <p:cNvSpPr txBox="1"/>
          <p:nvPr/>
        </p:nvSpPr>
        <p:spPr>
          <a:xfrm rot="16200000">
            <a:off x="4848017" y="400828"/>
            <a:ext cx="989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Lithostrat</a:t>
            </a:r>
            <a:r>
              <a:rPr lang="en-US" sz="1400" b="1" dirty="0" smtClean="0"/>
              <a:t>. </a:t>
            </a:r>
            <a:endParaRPr lang="en-US" sz="1400" b="1" dirty="0"/>
          </a:p>
        </p:txBody>
      </p:sp>
      <p:sp>
        <p:nvSpPr>
          <p:cNvPr id="50" name="TextBox 49"/>
          <p:cNvSpPr txBox="1"/>
          <p:nvPr/>
        </p:nvSpPr>
        <p:spPr>
          <a:xfrm rot="16200000">
            <a:off x="5242663" y="474847"/>
            <a:ext cx="5052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Unit</a:t>
            </a:r>
            <a:endParaRPr lang="en-US" sz="1400" b="1" dirty="0"/>
          </a:p>
        </p:txBody>
      </p:sp>
      <p:sp>
        <p:nvSpPr>
          <p:cNvPr id="12" name="Rectangle 11"/>
          <p:cNvSpPr/>
          <p:nvPr/>
        </p:nvSpPr>
        <p:spPr>
          <a:xfrm>
            <a:off x="47707" y="5214428"/>
            <a:ext cx="3923698" cy="16004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u="sng" dirty="0" smtClean="0"/>
              <a:t>Stokes </a:t>
            </a:r>
            <a:r>
              <a:rPr lang="en-US" sz="1400" b="1" u="sng" dirty="0" err="1" smtClean="0"/>
              <a:t>Lithostratigraphic</a:t>
            </a:r>
            <a:r>
              <a:rPr lang="en-US" sz="1400" b="1" u="sng" dirty="0" smtClean="0"/>
              <a:t> Unit 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/>
              <a:t>Depths 1,037’ to 1,176’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/>
              <a:t>Alternating </a:t>
            </a:r>
            <a:r>
              <a:rPr lang="en-US" sz="1400" dirty="0" err="1" smtClean="0"/>
              <a:t>discon</a:t>
            </a:r>
            <a:r>
              <a:rPr lang="en-US" sz="1400" dirty="0" smtClean="0"/>
              <a:t>. to continuous lam. </a:t>
            </a:r>
            <a:r>
              <a:rPr lang="en-US" sz="1400" dirty="0" err="1"/>
              <a:t>p</a:t>
            </a:r>
            <a:r>
              <a:rPr lang="en-US" sz="1400" dirty="0" err="1" smtClean="0"/>
              <a:t>orcelaneous</a:t>
            </a:r>
            <a:r>
              <a:rPr lang="en-US" sz="1400" dirty="0" smtClean="0"/>
              <a:t> mudstone and </a:t>
            </a:r>
            <a:r>
              <a:rPr lang="en-US" sz="1400" b="1" dirty="0" smtClean="0"/>
              <a:t>clayey diatomaceous </a:t>
            </a:r>
            <a:r>
              <a:rPr lang="en-US" sz="1400" b="1" dirty="0" err="1" smtClean="0"/>
              <a:t>porcelanite</a:t>
            </a:r>
            <a:r>
              <a:rPr lang="en-US" sz="1400" b="1" dirty="0" smtClean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 smtClean="0"/>
              <a:t>Void of debris flow deposits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/>
              <a:t>GR consistent (averages ~65 API)</a:t>
            </a:r>
            <a:endParaRPr lang="en-US" sz="1400" dirty="0"/>
          </a:p>
        </p:txBody>
      </p:sp>
      <p:sp>
        <p:nvSpPr>
          <p:cNvPr id="16" name="Rectangle 15"/>
          <p:cNvSpPr/>
          <p:nvPr/>
        </p:nvSpPr>
        <p:spPr>
          <a:xfrm>
            <a:off x="35509" y="3561397"/>
            <a:ext cx="3923698" cy="16004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u="sng" dirty="0" smtClean="0"/>
              <a:t>Stokes </a:t>
            </a:r>
            <a:r>
              <a:rPr lang="en-US" sz="1400" b="1" u="sng" dirty="0" err="1" smtClean="0"/>
              <a:t>Lithostratigraphic</a:t>
            </a:r>
            <a:r>
              <a:rPr lang="en-US" sz="1400" b="1" u="sng" dirty="0" smtClean="0"/>
              <a:t> Unit B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/>
              <a:t>Depths 778’ to 1,036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/>
              <a:t>Alternating </a:t>
            </a:r>
            <a:r>
              <a:rPr lang="en-US" sz="1400" dirty="0" err="1" smtClean="0"/>
              <a:t>discon</a:t>
            </a:r>
            <a:r>
              <a:rPr lang="en-US" sz="1400" dirty="0" smtClean="0"/>
              <a:t>. laminated </a:t>
            </a:r>
            <a:r>
              <a:rPr lang="en-US" sz="1400" dirty="0" err="1" smtClean="0"/>
              <a:t>porcelaneous</a:t>
            </a:r>
            <a:r>
              <a:rPr lang="en-US" sz="1400" dirty="0" smtClean="0"/>
              <a:t> mudstone </a:t>
            </a:r>
            <a:r>
              <a:rPr lang="en-US" sz="1400" dirty="0" err="1" smtClean="0"/>
              <a:t>mudstone</a:t>
            </a:r>
            <a:r>
              <a:rPr lang="en-US" sz="1400" dirty="0" smtClean="0"/>
              <a:t> and </a:t>
            </a:r>
            <a:r>
              <a:rPr lang="en-US" sz="1400" dirty="0" err="1" smtClean="0"/>
              <a:t>diat</a:t>
            </a:r>
            <a:r>
              <a:rPr lang="en-US" sz="1400" dirty="0" smtClean="0"/>
              <a:t>. </a:t>
            </a:r>
            <a:r>
              <a:rPr lang="en-US" sz="1400" dirty="0" err="1" smtClean="0"/>
              <a:t>porcelanite</a:t>
            </a:r>
            <a:r>
              <a:rPr lang="en-US" sz="1400" dirty="0" smtClean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 smtClean="0"/>
              <a:t>Onset of debris-flow deposits</a:t>
            </a:r>
            <a:r>
              <a:rPr lang="en-US" sz="1400" dirty="0" smtClean="0"/>
              <a:t>, </a:t>
            </a:r>
            <a:r>
              <a:rPr lang="en-US" sz="1400" b="1" dirty="0" smtClean="0"/>
              <a:t>absent of prominent lam.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/>
              <a:t>GR consistent (averages ~60 API)</a:t>
            </a:r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4474938" y="5780597"/>
            <a:ext cx="2593772" cy="97916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62740" y="4244853"/>
            <a:ext cx="2593772" cy="153574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779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37" y="7490"/>
            <a:ext cx="5893180" cy="672686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38474" y="828676"/>
            <a:ext cx="7629525" cy="60011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5325" y="126200"/>
            <a:ext cx="5690193" cy="670366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181851" y="1019175"/>
            <a:ext cx="3013668" cy="57151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54332" y="513332"/>
            <a:ext cx="2299293" cy="6963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971799" y="3552824"/>
            <a:ext cx="676276" cy="31626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rot="5400000">
            <a:off x="1738449" y="5191346"/>
            <a:ext cx="114430" cy="31626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Arrow 10"/>
          <p:cNvSpPr/>
          <p:nvPr/>
        </p:nvSpPr>
        <p:spPr>
          <a:xfrm rot="12878996">
            <a:off x="4012987" y="6035379"/>
            <a:ext cx="418241" cy="155593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Arrow 14"/>
          <p:cNvSpPr/>
          <p:nvPr/>
        </p:nvSpPr>
        <p:spPr>
          <a:xfrm rot="13690225">
            <a:off x="4013913" y="4412388"/>
            <a:ext cx="418241" cy="155593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Left Arrow 17"/>
          <p:cNvSpPr/>
          <p:nvPr/>
        </p:nvSpPr>
        <p:spPr>
          <a:xfrm rot="14046090">
            <a:off x="3974614" y="2800568"/>
            <a:ext cx="418241" cy="155593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 rot="5400000">
            <a:off x="757597" y="-637570"/>
            <a:ext cx="870280" cy="2160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 rot="5400000">
            <a:off x="5004029" y="-505985"/>
            <a:ext cx="842227" cy="20360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6839" y="594895"/>
            <a:ext cx="5212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Well</a:t>
            </a:r>
            <a:endParaRPr lang="en-US" sz="1400" b="1" dirty="0"/>
          </a:p>
        </p:txBody>
      </p:sp>
      <p:sp>
        <p:nvSpPr>
          <p:cNvPr id="26" name="TextBox 25"/>
          <p:cNvSpPr txBox="1"/>
          <p:nvPr/>
        </p:nvSpPr>
        <p:spPr>
          <a:xfrm rot="16200000">
            <a:off x="95045" y="390566"/>
            <a:ext cx="961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Depth (ft.)</a:t>
            </a:r>
            <a:endParaRPr lang="en-US" sz="1400" b="1" dirty="0"/>
          </a:p>
        </p:txBody>
      </p:sp>
      <p:sp>
        <p:nvSpPr>
          <p:cNvPr id="27" name="TextBox 26"/>
          <p:cNvSpPr txBox="1"/>
          <p:nvPr/>
        </p:nvSpPr>
        <p:spPr>
          <a:xfrm rot="16200000">
            <a:off x="382651" y="414838"/>
            <a:ext cx="916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Core Data</a:t>
            </a:r>
            <a:endParaRPr lang="en-US" sz="1400" b="1" dirty="0"/>
          </a:p>
        </p:txBody>
      </p:sp>
      <p:sp>
        <p:nvSpPr>
          <p:cNvPr id="28" name="TextBox 27"/>
          <p:cNvSpPr txBox="1"/>
          <p:nvPr/>
        </p:nvSpPr>
        <p:spPr>
          <a:xfrm rot="16200000">
            <a:off x="996687" y="373296"/>
            <a:ext cx="983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Lithofacies</a:t>
            </a:r>
            <a:endParaRPr lang="en-US" sz="1400" b="1" dirty="0"/>
          </a:p>
        </p:txBody>
      </p:sp>
      <p:sp>
        <p:nvSpPr>
          <p:cNvPr id="29" name="TextBox 28"/>
          <p:cNvSpPr txBox="1"/>
          <p:nvPr/>
        </p:nvSpPr>
        <p:spPr>
          <a:xfrm rot="16200000">
            <a:off x="1259882" y="314033"/>
            <a:ext cx="10935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Laminations</a:t>
            </a:r>
            <a:endParaRPr lang="en-US" sz="1400" b="1" dirty="0"/>
          </a:p>
        </p:txBody>
      </p:sp>
      <p:sp>
        <p:nvSpPr>
          <p:cNvPr id="30" name="TextBox 29"/>
          <p:cNvSpPr txBox="1"/>
          <p:nvPr/>
        </p:nvSpPr>
        <p:spPr>
          <a:xfrm rot="16200000">
            <a:off x="4361446" y="650273"/>
            <a:ext cx="5212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Well</a:t>
            </a:r>
            <a:endParaRPr lang="en-US" sz="1400" b="1" dirty="0"/>
          </a:p>
        </p:txBody>
      </p:sp>
      <p:sp>
        <p:nvSpPr>
          <p:cNvPr id="31" name="TextBox 30"/>
          <p:cNvSpPr txBox="1"/>
          <p:nvPr/>
        </p:nvSpPr>
        <p:spPr>
          <a:xfrm rot="16200000">
            <a:off x="4410112" y="428526"/>
            <a:ext cx="961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Depth (ft.)</a:t>
            </a:r>
            <a:endParaRPr lang="en-US" sz="1400" b="1" dirty="0"/>
          </a:p>
        </p:txBody>
      </p:sp>
      <p:sp>
        <p:nvSpPr>
          <p:cNvPr id="32" name="TextBox 31"/>
          <p:cNvSpPr txBox="1"/>
          <p:nvPr/>
        </p:nvSpPr>
        <p:spPr>
          <a:xfrm rot="16200000">
            <a:off x="4699054" y="452798"/>
            <a:ext cx="916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Core Data</a:t>
            </a:r>
            <a:endParaRPr lang="en-US" sz="1400" b="1" dirty="0"/>
          </a:p>
        </p:txBody>
      </p:sp>
      <p:sp>
        <p:nvSpPr>
          <p:cNvPr id="33" name="TextBox 32"/>
          <p:cNvSpPr txBox="1"/>
          <p:nvPr/>
        </p:nvSpPr>
        <p:spPr>
          <a:xfrm rot="16200000">
            <a:off x="5247424" y="419965"/>
            <a:ext cx="983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Lithofacies</a:t>
            </a:r>
            <a:endParaRPr lang="en-US" sz="1400" b="1" dirty="0"/>
          </a:p>
        </p:txBody>
      </p:sp>
      <p:sp>
        <p:nvSpPr>
          <p:cNvPr id="34" name="TextBox 33"/>
          <p:cNvSpPr txBox="1"/>
          <p:nvPr/>
        </p:nvSpPr>
        <p:spPr>
          <a:xfrm rot="16200000">
            <a:off x="5499248" y="369411"/>
            <a:ext cx="10935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Laminations</a:t>
            </a:r>
            <a:endParaRPr lang="en-US" sz="1400" b="1" dirty="0"/>
          </a:p>
        </p:txBody>
      </p:sp>
      <p:sp>
        <p:nvSpPr>
          <p:cNvPr id="35" name="Rectangle 34"/>
          <p:cNvSpPr/>
          <p:nvPr/>
        </p:nvSpPr>
        <p:spPr>
          <a:xfrm>
            <a:off x="137258" y="2598393"/>
            <a:ext cx="225461" cy="3188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4557953" y="2726947"/>
            <a:ext cx="126026" cy="3188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 rot="16200000">
            <a:off x="-469118" y="3656952"/>
            <a:ext cx="14223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Newlove</a:t>
            </a:r>
            <a:r>
              <a:rPr lang="en-US" sz="1400" b="1" dirty="0" smtClean="0"/>
              <a:t> 76-RD1</a:t>
            </a:r>
            <a:endParaRPr lang="en-US" sz="1400" b="1" dirty="0"/>
          </a:p>
        </p:txBody>
      </p:sp>
      <p:sp>
        <p:nvSpPr>
          <p:cNvPr id="38" name="TextBox 37"/>
          <p:cNvSpPr txBox="1"/>
          <p:nvPr/>
        </p:nvSpPr>
        <p:spPr>
          <a:xfrm rot="16200000">
            <a:off x="3958179" y="3671018"/>
            <a:ext cx="13305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Stokes A-30804</a:t>
            </a:r>
            <a:endParaRPr lang="en-US" sz="1400" b="1" dirty="0"/>
          </a:p>
        </p:txBody>
      </p:sp>
      <p:sp>
        <p:nvSpPr>
          <p:cNvPr id="39" name="Rectangle 38"/>
          <p:cNvSpPr/>
          <p:nvPr/>
        </p:nvSpPr>
        <p:spPr>
          <a:xfrm rot="5400000">
            <a:off x="2541954" y="-226670"/>
            <a:ext cx="470966" cy="15339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2456506" y="494444"/>
            <a:ext cx="399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GR</a:t>
            </a:r>
            <a:endParaRPr lang="en-US" sz="1600" b="1" dirty="0" smtClean="0"/>
          </a:p>
        </p:txBody>
      </p:sp>
      <p:sp>
        <p:nvSpPr>
          <p:cNvPr id="41" name="Rectangle 40"/>
          <p:cNvSpPr/>
          <p:nvPr/>
        </p:nvSpPr>
        <p:spPr>
          <a:xfrm rot="5400000">
            <a:off x="6708700" y="213138"/>
            <a:ext cx="329844" cy="8483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6672362" y="519046"/>
            <a:ext cx="399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GR</a:t>
            </a:r>
            <a:endParaRPr lang="en-US" sz="1600" b="1" dirty="0" smtClean="0"/>
          </a:p>
        </p:txBody>
      </p:sp>
      <p:sp>
        <p:nvSpPr>
          <p:cNvPr id="43" name="TextBox 42"/>
          <p:cNvSpPr txBox="1"/>
          <p:nvPr/>
        </p:nvSpPr>
        <p:spPr>
          <a:xfrm rot="16200000">
            <a:off x="1455472" y="303779"/>
            <a:ext cx="11294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Sedimentary</a:t>
            </a:r>
          </a:p>
        </p:txBody>
      </p:sp>
      <p:sp>
        <p:nvSpPr>
          <p:cNvPr id="44" name="TextBox 43"/>
          <p:cNvSpPr txBox="1"/>
          <p:nvPr/>
        </p:nvSpPr>
        <p:spPr>
          <a:xfrm rot="16200000">
            <a:off x="1741853" y="303778"/>
            <a:ext cx="8227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Features</a:t>
            </a:r>
          </a:p>
        </p:txBody>
      </p:sp>
      <p:sp>
        <p:nvSpPr>
          <p:cNvPr id="45" name="TextBox 44"/>
          <p:cNvSpPr txBox="1"/>
          <p:nvPr/>
        </p:nvSpPr>
        <p:spPr>
          <a:xfrm rot="16200000">
            <a:off x="550425" y="367619"/>
            <a:ext cx="989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Lithostrat</a:t>
            </a:r>
            <a:r>
              <a:rPr lang="en-US" sz="1400" b="1" dirty="0" smtClean="0"/>
              <a:t>. </a:t>
            </a:r>
            <a:endParaRPr lang="en-US" sz="1400" b="1" dirty="0"/>
          </a:p>
        </p:txBody>
      </p:sp>
      <p:sp>
        <p:nvSpPr>
          <p:cNvPr id="46" name="TextBox 45"/>
          <p:cNvSpPr txBox="1"/>
          <p:nvPr/>
        </p:nvSpPr>
        <p:spPr>
          <a:xfrm rot="16200000">
            <a:off x="945071" y="441638"/>
            <a:ext cx="5052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Unit</a:t>
            </a:r>
            <a:endParaRPr lang="en-US" sz="1400" b="1" dirty="0"/>
          </a:p>
        </p:txBody>
      </p:sp>
      <p:sp>
        <p:nvSpPr>
          <p:cNvPr id="47" name="TextBox 46"/>
          <p:cNvSpPr txBox="1"/>
          <p:nvPr/>
        </p:nvSpPr>
        <p:spPr>
          <a:xfrm rot="16200000">
            <a:off x="5657961" y="359157"/>
            <a:ext cx="11294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Sedimentary</a:t>
            </a:r>
          </a:p>
        </p:txBody>
      </p:sp>
      <p:sp>
        <p:nvSpPr>
          <p:cNvPr id="48" name="TextBox 47"/>
          <p:cNvSpPr txBox="1"/>
          <p:nvPr/>
        </p:nvSpPr>
        <p:spPr>
          <a:xfrm rot="16200000">
            <a:off x="5944342" y="359156"/>
            <a:ext cx="8227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Features</a:t>
            </a:r>
          </a:p>
        </p:txBody>
      </p:sp>
      <p:sp>
        <p:nvSpPr>
          <p:cNvPr id="49" name="TextBox 48"/>
          <p:cNvSpPr txBox="1"/>
          <p:nvPr/>
        </p:nvSpPr>
        <p:spPr>
          <a:xfrm rot="16200000">
            <a:off x="4848017" y="400828"/>
            <a:ext cx="989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Lithostrat</a:t>
            </a:r>
            <a:r>
              <a:rPr lang="en-US" sz="1400" b="1" dirty="0" smtClean="0"/>
              <a:t>. </a:t>
            </a:r>
            <a:endParaRPr lang="en-US" sz="1400" b="1" dirty="0"/>
          </a:p>
        </p:txBody>
      </p:sp>
      <p:sp>
        <p:nvSpPr>
          <p:cNvPr id="50" name="TextBox 49"/>
          <p:cNvSpPr txBox="1"/>
          <p:nvPr/>
        </p:nvSpPr>
        <p:spPr>
          <a:xfrm rot="16200000">
            <a:off x="5242663" y="474847"/>
            <a:ext cx="5052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Unit</a:t>
            </a:r>
            <a:endParaRPr lang="en-US" sz="1400" b="1" dirty="0"/>
          </a:p>
        </p:txBody>
      </p:sp>
      <p:sp>
        <p:nvSpPr>
          <p:cNvPr id="12" name="Rectangle 11"/>
          <p:cNvSpPr/>
          <p:nvPr/>
        </p:nvSpPr>
        <p:spPr>
          <a:xfrm>
            <a:off x="47707" y="5214428"/>
            <a:ext cx="3923698" cy="16004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u="sng" dirty="0" smtClean="0"/>
              <a:t>Stokes </a:t>
            </a:r>
            <a:r>
              <a:rPr lang="en-US" sz="1400" b="1" u="sng" dirty="0" err="1" smtClean="0"/>
              <a:t>Lithostratigraphic</a:t>
            </a:r>
            <a:r>
              <a:rPr lang="en-US" sz="1400" b="1" u="sng" dirty="0" smtClean="0"/>
              <a:t> Unit 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/>
              <a:t>Depths 1,037’ to 1,176’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/>
              <a:t>Alternating </a:t>
            </a:r>
            <a:r>
              <a:rPr lang="en-US" sz="1400" dirty="0" err="1" smtClean="0"/>
              <a:t>discon</a:t>
            </a:r>
            <a:r>
              <a:rPr lang="en-US" sz="1400" dirty="0" smtClean="0"/>
              <a:t>. to continuous lam. </a:t>
            </a:r>
            <a:r>
              <a:rPr lang="en-US" sz="1400" dirty="0" err="1"/>
              <a:t>p</a:t>
            </a:r>
            <a:r>
              <a:rPr lang="en-US" sz="1400" dirty="0" err="1" smtClean="0"/>
              <a:t>orcelaneous</a:t>
            </a:r>
            <a:r>
              <a:rPr lang="en-US" sz="1400" dirty="0" smtClean="0"/>
              <a:t> mudstone and </a:t>
            </a:r>
            <a:r>
              <a:rPr lang="en-US" sz="1400" b="1" dirty="0" smtClean="0"/>
              <a:t>clayey diatomaceous </a:t>
            </a:r>
            <a:r>
              <a:rPr lang="en-US" sz="1400" b="1" dirty="0" err="1" smtClean="0"/>
              <a:t>porcelanite</a:t>
            </a:r>
            <a:r>
              <a:rPr lang="en-US" sz="1400" b="1" dirty="0" smtClean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 smtClean="0"/>
              <a:t>Void of debris flow deposits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/>
              <a:t>GR consistent (averages ~65 API)</a:t>
            </a:r>
            <a:endParaRPr lang="en-US" sz="1400" dirty="0"/>
          </a:p>
        </p:txBody>
      </p:sp>
      <p:sp>
        <p:nvSpPr>
          <p:cNvPr id="16" name="Rectangle 15"/>
          <p:cNvSpPr/>
          <p:nvPr/>
        </p:nvSpPr>
        <p:spPr>
          <a:xfrm>
            <a:off x="35509" y="3561397"/>
            <a:ext cx="3923698" cy="16004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u="sng" dirty="0" smtClean="0"/>
              <a:t>Stokes </a:t>
            </a:r>
            <a:r>
              <a:rPr lang="en-US" sz="1400" b="1" u="sng" dirty="0" err="1" smtClean="0"/>
              <a:t>Lithostratigraphic</a:t>
            </a:r>
            <a:r>
              <a:rPr lang="en-US" sz="1400" b="1" u="sng" dirty="0" smtClean="0"/>
              <a:t> Unit B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/>
              <a:t>Depths 778’ to 1,036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/>
              <a:t>Alternating </a:t>
            </a:r>
            <a:r>
              <a:rPr lang="en-US" sz="1400" dirty="0" err="1" smtClean="0"/>
              <a:t>discon</a:t>
            </a:r>
            <a:r>
              <a:rPr lang="en-US" sz="1400" dirty="0" smtClean="0"/>
              <a:t>. laminated </a:t>
            </a:r>
            <a:r>
              <a:rPr lang="en-US" sz="1400" dirty="0" err="1" smtClean="0"/>
              <a:t>porcelaneous</a:t>
            </a:r>
            <a:r>
              <a:rPr lang="en-US" sz="1400" dirty="0" smtClean="0"/>
              <a:t> mudstone </a:t>
            </a:r>
            <a:r>
              <a:rPr lang="en-US" sz="1400" dirty="0" err="1" smtClean="0"/>
              <a:t>mudstone</a:t>
            </a:r>
            <a:r>
              <a:rPr lang="en-US" sz="1400" dirty="0" smtClean="0"/>
              <a:t> and </a:t>
            </a:r>
            <a:r>
              <a:rPr lang="en-US" sz="1400" dirty="0" err="1" smtClean="0"/>
              <a:t>diat</a:t>
            </a:r>
            <a:r>
              <a:rPr lang="en-US" sz="1400" dirty="0" smtClean="0"/>
              <a:t>. </a:t>
            </a:r>
            <a:r>
              <a:rPr lang="en-US" sz="1400" dirty="0" err="1" smtClean="0"/>
              <a:t>porcelanite</a:t>
            </a:r>
            <a:r>
              <a:rPr lang="en-US" sz="1400" dirty="0" smtClean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 smtClean="0"/>
              <a:t>Onset of debris-flow deposits</a:t>
            </a:r>
            <a:r>
              <a:rPr lang="en-US" sz="1400" dirty="0" smtClean="0"/>
              <a:t>, </a:t>
            </a:r>
            <a:r>
              <a:rPr lang="en-US" sz="1400" b="1" dirty="0" smtClean="0"/>
              <a:t>absent of prominent lam.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/>
              <a:t>GR consistent (averages ~60 API)</a:t>
            </a:r>
            <a:endParaRPr lang="en-US" sz="1400" dirty="0"/>
          </a:p>
        </p:txBody>
      </p:sp>
      <p:sp>
        <p:nvSpPr>
          <p:cNvPr id="19" name="Rectangle 18"/>
          <p:cNvSpPr/>
          <p:nvPr/>
        </p:nvSpPr>
        <p:spPr>
          <a:xfrm>
            <a:off x="35509" y="1682207"/>
            <a:ext cx="3923698" cy="18158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u="sng" dirty="0" smtClean="0"/>
              <a:t>Stokes </a:t>
            </a:r>
            <a:r>
              <a:rPr lang="en-US" sz="1400" b="1" u="sng" dirty="0" err="1" smtClean="0"/>
              <a:t>Lithostratigraphic</a:t>
            </a:r>
            <a:r>
              <a:rPr lang="en-US" sz="1400" b="1" u="sng" dirty="0" smtClean="0"/>
              <a:t> Unit 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/>
              <a:t>Depths 567’-777’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/>
              <a:t>Alternating diatomaceous </a:t>
            </a:r>
            <a:r>
              <a:rPr lang="en-US" sz="1400" dirty="0" err="1" smtClean="0"/>
              <a:t>porcelanite</a:t>
            </a:r>
            <a:r>
              <a:rPr lang="en-US" sz="1400" dirty="0" smtClean="0"/>
              <a:t> and </a:t>
            </a:r>
            <a:r>
              <a:rPr lang="en-US" sz="1400" dirty="0" err="1" smtClean="0"/>
              <a:t>porcelaneous</a:t>
            </a:r>
            <a:r>
              <a:rPr lang="en-US" sz="1400" dirty="0" smtClean="0"/>
              <a:t> mudstone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/>
              <a:t>Debris flow deposits</a:t>
            </a:r>
            <a:r>
              <a:rPr lang="en-US" sz="1400" dirty="0"/>
              <a:t>, erosional surfaces, faults, breccia and </a:t>
            </a:r>
            <a:r>
              <a:rPr lang="en-US" sz="1400" dirty="0" smtClean="0"/>
              <a:t>fossils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/>
              <a:t>A</a:t>
            </a:r>
            <a:r>
              <a:rPr lang="en-US" sz="1400" b="1" dirty="0" smtClean="0"/>
              <a:t>bsent of discontinuous laminations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/>
              <a:t>GR consistent (averages ~60 API)</a:t>
            </a:r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4474938" y="5780597"/>
            <a:ext cx="2593772" cy="97916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62740" y="4244853"/>
            <a:ext cx="2593772" cy="153574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462740" y="2902226"/>
            <a:ext cx="2593772" cy="132026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968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9186" y="912274"/>
            <a:ext cx="2531509" cy="477937"/>
          </a:xfrm>
          <a:prstGeom prst="rect">
            <a:avLst/>
          </a:prstGeom>
          <a:solidFill>
            <a:srgbClr val="AEE875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61282" y="925310"/>
            <a:ext cx="25315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Santa Maria Basin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48587" y="173848"/>
            <a:ext cx="834768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110951"/>
                </a:solidFill>
              </a:rPr>
              <a:t>Importance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56443" y="1500141"/>
            <a:ext cx="334541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/>
              <a:t>1 billion barrels of produced oil (on and offshore) SMB</a:t>
            </a:r>
          </a:p>
          <a:p>
            <a:pPr marL="285750" indent="-285750">
              <a:buFont typeface="Arial"/>
              <a:buChar char="•"/>
            </a:pPr>
            <a:endParaRPr lang="en-US" sz="1600" dirty="0" smtClean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Primary production from Monterey Formation</a:t>
            </a:r>
          </a:p>
          <a:p>
            <a:pPr marL="285750" indent="-285750">
              <a:buFont typeface="Arial"/>
              <a:buChar char="•"/>
            </a:pPr>
            <a:endParaRPr lang="en-US" sz="1600" dirty="0" smtClean="0"/>
          </a:p>
          <a:p>
            <a:pPr marL="285750" indent="-285750">
              <a:buFont typeface="Arial"/>
              <a:buChar char="•"/>
            </a:pPr>
            <a:r>
              <a:rPr lang="en-US" sz="1600" b="1" dirty="0" smtClean="0"/>
              <a:t>Increasing production from low permeability diatomite </a:t>
            </a:r>
            <a:r>
              <a:rPr lang="en-US" sz="1600" dirty="0" smtClean="0"/>
              <a:t>in upper Miocene Monterey and late Miocene to early Pliocene </a:t>
            </a:r>
            <a:r>
              <a:rPr lang="en-US" sz="1600" dirty="0" err="1" smtClean="0"/>
              <a:t>Sisquoc</a:t>
            </a:r>
            <a:endParaRPr lang="en-US" sz="1600" dirty="0" smtClean="0"/>
          </a:p>
          <a:p>
            <a:endParaRPr lang="en-US" sz="1600" dirty="0" smtClean="0"/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New interest in diatomaceous sediments</a:t>
            </a:r>
          </a:p>
          <a:p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General conception that diatomaceous deposits are simple and homogenous rocks</a:t>
            </a:r>
          </a:p>
          <a:p>
            <a:pPr marL="285750" indent="-285750">
              <a:buFont typeface="Arial"/>
              <a:buChar char="•"/>
            </a:pPr>
            <a:endParaRPr lang="en-US" sz="1600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480134" y="1837118"/>
            <a:ext cx="399802" cy="1540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8003" y="838356"/>
            <a:ext cx="5447576" cy="533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977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37" y="7490"/>
            <a:ext cx="5893180" cy="672686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38474" y="828676"/>
            <a:ext cx="7629525" cy="60011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5325" y="126200"/>
            <a:ext cx="5690193" cy="670366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181851" y="1019175"/>
            <a:ext cx="3013668" cy="57151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54332" y="513332"/>
            <a:ext cx="2299293" cy="6963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971799" y="3552824"/>
            <a:ext cx="676276" cy="31626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rot="5400000">
            <a:off x="1738449" y="5191346"/>
            <a:ext cx="114430" cy="31626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Arrow 10"/>
          <p:cNvSpPr/>
          <p:nvPr/>
        </p:nvSpPr>
        <p:spPr>
          <a:xfrm rot="12878996">
            <a:off x="4012987" y="6035379"/>
            <a:ext cx="418241" cy="155593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Arrow 14"/>
          <p:cNvSpPr/>
          <p:nvPr/>
        </p:nvSpPr>
        <p:spPr>
          <a:xfrm rot="13690225">
            <a:off x="4013913" y="4412388"/>
            <a:ext cx="418241" cy="155593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Left Arrow 17"/>
          <p:cNvSpPr/>
          <p:nvPr/>
        </p:nvSpPr>
        <p:spPr>
          <a:xfrm rot="14046090">
            <a:off x="3974614" y="2800568"/>
            <a:ext cx="418241" cy="155593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Left Arrow 20"/>
          <p:cNvSpPr/>
          <p:nvPr/>
        </p:nvSpPr>
        <p:spPr>
          <a:xfrm rot="12683063">
            <a:off x="4000789" y="1079281"/>
            <a:ext cx="418241" cy="155593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 rot="5400000">
            <a:off x="757597" y="-637570"/>
            <a:ext cx="870280" cy="2160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 rot="5400000">
            <a:off x="5004029" y="-505985"/>
            <a:ext cx="842227" cy="20360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6839" y="594895"/>
            <a:ext cx="5212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Well</a:t>
            </a:r>
            <a:endParaRPr lang="en-US" sz="1400" b="1" dirty="0"/>
          </a:p>
        </p:txBody>
      </p:sp>
      <p:sp>
        <p:nvSpPr>
          <p:cNvPr id="26" name="TextBox 25"/>
          <p:cNvSpPr txBox="1"/>
          <p:nvPr/>
        </p:nvSpPr>
        <p:spPr>
          <a:xfrm rot="16200000">
            <a:off x="95045" y="390566"/>
            <a:ext cx="961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Depth (ft.)</a:t>
            </a:r>
            <a:endParaRPr lang="en-US" sz="1400" b="1" dirty="0"/>
          </a:p>
        </p:txBody>
      </p:sp>
      <p:sp>
        <p:nvSpPr>
          <p:cNvPr id="27" name="TextBox 26"/>
          <p:cNvSpPr txBox="1"/>
          <p:nvPr/>
        </p:nvSpPr>
        <p:spPr>
          <a:xfrm rot="16200000">
            <a:off x="382651" y="414838"/>
            <a:ext cx="916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Core Data</a:t>
            </a:r>
            <a:endParaRPr lang="en-US" sz="1400" b="1" dirty="0"/>
          </a:p>
        </p:txBody>
      </p:sp>
      <p:sp>
        <p:nvSpPr>
          <p:cNvPr id="28" name="TextBox 27"/>
          <p:cNvSpPr txBox="1"/>
          <p:nvPr/>
        </p:nvSpPr>
        <p:spPr>
          <a:xfrm rot="16200000">
            <a:off x="996687" y="373296"/>
            <a:ext cx="983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Lithofacies</a:t>
            </a:r>
            <a:endParaRPr lang="en-US" sz="1400" b="1" dirty="0"/>
          </a:p>
        </p:txBody>
      </p:sp>
      <p:sp>
        <p:nvSpPr>
          <p:cNvPr id="29" name="TextBox 28"/>
          <p:cNvSpPr txBox="1"/>
          <p:nvPr/>
        </p:nvSpPr>
        <p:spPr>
          <a:xfrm rot="16200000">
            <a:off x="1259882" y="314033"/>
            <a:ext cx="10935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Laminations</a:t>
            </a:r>
            <a:endParaRPr lang="en-US" sz="1400" b="1" dirty="0"/>
          </a:p>
        </p:txBody>
      </p:sp>
      <p:sp>
        <p:nvSpPr>
          <p:cNvPr id="30" name="TextBox 29"/>
          <p:cNvSpPr txBox="1"/>
          <p:nvPr/>
        </p:nvSpPr>
        <p:spPr>
          <a:xfrm rot="16200000">
            <a:off x="4361446" y="650273"/>
            <a:ext cx="5212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Well</a:t>
            </a:r>
            <a:endParaRPr lang="en-US" sz="1400" b="1" dirty="0"/>
          </a:p>
        </p:txBody>
      </p:sp>
      <p:sp>
        <p:nvSpPr>
          <p:cNvPr id="31" name="TextBox 30"/>
          <p:cNvSpPr txBox="1"/>
          <p:nvPr/>
        </p:nvSpPr>
        <p:spPr>
          <a:xfrm rot="16200000">
            <a:off x="4410112" y="428526"/>
            <a:ext cx="961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Depth (ft.)</a:t>
            </a:r>
            <a:endParaRPr lang="en-US" sz="1400" b="1" dirty="0"/>
          </a:p>
        </p:txBody>
      </p:sp>
      <p:sp>
        <p:nvSpPr>
          <p:cNvPr id="32" name="TextBox 31"/>
          <p:cNvSpPr txBox="1"/>
          <p:nvPr/>
        </p:nvSpPr>
        <p:spPr>
          <a:xfrm rot="16200000">
            <a:off x="4699054" y="452798"/>
            <a:ext cx="916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Core Data</a:t>
            </a:r>
            <a:endParaRPr lang="en-US" sz="1400" b="1" dirty="0"/>
          </a:p>
        </p:txBody>
      </p:sp>
      <p:sp>
        <p:nvSpPr>
          <p:cNvPr id="33" name="TextBox 32"/>
          <p:cNvSpPr txBox="1"/>
          <p:nvPr/>
        </p:nvSpPr>
        <p:spPr>
          <a:xfrm rot="16200000">
            <a:off x="5247424" y="419965"/>
            <a:ext cx="983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Lithofacies</a:t>
            </a:r>
            <a:endParaRPr lang="en-US" sz="1400" b="1" dirty="0"/>
          </a:p>
        </p:txBody>
      </p:sp>
      <p:sp>
        <p:nvSpPr>
          <p:cNvPr id="34" name="TextBox 33"/>
          <p:cNvSpPr txBox="1"/>
          <p:nvPr/>
        </p:nvSpPr>
        <p:spPr>
          <a:xfrm rot="16200000">
            <a:off x="5499248" y="369411"/>
            <a:ext cx="10935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Laminations</a:t>
            </a:r>
            <a:endParaRPr lang="en-US" sz="1400" b="1" dirty="0"/>
          </a:p>
        </p:txBody>
      </p:sp>
      <p:sp>
        <p:nvSpPr>
          <p:cNvPr id="35" name="Rectangle 34"/>
          <p:cNvSpPr/>
          <p:nvPr/>
        </p:nvSpPr>
        <p:spPr>
          <a:xfrm>
            <a:off x="137258" y="2598393"/>
            <a:ext cx="225461" cy="3188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4557953" y="2726947"/>
            <a:ext cx="126026" cy="3188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 rot="16200000">
            <a:off x="-469118" y="3656952"/>
            <a:ext cx="14223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Newlove</a:t>
            </a:r>
            <a:r>
              <a:rPr lang="en-US" sz="1400" b="1" dirty="0" smtClean="0"/>
              <a:t> 76-RD1</a:t>
            </a:r>
            <a:endParaRPr lang="en-US" sz="1400" b="1" dirty="0"/>
          </a:p>
        </p:txBody>
      </p:sp>
      <p:sp>
        <p:nvSpPr>
          <p:cNvPr id="38" name="TextBox 37"/>
          <p:cNvSpPr txBox="1"/>
          <p:nvPr/>
        </p:nvSpPr>
        <p:spPr>
          <a:xfrm rot="16200000">
            <a:off x="3958179" y="3671018"/>
            <a:ext cx="13305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Stokes A-30804</a:t>
            </a:r>
            <a:endParaRPr lang="en-US" sz="1400" b="1" dirty="0"/>
          </a:p>
        </p:txBody>
      </p:sp>
      <p:sp>
        <p:nvSpPr>
          <p:cNvPr id="39" name="Rectangle 38"/>
          <p:cNvSpPr/>
          <p:nvPr/>
        </p:nvSpPr>
        <p:spPr>
          <a:xfrm rot="5400000">
            <a:off x="2541954" y="-226670"/>
            <a:ext cx="470966" cy="15339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2456506" y="494444"/>
            <a:ext cx="399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GR</a:t>
            </a:r>
            <a:endParaRPr lang="en-US" sz="1600" b="1" dirty="0" smtClean="0"/>
          </a:p>
        </p:txBody>
      </p:sp>
      <p:sp>
        <p:nvSpPr>
          <p:cNvPr id="41" name="Rectangle 40"/>
          <p:cNvSpPr/>
          <p:nvPr/>
        </p:nvSpPr>
        <p:spPr>
          <a:xfrm rot="5400000">
            <a:off x="6708700" y="213138"/>
            <a:ext cx="329844" cy="8483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6672362" y="519046"/>
            <a:ext cx="399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GR</a:t>
            </a:r>
            <a:endParaRPr lang="en-US" sz="1600" b="1" dirty="0" smtClean="0"/>
          </a:p>
        </p:txBody>
      </p:sp>
      <p:sp>
        <p:nvSpPr>
          <p:cNvPr id="43" name="TextBox 42"/>
          <p:cNvSpPr txBox="1"/>
          <p:nvPr/>
        </p:nvSpPr>
        <p:spPr>
          <a:xfrm rot="16200000">
            <a:off x="1455472" y="303779"/>
            <a:ext cx="11294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Sedimentary</a:t>
            </a:r>
          </a:p>
        </p:txBody>
      </p:sp>
      <p:sp>
        <p:nvSpPr>
          <p:cNvPr id="44" name="TextBox 43"/>
          <p:cNvSpPr txBox="1"/>
          <p:nvPr/>
        </p:nvSpPr>
        <p:spPr>
          <a:xfrm rot="16200000">
            <a:off x="1741853" y="303778"/>
            <a:ext cx="8227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Features</a:t>
            </a:r>
          </a:p>
        </p:txBody>
      </p:sp>
      <p:sp>
        <p:nvSpPr>
          <p:cNvPr id="45" name="TextBox 44"/>
          <p:cNvSpPr txBox="1"/>
          <p:nvPr/>
        </p:nvSpPr>
        <p:spPr>
          <a:xfrm rot="16200000">
            <a:off x="550425" y="367619"/>
            <a:ext cx="989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Lithostrat</a:t>
            </a:r>
            <a:r>
              <a:rPr lang="en-US" sz="1400" b="1" dirty="0" smtClean="0"/>
              <a:t>. </a:t>
            </a:r>
            <a:endParaRPr lang="en-US" sz="1400" b="1" dirty="0"/>
          </a:p>
        </p:txBody>
      </p:sp>
      <p:sp>
        <p:nvSpPr>
          <p:cNvPr id="46" name="TextBox 45"/>
          <p:cNvSpPr txBox="1"/>
          <p:nvPr/>
        </p:nvSpPr>
        <p:spPr>
          <a:xfrm rot="16200000">
            <a:off x="945071" y="441638"/>
            <a:ext cx="5052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Unit</a:t>
            </a:r>
            <a:endParaRPr lang="en-US" sz="1400" b="1" dirty="0"/>
          </a:p>
        </p:txBody>
      </p:sp>
      <p:sp>
        <p:nvSpPr>
          <p:cNvPr id="47" name="TextBox 46"/>
          <p:cNvSpPr txBox="1"/>
          <p:nvPr/>
        </p:nvSpPr>
        <p:spPr>
          <a:xfrm rot="16200000">
            <a:off x="5657961" y="359157"/>
            <a:ext cx="11294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Sedimentary</a:t>
            </a:r>
          </a:p>
        </p:txBody>
      </p:sp>
      <p:sp>
        <p:nvSpPr>
          <p:cNvPr id="48" name="TextBox 47"/>
          <p:cNvSpPr txBox="1"/>
          <p:nvPr/>
        </p:nvSpPr>
        <p:spPr>
          <a:xfrm rot="16200000">
            <a:off x="5944342" y="359156"/>
            <a:ext cx="8227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Features</a:t>
            </a:r>
          </a:p>
        </p:txBody>
      </p:sp>
      <p:sp>
        <p:nvSpPr>
          <p:cNvPr id="49" name="TextBox 48"/>
          <p:cNvSpPr txBox="1"/>
          <p:nvPr/>
        </p:nvSpPr>
        <p:spPr>
          <a:xfrm rot="16200000">
            <a:off x="4848017" y="400828"/>
            <a:ext cx="989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Lithostrat</a:t>
            </a:r>
            <a:r>
              <a:rPr lang="en-US" sz="1400" b="1" dirty="0" smtClean="0"/>
              <a:t>. </a:t>
            </a:r>
            <a:endParaRPr lang="en-US" sz="1400" b="1" dirty="0"/>
          </a:p>
        </p:txBody>
      </p:sp>
      <p:sp>
        <p:nvSpPr>
          <p:cNvPr id="50" name="TextBox 49"/>
          <p:cNvSpPr txBox="1"/>
          <p:nvPr/>
        </p:nvSpPr>
        <p:spPr>
          <a:xfrm rot="16200000">
            <a:off x="5242663" y="474847"/>
            <a:ext cx="5052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Unit</a:t>
            </a:r>
            <a:endParaRPr lang="en-US" sz="1400" b="1" dirty="0"/>
          </a:p>
        </p:txBody>
      </p:sp>
      <p:sp>
        <p:nvSpPr>
          <p:cNvPr id="12" name="Rectangle 11"/>
          <p:cNvSpPr/>
          <p:nvPr/>
        </p:nvSpPr>
        <p:spPr>
          <a:xfrm>
            <a:off x="47707" y="5214428"/>
            <a:ext cx="3923698" cy="16004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u="sng" dirty="0" smtClean="0"/>
              <a:t>Stokes </a:t>
            </a:r>
            <a:r>
              <a:rPr lang="en-US" sz="1400" b="1" u="sng" dirty="0" err="1" smtClean="0"/>
              <a:t>Lithostratigraphic</a:t>
            </a:r>
            <a:r>
              <a:rPr lang="en-US" sz="1400" b="1" u="sng" dirty="0" smtClean="0"/>
              <a:t> Unit 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/>
              <a:t>Depths 1,037’ to 1,176’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/>
              <a:t>Alternating </a:t>
            </a:r>
            <a:r>
              <a:rPr lang="en-US" sz="1400" dirty="0" err="1" smtClean="0"/>
              <a:t>discon</a:t>
            </a:r>
            <a:r>
              <a:rPr lang="en-US" sz="1400" dirty="0" smtClean="0"/>
              <a:t>. to continuous lam. </a:t>
            </a:r>
            <a:r>
              <a:rPr lang="en-US" sz="1400" dirty="0" err="1"/>
              <a:t>p</a:t>
            </a:r>
            <a:r>
              <a:rPr lang="en-US" sz="1400" dirty="0" err="1" smtClean="0"/>
              <a:t>orcelaneous</a:t>
            </a:r>
            <a:r>
              <a:rPr lang="en-US" sz="1400" dirty="0" smtClean="0"/>
              <a:t> mudstone and </a:t>
            </a:r>
            <a:r>
              <a:rPr lang="en-US" sz="1400" b="1" dirty="0" smtClean="0"/>
              <a:t>clayey diatomaceous </a:t>
            </a:r>
            <a:r>
              <a:rPr lang="en-US" sz="1400" b="1" dirty="0" err="1" smtClean="0"/>
              <a:t>porcelanite</a:t>
            </a:r>
            <a:r>
              <a:rPr lang="en-US" sz="1400" b="1" dirty="0" smtClean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 smtClean="0"/>
              <a:t>Void of debris flow deposits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/>
              <a:t>GR consistent (averages ~65 API)</a:t>
            </a:r>
            <a:endParaRPr lang="en-US" sz="1400" dirty="0"/>
          </a:p>
        </p:txBody>
      </p:sp>
      <p:sp>
        <p:nvSpPr>
          <p:cNvPr id="16" name="Rectangle 15"/>
          <p:cNvSpPr/>
          <p:nvPr/>
        </p:nvSpPr>
        <p:spPr>
          <a:xfrm>
            <a:off x="35509" y="3561397"/>
            <a:ext cx="3923698" cy="16004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u="sng" dirty="0" smtClean="0"/>
              <a:t>Stokes </a:t>
            </a:r>
            <a:r>
              <a:rPr lang="en-US" sz="1400" b="1" u="sng" dirty="0" err="1" smtClean="0"/>
              <a:t>Lithostratigraphic</a:t>
            </a:r>
            <a:r>
              <a:rPr lang="en-US" sz="1400" b="1" u="sng" dirty="0" smtClean="0"/>
              <a:t> Unit B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/>
              <a:t>Depths 778’ to 1,036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/>
              <a:t>Alternating </a:t>
            </a:r>
            <a:r>
              <a:rPr lang="en-US" sz="1400" dirty="0" err="1" smtClean="0"/>
              <a:t>discon</a:t>
            </a:r>
            <a:r>
              <a:rPr lang="en-US" sz="1400" dirty="0" smtClean="0"/>
              <a:t>. laminated </a:t>
            </a:r>
            <a:r>
              <a:rPr lang="en-US" sz="1400" dirty="0" err="1" smtClean="0"/>
              <a:t>porcelaneous</a:t>
            </a:r>
            <a:r>
              <a:rPr lang="en-US" sz="1400" dirty="0" smtClean="0"/>
              <a:t> mudstone </a:t>
            </a:r>
            <a:r>
              <a:rPr lang="en-US" sz="1400" dirty="0" err="1" smtClean="0"/>
              <a:t>mudstone</a:t>
            </a:r>
            <a:r>
              <a:rPr lang="en-US" sz="1400" dirty="0" smtClean="0"/>
              <a:t> and </a:t>
            </a:r>
            <a:r>
              <a:rPr lang="en-US" sz="1400" dirty="0" err="1" smtClean="0"/>
              <a:t>diat</a:t>
            </a:r>
            <a:r>
              <a:rPr lang="en-US" sz="1400" dirty="0" smtClean="0"/>
              <a:t>. </a:t>
            </a:r>
            <a:r>
              <a:rPr lang="en-US" sz="1400" dirty="0" err="1" smtClean="0"/>
              <a:t>porcelanite</a:t>
            </a:r>
            <a:r>
              <a:rPr lang="en-US" sz="1400" dirty="0" smtClean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 smtClean="0"/>
              <a:t>Onset of debris-flow deposits</a:t>
            </a:r>
            <a:r>
              <a:rPr lang="en-US" sz="1400" dirty="0" smtClean="0"/>
              <a:t>, </a:t>
            </a:r>
            <a:r>
              <a:rPr lang="en-US" sz="1400" b="1" dirty="0" smtClean="0"/>
              <a:t>absent of prominent lam.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/>
              <a:t>GR consistent (averages ~60 API)</a:t>
            </a:r>
            <a:endParaRPr lang="en-US" sz="1400" dirty="0"/>
          </a:p>
        </p:txBody>
      </p:sp>
      <p:sp>
        <p:nvSpPr>
          <p:cNvPr id="19" name="Rectangle 18"/>
          <p:cNvSpPr/>
          <p:nvPr/>
        </p:nvSpPr>
        <p:spPr>
          <a:xfrm>
            <a:off x="35509" y="1682207"/>
            <a:ext cx="3923698" cy="18158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u="sng" dirty="0" smtClean="0"/>
              <a:t>Stokes </a:t>
            </a:r>
            <a:r>
              <a:rPr lang="en-US" sz="1400" b="1" u="sng" dirty="0" err="1" smtClean="0"/>
              <a:t>Lithostratigraphic</a:t>
            </a:r>
            <a:r>
              <a:rPr lang="en-US" sz="1400" b="1" u="sng" dirty="0" smtClean="0"/>
              <a:t> Unit 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/>
              <a:t>Depths 567’-777’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/>
              <a:t>Alternating diatomaceous </a:t>
            </a:r>
            <a:r>
              <a:rPr lang="en-US" sz="1400" dirty="0" err="1" smtClean="0"/>
              <a:t>porcelanite</a:t>
            </a:r>
            <a:r>
              <a:rPr lang="en-US" sz="1400" dirty="0" smtClean="0"/>
              <a:t> and </a:t>
            </a:r>
            <a:r>
              <a:rPr lang="en-US" sz="1400" dirty="0" err="1" smtClean="0"/>
              <a:t>porcelaneous</a:t>
            </a:r>
            <a:r>
              <a:rPr lang="en-US" sz="1400" dirty="0" smtClean="0"/>
              <a:t> mudstone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/>
              <a:t>Debris flow deposits</a:t>
            </a:r>
            <a:r>
              <a:rPr lang="en-US" sz="1400" dirty="0"/>
              <a:t>, erosional surfaces, faults, breccia and </a:t>
            </a:r>
            <a:r>
              <a:rPr lang="en-US" sz="1400" dirty="0" smtClean="0"/>
              <a:t>fossils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/>
              <a:t>A</a:t>
            </a:r>
            <a:r>
              <a:rPr lang="en-US" sz="1400" b="1" dirty="0" smtClean="0"/>
              <a:t>bsent of discontinuous laminations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/>
              <a:t>GR consistent (averages ~60 API)</a:t>
            </a:r>
            <a:endParaRPr lang="en-US" sz="1400" dirty="0"/>
          </a:p>
        </p:txBody>
      </p:sp>
      <p:sp>
        <p:nvSpPr>
          <p:cNvPr id="22" name="Rectangle 21"/>
          <p:cNvSpPr/>
          <p:nvPr/>
        </p:nvSpPr>
        <p:spPr>
          <a:xfrm>
            <a:off x="35509" y="248268"/>
            <a:ext cx="3923698" cy="13849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u="sng" dirty="0" smtClean="0"/>
              <a:t>Stokes </a:t>
            </a:r>
            <a:r>
              <a:rPr lang="en-US" sz="1400" b="1" u="sng" dirty="0" err="1" smtClean="0"/>
              <a:t>Lithostratigraphic</a:t>
            </a:r>
            <a:r>
              <a:rPr lang="en-US" sz="1400" b="1" u="sng" dirty="0" smtClean="0"/>
              <a:t> Unit 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/>
              <a:t>Depths 265’ to 356’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 smtClean="0"/>
              <a:t>Massive muddy diatomite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 smtClean="0"/>
              <a:t>Debris flow deposits</a:t>
            </a:r>
            <a:r>
              <a:rPr lang="en-US" sz="1400" dirty="0" smtClean="0"/>
              <a:t>, erosional surfaces, faults, breccia and fossils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/>
              <a:t>GR consistent (averages ~65 API)</a:t>
            </a:r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4474938" y="5780597"/>
            <a:ext cx="2593772" cy="97916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62740" y="4244853"/>
            <a:ext cx="2593772" cy="153574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462740" y="2902226"/>
            <a:ext cx="2593772" cy="132026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462740" y="986183"/>
            <a:ext cx="2593772" cy="60407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127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254" y="-21211"/>
            <a:ext cx="6069109" cy="67366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52799" y="762001"/>
            <a:ext cx="5791201" cy="60011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1046" y="125554"/>
            <a:ext cx="5735990" cy="670366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655201" y="738123"/>
            <a:ext cx="2709702" cy="60011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5400000">
            <a:off x="1738449" y="5162771"/>
            <a:ext cx="114430" cy="31626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289085" y="5438897"/>
            <a:ext cx="1236465" cy="9541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/>
              <a:t>Base of Slope</a:t>
            </a:r>
          </a:p>
          <a:p>
            <a:pPr algn="ctr"/>
            <a:r>
              <a:rPr lang="en-US" sz="1400" b="1" dirty="0" smtClean="0"/>
              <a:t>or Basin Floor</a:t>
            </a:r>
          </a:p>
          <a:p>
            <a:pPr algn="ctr"/>
            <a:r>
              <a:rPr lang="en-US" sz="1400" b="1" dirty="0"/>
              <a:t>+</a:t>
            </a:r>
            <a:endParaRPr lang="en-US" sz="1400" b="1" dirty="0" smtClean="0"/>
          </a:p>
          <a:p>
            <a:pPr algn="ctr"/>
            <a:r>
              <a:rPr lang="en-US" sz="1400" b="1" dirty="0" smtClean="0"/>
              <a:t>Anoxic to </a:t>
            </a:r>
            <a:r>
              <a:rPr lang="en-US" sz="1400" b="1" dirty="0" err="1" smtClean="0"/>
              <a:t>Oxic</a:t>
            </a:r>
            <a:endParaRPr lang="en-US" sz="1400" b="1" dirty="0"/>
          </a:p>
        </p:txBody>
      </p:sp>
      <p:sp>
        <p:nvSpPr>
          <p:cNvPr id="9" name="Rectangle 8"/>
          <p:cNvSpPr/>
          <p:nvPr/>
        </p:nvSpPr>
        <p:spPr>
          <a:xfrm>
            <a:off x="3286716" y="3738718"/>
            <a:ext cx="1236465" cy="9541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/>
              <a:t>Lower to Mid Slope</a:t>
            </a:r>
          </a:p>
          <a:p>
            <a:pPr algn="ctr"/>
            <a:r>
              <a:rPr lang="en-US" sz="1400" b="1" dirty="0" smtClean="0"/>
              <a:t>+</a:t>
            </a:r>
          </a:p>
          <a:p>
            <a:pPr algn="ctr"/>
            <a:r>
              <a:rPr lang="en-US" sz="1400" b="1" dirty="0" smtClean="0"/>
              <a:t>Anoxic to </a:t>
            </a:r>
            <a:r>
              <a:rPr lang="en-US" sz="1400" b="1" dirty="0" err="1" smtClean="0"/>
              <a:t>Oxic</a:t>
            </a:r>
            <a:endParaRPr lang="en-US" sz="1400" b="1" dirty="0"/>
          </a:p>
        </p:txBody>
      </p:sp>
      <p:sp>
        <p:nvSpPr>
          <p:cNvPr id="10" name="Rectangle 9"/>
          <p:cNvSpPr/>
          <p:nvPr/>
        </p:nvSpPr>
        <p:spPr>
          <a:xfrm>
            <a:off x="3289085" y="2195364"/>
            <a:ext cx="1236465" cy="9541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/>
              <a:t>Lower to Mid Slope</a:t>
            </a:r>
          </a:p>
          <a:p>
            <a:pPr algn="ctr"/>
            <a:r>
              <a:rPr lang="en-US" sz="1400" b="1" dirty="0" smtClean="0"/>
              <a:t>+</a:t>
            </a:r>
          </a:p>
          <a:p>
            <a:pPr algn="ctr"/>
            <a:r>
              <a:rPr lang="en-US" sz="1400" b="1" dirty="0" err="1" smtClean="0"/>
              <a:t>Oxic</a:t>
            </a:r>
            <a:endParaRPr lang="en-US" sz="1400" b="1" dirty="0"/>
          </a:p>
        </p:txBody>
      </p:sp>
      <p:sp>
        <p:nvSpPr>
          <p:cNvPr id="11" name="Rectangle 10"/>
          <p:cNvSpPr/>
          <p:nvPr/>
        </p:nvSpPr>
        <p:spPr>
          <a:xfrm>
            <a:off x="3286715" y="1008417"/>
            <a:ext cx="1236465" cy="7386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/>
              <a:t>Upper Slope</a:t>
            </a:r>
          </a:p>
          <a:p>
            <a:pPr algn="ctr"/>
            <a:r>
              <a:rPr lang="en-US" sz="1400" b="1" dirty="0" smtClean="0"/>
              <a:t>+</a:t>
            </a:r>
          </a:p>
          <a:p>
            <a:pPr algn="ctr"/>
            <a:r>
              <a:rPr lang="en-US" sz="1400" b="1" dirty="0" err="1" smtClean="0"/>
              <a:t>Oxic</a:t>
            </a:r>
            <a:endParaRPr lang="en-US" sz="1400" b="1" dirty="0"/>
          </a:p>
        </p:txBody>
      </p:sp>
      <p:sp>
        <p:nvSpPr>
          <p:cNvPr id="12" name="Left Arrow 11"/>
          <p:cNvSpPr/>
          <p:nvPr/>
        </p:nvSpPr>
        <p:spPr>
          <a:xfrm rot="5400000">
            <a:off x="3757626" y="3354344"/>
            <a:ext cx="294639" cy="155594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Arrow 12"/>
          <p:cNvSpPr/>
          <p:nvPr/>
        </p:nvSpPr>
        <p:spPr>
          <a:xfrm rot="5400000">
            <a:off x="3757626" y="1873270"/>
            <a:ext cx="294639" cy="155594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Arrow 13"/>
          <p:cNvSpPr/>
          <p:nvPr/>
        </p:nvSpPr>
        <p:spPr>
          <a:xfrm rot="5400000">
            <a:off x="3748921" y="4962918"/>
            <a:ext cx="294639" cy="155594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621640" y="5759081"/>
            <a:ext cx="1410569" cy="9541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/>
              <a:t>Base of Slope</a:t>
            </a:r>
          </a:p>
          <a:p>
            <a:pPr algn="ctr"/>
            <a:r>
              <a:rPr lang="en-US" sz="1400" b="1" dirty="0" smtClean="0"/>
              <a:t>or Basin Floor</a:t>
            </a:r>
          </a:p>
          <a:p>
            <a:pPr algn="ctr"/>
            <a:r>
              <a:rPr lang="en-US" sz="1400" b="1" dirty="0"/>
              <a:t>+</a:t>
            </a:r>
            <a:endParaRPr lang="en-US" sz="1400" b="1" dirty="0" smtClean="0"/>
          </a:p>
          <a:p>
            <a:pPr algn="ctr"/>
            <a:r>
              <a:rPr lang="en-US" sz="1400" b="1" dirty="0" smtClean="0"/>
              <a:t>Anoxic to </a:t>
            </a:r>
            <a:r>
              <a:rPr lang="en-US" sz="1400" b="1" dirty="0" err="1" smtClean="0"/>
              <a:t>Oxic</a:t>
            </a:r>
            <a:endParaRPr lang="en-US" sz="1400" b="1" dirty="0"/>
          </a:p>
        </p:txBody>
      </p:sp>
      <p:sp>
        <p:nvSpPr>
          <p:cNvPr id="16" name="Rectangle 15"/>
          <p:cNvSpPr/>
          <p:nvPr/>
        </p:nvSpPr>
        <p:spPr>
          <a:xfrm>
            <a:off x="7619271" y="4400811"/>
            <a:ext cx="1410569" cy="9541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/>
              <a:t>Slope (unstable, steep, or active)</a:t>
            </a:r>
          </a:p>
          <a:p>
            <a:pPr algn="ctr"/>
            <a:r>
              <a:rPr lang="en-US" sz="1400" b="1" dirty="0" smtClean="0"/>
              <a:t>+</a:t>
            </a:r>
          </a:p>
          <a:p>
            <a:pPr algn="ctr"/>
            <a:r>
              <a:rPr lang="en-US" sz="1400" b="1" dirty="0" smtClean="0"/>
              <a:t>Anoxic to </a:t>
            </a:r>
            <a:r>
              <a:rPr lang="en-US" sz="1400" b="1" dirty="0" err="1" smtClean="0"/>
              <a:t>Oxic</a:t>
            </a:r>
            <a:endParaRPr lang="en-US" sz="1400" b="1" dirty="0"/>
          </a:p>
        </p:txBody>
      </p:sp>
      <p:sp>
        <p:nvSpPr>
          <p:cNvPr id="17" name="Rectangle 16"/>
          <p:cNvSpPr/>
          <p:nvPr/>
        </p:nvSpPr>
        <p:spPr>
          <a:xfrm>
            <a:off x="7621640" y="2619583"/>
            <a:ext cx="1410569" cy="9541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Slope (unstable, steep, or active)</a:t>
            </a:r>
          </a:p>
          <a:p>
            <a:pPr algn="ctr"/>
            <a:r>
              <a:rPr lang="en-US" sz="1400" b="1" dirty="0"/>
              <a:t>+</a:t>
            </a:r>
          </a:p>
          <a:p>
            <a:pPr algn="ctr"/>
            <a:r>
              <a:rPr lang="en-US" sz="1400" b="1" dirty="0" err="1" smtClean="0"/>
              <a:t>Oxic</a:t>
            </a:r>
            <a:endParaRPr lang="en-US" sz="1400" b="1" dirty="0"/>
          </a:p>
        </p:txBody>
      </p:sp>
      <p:sp>
        <p:nvSpPr>
          <p:cNvPr id="19" name="Left Arrow 18"/>
          <p:cNvSpPr/>
          <p:nvPr/>
        </p:nvSpPr>
        <p:spPr>
          <a:xfrm rot="5400000">
            <a:off x="8153035" y="3900056"/>
            <a:ext cx="294639" cy="155594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Left Arrow 20"/>
          <p:cNvSpPr/>
          <p:nvPr/>
        </p:nvSpPr>
        <p:spPr>
          <a:xfrm rot="5400000">
            <a:off x="8153035" y="5473925"/>
            <a:ext cx="294639" cy="155594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 rot="5400000">
            <a:off x="757597" y="-637570"/>
            <a:ext cx="870280" cy="2160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 rot="5400000">
            <a:off x="5004029" y="-479858"/>
            <a:ext cx="842227" cy="20360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 rot="16200000">
            <a:off x="6839" y="594895"/>
            <a:ext cx="5212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Well</a:t>
            </a:r>
            <a:endParaRPr lang="en-US" sz="1400" b="1" dirty="0"/>
          </a:p>
        </p:txBody>
      </p:sp>
      <p:sp>
        <p:nvSpPr>
          <p:cNvPr id="24" name="TextBox 23"/>
          <p:cNvSpPr txBox="1"/>
          <p:nvPr/>
        </p:nvSpPr>
        <p:spPr>
          <a:xfrm rot="16200000">
            <a:off x="95045" y="390566"/>
            <a:ext cx="961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Depth (ft.)</a:t>
            </a:r>
            <a:endParaRPr lang="en-US" sz="1400" b="1" dirty="0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382651" y="414838"/>
            <a:ext cx="916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Core Data</a:t>
            </a:r>
            <a:endParaRPr lang="en-US" sz="1400" b="1" dirty="0"/>
          </a:p>
        </p:txBody>
      </p:sp>
      <p:sp>
        <p:nvSpPr>
          <p:cNvPr id="26" name="TextBox 25"/>
          <p:cNvSpPr txBox="1"/>
          <p:nvPr/>
        </p:nvSpPr>
        <p:spPr>
          <a:xfrm rot="16200000">
            <a:off x="996687" y="373296"/>
            <a:ext cx="983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Lithofacies</a:t>
            </a:r>
            <a:endParaRPr lang="en-US" sz="1400" b="1" dirty="0"/>
          </a:p>
        </p:txBody>
      </p:sp>
      <p:sp>
        <p:nvSpPr>
          <p:cNvPr id="27" name="TextBox 26"/>
          <p:cNvSpPr txBox="1"/>
          <p:nvPr/>
        </p:nvSpPr>
        <p:spPr>
          <a:xfrm rot="16200000">
            <a:off x="1259882" y="314033"/>
            <a:ext cx="10935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Laminations</a:t>
            </a:r>
            <a:endParaRPr lang="en-US" sz="1400" b="1" dirty="0"/>
          </a:p>
        </p:txBody>
      </p:sp>
      <p:sp>
        <p:nvSpPr>
          <p:cNvPr id="28" name="TextBox 27"/>
          <p:cNvSpPr txBox="1"/>
          <p:nvPr/>
        </p:nvSpPr>
        <p:spPr>
          <a:xfrm rot="16200000">
            <a:off x="4361446" y="650273"/>
            <a:ext cx="5212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Well</a:t>
            </a:r>
            <a:endParaRPr lang="en-US" sz="1400" b="1" dirty="0"/>
          </a:p>
        </p:txBody>
      </p:sp>
      <p:sp>
        <p:nvSpPr>
          <p:cNvPr id="29" name="TextBox 28"/>
          <p:cNvSpPr txBox="1"/>
          <p:nvPr/>
        </p:nvSpPr>
        <p:spPr>
          <a:xfrm rot="16200000">
            <a:off x="4410112" y="428526"/>
            <a:ext cx="961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Depth (ft.)</a:t>
            </a:r>
            <a:endParaRPr lang="en-US" sz="1400" b="1" dirty="0"/>
          </a:p>
        </p:txBody>
      </p:sp>
      <p:sp>
        <p:nvSpPr>
          <p:cNvPr id="30" name="TextBox 29"/>
          <p:cNvSpPr txBox="1"/>
          <p:nvPr/>
        </p:nvSpPr>
        <p:spPr>
          <a:xfrm rot="16200000">
            <a:off x="4699054" y="452798"/>
            <a:ext cx="916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Core Data</a:t>
            </a:r>
            <a:endParaRPr lang="en-US" sz="1400" b="1" dirty="0"/>
          </a:p>
        </p:txBody>
      </p:sp>
      <p:sp>
        <p:nvSpPr>
          <p:cNvPr id="31" name="TextBox 30"/>
          <p:cNvSpPr txBox="1"/>
          <p:nvPr/>
        </p:nvSpPr>
        <p:spPr>
          <a:xfrm rot="16200000">
            <a:off x="5247424" y="419965"/>
            <a:ext cx="983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Lithofacies</a:t>
            </a:r>
            <a:endParaRPr lang="en-US" sz="1400" b="1" dirty="0"/>
          </a:p>
        </p:txBody>
      </p:sp>
      <p:sp>
        <p:nvSpPr>
          <p:cNvPr id="32" name="TextBox 31"/>
          <p:cNvSpPr txBox="1"/>
          <p:nvPr/>
        </p:nvSpPr>
        <p:spPr>
          <a:xfrm rot="16200000">
            <a:off x="5499248" y="369411"/>
            <a:ext cx="10935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Laminations</a:t>
            </a:r>
            <a:endParaRPr lang="en-US" sz="1400" b="1" dirty="0"/>
          </a:p>
        </p:txBody>
      </p:sp>
      <p:sp>
        <p:nvSpPr>
          <p:cNvPr id="33" name="Rectangle 32"/>
          <p:cNvSpPr/>
          <p:nvPr/>
        </p:nvSpPr>
        <p:spPr>
          <a:xfrm>
            <a:off x="145967" y="2598393"/>
            <a:ext cx="225461" cy="3188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4645035" y="2753074"/>
            <a:ext cx="126026" cy="3188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 rot="16200000">
            <a:off x="-451700" y="3656952"/>
            <a:ext cx="14223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Newlove</a:t>
            </a:r>
            <a:r>
              <a:rPr lang="en-US" sz="1400" b="1" dirty="0" smtClean="0"/>
              <a:t> 76-RD1</a:t>
            </a:r>
            <a:endParaRPr lang="en-US" sz="1400" b="1" dirty="0"/>
          </a:p>
        </p:txBody>
      </p:sp>
      <p:sp>
        <p:nvSpPr>
          <p:cNvPr id="36" name="TextBox 35"/>
          <p:cNvSpPr txBox="1"/>
          <p:nvPr/>
        </p:nvSpPr>
        <p:spPr>
          <a:xfrm rot="16200000">
            <a:off x="4027849" y="3671018"/>
            <a:ext cx="13305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Stokes A-30804</a:t>
            </a:r>
            <a:endParaRPr lang="en-US" sz="1400" b="1" dirty="0"/>
          </a:p>
        </p:txBody>
      </p:sp>
      <p:sp>
        <p:nvSpPr>
          <p:cNvPr id="37" name="Rectangle 36"/>
          <p:cNvSpPr/>
          <p:nvPr/>
        </p:nvSpPr>
        <p:spPr>
          <a:xfrm rot="5400000">
            <a:off x="2382544" y="-423720"/>
            <a:ext cx="789785" cy="15339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2351998" y="459608"/>
            <a:ext cx="399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GR</a:t>
            </a:r>
            <a:endParaRPr lang="en-US" sz="1600" b="1" dirty="0" smtClean="0"/>
          </a:p>
        </p:txBody>
      </p:sp>
      <p:sp>
        <p:nvSpPr>
          <p:cNvPr id="39" name="Rectangle 38"/>
          <p:cNvSpPr/>
          <p:nvPr/>
        </p:nvSpPr>
        <p:spPr>
          <a:xfrm rot="5400000">
            <a:off x="6640047" y="-133434"/>
            <a:ext cx="746453" cy="12167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6611399" y="519046"/>
            <a:ext cx="399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GR</a:t>
            </a:r>
            <a:endParaRPr lang="en-US" sz="1600" b="1" dirty="0" smtClean="0"/>
          </a:p>
        </p:txBody>
      </p:sp>
      <p:sp>
        <p:nvSpPr>
          <p:cNvPr id="41" name="TextBox 40"/>
          <p:cNvSpPr txBox="1"/>
          <p:nvPr/>
        </p:nvSpPr>
        <p:spPr>
          <a:xfrm rot="16200000">
            <a:off x="1455472" y="303779"/>
            <a:ext cx="11294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Sedimentary</a:t>
            </a:r>
          </a:p>
        </p:txBody>
      </p:sp>
      <p:sp>
        <p:nvSpPr>
          <p:cNvPr id="42" name="TextBox 41"/>
          <p:cNvSpPr txBox="1"/>
          <p:nvPr/>
        </p:nvSpPr>
        <p:spPr>
          <a:xfrm rot="16200000">
            <a:off x="1741853" y="303778"/>
            <a:ext cx="8227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Features</a:t>
            </a:r>
          </a:p>
        </p:txBody>
      </p:sp>
      <p:sp>
        <p:nvSpPr>
          <p:cNvPr id="43" name="TextBox 42"/>
          <p:cNvSpPr txBox="1"/>
          <p:nvPr/>
        </p:nvSpPr>
        <p:spPr>
          <a:xfrm rot="16200000">
            <a:off x="550425" y="367619"/>
            <a:ext cx="989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Lithostrat</a:t>
            </a:r>
            <a:r>
              <a:rPr lang="en-US" sz="1400" b="1" dirty="0" smtClean="0"/>
              <a:t>. </a:t>
            </a:r>
            <a:endParaRPr lang="en-US" sz="1400" b="1" dirty="0"/>
          </a:p>
        </p:txBody>
      </p:sp>
      <p:sp>
        <p:nvSpPr>
          <p:cNvPr id="44" name="TextBox 43"/>
          <p:cNvSpPr txBox="1"/>
          <p:nvPr/>
        </p:nvSpPr>
        <p:spPr>
          <a:xfrm rot="16200000">
            <a:off x="945071" y="441638"/>
            <a:ext cx="5052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Unit</a:t>
            </a:r>
            <a:endParaRPr lang="en-US" sz="1400" b="1" dirty="0"/>
          </a:p>
        </p:txBody>
      </p:sp>
      <p:sp>
        <p:nvSpPr>
          <p:cNvPr id="45" name="TextBox 44"/>
          <p:cNvSpPr txBox="1"/>
          <p:nvPr/>
        </p:nvSpPr>
        <p:spPr>
          <a:xfrm rot="16200000">
            <a:off x="5657961" y="359157"/>
            <a:ext cx="11294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Sedimentary</a:t>
            </a:r>
          </a:p>
        </p:txBody>
      </p:sp>
      <p:sp>
        <p:nvSpPr>
          <p:cNvPr id="46" name="TextBox 45"/>
          <p:cNvSpPr txBox="1"/>
          <p:nvPr/>
        </p:nvSpPr>
        <p:spPr>
          <a:xfrm rot="16200000">
            <a:off x="5944342" y="359156"/>
            <a:ext cx="8227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Features</a:t>
            </a:r>
          </a:p>
        </p:txBody>
      </p:sp>
      <p:sp>
        <p:nvSpPr>
          <p:cNvPr id="47" name="TextBox 46"/>
          <p:cNvSpPr txBox="1"/>
          <p:nvPr/>
        </p:nvSpPr>
        <p:spPr>
          <a:xfrm rot="16200000">
            <a:off x="4848017" y="400828"/>
            <a:ext cx="989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Lithostrat</a:t>
            </a:r>
            <a:r>
              <a:rPr lang="en-US" sz="1400" b="1" dirty="0" smtClean="0"/>
              <a:t>. </a:t>
            </a:r>
            <a:endParaRPr lang="en-US" sz="1400" b="1" dirty="0"/>
          </a:p>
        </p:txBody>
      </p:sp>
      <p:sp>
        <p:nvSpPr>
          <p:cNvPr id="48" name="TextBox 47"/>
          <p:cNvSpPr txBox="1"/>
          <p:nvPr/>
        </p:nvSpPr>
        <p:spPr>
          <a:xfrm rot="16200000">
            <a:off x="5242663" y="474847"/>
            <a:ext cx="5052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Unit</a:t>
            </a:r>
            <a:endParaRPr lang="en-US" sz="1400" b="1" dirty="0"/>
          </a:p>
        </p:txBody>
      </p:sp>
      <p:sp>
        <p:nvSpPr>
          <p:cNvPr id="49" name="Rectangle 48"/>
          <p:cNvSpPr/>
          <p:nvPr/>
        </p:nvSpPr>
        <p:spPr>
          <a:xfrm rot="5400000">
            <a:off x="7389848" y="42644"/>
            <a:ext cx="725116" cy="11721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 rot="5400000">
            <a:off x="3056364" y="-31374"/>
            <a:ext cx="725116" cy="11721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093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69" y="1620467"/>
            <a:ext cx="6266703" cy="433354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345141" y="1427153"/>
            <a:ext cx="74242" cy="45268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5257" y="1489085"/>
            <a:ext cx="74242" cy="45268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36779" y="1598264"/>
            <a:ext cx="6215714" cy="1266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43341" y="5865381"/>
            <a:ext cx="6215714" cy="1266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4254" y="1724962"/>
            <a:ext cx="6204802" cy="414041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368581" y="1435990"/>
            <a:ext cx="2775419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/>
              <a:t>Varying slope positions of both wells expressed by </a:t>
            </a:r>
            <a:r>
              <a:rPr lang="en-US" sz="1600" b="1" dirty="0" smtClean="0"/>
              <a:t>differences in dominant </a:t>
            </a:r>
            <a:r>
              <a:rPr lang="en-US" sz="1600" b="1" dirty="0" err="1" smtClean="0"/>
              <a:t>lithofacies</a:t>
            </a:r>
            <a:r>
              <a:rPr lang="en-US" sz="1600" b="1" dirty="0" smtClean="0"/>
              <a:t>, composition, and sedimentary features</a:t>
            </a:r>
          </a:p>
          <a:p>
            <a:endParaRPr lang="en-US" sz="1600" dirty="0" smtClean="0"/>
          </a:p>
          <a:p>
            <a:pPr marL="285750" indent="-285750">
              <a:buFont typeface="Arial"/>
              <a:buChar char="•"/>
            </a:pPr>
            <a:r>
              <a:rPr lang="en-US" sz="1600" b="1" dirty="0" err="1" smtClean="0"/>
              <a:t>Newlove</a:t>
            </a:r>
            <a:r>
              <a:rPr lang="en-US" sz="1600" b="1" dirty="0" smtClean="0"/>
              <a:t> 76-RD1 </a:t>
            </a:r>
            <a:r>
              <a:rPr lang="en-US" sz="1600" dirty="0" smtClean="0"/>
              <a:t>dominant in total silica, lower detrital content, and fewer unstable slope setting sedimentary features</a:t>
            </a:r>
          </a:p>
          <a:p>
            <a:endParaRPr lang="en-US" sz="1600" dirty="0" smtClean="0"/>
          </a:p>
          <a:p>
            <a:pPr marL="285750" indent="-285750">
              <a:buFont typeface="Arial"/>
              <a:buChar char="•"/>
            </a:pPr>
            <a:r>
              <a:rPr lang="en-US" sz="1600" b="1" dirty="0"/>
              <a:t>Stokes A-30804 </a:t>
            </a:r>
            <a:r>
              <a:rPr lang="en-US" sz="1600" dirty="0"/>
              <a:t>lower in total </a:t>
            </a:r>
            <a:r>
              <a:rPr lang="en-US" sz="1600" dirty="0" smtClean="0"/>
              <a:t>silica, higher </a:t>
            </a:r>
            <a:r>
              <a:rPr lang="en-US" sz="1600" dirty="0"/>
              <a:t>detrital </a:t>
            </a:r>
            <a:r>
              <a:rPr lang="en-US" sz="1600" dirty="0" smtClean="0"/>
              <a:t>content, and more abundant unstable slope setting sedimentary features</a:t>
            </a:r>
            <a:endParaRPr lang="en-US" sz="1600" dirty="0"/>
          </a:p>
          <a:p>
            <a:pPr marL="285750" indent="-285750">
              <a:buFont typeface="Arial"/>
              <a:buChar char="•"/>
            </a:pPr>
            <a:endParaRPr lang="en-US" sz="1600" dirty="0" smtClean="0"/>
          </a:p>
          <a:p>
            <a:pPr marL="285750" indent="-285750">
              <a:buFont typeface="Arial"/>
              <a:buChar char="•"/>
            </a:pPr>
            <a:endParaRPr lang="en-US" sz="1600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5140991" y="5877572"/>
            <a:ext cx="13199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(Torn, 2014)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48587" y="173848"/>
            <a:ext cx="834768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110951"/>
                </a:solidFill>
              </a:rPr>
              <a:t>Depositional Model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802814" y="1168505"/>
            <a:ext cx="5067086" cy="612850"/>
          </a:xfrm>
          <a:prstGeom prst="rect">
            <a:avLst/>
          </a:prstGeom>
          <a:solidFill>
            <a:srgbClr val="AEE875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69233" y="1151360"/>
            <a:ext cx="61501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Simplified Schematic Depositional Model of</a:t>
            </a:r>
          </a:p>
          <a:p>
            <a:pPr algn="ctr"/>
            <a:r>
              <a:rPr lang="en-US" b="1" dirty="0" smtClean="0"/>
              <a:t> </a:t>
            </a:r>
            <a:r>
              <a:rPr lang="en-US" b="1" dirty="0" err="1" smtClean="0"/>
              <a:t>Newlove</a:t>
            </a:r>
            <a:r>
              <a:rPr lang="en-US" b="1" dirty="0" smtClean="0"/>
              <a:t> 76-RD1 and Stokes A-30804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360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69" y="1620467"/>
            <a:ext cx="6266703" cy="433354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345141" y="1427153"/>
            <a:ext cx="74242" cy="45268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5257" y="1489085"/>
            <a:ext cx="74242" cy="45268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36779" y="1598264"/>
            <a:ext cx="6215714" cy="1266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43341" y="5865381"/>
            <a:ext cx="6215714" cy="1266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4254" y="1724962"/>
            <a:ext cx="6204802" cy="414041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368581" y="1435990"/>
            <a:ext cx="2775419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/>
              <a:t>Varying slope positions of both wells expressed by </a:t>
            </a:r>
            <a:r>
              <a:rPr lang="en-US" sz="1600" b="1" dirty="0" smtClean="0"/>
              <a:t>differences in dominant </a:t>
            </a:r>
            <a:r>
              <a:rPr lang="en-US" sz="1600" b="1" dirty="0" err="1" smtClean="0"/>
              <a:t>lithofacies</a:t>
            </a:r>
            <a:r>
              <a:rPr lang="en-US" sz="1600" b="1" dirty="0" smtClean="0"/>
              <a:t>, composition, and sedimentary features</a:t>
            </a:r>
          </a:p>
          <a:p>
            <a:endParaRPr lang="en-US" sz="1600" dirty="0" smtClean="0"/>
          </a:p>
          <a:p>
            <a:pPr marL="285750" indent="-285750">
              <a:buFont typeface="Arial"/>
              <a:buChar char="•"/>
            </a:pPr>
            <a:r>
              <a:rPr lang="en-US" sz="1600" b="1" dirty="0" err="1" smtClean="0"/>
              <a:t>Newlove</a:t>
            </a:r>
            <a:r>
              <a:rPr lang="en-US" sz="1600" b="1" dirty="0" smtClean="0"/>
              <a:t> 76-RD1 </a:t>
            </a:r>
            <a:r>
              <a:rPr lang="en-US" sz="1600" dirty="0" smtClean="0"/>
              <a:t>dominant in total silica, lower detrital content, and fewer unstable slope setting sedimentary features</a:t>
            </a:r>
          </a:p>
          <a:p>
            <a:endParaRPr lang="en-US" sz="1600" dirty="0" smtClean="0"/>
          </a:p>
          <a:p>
            <a:pPr marL="285750" indent="-285750">
              <a:buFont typeface="Arial"/>
              <a:buChar char="•"/>
            </a:pPr>
            <a:r>
              <a:rPr lang="en-US" sz="1600" b="1" dirty="0"/>
              <a:t>Stokes A-30804 </a:t>
            </a:r>
            <a:r>
              <a:rPr lang="en-US" sz="1600" dirty="0"/>
              <a:t>lower in total </a:t>
            </a:r>
            <a:r>
              <a:rPr lang="en-US" sz="1600" dirty="0" smtClean="0"/>
              <a:t>silica, higher </a:t>
            </a:r>
            <a:r>
              <a:rPr lang="en-US" sz="1600" dirty="0"/>
              <a:t>detrital </a:t>
            </a:r>
            <a:r>
              <a:rPr lang="en-US" sz="1600" dirty="0" smtClean="0"/>
              <a:t>content, and more abundant unstable slope setting sedimentary features</a:t>
            </a:r>
            <a:endParaRPr lang="en-US" sz="1600" dirty="0"/>
          </a:p>
          <a:p>
            <a:pPr marL="285750" indent="-285750">
              <a:buFont typeface="Arial"/>
              <a:buChar char="•"/>
            </a:pPr>
            <a:endParaRPr lang="en-US" sz="1600" dirty="0" smtClean="0"/>
          </a:p>
          <a:p>
            <a:pPr marL="285750" indent="-285750">
              <a:buFont typeface="Arial"/>
              <a:buChar char="•"/>
            </a:pPr>
            <a:endParaRPr lang="en-US" sz="1600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5140991" y="5877572"/>
            <a:ext cx="13199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(Torn, 2014)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48587" y="173848"/>
            <a:ext cx="834768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110951"/>
                </a:solidFill>
              </a:rPr>
              <a:t>Depositional Model</a:t>
            </a:r>
            <a:endParaRPr lang="en-US" sz="3200" dirty="0"/>
          </a:p>
        </p:txBody>
      </p:sp>
      <p:sp>
        <p:nvSpPr>
          <p:cNvPr id="16" name="Rectangle 15"/>
          <p:cNvSpPr/>
          <p:nvPr/>
        </p:nvSpPr>
        <p:spPr>
          <a:xfrm>
            <a:off x="3859852" y="2223658"/>
            <a:ext cx="2771535" cy="10772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Purer diatomaceous sediment accumulation forming higher abundances of </a:t>
            </a:r>
            <a:r>
              <a:rPr lang="en-US" sz="1600" b="1" dirty="0" smtClean="0"/>
              <a:t>diatomite </a:t>
            </a:r>
            <a:r>
              <a:rPr lang="en-US" sz="1600" dirty="0" smtClean="0"/>
              <a:t>and </a:t>
            </a:r>
            <a:r>
              <a:rPr lang="en-US" sz="1600" b="1" dirty="0" smtClean="0"/>
              <a:t>diatomaceous </a:t>
            </a:r>
            <a:r>
              <a:rPr lang="en-US" sz="1600" b="1" dirty="0" err="1" smtClean="0"/>
              <a:t>porcelanite</a:t>
            </a:r>
            <a:r>
              <a:rPr lang="en-US" sz="1600" b="1" dirty="0" smtClean="0"/>
              <a:t> </a:t>
            </a:r>
            <a:endParaRPr lang="en-US" sz="1600" b="1" dirty="0"/>
          </a:p>
        </p:txBody>
      </p:sp>
      <p:sp>
        <p:nvSpPr>
          <p:cNvPr id="17" name="Left Arrow 16"/>
          <p:cNvSpPr/>
          <p:nvPr/>
        </p:nvSpPr>
        <p:spPr>
          <a:xfrm rot="1051209">
            <a:off x="3358369" y="2553047"/>
            <a:ext cx="437950" cy="213725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802815" y="4021041"/>
            <a:ext cx="2771535" cy="132343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Higher detrital accumulation forming higher abundances of </a:t>
            </a:r>
            <a:r>
              <a:rPr lang="en-US" sz="1600" b="1" dirty="0" smtClean="0"/>
              <a:t>diatomaceous/</a:t>
            </a:r>
            <a:r>
              <a:rPr lang="en-US" sz="1600" b="1" dirty="0" err="1" smtClean="0"/>
              <a:t>porcelaneous</a:t>
            </a:r>
            <a:r>
              <a:rPr lang="en-US" sz="1600" b="1" dirty="0" smtClean="0"/>
              <a:t> mudstones </a:t>
            </a:r>
            <a:r>
              <a:rPr lang="en-US" sz="1600" dirty="0" smtClean="0"/>
              <a:t>and </a:t>
            </a:r>
            <a:r>
              <a:rPr lang="en-US" sz="1600" b="1" dirty="0" smtClean="0"/>
              <a:t>clay-rich diatomaceous </a:t>
            </a:r>
            <a:r>
              <a:rPr lang="en-US" sz="1600" b="1" dirty="0" err="1" smtClean="0"/>
              <a:t>porcelanites</a:t>
            </a:r>
            <a:endParaRPr lang="en-US" sz="1600" b="1" dirty="0"/>
          </a:p>
        </p:txBody>
      </p:sp>
      <p:sp>
        <p:nvSpPr>
          <p:cNvPr id="21" name="Left Arrow 20"/>
          <p:cNvSpPr/>
          <p:nvPr/>
        </p:nvSpPr>
        <p:spPr>
          <a:xfrm rot="5400000">
            <a:off x="1786321" y="3492374"/>
            <a:ext cx="689209" cy="213725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02814" y="1168505"/>
            <a:ext cx="5067086" cy="612850"/>
          </a:xfrm>
          <a:prstGeom prst="rect">
            <a:avLst/>
          </a:prstGeom>
          <a:solidFill>
            <a:srgbClr val="AEE875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69233" y="1151360"/>
            <a:ext cx="61501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Simplified Schematic Depositional Model of</a:t>
            </a:r>
          </a:p>
          <a:p>
            <a:pPr algn="ctr"/>
            <a:r>
              <a:rPr lang="en-US" b="1" dirty="0" smtClean="0"/>
              <a:t> </a:t>
            </a:r>
            <a:r>
              <a:rPr lang="en-US" b="1" dirty="0" err="1" smtClean="0"/>
              <a:t>Newlove</a:t>
            </a:r>
            <a:r>
              <a:rPr lang="en-US" b="1" dirty="0" smtClean="0"/>
              <a:t> 76-RD1 and Stokes A-30804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347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774" y="1015631"/>
            <a:ext cx="8645888" cy="465464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8587" y="173848"/>
            <a:ext cx="834768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110951"/>
                </a:solidFill>
              </a:rPr>
              <a:t>Porosity Vs. Oil Saturation of </a:t>
            </a:r>
            <a:r>
              <a:rPr lang="en-US" sz="3200" b="1" dirty="0" err="1" smtClean="0">
                <a:solidFill>
                  <a:srgbClr val="110951"/>
                </a:solidFill>
              </a:rPr>
              <a:t>Lithofacies</a:t>
            </a:r>
            <a:endParaRPr lang="en-US" sz="3200" dirty="0"/>
          </a:p>
        </p:txBody>
      </p:sp>
      <p:sp>
        <p:nvSpPr>
          <p:cNvPr id="2" name="Rectangle 1"/>
          <p:cNvSpPr/>
          <p:nvPr/>
        </p:nvSpPr>
        <p:spPr>
          <a:xfrm>
            <a:off x="313872" y="1015631"/>
            <a:ext cx="8645888" cy="465464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98934" y="5736720"/>
            <a:ext cx="8074717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u="sng" dirty="0" err="1" smtClean="0"/>
              <a:t>Phyllosilicate</a:t>
            </a:r>
            <a:r>
              <a:rPr lang="en-US" b="1" u="sng" dirty="0" smtClean="0"/>
              <a:t> abundance plays a primary role in decrease oil saturation, porosity, and permeability with opal-CT having a lesser secondary role</a:t>
            </a:r>
          </a:p>
        </p:txBody>
      </p:sp>
      <p:sp>
        <p:nvSpPr>
          <p:cNvPr id="6" name="Left Arrow 5"/>
          <p:cNvSpPr/>
          <p:nvPr/>
        </p:nvSpPr>
        <p:spPr>
          <a:xfrm rot="10800000">
            <a:off x="359901" y="5856106"/>
            <a:ext cx="352312" cy="40756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375679" y="4139921"/>
            <a:ext cx="313130" cy="3114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423860" y="4192303"/>
            <a:ext cx="206734" cy="206734"/>
          </a:xfrm>
          <a:prstGeom prst="ellipse">
            <a:avLst/>
          </a:prstGeom>
          <a:solidFill>
            <a:srgbClr val="002060"/>
          </a:solidFill>
          <a:ln w="63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321738" y="3144395"/>
            <a:ext cx="313130" cy="3114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354734" y="2172796"/>
            <a:ext cx="313130" cy="3114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350101" y="1260703"/>
            <a:ext cx="313130" cy="3114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433901" y="3231217"/>
            <a:ext cx="200967" cy="190251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/>
          <p:cNvSpPr/>
          <p:nvPr/>
        </p:nvSpPr>
        <p:spPr>
          <a:xfrm>
            <a:off x="6430225" y="2241518"/>
            <a:ext cx="200369" cy="172732"/>
          </a:xfrm>
          <a:prstGeom prst="triangl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iamond 14"/>
          <p:cNvSpPr/>
          <p:nvPr/>
        </p:nvSpPr>
        <p:spPr>
          <a:xfrm>
            <a:off x="6413372" y="1299850"/>
            <a:ext cx="227710" cy="227710"/>
          </a:xfrm>
          <a:prstGeom prst="diamond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136162" y="1324036"/>
            <a:ext cx="21580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Stokes A-30804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07286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774" y="1015631"/>
            <a:ext cx="8645888" cy="465464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8587" y="173848"/>
            <a:ext cx="834768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110951"/>
                </a:solidFill>
              </a:rPr>
              <a:t>Porosity Vs. Oil Saturation of </a:t>
            </a:r>
            <a:r>
              <a:rPr lang="en-US" sz="3200" b="1" dirty="0" err="1" smtClean="0">
                <a:solidFill>
                  <a:srgbClr val="110951"/>
                </a:solidFill>
              </a:rPr>
              <a:t>Lithofacies</a:t>
            </a:r>
            <a:endParaRPr lang="en-US" sz="3200" dirty="0"/>
          </a:p>
        </p:txBody>
      </p:sp>
      <p:sp>
        <p:nvSpPr>
          <p:cNvPr id="2" name="Rectangle 1"/>
          <p:cNvSpPr/>
          <p:nvPr/>
        </p:nvSpPr>
        <p:spPr>
          <a:xfrm>
            <a:off x="313872" y="1015631"/>
            <a:ext cx="8645888" cy="465464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98934" y="5736720"/>
            <a:ext cx="8074717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u="sng" dirty="0" err="1" smtClean="0"/>
              <a:t>Phyllosilicate</a:t>
            </a:r>
            <a:r>
              <a:rPr lang="en-US" b="1" u="sng" dirty="0" smtClean="0"/>
              <a:t> abundance plays a primary role in decrease oil saturation, porosity, and permeability with opal-CT having a lesser secondary role</a:t>
            </a:r>
          </a:p>
        </p:txBody>
      </p:sp>
      <p:sp>
        <p:nvSpPr>
          <p:cNvPr id="6" name="Left Arrow 5"/>
          <p:cNvSpPr/>
          <p:nvPr/>
        </p:nvSpPr>
        <p:spPr>
          <a:xfrm rot="10800000">
            <a:off x="359901" y="5856106"/>
            <a:ext cx="352312" cy="40756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375679" y="4139921"/>
            <a:ext cx="313130" cy="3114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423860" y="4192303"/>
            <a:ext cx="206734" cy="206734"/>
          </a:xfrm>
          <a:prstGeom prst="ellipse">
            <a:avLst/>
          </a:prstGeom>
          <a:solidFill>
            <a:srgbClr val="002060"/>
          </a:solidFill>
          <a:ln w="63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321738" y="3144395"/>
            <a:ext cx="313130" cy="3114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354734" y="2172796"/>
            <a:ext cx="313130" cy="3114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350101" y="1260703"/>
            <a:ext cx="313130" cy="3114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433901" y="3231217"/>
            <a:ext cx="200967" cy="190251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/>
          <p:cNvSpPr/>
          <p:nvPr/>
        </p:nvSpPr>
        <p:spPr>
          <a:xfrm>
            <a:off x="6430225" y="2241518"/>
            <a:ext cx="200369" cy="172732"/>
          </a:xfrm>
          <a:prstGeom prst="triangl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iamond 14"/>
          <p:cNvSpPr/>
          <p:nvPr/>
        </p:nvSpPr>
        <p:spPr>
          <a:xfrm>
            <a:off x="6413372" y="1299850"/>
            <a:ext cx="227710" cy="227710"/>
          </a:xfrm>
          <a:prstGeom prst="diamond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iamond 6"/>
          <p:cNvSpPr/>
          <p:nvPr/>
        </p:nvSpPr>
        <p:spPr>
          <a:xfrm>
            <a:off x="6013353" y="2440377"/>
            <a:ext cx="362326" cy="362326"/>
          </a:xfrm>
          <a:prstGeom prst="diamond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/>
          <p:cNvSpPr/>
          <p:nvPr/>
        </p:nvSpPr>
        <p:spPr>
          <a:xfrm>
            <a:off x="4614898" y="3327016"/>
            <a:ext cx="378153" cy="325994"/>
          </a:xfrm>
          <a:prstGeom prst="triangle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exagon 16"/>
          <p:cNvSpPr/>
          <p:nvPr/>
        </p:nvSpPr>
        <p:spPr>
          <a:xfrm>
            <a:off x="5272436" y="3007558"/>
            <a:ext cx="391764" cy="337728"/>
          </a:xfrm>
          <a:prstGeom prst="hexagon">
            <a:avLst/>
          </a:prstGeom>
          <a:solidFill>
            <a:srgbClr val="6699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251743" y="1527560"/>
            <a:ext cx="1943866" cy="116955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1400" dirty="0" err="1" smtClean="0"/>
              <a:t>Newlove</a:t>
            </a:r>
            <a:r>
              <a:rPr lang="en-US" sz="1400" dirty="0" smtClean="0"/>
              <a:t> 76-RD1</a:t>
            </a:r>
          </a:p>
          <a:p>
            <a:pPr algn="ctr"/>
            <a:r>
              <a:rPr lang="en-US" sz="1400" dirty="0" err="1" smtClean="0"/>
              <a:t>Lithofacies</a:t>
            </a:r>
            <a:r>
              <a:rPr lang="en-US" sz="1400" dirty="0" smtClean="0"/>
              <a:t> Averages of: </a:t>
            </a:r>
          </a:p>
          <a:p>
            <a:pPr algn="ctr"/>
            <a:r>
              <a:rPr lang="en-US" sz="1400" dirty="0" smtClean="0"/>
              <a:t>1)Muddy Diatomite</a:t>
            </a:r>
          </a:p>
          <a:p>
            <a:pPr algn="ctr"/>
            <a:r>
              <a:rPr lang="en-US" sz="1400" dirty="0" smtClean="0"/>
              <a:t>2) </a:t>
            </a:r>
            <a:r>
              <a:rPr lang="en-US" sz="1400" dirty="0" err="1" smtClean="0"/>
              <a:t>Diat</a:t>
            </a:r>
            <a:r>
              <a:rPr lang="en-US" sz="1400" dirty="0" smtClean="0"/>
              <a:t>. Mudstone</a:t>
            </a:r>
          </a:p>
          <a:p>
            <a:pPr algn="ctr"/>
            <a:r>
              <a:rPr lang="en-US" sz="1400" dirty="0" smtClean="0"/>
              <a:t>3) </a:t>
            </a:r>
            <a:r>
              <a:rPr lang="en-US" sz="1400" dirty="0" err="1" smtClean="0"/>
              <a:t>Diat</a:t>
            </a:r>
            <a:r>
              <a:rPr lang="en-US" sz="1400" dirty="0" smtClean="0"/>
              <a:t>. </a:t>
            </a:r>
            <a:r>
              <a:rPr lang="en-US" sz="1400" dirty="0" err="1" smtClean="0"/>
              <a:t>Porcelanite</a:t>
            </a:r>
            <a:endParaRPr lang="en-US" sz="1400" dirty="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3048000" y="2127691"/>
            <a:ext cx="2928083" cy="44409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2978926" y="2349739"/>
            <a:ext cx="2270602" cy="7372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3016196" y="2571788"/>
            <a:ext cx="1636522" cy="8634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8218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362" y="1600200"/>
            <a:ext cx="7153275" cy="3657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248587" y="173848"/>
            <a:ext cx="8347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110951"/>
                </a:solidFill>
              </a:rPr>
              <a:t>Oil Saturation and </a:t>
            </a:r>
            <a:r>
              <a:rPr lang="en-US" sz="2800" b="1" dirty="0" err="1" smtClean="0">
                <a:solidFill>
                  <a:srgbClr val="110951"/>
                </a:solidFill>
              </a:rPr>
              <a:t>Phyllosilicate</a:t>
            </a:r>
            <a:r>
              <a:rPr lang="en-US" sz="2800" b="1" dirty="0" smtClean="0">
                <a:solidFill>
                  <a:srgbClr val="110951"/>
                </a:solidFill>
              </a:rPr>
              <a:t> % in Stokes A-30804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36635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025" y="1733550"/>
            <a:ext cx="6705600" cy="33909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248587" y="173848"/>
            <a:ext cx="8347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110951"/>
                </a:solidFill>
              </a:rPr>
              <a:t>Oil Saturation and Opal-CT % in Stokes A-30804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82993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8587" y="173848"/>
            <a:ext cx="834768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110951"/>
                </a:solidFill>
              </a:rPr>
              <a:t>Conclusions</a:t>
            </a:r>
            <a:endParaRPr lang="en-US" sz="3200" dirty="0"/>
          </a:p>
        </p:txBody>
      </p:sp>
      <p:sp>
        <p:nvSpPr>
          <p:cNvPr id="7" name="Rectangle 6"/>
          <p:cNvSpPr/>
          <p:nvPr/>
        </p:nvSpPr>
        <p:spPr>
          <a:xfrm>
            <a:off x="37562" y="1095223"/>
            <a:ext cx="910643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Five </a:t>
            </a:r>
            <a:r>
              <a:rPr lang="en-US" dirty="0" err="1" smtClean="0"/>
              <a:t>lithofacies</a:t>
            </a:r>
            <a:r>
              <a:rPr lang="en-US" dirty="0" smtClean="0"/>
              <a:t> were characterized by direct observation, laboratory analysis, and subsurface gamma-ray logs within </a:t>
            </a:r>
            <a:r>
              <a:rPr lang="en-US" dirty="0" err="1" smtClean="0"/>
              <a:t>Newlove</a:t>
            </a:r>
            <a:r>
              <a:rPr lang="en-US" dirty="0" smtClean="0"/>
              <a:t> 76-RD1 and Stokes A-30804</a:t>
            </a:r>
          </a:p>
          <a:p>
            <a:pPr marL="342900" indent="-342900">
              <a:buFont typeface="Arial"/>
              <a:buChar char="•"/>
            </a:pPr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Nine sedimentary features were identified and characterized that provided insight to the depositional environment of both wells</a:t>
            </a:r>
          </a:p>
          <a:p>
            <a:pPr marL="342900" indent="-342900">
              <a:buFont typeface="Arial"/>
              <a:buChar char="•"/>
            </a:pPr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Quantitative X-ray diffraction of various samples from both wells determined the varying composition of total silica (opal-A and opal-CT), total detritus (</a:t>
            </a:r>
            <a:r>
              <a:rPr lang="en-US" dirty="0" err="1" smtClean="0"/>
              <a:t>phyllosilicates</a:t>
            </a:r>
            <a:r>
              <a:rPr lang="en-US" dirty="0" smtClean="0"/>
              <a:t>, feldspars, and quartz)</a:t>
            </a:r>
          </a:p>
          <a:p>
            <a:pPr marL="342900" indent="-342900">
              <a:buFont typeface="Arial"/>
              <a:buChar char="•"/>
            </a:pPr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dirty="0" err="1" smtClean="0"/>
              <a:t>Lithofacies</a:t>
            </a:r>
            <a:r>
              <a:rPr lang="en-US" dirty="0" smtClean="0"/>
              <a:t>, gamma-ray log, sedimentary features, and compositional trends of </a:t>
            </a:r>
            <a:r>
              <a:rPr lang="en-US" dirty="0" err="1" smtClean="0"/>
              <a:t>Newlove</a:t>
            </a:r>
            <a:r>
              <a:rPr lang="en-US" dirty="0" smtClean="0"/>
              <a:t> 76-RD1 and Stokes A-30804 indicate an upward </a:t>
            </a:r>
            <a:r>
              <a:rPr lang="en-US" dirty="0" err="1" smtClean="0"/>
              <a:t>shallowing</a:t>
            </a:r>
            <a:r>
              <a:rPr lang="en-US" dirty="0" smtClean="0"/>
              <a:t> succession on the Pliocene slope of the Santa Maria basin with a fluctuating OMZ to oxygenated waters</a:t>
            </a:r>
          </a:p>
          <a:p>
            <a:pPr marL="342900" indent="-342900">
              <a:buFont typeface="Arial"/>
              <a:buChar char="•"/>
            </a:pPr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Variations of total silica and total detritus between </a:t>
            </a:r>
            <a:r>
              <a:rPr lang="en-US" dirty="0" err="1" smtClean="0"/>
              <a:t>Newlove</a:t>
            </a:r>
            <a:r>
              <a:rPr lang="en-US" dirty="0" smtClean="0"/>
              <a:t> 76-RD1 and Stokes A-30804 were likely caused by different depositional positions on the paleo-slope (</a:t>
            </a:r>
            <a:r>
              <a:rPr lang="en-US" dirty="0" err="1" smtClean="0"/>
              <a:t>Newlove</a:t>
            </a:r>
            <a:r>
              <a:rPr lang="en-US" dirty="0" smtClean="0"/>
              <a:t> 76-RD1 likely situated shallower and higher on flank of </a:t>
            </a:r>
            <a:r>
              <a:rPr lang="en-US" dirty="0" err="1" smtClean="0"/>
              <a:t>paleobathymetric</a:t>
            </a:r>
            <a:r>
              <a:rPr lang="en-US" dirty="0" smtClean="0"/>
              <a:t> high than Stokes A-30804)</a:t>
            </a:r>
          </a:p>
        </p:txBody>
      </p:sp>
    </p:spTree>
    <p:extLst>
      <p:ext uri="{BB962C8B-B14F-4D97-AF65-F5344CB8AC3E}">
        <p14:creationId xmlns:p14="http://schemas.microsoft.com/office/powerpoint/2010/main" val="347422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8587" y="173848"/>
            <a:ext cx="834768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110951"/>
                </a:solidFill>
              </a:rPr>
              <a:t>Conclusions</a:t>
            </a:r>
            <a:endParaRPr lang="en-US" sz="3200" dirty="0"/>
          </a:p>
        </p:txBody>
      </p:sp>
      <p:sp>
        <p:nvSpPr>
          <p:cNvPr id="7" name="Rectangle 6"/>
          <p:cNvSpPr/>
          <p:nvPr/>
        </p:nvSpPr>
        <p:spPr>
          <a:xfrm>
            <a:off x="37562" y="1095223"/>
            <a:ext cx="910643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Core analysis from Stokes A-30804 revealed opal-A dominant </a:t>
            </a:r>
            <a:r>
              <a:rPr lang="en-US" dirty="0" err="1" smtClean="0"/>
              <a:t>lithofacies</a:t>
            </a:r>
            <a:r>
              <a:rPr lang="en-US" dirty="0" smtClean="0"/>
              <a:t> contain highest porosities and oil saturation, intermixed opal-A and opal-CT silica phase </a:t>
            </a:r>
            <a:r>
              <a:rPr lang="en-US" dirty="0" err="1" smtClean="0"/>
              <a:t>lithofacies</a:t>
            </a:r>
            <a:r>
              <a:rPr lang="en-US" dirty="0" smtClean="0"/>
              <a:t> without high abundances of </a:t>
            </a:r>
            <a:r>
              <a:rPr lang="en-US" dirty="0" err="1" smtClean="0"/>
              <a:t>phyllosilicates</a:t>
            </a:r>
            <a:r>
              <a:rPr lang="en-US" dirty="0" smtClean="0"/>
              <a:t> contain 2</a:t>
            </a:r>
            <a:r>
              <a:rPr lang="en-US" baseline="30000" dirty="0" smtClean="0"/>
              <a:t>nd</a:t>
            </a:r>
            <a:r>
              <a:rPr lang="en-US" dirty="0" smtClean="0"/>
              <a:t> highest oil saturation</a:t>
            </a:r>
          </a:p>
          <a:p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en-US" dirty="0" err="1" smtClean="0"/>
              <a:t>Phyllosilicate</a:t>
            </a:r>
            <a:r>
              <a:rPr lang="en-US" dirty="0" smtClean="0"/>
              <a:t>-rich </a:t>
            </a:r>
            <a:r>
              <a:rPr lang="en-US" dirty="0" err="1" smtClean="0"/>
              <a:t>lithofacies</a:t>
            </a:r>
            <a:r>
              <a:rPr lang="en-US" dirty="0" smtClean="0"/>
              <a:t> contain lowest oil saturations and is primary driver in reducing porosity, permeability, and oil saturation</a:t>
            </a:r>
          </a:p>
        </p:txBody>
      </p:sp>
    </p:spTree>
    <p:extLst>
      <p:ext uri="{BB962C8B-B14F-4D97-AF65-F5344CB8AC3E}">
        <p14:creationId xmlns:p14="http://schemas.microsoft.com/office/powerpoint/2010/main" val="732023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236492" y="927679"/>
            <a:ext cx="1616295" cy="342938"/>
          </a:xfrm>
          <a:prstGeom prst="rect">
            <a:avLst/>
          </a:prstGeom>
          <a:solidFill>
            <a:srgbClr val="AEE875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48586" y="173848"/>
            <a:ext cx="88954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110951"/>
                </a:solidFill>
              </a:rPr>
              <a:t>Variations in Diatomaceous Sediments</a:t>
            </a:r>
            <a:endParaRPr lang="en-US" sz="3200" dirty="0"/>
          </a:p>
        </p:txBody>
      </p:sp>
      <p:sp>
        <p:nvSpPr>
          <p:cNvPr id="2" name="Rectangle 1"/>
          <p:cNvSpPr/>
          <p:nvPr/>
        </p:nvSpPr>
        <p:spPr>
          <a:xfrm>
            <a:off x="248587" y="870506"/>
            <a:ext cx="16042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/>
              <a:t>Composition: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287667"/>
            <a:ext cx="4986565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/>
              <a:t>Highly </a:t>
            </a:r>
            <a:r>
              <a:rPr lang="en-US" sz="1600" dirty="0"/>
              <a:t>porous (50-75%) biogenic </a:t>
            </a:r>
            <a:r>
              <a:rPr lang="en-US" sz="1600" dirty="0" smtClean="0"/>
              <a:t>deposits (proven petroleum reservoir rock)</a:t>
            </a:r>
          </a:p>
          <a:p>
            <a:pPr marL="285750" indent="-285750">
              <a:buFont typeface="Arial"/>
              <a:buChar char="•"/>
            </a:pPr>
            <a:endParaRPr lang="en-US" sz="1600" dirty="0" smtClean="0"/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D</a:t>
            </a:r>
            <a:r>
              <a:rPr lang="en-US" sz="1600" dirty="0" smtClean="0"/>
              <a:t>iatom frustules + silicoflagellates + radiolarians +/- calcareous microfossils, clay, silt, and detrital minerals</a:t>
            </a:r>
          </a:p>
          <a:p>
            <a:pPr marL="285750" indent="-285750">
              <a:buFont typeface="Arial"/>
              <a:buChar char="•"/>
            </a:pPr>
            <a:endParaRPr lang="en-US" sz="1600" dirty="0" smtClean="0"/>
          </a:p>
          <a:p>
            <a:pPr marL="285750" indent="-285750">
              <a:buFont typeface="Arial"/>
              <a:buChar char="•"/>
            </a:pPr>
            <a:r>
              <a:rPr lang="en-US" sz="1600" b="1" dirty="0" smtClean="0"/>
              <a:t>Vary </a:t>
            </a:r>
            <a:r>
              <a:rPr lang="en-US" sz="1600" b="1" dirty="0"/>
              <a:t>in composition of </a:t>
            </a:r>
            <a:r>
              <a:rPr lang="en-US" sz="1600" b="1" dirty="0" smtClean="0"/>
              <a:t>clays and other detrital, sedimentary fabric, and </a:t>
            </a:r>
            <a:r>
              <a:rPr lang="en-US" sz="1600" b="1" dirty="0" err="1" smtClean="0"/>
              <a:t>interbedded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lithologies</a:t>
            </a:r>
            <a:r>
              <a:rPr lang="en-US" sz="1600" b="1" dirty="0" smtClean="0"/>
              <a:t> </a:t>
            </a:r>
            <a:r>
              <a:rPr lang="en-US" sz="1600" dirty="0"/>
              <a:t>because of the complex and irregular bathymetry during deposition on a tectonically deformed and active margin </a:t>
            </a:r>
          </a:p>
          <a:p>
            <a:pPr marL="285750" indent="-285750">
              <a:buFont typeface="Arial"/>
              <a:buChar char="•"/>
            </a:pPr>
            <a:endParaRPr lang="en-US" sz="1600" b="1" dirty="0" smtClean="0"/>
          </a:p>
          <a:p>
            <a:pPr marL="285750" indent="-285750">
              <a:buFont typeface="Arial"/>
              <a:buChar char="•"/>
            </a:pPr>
            <a:endParaRPr lang="en-US" sz="1600" b="1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2385" y="4222650"/>
            <a:ext cx="2915129" cy="21863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768" y="4234408"/>
            <a:ext cx="2915129" cy="2186347"/>
          </a:xfrm>
          <a:prstGeom prst="rect">
            <a:avLst/>
          </a:prstGeom>
        </p:spPr>
      </p:pic>
      <p:pic>
        <p:nvPicPr>
          <p:cNvPr id="8" name="Picture 7" descr="01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551" y="1914783"/>
            <a:ext cx="2149111" cy="16118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4972385" y="4222650"/>
            <a:ext cx="2915129" cy="2186348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88369" y="4234408"/>
            <a:ext cx="2915129" cy="2186348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188289" y="4096942"/>
            <a:ext cx="2184485" cy="281382"/>
          </a:xfrm>
          <a:prstGeom prst="rect">
            <a:avLst/>
          </a:prstGeom>
          <a:solidFill>
            <a:srgbClr val="AEE875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200384" y="4039769"/>
            <a:ext cx="21723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/>
              <a:t>SEM: Muddy Diatomite</a:t>
            </a:r>
            <a:endParaRPr lang="en-US" sz="1600" dirty="0"/>
          </a:p>
        </p:txBody>
      </p:sp>
      <p:sp>
        <p:nvSpPr>
          <p:cNvPr id="18" name="Rectangle 17"/>
          <p:cNvSpPr/>
          <p:nvPr/>
        </p:nvSpPr>
        <p:spPr>
          <a:xfrm>
            <a:off x="5294813" y="4121469"/>
            <a:ext cx="2184485" cy="281382"/>
          </a:xfrm>
          <a:prstGeom prst="rect">
            <a:avLst/>
          </a:prstGeom>
          <a:solidFill>
            <a:srgbClr val="AEE875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319003" y="4064296"/>
            <a:ext cx="20383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/>
              <a:t>SEM: Clean Diatomite</a:t>
            </a:r>
            <a:endParaRPr lang="en-US" sz="1600" dirty="0"/>
          </a:p>
        </p:txBody>
      </p:sp>
      <p:sp>
        <p:nvSpPr>
          <p:cNvPr id="20" name="Rectangle 19"/>
          <p:cNvSpPr/>
          <p:nvPr/>
        </p:nvSpPr>
        <p:spPr>
          <a:xfrm>
            <a:off x="5320355" y="1290946"/>
            <a:ext cx="1507516" cy="501947"/>
          </a:xfrm>
          <a:prstGeom prst="rect">
            <a:avLst/>
          </a:prstGeom>
          <a:solidFill>
            <a:srgbClr val="AEE875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598207" y="1238363"/>
            <a:ext cx="104387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 smtClean="0"/>
              <a:t>Pure </a:t>
            </a:r>
          </a:p>
          <a:p>
            <a:pPr algn="ctr"/>
            <a:r>
              <a:rPr lang="en-US" sz="1600" b="1" dirty="0" smtClean="0"/>
              <a:t>Diatomite </a:t>
            </a:r>
            <a:endParaRPr lang="en-US" sz="1600" dirty="0"/>
          </a:p>
        </p:txBody>
      </p:sp>
      <p:sp>
        <p:nvSpPr>
          <p:cNvPr id="22" name="Rectangle 21"/>
          <p:cNvSpPr/>
          <p:nvPr/>
        </p:nvSpPr>
        <p:spPr>
          <a:xfrm>
            <a:off x="7505973" y="1278891"/>
            <a:ext cx="1418850" cy="527602"/>
          </a:xfrm>
          <a:prstGeom prst="rect">
            <a:avLst/>
          </a:prstGeom>
          <a:solidFill>
            <a:srgbClr val="AEE875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7554282" y="1230426"/>
            <a:ext cx="1406755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 smtClean="0"/>
              <a:t>Diatomaceous </a:t>
            </a:r>
          </a:p>
          <a:p>
            <a:pPr algn="ctr"/>
            <a:r>
              <a:rPr lang="en-US" sz="1600" b="1" dirty="0" smtClean="0"/>
              <a:t>Mudstone </a:t>
            </a:r>
            <a:endParaRPr lang="en-US" sz="1600" dirty="0"/>
          </a:p>
        </p:txBody>
      </p:sp>
      <p:pic>
        <p:nvPicPr>
          <p:cNvPr id="5" name="Picture 4" descr="mudstone3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931" y="1914782"/>
            <a:ext cx="1766392" cy="161183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95809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8587" y="173848"/>
            <a:ext cx="834768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110951"/>
                </a:solidFill>
              </a:rPr>
              <a:t>Thank You</a:t>
            </a:r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308747" y="1250264"/>
            <a:ext cx="834768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/>
              <a:t>BreitBurn</a:t>
            </a:r>
            <a:r>
              <a:rPr lang="en-US" sz="2800" b="1" dirty="0" smtClean="0"/>
              <a:t> Energy</a:t>
            </a:r>
          </a:p>
          <a:p>
            <a:pPr algn="ctr"/>
            <a:r>
              <a:rPr lang="en-US" sz="2800" b="1" dirty="0" smtClean="0"/>
              <a:t>Santa Maria Energy</a:t>
            </a:r>
          </a:p>
          <a:p>
            <a:pPr algn="ctr"/>
            <a:r>
              <a:rPr lang="en-US" sz="2800" b="1" dirty="0" smtClean="0"/>
              <a:t>OXY/CRC</a:t>
            </a:r>
          </a:p>
          <a:p>
            <a:pPr algn="ctr"/>
            <a:r>
              <a:rPr lang="en-US" sz="2800" b="1" dirty="0" smtClean="0"/>
              <a:t>Freeport-McMoRan Oil &amp; Gas</a:t>
            </a:r>
          </a:p>
          <a:p>
            <a:pPr algn="ctr"/>
            <a:r>
              <a:rPr lang="en-US" sz="2800" b="1" dirty="0" smtClean="0"/>
              <a:t>Signal Hill Petroleum</a:t>
            </a:r>
          </a:p>
          <a:p>
            <a:pPr algn="ctr"/>
            <a:r>
              <a:rPr lang="en-US" sz="2800" b="1" dirty="0" err="1" smtClean="0"/>
              <a:t>Bayswater</a:t>
            </a:r>
            <a:r>
              <a:rPr lang="en-US" sz="2800" b="1" dirty="0" smtClean="0"/>
              <a:t> Exploration &amp; Production</a:t>
            </a:r>
          </a:p>
          <a:p>
            <a:pPr algn="ctr"/>
            <a:r>
              <a:rPr lang="en-US" sz="2800" b="1" dirty="0" err="1" smtClean="0"/>
              <a:t>Aera</a:t>
            </a:r>
            <a:r>
              <a:rPr lang="en-US" sz="2800" b="1" dirty="0" smtClean="0"/>
              <a:t> Energy</a:t>
            </a:r>
          </a:p>
          <a:p>
            <a:pPr algn="ctr"/>
            <a:r>
              <a:rPr lang="en-US" sz="2800" b="1" dirty="0" err="1" smtClean="0"/>
              <a:t>Venoco</a:t>
            </a:r>
            <a:endParaRPr lang="en-US" sz="2800" b="1" dirty="0" smtClean="0"/>
          </a:p>
          <a:p>
            <a:pPr algn="ctr"/>
            <a:r>
              <a:rPr lang="en-US" sz="2800" b="1" dirty="0" smtClean="0"/>
              <a:t>ExxonMobil</a:t>
            </a:r>
          </a:p>
          <a:p>
            <a:pPr algn="ctr"/>
            <a:endParaRPr lang="en-US" sz="2800" b="1" dirty="0" smtClean="0"/>
          </a:p>
          <a:p>
            <a:pPr algn="ctr"/>
            <a:endParaRPr lang="en-US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2620400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42082" y="1810143"/>
            <a:ext cx="433544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110951"/>
                </a:solidFill>
              </a:rPr>
              <a:t>Backup Slides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3107834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796981" y="-720047"/>
            <a:ext cx="5523891" cy="900355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2875" y="6296025"/>
            <a:ext cx="8963025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48587" y="173848"/>
            <a:ext cx="834768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solidFill>
                  <a:srgbClr val="110951"/>
                </a:solidFill>
              </a:rPr>
              <a:t>Newlove</a:t>
            </a:r>
            <a:r>
              <a:rPr lang="en-US" sz="3200" b="1" dirty="0" smtClean="0">
                <a:solidFill>
                  <a:srgbClr val="110951"/>
                </a:solidFill>
              </a:rPr>
              <a:t> 76-RD1 </a:t>
            </a:r>
            <a:r>
              <a:rPr lang="en-US" sz="3200" b="1" dirty="0" err="1" smtClean="0">
                <a:solidFill>
                  <a:srgbClr val="110951"/>
                </a:solidFill>
              </a:rPr>
              <a:t>Lithofacies</a:t>
            </a:r>
            <a:r>
              <a:rPr lang="en-US" sz="3200" b="1" dirty="0" smtClean="0">
                <a:solidFill>
                  <a:srgbClr val="110951"/>
                </a:solidFill>
              </a:rPr>
              <a:t> Details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67154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2875" y="6296025"/>
            <a:ext cx="8963025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48587" y="173848"/>
            <a:ext cx="834768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110951"/>
                </a:solidFill>
              </a:rPr>
              <a:t>Stokes A-30804 </a:t>
            </a:r>
            <a:r>
              <a:rPr lang="en-US" sz="3200" b="1" dirty="0" err="1" smtClean="0">
                <a:solidFill>
                  <a:srgbClr val="110951"/>
                </a:solidFill>
              </a:rPr>
              <a:t>Lithofacies</a:t>
            </a:r>
            <a:r>
              <a:rPr lang="en-US" sz="3200" b="1" dirty="0" smtClean="0">
                <a:solidFill>
                  <a:srgbClr val="110951"/>
                </a:solidFill>
              </a:rPr>
              <a:t> Details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620495" y="-658470"/>
            <a:ext cx="5924550" cy="905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315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779" y="906513"/>
            <a:ext cx="8942221" cy="59514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8587" y="173848"/>
            <a:ext cx="834768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solidFill>
                  <a:srgbClr val="110951"/>
                </a:solidFill>
              </a:rPr>
              <a:t>Newlove</a:t>
            </a:r>
            <a:r>
              <a:rPr lang="en-US" sz="3200" b="1" dirty="0" smtClean="0">
                <a:solidFill>
                  <a:srgbClr val="110951"/>
                </a:solidFill>
              </a:rPr>
              <a:t> 76-RD1 SEM Photos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79272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570" y="1041138"/>
            <a:ext cx="8807116" cy="581686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8587" y="173848"/>
            <a:ext cx="834768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110951"/>
                </a:solidFill>
              </a:rPr>
              <a:t>Stokes A-30804 SEM Photos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2943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462" y="1119187"/>
            <a:ext cx="8010525" cy="50006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8587" y="173848"/>
            <a:ext cx="834768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110951"/>
                </a:solidFill>
              </a:rPr>
              <a:t>OMZ Interpreted Position of </a:t>
            </a:r>
            <a:r>
              <a:rPr lang="en-US" sz="3200" b="1" dirty="0" err="1" smtClean="0">
                <a:solidFill>
                  <a:srgbClr val="110951"/>
                </a:solidFill>
              </a:rPr>
              <a:t>Sisquoc</a:t>
            </a:r>
            <a:r>
              <a:rPr lang="en-US" sz="3200" b="1" dirty="0" smtClean="0">
                <a:solidFill>
                  <a:srgbClr val="110951"/>
                </a:solidFill>
              </a:rPr>
              <a:t> in SMB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53028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8587" y="173848"/>
            <a:ext cx="834768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110951"/>
                </a:solidFill>
              </a:rPr>
              <a:t>Statistical Averages of Porosity + Oil Saturation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75" y="1938337"/>
            <a:ext cx="8248650" cy="29813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7675" y="1348859"/>
            <a:ext cx="25678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110951"/>
                </a:solidFill>
              </a:rPr>
              <a:t>Stokes A-30804 Samples: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23876" y="2085975"/>
            <a:ext cx="8072392" cy="26193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272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48587" y="173848"/>
            <a:ext cx="834768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110951"/>
                </a:solidFill>
              </a:rPr>
              <a:t>Deposition of Diatomite in California Basins</a:t>
            </a:r>
            <a:endParaRPr lang="en-US" sz="3200" dirty="0"/>
          </a:p>
        </p:txBody>
      </p:sp>
      <p:sp>
        <p:nvSpPr>
          <p:cNvPr id="13" name="Rectangle 12"/>
          <p:cNvSpPr/>
          <p:nvPr/>
        </p:nvSpPr>
        <p:spPr>
          <a:xfrm>
            <a:off x="190727" y="1249794"/>
            <a:ext cx="2531509" cy="477937"/>
          </a:xfrm>
          <a:prstGeom prst="rect">
            <a:avLst/>
          </a:prstGeom>
          <a:solidFill>
            <a:srgbClr val="AEE875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25849" y="1262830"/>
            <a:ext cx="26837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Diatomaceous Deposition 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8221" y="1964900"/>
            <a:ext cx="307009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/>
              <a:t>Variation in compositions likely </a:t>
            </a:r>
            <a:r>
              <a:rPr lang="en-US" sz="1600" b="1" dirty="0" smtClean="0"/>
              <a:t>control the reservoir properties </a:t>
            </a:r>
            <a:r>
              <a:rPr lang="en-US" sz="1600" dirty="0" smtClean="0"/>
              <a:t>of these sediments</a:t>
            </a:r>
          </a:p>
          <a:p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Understanding relationship of depositional environment, </a:t>
            </a:r>
            <a:r>
              <a:rPr lang="en-US" sz="1600" dirty="0" err="1" smtClean="0"/>
              <a:t>facies</a:t>
            </a:r>
            <a:r>
              <a:rPr lang="en-US" sz="1600" dirty="0" smtClean="0"/>
              <a:t>, and related variations in physical properties of diatomaceous sediments may </a:t>
            </a:r>
            <a:r>
              <a:rPr lang="en-US" sz="1600" b="1" dirty="0" smtClean="0"/>
              <a:t>provide insight to better understand petroleum system </a:t>
            </a:r>
            <a:r>
              <a:rPr lang="en-US" sz="1600" dirty="0" smtClean="0"/>
              <a:t>in a diatom-rich margin</a:t>
            </a:r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Consequently</a:t>
            </a:r>
            <a:r>
              <a:rPr lang="en-US" sz="1600" b="1" dirty="0" smtClean="0"/>
              <a:t>, </a:t>
            </a:r>
            <a:r>
              <a:rPr lang="en-US" sz="1600" b="1" dirty="0"/>
              <a:t>a</a:t>
            </a:r>
            <a:r>
              <a:rPr lang="en-US" sz="1600" b="1" dirty="0" smtClean="0"/>
              <a:t>id in targeting petroliferous diatomaceous </a:t>
            </a:r>
            <a:r>
              <a:rPr lang="en-US" sz="1600" b="1" dirty="0" err="1" smtClean="0"/>
              <a:t>facies</a:t>
            </a:r>
            <a:r>
              <a:rPr lang="en-US" sz="1600" b="1" dirty="0" smtClean="0"/>
              <a:t> </a:t>
            </a:r>
            <a:r>
              <a:rPr lang="en-US" sz="1600" dirty="0" smtClean="0"/>
              <a:t>in CA basins</a:t>
            </a:r>
            <a:endParaRPr lang="en-US" sz="16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0093" y="1961217"/>
            <a:ext cx="6016701" cy="40455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Rectangle 16"/>
          <p:cNvSpPr/>
          <p:nvPr/>
        </p:nvSpPr>
        <p:spPr>
          <a:xfrm>
            <a:off x="4473331" y="1219250"/>
            <a:ext cx="3317810" cy="608448"/>
          </a:xfrm>
          <a:prstGeom prst="rect">
            <a:avLst/>
          </a:prstGeom>
          <a:solidFill>
            <a:srgbClr val="AEE875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164431" y="1196366"/>
            <a:ext cx="3935609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/>
              <a:t>Schematic Model of Borderland Basin Geometry and Sediment Fill</a:t>
            </a:r>
            <a:endParaRPr lang="en-US" sz="1600" dirty="0"/>
          </a:p>
        </p:txBody>
      </p:sp>
      <p:sp>
        <p:nvSpPr>
          <p:cNvPr id="20" name="Rectangle 19"/>
          <p:cNvSpPr/>
          <p:nvPr/>
        </p:nvSpPr>
        <p:spPr>
          <a:xfrm>
            <a:off x="5361454" y="5959925"/>
            <a:ext cx="37559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(Gorsline, 1990) after (Gorsline and Emery, 1959)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00025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3008" y="6148252"/>
            <a:ext cx="8913573" cy="692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48587" y="173848"/>
            <a:ext cx="834768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110951"/>
                </a:solidFill>
              </a:rPr>
              <a:t>Regional Map</a:t>
            </a:r>
            <a:endParaRPr lang="en-US" sz="3200" dirty="0"/>
          </a:p>
        </p:txBody>
      </p:sp>
      <p:sp>
        <p:nvSpPr>
          <p:cNvPr id="7" name="Rectangle 6"/>
          <p:cNvSpPr/>
          <p:nvPr/>
        </p:nvSpPr>
        <p:spPr>
          <a:xfrm>
            <a:off x="28125" y="1009746"/>
            <a:ext cx="3119178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 sz="1600" dirty="0" smtClean="0"/>
          </a:p>
          <a:p>
            <a:endParaRPr lang="en-US" sz="1600" dirty="0" smtClean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Triangular onshore sedimentary Santa Maria basin situated between junction of Western Transverse Ranges and Coast Ranges</a:t>
            </a:r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Structurally bounded by </a:t>
            </a:r>
            <a:r>
              <a:rPr lang="en-US" sz="1600" dirty="0" err="1" smtClean="0"/>
              <a:t>Hosgri</a:t>
            </a:r>
            <a:r>
              <a:rPr lang="en-US" sz="1600" dirty="0" smtClean="0"/>
              <a:t>, Santa Yanez River, and Santa Maria River faults</a:t>
            </a:r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Basin formed in geologically complex location that records a history of extension, shortening, and basin inversion due to rotation of the Transverse Ranges</a:t>
            </a:r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2900" y="250772"/>
            <a:ext cx="5378437" cy="649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232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213008" y="6148252"/>
            <a:ext cx="8913573" cy="692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7042" y="653333"/>
            <a:ext cx="419471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 sz="1600" dirty="0" smtClean="0"/>
          </a:p>
          <a:p>
            <a:endParaRPr lang="en-US" sz="1400" dirty="0" smtClean="0"/>
          </a:p>
          <a:p>
            <a:pPr marL="285750" indent="-285750">
              <a:buFont typeface="Arial"/>
              <a:buChar char="•"/>
            </a:pPr>
            <a:r>
              <a:rPr lang="en-US" sz="1400" b="1" dirty="0"/>
              <a:t>Continued Infilling of Basin</a:t>
            </a:r>
            <a:r>
              <a:rPr lang="en-US" sz="1400" b="1" dirty="0" smtClean="0"/>
              <a:t>:</a:t>
            </a:r>
          </a:p>
          <a:p>
            <a:r>
              <a:rPr lang="en-US" sz="1400" b="1" dirty="0"/>
              <a:t>	</a:t>
            </a:r>
            <a:r>
              <a:rPr lang="en-US" sz="1400" dirty="0" smtClean="0"/>
              <a:t>-</a:t>
            </a:r>
            <a:r>
              <a:rPr lang="en-US" sz="1400" dirty="0" err="1"/>
              <a:t>Foxen</a:t>
            </a:r>
            <a:r>
              <a:rPr lang="en-US" sz="1400" dirty="0"/>
              <a:t> Mudstone, </a:t>
            </a:r>
            <a:r>
              <a:rPr lang="en-US" sz="1400" dirty="0" err="1"/>
              <a:t>Careaga</a:t>
            </a:r>
            <a:r>
              <a:rPr lang="en-US" sz="1400" dirty="0"/>
              <a:t> Sandstone </a:t>
            </a:r>
            <a:r>
              <a:rPr lang="en-US" sz="1400" dirty="0" smtClean="0"/>
              <a:t>and Paso 	Robles </a:t>
            </a:r>
            <a:r>
              <a:rPr lang="en-US" sz="1400" dirty="0"/>
              <a:t>Formation</a:t>
            </a:r>
          </a:p>
          <a:p>
            <a:endParaRPr lang="en-US" sz="1400" dirty="0"/>
          </a:p>
          <a:p>
            <a:pPr marL="342900" indent="-342900">
              <a:buFont typeface="Arial"/>
              <a:buChar char="•"/>
            </a:pPr>
            <a:r>
              <a:rPr lang="en-US" sz="1400" b="1" dirty="0" err="1"/>
              <a:t>Sisquoc</a:t>
            </a:r>
            <a:r>
              <a:rPr lang="en-US" sz="1400" b="1" dirty="0"/>
              <a:t> Formation:</a:t>
            </a:r>
          </a:p>
          <a:p>
            <a:r>
              <a:rPr lang="en-US" sz="1400" dirty="0"/>
              <a:t>	</a:t>
            </a:r>
            <a:r>
              <a:rPr lang="en-US" sz="1400" dirty="0" smtClean="0"/>
              <a:t>-</a:t>
            </a:r>
            <a:r>
              <a:rPr lang="en-US" sz="1400" dirty="0"/>
              <a:t>Continuation of siliceous organic rich  		</a:t>
            </a:r>
            <a:r>
              <a:rPr lang="en-US" sz="1400" dirty="0" smtClean="0"/>
              <a:t>diatomaceous </a:t>
            </a:r>
            <a:r>
              <a:rPr lang="en-US" sz="1400" dirty="0"/>
              <a:t>deposits with an increase </a:t>
            </a:r>
            <a:r>
              <a:rPr lang="en-US" sz="1400" dirty="0" smtClean="0"/>
              <a:t>of 	accumulation </a:t>
            </a:r>
            <a:r>
              <a:rPr lang="en-US" sz="1400" dirty="0"/>
              <a:t>rate of detritus</a:t>
            </a:r>
          </a:p>
          <a:p>
            <a:pPr marL="342900" indent="-342900">
              <a:buFont typeface="Arial"/>
              <a:buChar char="•"/>
            </a:pPr>
            <a:endParaRPr lang="en-US" sz="1400" b="1" dirty="0" smtClean="0"/>
          </a:p>
          <a:p>
            <a:pPr marL="342900" indent="-342900">
              <a:buFont typeface="Arial"/>
              <a:buChar char="•"/>
            </a:pPr>
            <a:r>
              <a:rPr lang="en-US" sz="1400" b="1" dirty="0" smtClean="0"/>
              <a:t>Monterey </a:t>
            </a:r>
            <a:r>
              <a:rPr lang="en-US" sz="1400" b="1" dirty="0"/>
              <a:t>Formation:</a:t>
            </a:r>
          </a:p>
          <a:p>
            <a:r>
              <a:rPr lang="en-US" sz="1400" dirty="0"/>
              <a:t>	</a:t>
            </a:r>
            <a:r>
              <a:rPr lang="en-US" sz="1400" dirty="0" smtClean="0"/>
              <a:t>-</a:t>
            </a:r>
            <a:r>
              <a:rPr lang="en-US" sz="1400" dirty="0"/>
              <a:t>Abundance of </a:t>
            </a:r>
            <a:r>
              <a:rPr lang="en-US" sz="1400" dirty="0" smtClean="0"/>
              <a:t>diatomaceous productivity </a:t>
            </a:r>
            <a:r>
              <a:rPr lang="en-US" sz="1400" dirty="0"/>
              <a:t>	</a:t>
            </a:r>
            <a:endParaRPr lang="en-US" sz="1400" dirty="0" smtClean="0"/>
          </a:p>
          <a:p>
            <a:r>
              <a:rPr lang="en-US" sz="1400" dirty="0" smtClean="0"/>
              <a:t>	-</a:t>
            </a:r>
            <a:r>
              <a:rPr lang="en-US" sz="1400" dirty="0"/>
              <a:t>Siliceous organic-rich deposits</a:t>
            </a:r>
          </a:p>
          <a:p>
            <a:pPr marL="342900" indent="-342900">
              <a:buFont typeface="Arial"/>
              <a:buChar char="•"/>
            </a:pPr>
            <a:endParaRPr lang="en-US" sz="1400" b="1" dirty="0" smtClean="0"/>
          </a:p>
          <a:p>
            <a:pPr marL="342900" indent="-342900">
              <a:buFont typeface="Arial"/>
              <a:buChar char="•"/>
            </a:pPr>
            <a:r>
              <a:rPr lang="en-US" sz="1400" b="1" dirty="0" smtClean="0"/>
              <a:t>Pt</a:t>
            </a:r>
            <a:r>
              <a:rPr lang="en-US" sz="1400" b="1" dirty="0"/>
              <a:t>. Sal Formation:</a:t>
            </a:r>
          </a:p>
          <a:p>
            <a:r>
              <a:rPr lang="en-US" sz="1400" dirty="0"/>
              <a:t>	</a:t>
            </a:r>
            <a:r>
              <a:rPr lang="en-US" sz="1400" dirty="0" smtClean="0"/>
              <a:t>-</a:t>
            </a:r>
            <a:r>
              <a:rPr lang="en-US" sz="1400" dirty="0" err="1"/>
              <a:t>Hemipelagic</a:t>
            </a:r>
            <a:r>
              <a:rPr lang="en-US" sz="1400" dirty="0"/>
              <a:t> and submarine </a:t>
            </a:r>
            <a:r>
              <a:rPr lang="en-US" sz="1400" dirty="0" smtClean="0"/>
              <a:t>fan deposition</a:t>
            </a:r>
          </a:p>
          <a:p>
            <a:endParaRPr lang="en-US" sz="1400" b="1" dirty="0" smtClean="0"/>
          </a:p>
          <a:p>
            <a:pPr marL="342900" indent="-342900">
              <a:buFont typeface="Arial"/>
              <a:buChar char="•"/>
            </a:pPr>
            <a:r>
              <a:rPr lang="en-US" sz="1400" b="1" dirty="0" err="1" smtClean="0"/>
              <a:t>Lospe</a:t>
            </a:r>
            <a:r>
              <a:rPr lang="en-US" sz="1400" b="1" dirty="0" smtClean="0"/>
              <a:t> </a:t>
            </a:r>
            <a:r>
              <a:rPr lang="en-US" sz="1400" b="1" dirty="0"/>
              <a:t>Formation:	</a:t>
            </a:r>
          </a:p>
          <a:p>
            <a:r>
              <a:rPr lang="en-US" sz="1400" dirty="0"/>
              <a:t>	</a:t>
            </a:r>
            <a:r>
              <a:rPr lang="en-US" sz="1400" dirty="0" smtClean="0"/>
              <a:t>-</a:t>
            </a:r>
            <a:r>
              <a:rPr lang="en-US" sz="1400" dirty="0"/>
              <a:t>Initial subsidence of basin</a:t>
            </a:r>
          </a:p>
          <a:p>
            <a:r>
              <a:rPr lang="en-US" sz="1400" dirty="0"/>
              <a:t>	</a:t>
            </a:r>
            <a:r>
              <a:rPr lang="en-US" sz="1400" dirty="0" smtClean="0"/>
              <a:t>-</a:t>
            </a:r>
            <a:r>
              <a:rPr lang="en-US" sz="1400" dirty="0" err="1"/>
              <a:t>Nonmarine</a:t>
            </a:r>
            <a:r>
              <a:rPr lang="en-US" sz="1400" dirty="0"/>
              <a:t> deposition</a:t>
            </a:r>
          </a:p>
          <a:p>
            <a:pPr marL="342900" indent="-342900">
              <a:buAutoNum type="arabicParenR"/>
            </a:pPr>
            <a:endParaRPr lang="en-US" sz="1400" dirty="0"/>
          </a:p>
          <a:p>
            <a:pPr marL="342900" indent="-342900">
              <a:buFont typeface="Arial"/>
              <a:buChar char="•"/>
            </a:pPr>
            <a:r>
              <a:rPr lang="en-US" sz="1400" b="1" dirty="0"/>
              <a:t>Mesozoic Basement Rocks:</a:t>
            </a:r>
          </a:p>
          <a:p>
            <a:r>
              <a:rPr lang="en-US" sz="1400" dirty="0"/>
              <a:t>	</a:t>
            </a:r>
            <a:r>
              <a:rPr lang="en-US" sz="1400" dirty="0" smtClean="0"/>
              <a:t>-</a:t>
            </a:r>
            <a:r>
              <a:rPr lang="en-US" sz="1400" dirty="0"/>
              <a:t>Point Sal </a:t>
            </a:r>
            <a:r>
              <a:rPr lang="en-US" sz="1400" dirty="0" err="1"/>
              <a:t>Ophiolite</a:t>
            </a:r>
            <a:r>
              <a:rPr lang="en-US" sz="1400" dirty="0"/>
              <a:t> </a:t>
            </a:r>
          </a:p>
          <a:p>
            <a:r>
              <a:rPr lang="en-US" sz="1400" dirty="0"/>
              <a:t>	</a:t>
            </a:r>
            <a:r>
              <a:rPr lang="en-US" sz="1400" dirty="0" smtClean="0"/>
              <a:t>-</a:t>
            </a:r>
            <a:r>
              <a:rPr lang="en-US" sz="1400" dirty="0"/>
              <a:t>Franciscan Complex</a:t>
            </a:r>
          </a:p>
          <a:p>
            <a:r>
              <a:rPr lang="en-US" sz="1400" dirty="0"/>
              <a:t>	</a:t>
            </a:r>
            <a:r>
              <a:rPr lang="en-US" sz="1400" dirty="0" smtClean="0"/>
              <a:t>-</a:t>
            </a:r>
            <a:r>
              <a:rPr lang="en-US" sz="1400" dirty="0"/>
              <a:t>Great Valley </a:t>
            </a:r>
            <a:r>
              <a:rPr lang="en-US" sz="1400" dirty="0" smtClean="0"/>
              <a:t>Sequence</a:t>
            </a:r>
            <a:endParaRPr lang="en-US" sz="2000" dirty="0" smtClean="0"/>
          </a:p>
          <a:p>
            <a:endParaRPr lang="en-US" sz="16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1177" y="817432"/>
            <a:ext cx="4807551" cy="5938723"/>
          </a:xfrm>
          <a:prstGeom prst="rect">
            <a:avLst/>
          </a:prstGeom>
          <a:ln w="28575">
            <a:noFill/>
          </a:ln>
        </p:spPr>
      </p:pic>
      <p:sp>
        <p:nvSpPr>
          <p:cNvPr id="35" name="Rectangle 34"/>
          <p:cNvSpPr/>
          <p:nvPr/>
        </p:nvSpPr>
        <p:spPr>
          <a:xfrm>
            <a:off x="248587" y="173848"/>
            <a:ext cx="834768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110951"/>
                </a:solidFill>
              </a:rPr>
              <a:t>Santa Maria Basin Stratigraphy</a:t>
            </a:r>
            <a:endParaRPr lang="en-US" sz="3200" dirty="0"/>
          </a:p>
        </p:txBody>
      </p:sp>
      <p:sp>
        <p:nvSpPr>
          <p:cNvPr id="2" name="Rectangle 1"/>
          <p:cNvSpPr/>
          <p:nvPr/>
        </p:nvSpPr>
        <p:spPr>
          <a:xfrm>
            <a:off x="4263761" y="818604"/>
            <a:ext cx="4783027" cy="59184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312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344" y="1330"/>
            <a:ext cx="5720986" cy="68566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grpSp>
        <p:nvGrpSpPr>
          <p:cNvPr id="6" name="Group 5"/>
          <p:cNvGrpSpPr/>
          <p:nvPr/>
        </p:nvGrpSpPr>
        <p:grpSpPr>
          <a:xfrm>
            <a:off x="-352767" y="149443"/>
            <a:ext cx="4092091" cy="509019"/>
            <a:chOff x="202823" y="851300"/>
            <a:chExt cx="4771184" cy="477937"/>
          </a:xfrm>
        </p:grpSpPr>
        <p:sp>
          <p:nvSpPr>
            <p:cNvPr id="7" name="Rectangle 6"/>
            <p:cNvSpPr/>
            <p:nvPr/>
          </p:nvSpPr>
          <p:spPr>
            <a:xfrm>
              <a:off x="649323" y="851300"/>
              <a:ext cx="3889605" cy="477937"/>
            </a:xfrm>
            <a:prstGeom prst="rect">
              <a:avLst/>
            </a:prstGeom>
            <a:solidFill>
              <a:srgbClr val="AEE875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02823" y="885138"/>
              <a:ext cx="4771184" cy="3178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 smtClean="0"/>
                <a:t>Santa Maria Basin Structure</a:t>
              </a:r>
              <a:endParaRPr lang="en-US" sz="1600" dirty="0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16493" y="717893"/>
            <a:ext cx="3349678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arenR"/>
            </a:pPr>
            <a:endParaRPr lang="en-US" sz="1600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Uplift of the basin formed the </a:t>
            </a:r>
            <a:r>
              <a:rPr lang="en-US" b="1" dirty="0" smtClean="0"/>
              <a:t>anticlinal structures </a:t>
            </a:r>
            <a:r>
              <a:rPr lang="en-US" dirty="0" smtClean="0"/>
              <a:t>first as submarine ridges</a:t>
            </a:r>
          </a:p>
          <a:p>
            <a:pPr marL="342900" indent="-342900">
              <a:buFont typeface="Arial"/>
              <a:buChar char="•"/>
            </a:pPr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Anticlines form the structural traps for the Santa Maria basin oil fields </a:t>
            </a:r>
          </a:p>
          <a:p>
            <a:pPr marL="342900" indent="-342900">
              <a:buFont typeface="Arial"/>
              <a:buChar char="•"/>
            </a:pPr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en-US" b="1" dirty="0" smtClean="0"/>
              <a:t>Source: Monterey Fm.</a:t>
            </a:r>
          </a:p>
          <a:p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en-US" b="1" dirty="0" smtClean="0"/>
              <a:t>Reservoirs: Monterey Fm. and </a:t>
            </a:r>
            <a:r>
              <a:rPr lang="en-US" b="1" dirty="0" err="1" smtClean="0"/>
              <a:t>Sisquoc</a:t>
            </a:r>
            <a:r>
              <a:rPr lang="en-US" b="1" dirty="0" smtClean="0"/>
              <a:t> Fm.</a:t>
            </a:r>
          </a:p>
          <a:p>
            <a:pPr marL="342900" indent="-342900">
              <a:buFont typeface="Arial"/>
              <a:buChar char="•"/>
            </a:pPr>
            <a:endParaRPr lang="en-US" sz="2000" dirty="0" smtClean="0"/>
          </a:p>
          <a:p>
            <a:pPr marL="342900" indent="-342900">
              <a:buFontTx/>
              <a:buAutoNum type="arabicParenR"/>
            </a:pPr>
            <a:endParaRPr lang="en-US" sz="2000" dirty="0" smtClean="0"/>
          </a:p>
          <a:p>
            <a:endParaRPr lang="en-US" dirty="0" smtClean="0"/>
          </a:p>
        </p:txBody>
      </p:sp>
      <p:sp>
        <p:nvSpPr>
          <p:cNvPr id="9" name="Rectangle 8"/>
          <p:cNvSpPr/>
          <p:nvPr/>
        </p:nvSpPr>
        <p:spPr>
          <a:xfrm>
            <a:off x="475826" y="5298496"/>
            <a:ext cx="2910733" cy="156966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28600" indent="-228600">
              <a:buAutoNum type="alphaUcPeriod"/>
            </a:pPr>
            <a:r>
              <a:rPr lang="en-US" sz="1200" dirty="0" smtClean="0"/>
              <a:t>N-S cross section through the onshore Santa Maria basin showing stratigraphy and structure of major oil fields (California Division of Oil and Gas, 1974)</a:t>
            </a:r>
          </a:p>
          <a:p>
            <a:pPr marL="228600" indent="-228600">
              <a:buAutoNum type="alphaUcPeriod"/>
            </a:pPr>
            <a:endParaRPr lang="en-US" sz="1200" dirty="0"/>
          </a:p>
          <a:p>
            <a:pPr marL="228600" indent="-228600">
              <a:buAutoNum type="alphaUcPeriod"/>
            </a:pPr>
            <a:r>
              <a:rPr lang="en-US" sz="1200" dirty="0" smtClean="0"/>
              <a:t>Compressional structure of the onshore Santa Maria basin from </a:t>
            </a:r>
            <a:r>
              <a:rPr lang="en-US" sz="1200" dirty="0" err="1" smtClean="0"/>
              <a:t>Namson</a:t>
            </a:r>
            <a:r>
              <a:rPr lang="en-US" sz="1200" dirty="0" smtClean="0"/>
              <a:t> and Davis (1990)</a:t>
            </a:r>
            <a:endParaRPr lang="en-US" sz="1200" dirty="0"/>
          </a:p>
        </p:txBody>
      </p:sp>
      <p:sp>
        <p:nvSpPr>
          <p:cNvPr id="4" name="Oval 3"/>
          <p:cNvSpPr/>
          <p:nvPr/>
        </p:nvSpPr>
        <p:spPr>
          <a:xfrm>
            <a:off x="6414590" y="134170"/>
            <a:ext cx="910872" cy="1802809"/>
          </a:xfrm>
          <a:prstGeom prst="ellipse">
            <a:avLst/>
          </a:prstGeom>
          <a:noFill/>
          <a:ln w="19050" cmpd="sng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918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27217</TotalTime>
  <Words>4174</Words>
  <Application>Microsoft Macintosh PowerPoint</Application>
  <PresentationFormat>On-screen Show (4:3)</PresentationFormat>
  <Paragraphs>912</Paragraphs>
  <Slides>57</Slides>
  <Notes>32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Torn</dc:creator>
  <cp:lastModifiedBy>Richard Behl</cp:lastModifiedBy>
  <cp:revision>501</cp:revision>
  <cp:lastPrinted>2013-10-14T06:31:13Z</cp:lastPrinted>
  <dcterms:created xsi:type="dcterms:W3CDTF">2012-09-10T17:20:28Z</dcterms:created>
  <dcterms:modified xsi:type="dcterms:W3CDTF">2014-10-08T22:18:08Z</dcterms:modified>
</cp:coreProperties>
</file>