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896" r:id="rId2"/>
    <p:sldId id="983" r:id="rId3"/>
    <p:sldId id="995" r:id="rId4"/>
    <p:sldId id="984" r:id="rId5"/>
    <p:sldId id="985" r:id="rId6"/>
    <p:sldId id="989" r:id="rId7"/>
    <p:sldId id="990" r:id="rId8"/>
    <p:sldId id="992" r:id="rId9"/>
    <p:sldId id="994" r:id="rId10"/>
    <p:sldId id="973" r:id="rId11"/>
    <p:sldId id="1002" r:id="rId12"/>
    <p:sldId id="976" r:id="rId13"/>
    <p:sldId id="998" r:id="rId14"/>
    <p:sldId id="980" r:id="rId15"/>
    <p:sldId id="1008" r:id="rId16"/>
    <p:sldId id="982" r:id="rId17"/>
    <p:sldId id="1009" r:id="rId18"/>
    <p:sldId id="979" r:id="rId19"/>
    <p:sldId id="997" r:id="rId20"/>
    <p:sldId id="1000" r:id="rId21"/>
    <p:sldId id="1003" r:id="rId22"/>
    <p:sldId id="1010" r:id="rId23"/>
    <p:sldId id="1005" r:id="rId24"/>
    <p:sldId id="1006" r:id="rId25"/>
    <p:sldId id="1004" r:id="rId26"/>
    <p:sldId id="1001" r:id="rId27"/>
    <p:sldId id="1013" r:id="rId28"/>
    <p:sldId id="975" r:id="rId29"/>
    <p:sldId id="988" r:id="rId30"/>
    <p:sldId id="1011" r:id="rId31"/>
    <p:sldId id="961" r:id="rId32"/>
    <p:sldId id="1012" r:id="rId33"/>
  </p:sldIdLst>
  <p:sldSz cx="9144000" cy="6858000" type="overhead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C6136"/>
    <a:srgbClr val="A600FF"/>
    <a:srgbClr val="19A1FF"/>
    <a:srgbClr val="EE5100"/>
    <a:srgbClr val="00D4FD"/>
    <a:srgbClr val="02020A"/>
    <a:srgbClr val="7F7F7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8" autoAdjust="0"/>
  </p:normalViewPr>
  <p:slideViewPr>
    <p:cSldViewPr snapToGrid="0">
      <p:cViewPr varScale="1">
        <p:scale>
          <a:sx n="137" d="100"/>
          <a:sy n="137" d="100"/>
        </p:scale>
        <p:origin x="-17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%20OS:Users:opreledu:Desktop:Revised/finished%20chapters:Casmalia%20thesis%20results%2009-2014c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Mac%20OS:Users:opreledu:Desktop:Behl&amp;Smith_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oleObject" Target="Mac%20OS:Users:opreledu:Desktop:Behl&amp;Smith_dat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oleObject" Target="Mac%20OS:Users:opreledu:Desktop:Behl&amp;Smith_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%20OS:Users:opreledu:Desktop:Revised/finished%20chapters:Casmalia%20thesis%20results%2009-2014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%20OS:Users:opreledu:Desktop:Revised/finished%20chapters:Casmalia%20thesis%20results%2009-2014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%20OS:Users:opreledu:Desktop:THESIS:murata%20graph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%20OS:Users:opreledu:Desktop:Revised/finished%20chapters:Data%20from%20previous%20studies9-15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Mac%20OS:Users:opreledu:Desktop:Revised/finished%20chapters:Data%20from%20previous%20studies9-15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Mac%20OS:Users:opreledu:Desktop:Revised/finished%20chapters:Data%20from%20previous%20studies9-15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Mac%20OS:Users:opreledu:Desktop:Revised/finished%20chapters:Data%20from%20previous%20studies9-15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Mac%20OS:Users:opreledu:Desktop:Behl&amp;Smith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 60-70% Silica</a:t>
            </a:r>
          </a:p>
        </c:rich>
      </c:tx>
      <c:layout>
        <c:manualLayout>
          <c:xMode val="edge"/>
          <c:yMode val="edge"/>
          <c:x val="0.256000555640851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355632078024"/>
          <c:y val="0.113089238845144"/>
          <c:w val="0.767431403943588"/>
          <c:h val="0.739010061242345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0"/>
            <c:spPr>
              <a:noFill/>
              <a:ln w="15875">
                <a:solidFill>
                  <a:schemeClr val="tx2"/>
                </a:solidFill>
              </a:ln>
            </c:spPr>
          </c:marker>
          <c:trendline>
            <c:spPr>
              <a:ln>
                <a:noFill/>
              </a:ln>
            </c:spPr>
            <c:trendlineType val="linear"/>
            <c:dispRSqr val="1"/>
            <c:dispEq val="0"/>
            <c:trendlineLbl>
              <c:layout>
                <c:manualLayout>
                  <c:x val="0.273575386410032"/>
                  <c:y val="-0.261346456692913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</c:trendlineLbl>
          </c:trendline>
          <c:trendline>
            <c:spPr>
              <a:ln w="28575">
                <a:solidFill>
                  <a:schemeClr val="accent1"/>
                </a:solidFill>
                <a:tailEnd type="arrow" w="lg" len="lg"/>
              </a:ln>
            </c:spPr>
            <c:trendlineType val="linear"/>
            <c:dispRSqr val="0"/>
            <c:dispEq val="0"/>
          </c:trendline>
          <c:xVal>
            <c:numRef>
              <c:f>Sheet6!$B$13:$B$16</c:f>
              <c:numCache>
                <c:formatCode>0.00</c:formatCode>
                <c:ptCount val="4"/>
                <c:pt idx="0">
                  <c:v>4.067148290734001</c:v>
                </c:pt>
                <c:pt idx="1">
                  <c:v>4.069541823225745</c:v>
                </c:pt>
                <c:pt idx="2">
                  <c:v>4.080440941310449</c:v>
                </c:pt>
                <c:pt idx="3">
                  <c:v>4.078959611305446</c:v>
                </c:pt>
              </c:numCache>
            </c:numRef>
          </c:xVal>
          <c:yVal>
            <c:numRef>
              <c:f>Sheet6!$C$13:$C$16</c:f>
              <c:numCache>
                <c:formatCode>0.0</c:formatCode>
                <c:ptCount val="4"/>
                <c:pt idx="0">
                  <c:v>193.600214576814</c:v>
                </c:pt>
                <c:pt idx="1">
                  <c:v>204.3828137864191</c:v>
                </c:pt>
                <c:pt idx="2">
                  <c:v>194.9764566350322</c:v>
                </c:pt>
                <c:pt idx="3">
                  <c:v>266.4257257848212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842120"/>
        <c:axId val="559832728"/>
      </c:scatterChart>
      <c:valAx>
        <c:axId val="559842120"/>
        <c:scaling>
          <c:orientation val="minMax"/>
          <c:max val="4.119999999999997"/>
          <c:min val="4.04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opal-CT d 101-spacing (Å) </a:t>
                </a:r>
              </a:p>
            </c:rich>
          </c:tx>
          <c:layout>
            <c:manualLayout>
              <c:xMode val="edge"/>
              <c:yMode val="edge"/>
              <c:x val="0.214466402006156"/>
              <c:y val="0.931666666666667"/>
            </c:manualLayout>
          </c:layout>
          <c:overlay val="0"/>
        </c:title>
        <c:numFmt formatCode="0.00" sourceLinked="1"/>
        <c:majorTickMark val="out"/>
        <c:minorTickMark val="none"/>
        <c:tickLblPos val="high"/>
        <c:crossAx val="559832728"/>
        <c:crosses val="autoZero"/>
        <c:crossBetween val="midCat"/>
        <c:majorUnit val="0.02"/>
      </c:valAx>
      <c:valAx>
        <c:axId val="559832728"/>
        <c:scaling>
          <c:orientation val="maxMin"/>
          <c:max val="275.0"/>
          <c:min val="100.0"/>
        </c:scaling>
        <c:delete val="0"/>
        <c:axPos val="l"/>
        <c:numFmt formatCode="0" sourceLinked="0"/>
        <c:majorTickMark val="out"/>
        <c:minorTickMark val="none"/>
        <c:tickLblPos val="none"/>
        <c:crossAx val="559842120"/>
        <c:crosses val="autoZero"/>
        <c:crossBetween val="midCat"/>
        <c:majorUnit val="25.0"/>
      </c:valAx>
      <c:spPr>
        <a:solidFill>
          <a:srgbClr val="FFFFFF"/>
        </a:solidFill>
        <a:ln>
          <a:solidFill>
            <a:srgbClr val="FFFFFF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FFFFFF"/>
          </a:solidFill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(&gt; 90%) Silica</a:t>
            </a:r>
          </a:p>
        </c:rich>
      </c:tx>
      <c:layout>
        <c:manualLayout>
          <c:xMode val="edge"/>
          <c:yMode val="edge"/>
          <c:x val="0.129345144356955"/>
          <c:y val="0.0021353296746997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263779527559"/>
          <c:y val="0.112001540772865"/>
          <c:w val="0.78562510936133"/>
          <c:h val="0.747861688458046"/>
        </c:manualLayout>
      </c:layout>
      <c:scatterChart>
        <c:scatterStyle val="lineMarker"/>
        <c:varyColors val="0"/>
        <c:ser>
          <c:idx val="0"/>
          <c:order val="0"/>
          <c:tx>
            <c:v>800</c:v>
          </c:tx>
          <c:spPr>
            <a:ln w="47625">
              <a:noFill/>
            </a:ln>
          </c:spPr>
          <c:xVal>
            <c:numRef>
              <c:f>'d101 data'!$C$101:$C$104</c:f>
              <c:numCache>
                <c:formatCode>General</c:formatCode>
                <c:ptCount val="4"/>
                <c:pt idx="0">
                  <c:v>4.0987</c:v>
                </c:pt>
                <c:pt idx="1">
                  <c:v>4.0958</c:v>
                </c:pt>
                <c:pt idx="2">
                  <c:v>4.0983</c:v>
                </c:pt>
                <c:pt idx="3">
                  <c:v>4.095899999999999</c:v>
                </c:pt>
              </c:numCache>
            </c:numRef>
          </c:xVal>
          <c:yVal>
            <c:numRef>
              <c:f>'d101 data'!$B$101:$B$104</c:f>
              <c:numCache>
                <c:formatCode>General</c:formatCode>
                <c:ptCount val="4"/>
                <c:pt idx="0">
                  <c:v>40.14</c:v>
                </c:pt>
                <c:pt idx="1">
                  <c:v>59.2</c:v>
                </c:pt>
                <c:pt idx="2">
                  <c:v>59.2</c:v>
                </c:pt>
                <c:pt idx="3">
                  <c:v>97.57</c:v>
                </c:pt>
              </c:numCache>
            </c:numRef>
          </c:yVal>
          <c:smooth val="0"/>
        </c:ser>
        <c:ser>
          <c:idx val="1"/>
          <c:order val="1"/>
          <c:tx>
            <c:v>801</c:v>
          </c:tx>
          <c:spPr>
            <a:ln w="47625">
              <a:noFill/>
            </a:ln>
          </c:spPr>
          <c:marker>
            <c:spPr>
              <a:noFill/>
              <a:ln>
                <a:solidFill>
                  <a:srgbClr val="660066"/>
                </a:solidFill>
              </a:ln>
            </c:spPr>
          </c:marker>
          <c:xVal>
            <c:numRef>
              <c:f>'d101 data'!$C$105</c:f>
              <c:numCache>
                <c:formatCode>General</c:formatCode>
                <c:ptCount val="1"/>
                <c:pt idx="0">
                  <c:v>4.0836</c:v>
                </c:pt>
              </c:numCache>
            </c:numRef>
          </c:xVal>
          <c:yVal>
            <c:numRef>
              <c:f>'d101 data'!$B$105</c:f>
              <c:numCache>
                <c:formatCode>General</c:formatCode>
                <c:ptCount val="1"/>
                <c:pt idx="0">
                  <c:v>98.98</c:v>
                </c:pt>
              </c:numCache>
            </c:numRef>
          </c:yVal>
          <c:smooth val="0"/>
        </c:ser>
        <c:ser>
          <c:idx val="2"/>
          <c:order val="2"/>
          <c:tx>
            <c:v>802</c:v>
          </c:tx>
          <c:spPr>
            <a:ln w="47625">
              <a:noFill/>
            </a:ln>
          </c:spPr>
          <c:marker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'd101 data'!$C$106</c:f>
              <c:numCache>
                <c:formatCode>General</c:formatCode>
                <c:ptCount val="1"/>
                <c:pt idx="0">
                  <c:v>4.1114</c:v>
                </c:pt>
              </c:numCache>
            </c:numRef>
          </c:xVal>
          <c:yVal>
            <c:numRef>
              <c:f>'d101 data'!$B$106</c:f>
              <c:numCache>
                <c:formatCode>General</c:formatCode>
                <c:ptCount val="1"/>
                <c:pt idx="0">
                  <c:v>349.08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9018056"/>
        <c:axId val="839065032"/>
      </c:scatterChart>
      <c:valAx>
        <c:axId val="839018056"/>
        <c:scaling>
          <c:orientation val="minMax"/>
          <c:min val="4.04"/>
        </c:scaling>
        <c:delete val="0"/>
        <c:axPos val="t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 smtClean="0"/>
                  <a:t>d</a:t>
                </a:r>
                <a:r>
                  <a:rPr lang="en-US" sz="1600" b="0" baseline="-25000" dirty="0" smtClean="0"/>
                  <a:t>101</a:t>
                </a:r>
                <a:r>
                  <a:rPr lang="en-US" sz="1600" b="0" dirty="0" smtClean="0"/>
                  <a:t> </a:t>
                </a:r>
                <a:r>
                  <a:rPr lang="en-US" sz="1600" b="0" dirty="0"/>
                  <a:t>- spacing</a:t>
                </a:r>
              </a:p>
            </c:rich>
          </c:tx>
          <c:layout>
            <c:manualLayout>
              <c:xMode val="edge"/>
              <c:yMode val="edge"/>
              <c:x val="0.22474321959755"/>
              <c:y val="0.943939393939394"/>
            </c:manualLayout>
          </c:layout>
          <c:overlay val="0"/>
        </c:title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1200"/>
            </a:pPr>
            <a:endParaRPr lang="en-US"/>
          </a:p>
        </c:txPr>
        <c:crossAx val="839065032"/>
        <c:crosses val="autoZero"/>
        <c:crossBetween val="midCat"/>
        <c:majorUnit val="0.04"/>
      </c:valAx>
      <c:valAx>
        <c:axId val="83906503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839018056"/>
        <c:crosses val="autoZero"/>
        <c:crossBetween val="midCat"/>
      </c:valAx>
      <c:spPr>
        <a:solidFill>
          <a:srgbClr val="FFFFFF"/>
        </a:solidFill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07123797025372"/>
          <c:y val="0.112929292929293"/>
          <c:w val="0.198431758530184"/>
          <c:h val="0.144343235504653"/>
        </c:manualLayout>
      </c:layout>
      <c:overlay val="0"/>
      <c:txPr>
        <a:bodyPr/>
        <a:lstStyle/>
        <a:p>
          <a:pPr>
            <a:defRPr>
              <a:solidFill>
                <a:srgbClr val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(60-80%) Silica</a:t>
            </a:r>
          </a:p>
        </c:rich>
      </c:tx>
      <c:layout>
        <c:manualLayout>
          <c:xMode val="edge"/>
          <c:yMode val="edge"/>
          <c:x val="0.130262029746282"/>
          <c:y val="0.00285848643919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263779527559"/>
          <c:y val="0.11204909894894"/>
          <c:w val="0.78562510936133"/>
          <c:h val="0.745513023064402"/>
        </c:manualLayout>
      </c:layout>
      <c:scatterChart>
        <c:scatterStyle val="lineMarker"/>
        <c:varyColors val="0"/>
        <c:ser>
          <c:idx val="0"/>
          <c:order val="0"/>
          <c:tx>
            <c:v>800</c:v>
          </c:tx>
          <c:spPr>
            <a:ln w="47625">
              <a:noFill/>
            </a:ln>
          </c:spPr>
          <c:xVal>
            <c:numRef>
              <c:f>'d101 data'!$C$108:$C$109</c:f>
              <c:numCache>
                <c:formatCode>General</c:formatCode>
                <c:ptCount val="2"/>
                <c:pt idx="0">
                  <c:v>4.1033</c:v>
                </c:pt>
                <c:pt idx="1">
                  <c:v>4.0893</c:v>
                </c:pt>
              </c:numCache>
            </c:numRef>
          </c:xVal>
          <c:yVal>
            <c:numRef>
              <c:f>'d101 data'!$B$108:$B$109</c:f>
              <c:numCache>
                <c:formatCode>General</c:formatCode>
                <c:ptCount val="2"/>
                <c:pt idx="0">
                  <c:v>87.97</c:v>
                </c:pt>
                <c:pt idx="1">
                  <c:v>97.57</c:v>
                </c:pt>
              </c:numCache>
            </c:numRef>
          </c:yVal>
          <c:smooth val="0"/>
        </c:ser>
        <c:ser>
          <c:idx val="1"/>
          <c:order val="1"/>
          <c:tx>
            <c:v>801</c:v>
          </c:tx>
          <c:spPr>
            <a:ln w="47625">
              <a:noFill/>
            </a:ln>
          </c:spPr>
          <c:marker>
            <c:spPr>
              <a:noFill/>
              <a:ln>
                <a:solidFill>
                  <a:srgbClr val="660066"/>
                </a:solidFill>
              </a:ln>
            </c:spPr>
          </c:marker>
          <c:xVal>
            <c:numRef>
              <c:f>'d101 data'!$C$110:$C$111</c:f>
              <c:numCache>
                <c:formatCode>General</c:formatCode>
                <c:ptCount val="2"/>
                <c:pt idx="0">
                  <c:v>4.0968</c:v>
                </c:pt>
                <c:pt idx="1">
                  <c:v>4.0989</c:v>
                </c:pt>
              </c:numCache>
            </c:numRef>
          </c:xVal>
          <c:yVal>
            <c:numRef>
              <c:f>'d101 data'!$B$110:$B$111</c:f>
              <c:numCache>
                <c:formatCode>General</c:formatCode>
                <c:ptCount val="2"/>
                <c:pt idx="0">
                  <c:v>51.42</c:v>
                </c:pt>
                <c:pt idx="1">
                  <c:v>108.65</c:v>
                </c:pt>
              </c:numCache>
            </c:numRef>
          </c:yVal>
          <c:smooth val="0"/>
        </c:ser>
        <c:ser>
          <c:idx val="2"/>
          <c:order val="2"/>
          <c:tx>
            <c:v>802</c:v>
          </c:tx>
          <c:spPr>
            <a:ln w="47625">
              <a:noFill/>
            </a:ln>
          </c:spPr>
          <c:marker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'd101 data'!$C$112:$C$114</c:f>
              <c:numCache>
                <c:formatCode>General</c:formatCode>
                <c:ptCount val="3"/>
                <c:pt idx="0">
                  <c:v>4.1056</c:v>
                </c:pt>
                <c:pt idx="1">
                  <c:v>4.0924</c:v>
                </c:pt>
                <c:pt idx="2">
                  <c:v>4.0765</c:v>
                </c:pt>
              </c:numCache>
            </c:numRef>
          </c:xVal>
          <c:yVal>
            <c:numRef>
              <c:f>'d101 data'!$B$112:$B$114</c:f>
              <c:numCache>
                <c:formatCode>General</c:formatCode>
                <c:ptCount val="3"/>
                <c:pt idx="0">
                  <c:v>311.63</c:v>
                </c:pt>
                <c:pt idx="1">
                  <c:v>321.38</c:v>
                </c:pt>
                <c:pt idx="2">
                  <c:v>373.06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9133304"/>
        <c:axId val="839036328"/>
      </c:scatterChart>
      <c:valAx>
        <c:axId val="839133304"/>
        <c:scaling>
          <c:orientation val="minMax"/>
          <c:min val="4.04"/>
        </c:scaling>
        <c:delete val="0"/>
        <c:axPos val="t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 smtClean="0"/>
                  <a:t>d</a:t>
                </a:r>
                <a:r>
                  <a:rPr lang="en-US" sz="1600" b="0" baseline="-25000" dirty="0" smtClean="0"/>
                  <a:t>101</a:t>
                </a:r>
                <a:r>
                  <a:rPr lang="en-US" sz="1600" b="0" dirty="0" smtClean="0"/>
                  <a:t> </a:t>
                </a:r>
                <a:r>
                  <a:rPr lang="en-US" sz="1600" b="0" dirty="0"/>
                  <a:t>- spacing</a:t>
                </a:r>
              </a:p>
            </c:rich>
          </c:tx>
          <c:layout>
            <c:manualLayout>
              <c:xMode val="edge"/>
              <c:yMode val="edge"/>
              <c:x val="0.220469816272966"/>
              <c:y val="0.943939393939394"/>
            </c:manualLayout>
          </c:layout>
          <c:overlay val="0"/>
        </c:title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1200"/>
            </a:pPr>
            <a:endParaRPr lang="en-US"/>
          </a:p>
        </c:txPr>
        <c:crossAx val="839036328"/>
        <c:crosses val="autoZero"/>
        <c:crossBetween val="midCat"/>
        <c:majorUnit val="0.04"/>
      </c:valAx>
      <c:valAx>
        <c:axId val="83903632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839133304"/>
        <c:crosses val="autoZero"/>
        <c:crossBetween val="midCat"/>
      </c:valAx>
      <c:spPr>
        <a:solidFill>
          <a:srgbClr val="FFFFFF"/>
        </a:solidFill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0498687664042"/>
          <c:y val="0.112929292929293"/>
          <c:w val="0.226209536307961"/>
          <c:h val="0.167070508231926"/>
        </c:manualLayout>
      </c:layout>
      <c:overlay val="0"/>
      <c:txPr>
        <a:bodyPr/>
        <a:lstStyle/>
        <a:p>
          <a:pPr>
            <a:defRPr>
              <a:solidFill>
                <a:srgbClr val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(&lt;50-60%) Silica</a:t>
            </a:r>
          </a:p>
        </c:rich>
      </c:tx>
      <c:layout>
        <c:manualLayout>
          <c:xMode val="edge"/>
          <c:yMode val="edge"/>
          <c:x val="0.319660354955631"/>
          <c:y val="0.0053070070786606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7103174603175"/>
          <c:y val="0.11204909894894"/>
          <c:w val="0.570761154855643"/>
          <c:h val="0.745513023064402"/>
        </c:manualLayout>
      </c:layout>
      <c:scatterChart>
        <c:scatterStyle val="lineMarker"/>
        <c:varyColors val="0"/>
        <c:ser>
          <c:idx val="0"/>
          <c:order val="0"/>
          <c:tx>
            <c:v>800</c:v>
          </c:tx>
          <c:spPr>
            <a:ln w="47625">
              <a:noFill/>
            </a:ln>
          </c:spPr>
          <c:xVal>
            <c:numRef>
              <c:f>'d101 data'!$C$116</c:f>
              <c:numCache>
                <c:formatCode>General</c:formatCode>
                <c:ptCount val="1"/>
                <c:pt idx="0">
                  <c:v>4.094799999999998</c:v>
                </c:pt>
              </c:numCache>
            </c:numRef>
          </c:xVal>
          <c:yVal>
            <c:numRef>
              <c:f>'d101 data'!$B$116</c:f>
              <c:numCache>
                <c:formatCode>General</c:formatCode>
                <c:ptCount val="1"/>
                <c:pt idx="0">
                  <c:v>266.13</c:v>
                </c:pt>
              </c:numCache>
            </c:numRef>
          </c:yVal>
          <c:smooth val="0"/>
        </c:ser>
        <c:ser>
          <c:idx val="1"/>
          <c:order val="1"/>
          <c:tx>
            <c:v>801</c:v>
          </c:tx>
          <c:spPr>
            <a:ln w="47625">
              <a:noFill/>
            </a:ln>
          </c:spPr>
          <c:marker>
            <c:spPr>
              <a:noFill/>
              <a:ln>
                <a:solidFill>
                  <a:srgbClr val="660066"/>
                </a:solidFill>
              </a:ln>
            </c:spPr>
          </c:marker>
          <c:xVal>
            <c:numRef>
              <c:f>'d101 data'!$C$117:$C$118</c:f>
              <c:numCache>
                <c:formatCode>General</c:formatCode>
                <c:ptCount val="2"/>
                <c:pt idx="0">
                  <c:v>4.0876</c:v>
                </c:pt>
                <c:pt idx="1">
                  <c:v>4.0911</c:v>
                </c:pt>
              </c:numCache>
            </c:numRef>
          </c:xVal>
          <c:yVal>
            <c:numRef>
              <c:f>'d101 data'!$B$117:$B$118</c:f>
              <c:numCache>
                <c:formatCode>General</c:formatCode>
                <c:ptCount val="2"/>
                <c:pt idx="0">
                  <c:v>147.73</c:v>
                </c:pt>
                <c:pt idx="1">
                  <c:v>176.43</c:v>
                </c:pt>
              </c:numCache>
            </c:numRef>
          </c:yVal>
          <c:smooth val="0"/>
        </c:ser>
        <c:ser>
          <c:idx val="2"/>
          <c:order val="2"/>
          <c:tx>
            <c:v>802</c:v>
          </c:tx>
          <c:spPr>
            <a:ln w="47625">
              <a:noFill/>
            </a:ln>
          </c:spPr>
          <c:marker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'd101 data'!$C$119:$C$120</c:f>
              <c:numCache>
                <c:formatCode>General</c:formatCode>
                <c:ptCount val="2"/>
                <c:pt idx="0">
                  <c:v>4.0964</c:v>
                </c:pt>
                <c:pt idx="1">
                  <c:v>4.0561</c:v>
                </c:pt>
              </c:numCache>
            </c:numRef>
          </c:xVal>
          <c:yVal>
            <c:numRef>
              <c:f>'d101 data'!$B$119:$B$120</c:f>
              <c:numCache>
                <c:formatCode>General</c:formatCode>
                <c:ptCount val="2"/>
                <c:pt idx="0">
                  <c:v>382.51</c:v>
                </c:pt>
                <c:pt idx="1">
                  <c:v>463.72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9069176"/>
        <c:axId val="559306712"/>
      </c:scatterChart>
      <c:valAx>
        <c:axId val="839069176"/>
        <c:scaling>
          <c:orientation val="minMax"/>
          <c:max val="4.119999999999997"/>
          <c:min val="4.04"/>
        </c:scaling>
        <c:delete val="0"/>
        <c:axPos val="t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 smtClean="0"/>
                  <a:t>d</a:t>
                </a:r>
                <a:r>
                  <a:rPr lang="en-US" sz="1600" b="0" baseline="-25000" dirty="0" smtClean="0"/>
                  <a:t>101</a:t>
                </a:r>
                <a:r>
                  <a:rPr lang="en-US" sz="1600" b="0" dirty="0" smtClean="0"/>
                  <a:t> </a:t>
                </a:r>
                <a:r>
                  <a:rPr lang="en-US" sz="1600" b="0" dirty="0"/>
                  <a:t>- spacing</a:t>
                </a:r>
              </a:p>
            </c:rich>
          </c:tx>
          <c:layout>
            <c:manualLayout>
              <c:xMode val="edge"/>
              <c:yMode val="edge"/>
              <c:x val="0.415023747031621"/>
              <c:y val="0.935622365386145"/>
            </c:manualLayout>
          </c:layout>
          <c:overlay val="0"/>
        </c:title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1200"/>
            </a:pPr>
            <a:endParaRPr lang="en-US"/>
          </a:p>
        </c:txPr>
        <c:crossAx val="559306712"/>
        <c:crosses val="autoZero"/>
        <c:crossBetween val="midCat"/>
        <c:majorUnit val="0.04"/>
      </c:valAx>
      <c:valAx>
        <c:axId val="55930671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Depth (mbsf)</a:t>
                </a:r>
              </a:p>
            </c:rich>
          </c:tx>
          <c:layout>
            <c:manualLayout>
              <c:xMode val="edge"/>
              <c:yMode val="edge"/>
              <c:x val="0.0248343957005374"/>
              <c:y val="0.3207380895569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39069176"/>
        <c:crosses val="autoZero"/>
        <c:crossBetween val="midCat"/>
        <c:majorUnit val="100.0"/>
      </c:valAx>
      <c:spPr>
        <a:solidFill>
          <a:schemeClr val="tx1"/>
        </a:solidFill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341494813148356"/>
          <c:y val="0.115454545454545"/>
          <c:w val="0.148431926778383"/>
          <c:h val="0.144343235504653"/>
        </c:manualLayout>
      </c:layout>
      <c:overlay val="0"/>
      <c:txPr>
        <a:bodyPr/>
        <a:lstStyle/>
        <a:p>
          <a:pPr>
            <a:defRPr>
              <a:solidFill>
                <a:schemeClr val="bg2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&lt; 50% Silica</a:t>
            </a:r>
          </a:p>
        </c:rich>
      </c:tx>
      <c:layout>
        <c:manualLayout>
          <c:xMode val="edge"/>
          <c:yMode val="edge"/>
          <c:x val="0.364582239720035"/>
          <c:y val="0.0055555555555555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0709911261092"/>
          <c:y val="0.118644737839682"/>
          <c:w val="0.65651231096113"/>
          <c:h val="0.739010061242345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0"/>
            <c:spPr>
              <a:noFill/>
              <a:ln w="19050">
                <a:solidFill>
                  <a:schemeClr val="tx2"/>
                </a:solidFill>
              </a:ln>
            </c:spPr>
          </c:marker>
          <c:trendline>
            <c:spPr>
              <a:ln>
                <a:noFill/>
              </a:ln>
            </c:spPr>
            <c:trendlineType val="linear"/>
            <c:dispRSqr val="1"/>
            <c:dispEq val="0"/>
            <c:trendlineLbl>
              <c:layout>
                <c:manualLayout>
                  <c:x val="0.270919260092488"/>
                  <c:y val="0.0351861329833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>
                      <a:solidFill>
                        <a:schemeClr val="bg2"/>
                      </a:solidFill>
                    </a:defRPr>
                  </a:pPr>
                  <a:endParaRPr lang="en-US"/>
                </a:p>
              </c:txPr>
            </c:trendlineLbl>
          </c:trendline>
          <c:trendline>
            <c:spPr>
              <a:ln w="28575">
                <a:solidFill>
                  <a:schemeClr val="accent1"/>
                </a:solidFill>
                <a:headEnd type="none" w="lg" len="lg"/>
                <a:tailEnd type="arrow" w="lg" len="lg"/>
              </a:ln>
            </c:spPr>
            <c:trendlineType val="linear"/>
            <c:dispRSqr val="0"/>
            <c:dispEq val="0"/>
          </c:trendline>
          <c:xVal>
            <c:numRef>
              <c:f>Sheet6!$B$5:$B$7</c:f>
              <c:numCache>
                <c:formatCode>0.00</c:formatCode>
                <c:ptCount val="3"/>
                <c:pt idx="0">
                  <c:v>4.045916912787654</c:v>
                </c:pt>
                <c:pt idx="1">
                  <c:v>4.073174419600905</c:v>
                </c:pt>
                <c:pt idx="2">
                  <c:v>4.071938227019706</c:v>
                </c:pt>
              </c:numCache>
            </c:numRef>
          </c:xVal>
          <c:yVal>
            <c:numRef>
              <c:f>Sheet6!$C$5:$C$7</c:f>
              <c:numCache>
                <c:formatCode>0.0</c:formatCode>
                <c:ptCount val="3"/>
                <c:pt idx="0">
                  <c:v>211.3392336996643</c:v>
                </c:pt>
                <c:pt idx="1">
                  <c:v>182.2802413530496</c:v>
                </c:pt>
                <c:pt idx="2">
                  <c:v>257.4743221327674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543576"/>
        <c:axId val="559537640"/>
      </c:scatterChart>
      <c:valAx>
        <c:axId val="559543576"/>
        <c:scaling>
          <c:orientation val="minMax"/>
          <c:max val="4.119999999999997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 opal-CT d 101-spacing (Å) </a:t>
                </a:r>
              </a:p>
            </c:rich>
          </c:tx>
          <c:layout>
            <c:manualLayout>
              <c:xMode val="edge"/>
              <c:yMode val="edge"/>
              <c:x val="0.309148856392951"/>
              <c:y val="0.931111329833771"/>
            </c:manualLayout>
          </c:layout>
          <c:overlay val="0"/>
        </c:title>
        <c:numFmt formatCode="0.00" sourceLinked="1"/>
        <c:majorTickMark val="out"/>
        <c:minorTickMark val="none"/>
        <c:tickLblPos val="high"/>
        <c:crossAx val="559537640"/>
        <c:crosses val="autoZero"/>
        <c:crossBetween val="midCat"/>
        <c:majorUnit val="0.02"/>
      </c:valAx>
      <c:valAx>
        <c:axId val="559537640"/>
        <c:scaling>
          <c:orientation val="maxMin"/>
          <c:max val="275.0"/>
          <c:min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Stratigraphic depth (m)</a:t>
                </a:r>
              </a:p>
            </c:rich>
          </c:tx>
          <c:layout>
            <c:manualLayout>
              <c:xMode val="edge"/>
              <c:yMode val="edge"/>
              <c:x val="0.00793650793650793"/>
              <c:y val="0.27294619422572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559543576"/>
        <c:crosses val="autoZero"/>
        <c:crossBetween val="midCat"/>
        <c:majorUnit val="25.0"/>
      </c:valAx>
      <c:spPr>
        <a:solidFill>
          <a:schemeClr val="tx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tx1"/>
          </a:solidFill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 50-60% Silica</a:t>
            </a:r>
          </a:p>
        </c:rich>
      </c:tx>
      <c:layout>
        <c:manualLayout>
          <c:xMode val="edge"/>
          <c:yMode val="edge"/>
          <c:x val="0.232646093333041"/>
          <c:y val="0.0027777777777777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355632078024"/>
          <c:y val="0.113089238845144"/>
          <c:w val="0.767431403943588"/>
          <c:h val="0.739010061242345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0"/>
            <c:spPr>
              <a:noFill/>
              <a:ln w="15875">
                <a:solidFill>
                  <a:schemeClr val="tx2"/>
                </a:solidFill>
              </a:ln>
            </c:spPr>
          </c:marker>
          <c:trendline>
            <c:spPr>
              <a:ln>
                <a:noFill/>
              </a:ln>
            </c:spPr>
            <c:trendlineType val="linear"/>
            <c:dispRSqr val="1"/>
            <c:dispEq val="0"/>
            <c:trendlineLbl>
              <c:layout>
                <c:manualLayout>
                  <c:x val="0.178503791327657"/>
                  <c:y val="-0.308897187851518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</c:trendlineLbl>
          </c:trendline>
          <c:trendline>
            <c:spPr>
              <a:ln w="28575">
                <a:solidFill>
                  <a:schemeClr val="accent1"/>
                </a:solidFill>
                <a:tailEnd type="arrow" w="lg" len="lg"/>
              </a:ln>
            </c:spPr>
            <c:trendlineType val="linear"/>
            <c:dispRSqr val="0"/>
            <c:dispEq val="0"/>
          </c:trendline>
          <c:xVal>
            <c:numRef>
              <c:f>Sheet6!$B$8:$B$12</c:f>
              <c:numCache>
                <c:formatCode>0.00</c:formatCode>
                <c:ptCount val="5"/>
                <c:pt idx="0">
                  <c:v>4.06273698780482</c:v>
                </c:pt>
                <c:pt idx="1">
                  <c:v>4.087864058907083</c:v>
                </c:pt>
                <c:pt idx="2">
                  <c:v>4.054857732262056</c:v>
                </c:pt>
                <c:pt idx="3">
                  <c:v>4.04</c:v>
                </c:pt>
                <c:pt idx="4">
                  <c:v>4.057969062795578</c:v>
                </c:pt>
              </c:numCache>
            </c:numRef>
          </c:xVal>
          <c:yVal>
            <c:numRef>
              <c:f>Sheet6!$C$8:$C$12</c:f>
              <c:numCache>
                <c:formatCode>0.0</c:formatCode>
                <c:ptCount val="5"/>
                <c:pt idx="0">
                  <c:v>205.4252361749866</c:v>
                </c:pt>
                <c:pt idx="1">
                  <c:v>260.9319257842705</c:v>
                </c:pt>
                <c:pt idx="2">
                  <c:v>211.3392336996643</c:v>
                </c:pt>
                <c:pt idx="3">
                  <c:v>168.7334327503506</c:v>
                </c:pt>
                <c:pt idx="4">
                  <c:v>225.8485930199598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718392"/>
        <c:axId val="559655944"/>
      </c:scatterChart>
      <c:valAx>
        <c:axId val="559718392"/>
        <c:scaling>
          <c:orientation val="minMax"/>
          <c:max val="4.119999999999997"/>
          <c:min val="4.04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opal-CT d 101-spacing (Å) </a:t>
                </a:r>
              </a:p>
            </c:rich>
          </c:tx>
          <c:layout>
            <c:manualLayout>
              <c:xMode val="edge"/>
              <c:yMode val="edge"/>
              <c:x val="0.183891898610167"/>
              <c:y val="0.936666885389326"/>
            </c:manualLayout>
          </c:layout>
          <c:overlay val="0"/>
        </c:title>
        <c:numFmt formatCode="0.00" sourceLinked="1"/>
        <c:majorTickMark val="out"/>
        <c:minorTickMark val="none"/>
        <c:tickLblPos val="high"/>
        <c:spPr>
          <a:ln w="12700"/>
        </c:spPr>
        <c:crossAx val="559655944"/>
        <c:crosses val="autoZero"/>
        <c:crossBetween val="midCat"/>
        <c:majorUnit val="0.02"/>
      </c:valAx>
      <c:valAx>
        <c:axId val="559655944"/>
        <c:scaling>
          <c:orientation val="maxMin"/>
          <c:max val="275.0"/>
          <c:min val="100.0"/>
        </c:scaling>
        <c:delete val="0"/>
        <c:axPos val="l"/>
        <c:numFmt formatCode="0" sourceLinked="0"/>
        <c:majorTickMark val="out"/>
        <c:minorTickMark val="none"/>
        <c:tickLblPos val="none"/>
        <c:crossAx val="559718392"/>
        <c:crosses val="autoZero"/>
        <c:crossBetween val="midCat"/>
        <c:majorUnit val="25.0"/>
      </c:valAx>
      <c:spPr>
        <a:solidFill>
          <a:srgbClr val="FFFFFF"/>
        </a:solidFill>
        <a:ln>
          <a:solidFill>
            <a:srgbClr val="FFFFFF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FFFFFF"/>
          </a:solidFill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8330088363037"/>
          <c:y val="0.0310314540033616"/>
          <c:w val="0.680872980214002"/>
          <c:h val="0.832756626021959"/>
        </c:manualLayout>
      </c:layout>
      <c:scatterChart>
        <c:scatterStyle val="smoothMarker"/>
        <c:varyColors val="0"/>
        <c:ser>
          <c:idx val="0"/>
          <c:order val="0"/>
          <c:tx>
            <c:v>Porcelanites</c:v>
          </c:tx>
          <c:spPr>
            <a:ln w="9525">
              <a:solidFill>
                <a:schemeClr val="bg2"/>
              </a:solidFill>
            </a:ln>
          </c:spPr>
          <c:marker>
            <c:symbol val="circle"/>
            <c:size val="7"/>
            <c:spPr>
              <a:noFill/>
              <a:ln>
                <a:solidFill>
                  <a:srgbClr val="000090"/>
                </a:solidFill>
              </a:ln>
            </c:spPr>
          </c:marker>
          <c:xVal>
            <c:numRef>
              <c:f>Sheet2!$C$4:$C$16</c:f>
              <c:numCache>
                <c:formatCode>0.000</c:formatCode>
                <c:ptCount val="13"/>
                <c:pt idx="0">
                  <c:v>4.105</c:v>
                </c:pt>
                <c:pt idx="1">
                  <c:v>4.095</c:v>
                </c:pt>
                <c:pt idx="2">
                  <c:v>4.09</c:v>
                </c:pt>
                <c:pt idx="3">
                  <c:v>4.09</c:v>
                </c:pt>
                <c:pt idx="4">
                  <c:v>4.09</c:v>
                </c:pt>
                <c:pt idx="5">
                  <c:v>4.087</c:v>
                </c:pt>
                <c:pt idx="6">
                  <c:v>4.085</c:v>
                </c:pt>
                <c:pt idx="7">
                  <c:v>4.08</c:v>
                </c:pt>
                <c:pt idx="8">
                  <c:v>4.079</c:v>
                </c:pt>
                <c:pt idx="9">
                  <c:v>4.079</c:v>
                </c:pt>
                <c:pt idx="10">
                  <c:v>4.075</c:v>
                </c:pt>
                <c:pt idx="11">
                  <c:v>4.061</c:v>
                </c:pt>
                <c:pt idx="12">
                  <c:v>4.051</c:v>
                </c:pt>
              </c:numCache>
            </c:numRef>
          </c:xVal>
          <c:yVal>
            <c:numRef>
              <c:f>Sheet2!$B$4:$B$16</c:f>
              <c:numCache>
                <c:formatCode>General</c:formatCode>
                <c:ptCount val="13"/>
                <c:pt idx="0">
                  <c:v>750.0</c:v>
                </c:pt>
                <c:pt idx="1">
                  <c:v>800.0</c:v>
                </c:pt>
                <c:pt idx="2">
                  <c:v>925.0</c:v>
                </c:pt>
                <c:pt idx="3">
                  <c:v>1025.0</c:v>
                </c:pt>
                <c:pt idx="4">
                  <c:v>1225.0</c:v>
                </c:pt>
                <c:pt idx="5">
                  <c:v>1375.0</c:v>
                </c:pt>
                <c:pt idx="6">
                  <c:v>1425.0</c:v>
                </c:pt>
                <c:pt idx="7">
                  <c:v>1550.0</c:v>
                </c:pt>
                <c:pt idx="8">
                  <c:v>1575.0</c:v>
                </c:pt>
                <c:pt idx="9">
                  <c:v>1650.0</c:v>
                </c:pt>
                <c:pt idx="10">
                  <c:v>1750.0</c:v>
                </c:pt>
                <c:pt idx="11">
                  <c:v>1975.0</c:v>
                </c:pt>
                <c:pt idx="12">
                  <c:v>2050.0</c:v>
                </c:pt>
              </c:numCache>
            </c:numRef>
          </c:yVal>
          <c:smooth val="0"/>
        </c:ser>
        <c:ser>
          <c:idx val="1"/>
          <c:order val="1"/>
          <c:tx>
            <c:v>Chert</c:v>
          </c:tx>
          <c:spPr>
            <a:ln w="12700">
              <a:solidFill>
                <a:schemeClr val="bg2"/>
              </a:solidFill>
            </a:ln>
          </c:spPr>
          <c:marker>
            <c:symbol val="triang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Sheet2!$F$4:$F$13</c:f>
              <c:numCache>
                <c:formatCode>0.000</c:formatCode>
                <c:ptCount val="10"/>
                <c:pt idx="0">
                  <c:v>4.112499999999994</c:v>
                </c:pt>
                <c:pt idx="1">
                  <c:v>4.114999999999974</c:v>
                </c:pt>
                <c:pt idx="2">
                  <c:v>4.105</c:v>
                </c:pt>
                <c:pt idx="3">
                  <c:v>4.102499999999996</c:v>
                </c:pt>
                <c:pt idx="4">
                  <c:v>4.1</c:v>
                </c:pt>
                <c:pt idx="5">
                  <c:v>4.1</c:v>
                </c:pt>
                <c:pt idx="6">
                  <c:v>4.095</c:v>
                </c:pt>
                <c:pt idx="7">
                  <c:v>4.092499999999998</c:v>
                </c:pt>
                <c:pt idx="8">
                  <c:v>4.09</c:v>
                </c:pt>
                <c:pt idx="9">
                  <c:v>4.07</c:v>
                </c:pt>
              </c:numCache>
            </c:numRef>
          </c:xVal>
          <c:yVal>
            <c:numRef>
              <c:f>Sheet2!$E$4:$E$13</c:f>
              <c:numCache>
                <c:formatCode>General</c:formatCode>
                <c:ptCount val="10"/>
                <c:pt idx="0">
                  <c:v>750.0</c:v>
                </c:pt>
                <c:pt idx="1">
                  <c:v>725.0</c:v>
                </c:pt>
                <c:pt idx="2">
                  <c:v>825.0</c:v>
                </c:pt>
                <c:pt idx="3">
                  <c:v>975.0</c:v>
                </c:pt>
                <c:pt idx="4">
                  <c:v>1050.0</c:v>
                </c:pt>
                <c:pt idx="5">
                  <c:v>1100.0</c:v>
                </c:pt>
                <c:pt idx="6">
                  <c:v>1375.0</c:v>
                </c:pt>
                <c:pt idx="7">
                  <c:v>1450.0</c:v>
                </c:pt>
                <c:pt idx="8">
                  <c:v>1650.0</c:v>
                </c:pt>
                <c:pt idx="9">
                  <c:v>1975.0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7300536"/>
        <c:axId val="717497752"/>
      </c:scatterChart>
      <c:valAx>
        <c:axId val="717300536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600">
                    <a:latin typeface="Arial Unicode MS"/>
                    <a:cs typeface="Arial Unicode MS"/>
                  </a:defRPr>
                </a:pPr>
                <a:r>
                  <a:rPr lang="en-US" sz="1600">
                    <a:latin typeface="Arial Unicode MS"/>
                    <a:cs typeface="Arial Unicode MS"/>
                  </a:rPr>
                  <a:t>d</a:t>
                </a:r>
                <a:r>
                  <a:rPr lang="en-US" sz="1600" baseline="0">
                    <a:latin typeface="Arial Unicode MS"/>
                    <a:cs typeface="Arial Unicode MS"/>
                  </a:rPr>
                  <a:t> (101) - spacing</a:t>
                </a:r>
                <a:endParaRPr lang="en-US" sz="1600">
                  <a:latin typeface="Arial Unicode MS"/>
                  <a:cs typeface="Arial Unicode MS"/>
                </a:endParaRPr>
              </a:p>
            </c:rich>
          </c:tx>
          <c:layout>
            <c:manualLayout>
              <c:xMode val="edge"/>
              <c:yMode val="edge"/>
              <c:x val="0.387346517659532"/>
              <c:y val="0.946772149246095"/>
            </c:manualLayout>
          </c:layout>
          <c:overlay val="0"/>
        </c:title>
        <c:numFmt formatCode="0.000" sourceLinked="1"/>
        <c:majorTickMark val="none"/>
        <c:minorTickMark val="none"/>
        <c:tickLblPos val="high"/>
        <c:spPr>
          <a:noFill/>
          <a:ln w="12700" cmpd="sng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 Unicode MS"/>
              </a:defRPr>
            </a:pPr>
            <a:endParaRPr lang="en-US"/>
          </a:p>
        </c:txPr>
        <c:crossAx val="717497752"/>
        <c:crosses val="autoZero"/>
        <c:crossBetween val="midCat"/>
      </c:valAx>
      <c:valAx>
        <c:axId val="717497752"/>
        <c:scaling>
          <c:orientation val="maxMin"/>
          <c:min val="600.0"/>
        </c:scaling>
        <c:delete val="0"/>
        <c:axPos val="l"/>
        <c:title>
          <c:tx>
            <c:rich>
              <a:bodyPr/>
              <a:lstStyle/>
              <a:p>
                <a:pPr>
                  <a:defRPr sz="1600">
                    <a:latin typeface="Arial Unicode MS"/>
                    <a:cs typeface="Arial Unicode MS"/>
                  </a:defRPr>
                </a:pPr>
                <a:r>
                  <a:rPr lang="en-US" sz="1600">
                    <a:latin typeface="Arial Unicode MS"/>
                    <a:cs typeface="Arial Unicode MS"/>
                  </a:rPr>
                  <a:t>Depth (m)</a:t>
                </a:r>
              </a:p>
            </c:rich>
          </c:tx>
          <c:layout>
            <c:manualLayout>
              <c:xMode val="edge"/>
              <c:yMode val="edge"/>
              <c:x val="0.005"/>
              <c:y val="0.3933158355205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 Unicode MS"/>
              </a:defRPr>
            </a:pPr>
            <a:endParaRPr lang="en-US"/>
          </a:p>
        </c:txPr>
        <c:crossAx val="717300536"/>
        <c:crosses val="autoZero"/>
        <c:crossBetween val="midCat"/>
        <c:majorUnit val="100.0"/>
      </c:valAx>
      <c:spPr>
        <a:solidFill>
          <a:srgbClr val="FFFFFF"/>
        </a:solidFill>
        <a:ln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100">
                <a:solidFill>
                  <a:srgbClr val="000000"/>
                </a:solidFill>
                <a:latin typeface="Arial Unicode MS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100">
                <a:solidFill>
                  <a:srgbClr val="000000"/>
                </a:solidFill>
                <a:latin typeface="Arial Unicode M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5912901837388"/>
          <c:y val="0.0336563748982004"/>
          <c:w val="0.271966535433071"/>
          <c:h val="0.0984076990376203"/>
        </c:manualLayout>
      </c:layout>
      <c:overlay val="0"/>
      <c:spPr>
        <a:ln>
          <a:solidFill>
            <a:srgbClr val="000000"/>
          </a:solidFill>
        </a:ln>
      </c:spPr>
      <c:txPr>
        <a:bodyPr/>
        <a:lstStyle/>
        <a:p>
          <a:pPr>
            <a:defRPr>
              <a:latin typeface="Arial Unicode MS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200-250</a:t>
            </a:r>
            <a:r>
              <a:rPr lang="en-US" sz="1800" baseline="0"/>
              <a:t> </a:t>
            </a:r>
            <a:r>
              <a:rPr lang="en-US" sz="1800"/>
              <a:t>C°</a:t>
            </a:r>
          </a:p>
        </c:rich>
      </c:tx>
      <c:layout>
        <c:manualLayout>
          <c:xMode val="edge"/>
          <c:yMode val="edge"/>
          <c:x val="0.344917614464859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981991834354"/>
          <c:y val="0.128161888701518"/>
          <c:w val="0.637248468941382"/>
          <c:h val="0.737399387576553"/>
        </c:manualLayout>
      </c:layout>
      <c:scatterChart>
        <c:scatterStyle val="lineMarker"/>
        <c:varyColors val="0"/>
        <c:ser>
          <c:idx val="0"/>
          <c:order val="0"/>
          <c:tx>
            <c:v>200-250(C)</c:v>
          </c:tx>
          <c:spPr>
            <a:ln w="47625">
              <a:noFill/>
            </a:ln>
          </c:spPr>
          <c:trendline>
            <c:spPr>
              <a:ln w="38100">
                <a:solidFill>
                  <a:schemeClr val="accent1"/>
                </a:solidFill>
                <a:tailEnd type="arrow"/>
              </a:ln>
            </c:spPr>
            <c:trendlineType val="linear"/>
            <c:dispRSqr val="1"/>
            <c:dispEq val="0"/>
            <c:trendlineLbl>
              <c:layout/>
              <c:numFmt formatCode="#,##0.00" sourceLinked="0"/>
              <c:txPr>
                <a:bodyPr/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Mizutani!$B$15:$B$21</c:f>
              <c:numCache>
                <c:formatCode>General</c:formatCode>
                <c:ptCount val="7"/>
                <c:pt idx="0">
                  <c:v>42.0</c:v>
                </c:pt>
                <c:pt idx="1">
                  <c:v>20.2</c:v>
                </c:pt>
                <c:pt idx="2">
                  <c:v>42.5</c:v>
                </c:pt>
                <c:pt idx="3">
                  <c:v>60.0</c:v>
                </c:pt>
                <c:pt idx="4">
                  <c:v>79.3</c:v>
                </c:pt>
                <c:pt idx="5">
                  <c:v>10.0</c:v>
                </c:pt>
                <c:pt idx="6">
                  <c:v>31.0</c:v>
                </c:pt>
              </c:numCache>
            </c:numRef>
          </c:xVal>
          <c:yVal>
            <c:numRef>
              <c:f>Mizutani!$C$15:$C$21</c:f>
              <c:numCache>
                <c:formatCode>0.00</c:formatCode>
                <c:ptCount val="7"/>
                <c:pt idx="0">
                  <c:v>4.08</c:v>
                </c:pt>
                <c:pt idx="1">
                  <c:v>4.09</c:v>
                </c:pt>
                <c:pt idx="2">
                  <c:v>4.07</c:v>
                </c:pt>
                <c:pt idx="3">
                  <c:v>4.07</c:v>
                </c:pt>
                <c:pt idx="4">
                  <c:v>4.05</c:v>
                </c:pt>
                <c:pt idx="5">
                  <c:v>4.08</c:v>
                </c:pt>
                <c:pt idx="6">
                  <c:v>4.07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285800"/>
        <c:axId val="559290808"/>
      </c:scatterChart>
      <c:valAx>
        <c:axId val="559285800"/>
        <c:scaling>
          <c:orientation val="minMax"/>
          <c:max val="8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1" i="0" u="none" strike="noStrike" baseline="0">
                    <a:effectLst/>
                  </a:rPr>
                  <a:t>Time (h)</a:t>
                </a:r>
                <a:r>
                  <a:rPr lang="en-US" sz="1200" b="1" i="0" u="none" strike="noStrike" baseline="0"/>
                  <a:t> 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94534011633344"/>
              <c:y val="0.9454749859471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crossAx val="559290808"/>
        <c:crosses val="autoZero"/>
        <c:crossBetween val="midCat"/>
        <c:majorUnit val="20.0"/>
      </c:valAx>
      <c:valAx>
        <c:axId val="559290808"/>
        <c:scaling>
          <c:orientation val="minMax"/>
          <c:min val="4.0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b="1" i="0" baseline="0">
                    <a:effectLst/>
                  </a:rPr>
                  <a:t>d</a:t>
                </a:r>
                <a:r>
                  <a:rPr lang="en-US" sz="1400" b="1" i="0" baseline="-25000">
                    <a:effectLst/>
                  </a:rPr>
                  <a:t>101</a:t>
                </a:r>
                <a:r>
                  <a:rPr lang="en-US" sz="1400" b="1" i="0" baseline="0">
                    <a:effectLst/>
                  </a:rPr>
                  <a:t>-spacing (Å)</a:t>
                </a:r>
                <a:endParaRPr lang="en-US" sz="1400">
                  <a:effectLst/>
                </a:endParaRPr>
              </a:p>
            </c:rich>
          </c:tx>
          <c:layout>
            <c:manualLayout>
              <c:xMode val="edge"/>
              <c:yMode val="edge"/>
              <c:x val="0.00395882818685669"/>
              <c:y val="0.346613155227435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crossAx val="559285800"/>
        <c:crosses val="autoZero"/>
        <c:crossBetween val="midCat"/>
        <c:majorUnit val="0.01"/>
      </c:valAx>
      <c:spPr>
        <a:solidFill>
          <a:srgbClr val="FFFFFF"/>
        </a:solidFill>
        <a:ln>
          <a:solidFill>
            <a:srgbClr val="000000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250-278</a:t>
            </a:r>
            <a:r>
              <a:rPr lang="en-US" sz="1800" baseline="0"/>
              <a:t> </a:t>
            </a:r>
            <a:r>
              <a:rPr lang="en-US" sz="1800"/>
              <a:t>C°</a:t>
            </a:r>
          </a:p>
        </c:rich>
      </c:tx>
      <c:layout>
        <c:manualLayout>
          <c:xMode val="edge"/>
          <c:yMode val="edge"/>
          <c:x val="0.403619678181557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444954797317"/>
          <c:y val="0.128161888701518"/>
          <c:w val="0.63467738407699"/>
          <c:h val="0.737497812773403"/>
        </c:manualLayout>
      </c:layout>
      <c:scatterChart>
        <c:scatterStyle val="lineMarker"/>
        <c:varyColors val="0"/>
        <c:ser>
          <c:idx val="0"/>
          <c:order val="0"/>
          <c:tx>
            <c:v>250-278(C)</c:v>
          </c:tx>
          <c:spPr>
            <a:ln w="47625">
              <a:noFill/>
            </a:ln>
          </c:spPr>
          <c:trendline>
            <c:spPr>
              <a:ln w="38100">
                <a:solidFill>
                  <a:schemeClr val="accent1"/>
                </a:solidFill>
                <a:tailEnd type="arrow"/>
              </a:ln>
            </c:spPr>
            <c:trendlineType val="linear"/>
            <c:dispRSqr val="1"/>
            <c:dispEq val="0"/>
            <c:trendlineLbl>
              <c:layout/>
              <c:numFmt formatCode="#,##0.00" sourceLinked="0"/>
              <c:txPr>
                <a:bodyPr/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Mizutani!$B$22:$B$27</c:f>
              <c:numCache>
                <c:formatCode>General</c:formatCode>
                <c:ptCount val="6"/>
                <c:pt idx="0">
                  <c:v>7.1</c:v>
                </c:pt>
                <c:pt idx="1">
                  <c:v>3.6</c:v>
                </c:pt>
                <c:pt idx="2">
                  <c:v>4.5</c:v>
                </c:pt>
                <c:pt idx="3">
                  <c:v>6.2</c:v>
                </c:pt>
                <c:pt idx="4">
                  <c:v>8.0</c:v>
                </c:pt>
                <c:pt idx="5">
                  <c:v>11.5</c:v>
                </c:pt>
              </c:numCache>
            </c:numRef>
          </c:xVal>
          <c:yVal>
            <c:numRef>
              <c:f>Mizutani!$C$22:$C$27</c:f>
              <c:numCache>
                <c:formatCode>0.00</c:formatCode>
                <c:ptCount val="6"/>
                <c:pt idx="0">
                  <c:v>4.08</c:v>
                </c:pt>
                <c:pt idx="1">
                  <c:v>4.08</c:v>
                </c:pt>
                <c:pt idx="2">
                  <c:v>4.08</c:v>
                </c:pt>
                <c:pt idx="3">
                  <c:v>4.07</c:v>
                </c:pt>
                <c:pt idx="4">
                  <c:v>4.07</c:v>
                </c:pt>
                <c:pt idx="5">
                  <c:v>4.05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9156856"/>
        <c:axId val="839162776"/>
      </c:scatterChart>
      <c:valAx>
        <c:axId val="839156856"/>
        <c:scaling>
          <c:orientation val="minMax"/>
          <c:max val="15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1" i="0" u="none" strike="noStrike" baseline="0">
                    <a:effectLst/>
                  </a:rPr>
                  <a:t>Time (h)</a:t>
                </a:r>
                <a:r>
                  <a:rPr lang="en-US" sz="1200" b="1" i="0" u="none" strike="noStrike" baseline="0"/>
                  <a:t> 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51535744789621"/>
              <c:y val="0.9510961214165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crossAx val="839162776"/>
        <c:crosses val="autoZero"/>
        <c:crossBetween val="midCat"/>
      </c:valAx>
      <c:valAx>
        <c:axId val="839162776"/>
        <c:scaling>
          <c:orientation val="minMax"/>
          <c:max val="4.1"/>
          <c:min val="4.0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b="1" i="0" baseline="0">
                    <a:effectLst/>
                  </a:rPr>
                  <a:t>d</a:t>
                </a:r>
                <a:r>
                  <a:rPr lang="en-US" sz="1400" b="1" i="0" baseline="-25000">
                    <a:effectLst/>
                  </a:rPr>
                  <a:t>101</a:t>
                </a:r>
                <a:r>
                  <a:rPr lang="en-US" sz="1400" b="1" i="0" baseline="0">
                    <a:effectLst/>
                  </a:rPr>
                  <a:t>-spacing (Å)</a:t>
                </a:r>
                <a:endParaRPr lang="en-US" sz="1400">
                  <a:effectLst/>
                </a:endParaRPr>
              </a:p>
            </c:rich>
          </c:tx>
          <c:layout>
            <c:manualLayout>
              <c:xMode val="edge"/>
              <c:yMode val="edge"/>
              <c:x val="0.00395882818685669"/>
              <c:y val="0.346613155227435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crossAx val="839156856"/>
        <c:crosses val="autoZero"/>
        <c:crossBetween val="midCat"/>
        <c:majorUnit val="0.01"/>
      </c:valAx>
      <c:spPr>
        <a:solidFill>
          <a:srgbClr val="FFFFFF"/>
        </a:solidFill>
        <a:ln>
          <a:solidFill>
            <a:srgbClr val="000000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Well 30</a:t>
            </a:r>
            <a:r>
              <a:rPr lang="en-US" baseline="0"/>
              <a:t> </a:t>
            </a:r>
            <a:r>
              <a:rPr lang="en-US"/>
              <a:t>(Orcutt Field)</a:t>
            </a:r>
          </a:p>
        </c:rich>
      </c:tx>
      <c:layout>
        <c:manualLayout>
          <c:xMode val="edge"/>
          <c:yMode val="edge"/>
          <c:x val="0.222967091485763"/>
          <c:y val="0.02723314503136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173397359421"/>
          <c:y val="0.136619462599855"/>
          <c:w val="0.662044907738805"/>
          <c:h val="0.745484020379805"/>
        </c:manualLayout>
      </c:layout>
      <c:scatterChart>
        <c:scatterStyle val="lineMarker"/>
        <c:varyColors val="0"/>
        <c:ser>
          <c:idx val="0"/>
          <c:order val="0"/>
          <c:tx>
            <c:v>Well 30 (Orcutt Field)</c:v>
          </c:tx>
          <c:spPr>
            <a:ln w="47625">
              <a:noFill/>
            </a:ln>
          </c:spPr>
          <c:trendline>
            <c:spPr>
              <a:ln w="38100">
                <a:solidFill>
                  <a:schemeClr val="accent1"/>
                </a:solidFill>
                <a:headEnd type="arrow"/>
              </a:ln>
            </c:spPr>
            <c:trendlineType val="linear"/>
            <c:dispRSqr val="1"/>
            <c:dispEq val="0"/>
            <c:trendlineLbl>
              <c:layout/>
              <c:numFmt formatCode="#,##0.00" sourceLinked="0"/>
              <c:txPr>
                <a:bodyPr/>
                <a:lstStyle/>
                <a:p>
                  <a:pPr>
                    <a:defRPr sz="1200"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Pisciotto!$M$78:$M$83</c:f>
              <c:numCache>
                <c:formatCode>0.000</c:formatCode>
                <c:ptCount val="6"/>
                <c:pt idx="0">
                  <c:v>4.066</c:v>
                </c:pt>
                <c:pt idx="1">
                  <c:v>4.064999999999993</c:v>
                </c:pt>
                <c:pt idx="2">
                  <c:v>4.061999999999998</c:v>
                </c:pt>
                <c:pt idx="3">
                  <c:v>4.049</c:v>
                </c:pt>
                <c:pt idx="4">
                  <c:v>4.061</c:v>
                </c:pt>
                <c:pt idx="5">
                  <c:v>4.046</c:v>
                </c:pt>
              </c:numCache>
            </c:numRef>
          </c:xVal>
          <c:yVal>
            <c:numRef>
              <c:f>Pisciotto!$K$78:$K$83</c:f>
              <c:numCache>
                <c:formatCode>General</c:formatCode>
                <c:ptCount val="6"/>
                <c:pt idx="0">
                  <c:v>707.0</c:v>
                </c:pt>
                <c:pt idx="1">
                  <c:v>710.0</c:v>
                </c:pt>
                <c:pt idx="2">
                  <c:v>714.0</c:v>
                </c:pt>
                <c:pt idx="3">
                  <c:v>717.0</c:v>
                </c:pt>
                <c:pt idx="4">
                  <c:v>720.0</c:v>
                </c:pt>
                <c:pt idx="5">
                  <c:v>723.0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6488"/>
        <c:axId val="1932904"/>
      </c:scatterChart>
      <c:valAx>
        <c:axId val="1846488"/>
        <c:scaling>
          <c:orientation val="minMax"/>
          <c:min val="4.04"/>
        </c:scaling>
        <c:delete val="0"/>
        <c:axPos val="t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i="0" u="none" strike="noStrike" baseline="0">
                    <a:effectLst/>
                  </a:rPr>
                  <a:t>d</a:t>
                </a:r>
                <a:r>
                  <a:rPr lang="en-US" sz="1400" b="1" i="0" u="none" strike="noStrike" baseline="-25000">
                    <a:effectLst/>
                  </a:rPr>
                  <a:t>101</a:t>
                </a:r>
                <a:r>
                  <a:rPr lang="en-US" sz="1400" b="1" i="0" u="none" strike="noStrike" baseline="0">
                    <a:effectLst/>
                  </a:rPr>
                  <a:t>-spacing (Å)</a:t>
                </a:r>
                <a:r>
                  <a:rPr lang="en-US" sz="1400" b="1" i="0" u="none" strike="noStrike" baseline="0"/>
                  <a:t> 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0.38741284077014"/>
              <c:y val="0.94680467989425"/>
            </c:manualLayout>
          </c:layout>
          <c:overlay val="0"/>
        </c:title>
        <c:numFmt formatCode="0.00" sourceLinked="0"/>
        <c:majorTickMark val="out"/>
        <c:minorTickMark val="none"/>
        <c:tickLblPos val="high"/>
        <c:txPr>
          <a:bodyPr/>
          <a:lstStyle/>
          <a:p>
            <a:pPr>
              <a:defRPr sz="1200"/>
            </a:pPr>
            <a:endParaRPr lang="en-US"/>
          </a:p>
        </c:txPr>
        <c:crossAx val="1932904"/>
        <c:crosses val="autoZero"/>
        <c:crossBetween val="midCat"/>
      </c:valAx>
      <c:valAx>
        <c:axId val="1932904"/>
        <c:scaling>
          <c:orientation val="maxMin"/>
          <c:min val="7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Stratigraphic Depth (m)</a:t>
                </a:r>
              </a:p>
            </c:rich>
          </c:tx>
          <c:layout>
            <c:manualLayout>
              <c:xMode val="edge"/>
              <c:yMode val="edge"/>
              <c:x val="0.0165721612053389"/>
              <c:y val="0.354379500555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846488"/>
        <c:crosses val="autoZero"/>
        <c:crossBetween val="midCat"/>
      </c:valAx>
      <c:spPr>
        <a:solidFill>
          <a:srgbClr val="FFFFFF"/>
        </a:solidFill>
        <a:ln>
          <a:solidFill>
            <a:srgbClr val="000000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Well 31</a:t>
            </a:r>
            <a:r>
              <a:rPr lang="en-US" baseline="0"/>
              <a:t> </a:t>
            </a:r>
            <a:r>
              <a:rPr lang="en-US"/>
              <a:t>(Orcutt Field)</a:t>
            </a:r>
          </a:p>
        </c:rich>
      </c:tx>
      <c:layout>
        <c:manualLayout>
          <c:xMode val="edge"/>
          <c:yMode val="edge"/>
          <c:x val="0.230921166672653"/>
          <c:y val="0.02046866334140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419969672882"/>
          <c:y val="0.136619462599855"/>
          <c:w val="0.650906143661835"/>
          <c:h val="0.745484020379805"/>
        </c:manualLayout>
      </c:layout>
      <c:scatterChart>
        <c:scatterStyle val="lineMarker"/>
        <c:varyColors val="0"/>
        <c:ser>
          <c:idx val="0"/>
          <c:order val="0"/>
          <c:tx>
            <c:v>Wells 31 (Orcutt Field)</c:v>
          </c:tx>
          <c:spPr>
            <a:ln w="47625">
              <a:noFill/>
            </a:ln>
          </c:spPr>
          <c:trendline>
            <c:spPr>
              <a:ln w="38100">
                <a:solidFill>
                  <a:schemeClr val="accent1"/>
                </a:solidFill>
                <a:headEnd type="arrow"/>
              </a:ln>
            </c:spPr>
            <c:trendlineType val="linear"/>
            <c:dispRSqr val="1"/>
            <c:dispEq val="0"/>
            <c:trendlineLbl>
              <c:layout/>
              <c:numFmt formatCode="#,##0.00" sourceLinked="0"/>
              <c:txPr>
                <a:bodyPr/>
                <a:lstStyle/>
                <a:p>
                  <a:pPr>
                    <a:defRPr sz="1200"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Pisciotto!$M$84:$M$87</c:f>
              <c:numCache>
                <c:formatCode>0.000</c:formatCode>
                <c:ptCount val="4"/>
                <c:pt idx="0">
                  <c:v>4.074</c:v>
                </c:pt>
                <c:pt idx="1">
                  <c:v>4.073</c:v>
                </c:pt>
                <c:pt idx="2">
                  <c:v>4.069</c:v>
                </c:pt>
                <c:pt idx="3">
                  <c:v>4.048</c:v>
                </c:pt>
              </c:numCache>
            </c:numRef>
          </c:xVal>
          <c:yVal>
            <c:numRef>
              <c:f>Pisciotto!$K$84:$K$87</c:f>
              <c:numCache>
                <c:formatCode>General</c:formatCode>
                <c:ptCount val="4"/>
                <c:pt idx="0">
                  <c:v>518.0</c:v>
                </c:pt>
                <c:pt idx="1">
                  <c:v>549.0</c:v>
                </c:pt>
                <c:pt idx="2">
                  <c:v>579.0</c:v>
                </c:pt>
                <c:pt idx="3">
                  <c:v>613.0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309944"/>
        <c:axId val="1888200"/>
      </c:scatterChart>
      <c:valAx>
        <c:axId val="559309944"/>
        <c:scaling>
          <c:orientation val="minMax"/>
          <c:min val="4.04"/>
        </c:scaling>
        <c:delete val="0"/>
        <c:axPos val="t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i="0" u="none" strike="noStrike" baseline="0">
                    <a:effectLst/>
                  </a:rPr>
                  <a:t>d</a:t>
                </a:r>
                <a:r>
                  <a:rPr lang="en-US" sz="1400" b="1" i="0" u="none" strike="noStrike" baseline="-25000">
                    <a:effectLst/>
                  </a:rPr>
                  <a:t>101</a:t>
                </a:r>
                <a:r>
                  <a:rPr lang="en-US" sz="1400" b="1" i="0" u="none" strike="noStrike" baseline="0">
                    <a:effectLst/>
                  </a:rPr>
                  <a:t>-spacing (Å)</a:t>
                </a:r>
                <a:r>
                  <a:rPr lang="en-US" sz="1400" b="1" i="0" u="none" strike="noStrike" baseline="0"/>
                  <a:t> 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0.388757415854742"/>
              <c:y val="0.944946674085819"/>
            </c:manualLayout>
          </c:layout>
          <c:overlay val="0"/>
        </c:title>
        <c:numFmt formatCode="0.00" sourceLinked="0"/>
        <c:majorTickMark val="out"/>
        <c:minorTickMark val="none"/>
        <c:tickLblPos val="high"/>
        <c:txPr>
          <a:bodyPr/>
          <a:lstStyle/>
          <a:p>
            <a:pPr>
              <a:defRPr sz="1200"/>
            </a:pPr>
            <a:endParaRPr lang="en-US"/>
          </a:p>
        </c:txPr>
        <c:crossAx val="1888200"/>
        <c:crosses val="autoZero"/>
        <c:crossBetween val="midCat"/>
      </c:valAx>
      <c:valAx>
        <c:axId val="188820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Stratigraphic</a:t>
                </a:r>
                <a:r>
                  <a:rPr lang="en-US" sz="1400" baseline="0"/>
                  <a:t> Depth (m)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0158662983270113"/>
              <c:y val="0.34045656927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59309944"/>
        <c:crosses val="autoZero"/>
        <c:crossBetween val="midCat"/>
      </c:valAx>
      <c:spPr>
        <a:solidFill>
          <a:srgbClr val="FFFFFF"/>
        </a:solidFill>
        <a:ln>
          <a:solidFill>
            <a:srgbClr val="000000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7765777140147"/>
          <c:y val="0.0289210233592881"/>
          <c:w val="0.689822186101029"/>
          <c:h val="0.824391962917318"/>
        </c:manualLayout>
      </c:layout>
      <c:scatterChart>
        <c:scatterStyle val="lineMarker"/>
        <c:varyColors val="0"/>
        <c:ser>
          <c:idx val="0"/>
          <c:order val="0"/>
          <c:tx>
            <c:v>800A</c:v>
          </c:tx>
          <c:spPr>
            <a:ln w="47625">
              <a:noFill/>
            </a:ln>
          </c:spPr>
          <c:xVal>
            <c:numRef>
              <c:f>'d101 data'!$D$3:$D$17</c:f>
              <c:numCache>
                <c:formatCode>General</c:formatCode>
                <c:ptCount val="15"/>
                <c:pt idx="0">
                  <c:v>4.0987</c:v>
                </c:pt>
                <c:pt idx="1">
                  <c:v>4.0958</c:v>
                </c:pt>
                <c:pt idx="2">
                  <c:v>4.0983</c:v>
                </c:pt>
                <c:pt idx="3">
                  <c:v>4.094099999999996</c:v>
                </c:pt>
                <c:pt idx="4">
                  <c:v>4.1033</c:v>
                </c:pt>
                <c:pt idx="5">
                  <c:v>4.095899999999999</c:v>
                </c:pt>
                <c:pt idx="6">
                  <c:v>4.0893</c:v>
                </c:pt>
                <c:pt idx="7">
                  <c:v>4.0894</c:v>
                </c:pt>
                <c:pt idx="8">
                  <c:v>4.1022</c:v>
                </c:pt>
                <c:pt idx="9">
                  <c:v>4.1062</c:v>
                </c:pt>
                <c:pt idx="10">
                  <c:v>4.08</c:v>
                </c:pt>
                <c:pt idx="11">
                  <c:v>4.0907</c:v>
                </c:pt>
                <c:pt idx="12">
                  <c:v>4.0857</c:v>
                </c:pt>
                <c:pt idx="13">
                  <c:v>4.094799999999998</c:v>
                </c:pt>
                <c:pt idx="14">
                  <c:v>4.068499999999998</c:v>
                </c:pt>
              </c:numCache>
            </c:numRef>
          </c:xVal>
          <c:yVal>
            <c:numRef>
              <c:f>'d101 data'!$B$3:$B$17</c:f>
              <c:numCache>
                <c:formatCode>General</c:formatCode>
                <c:ptCount val="15"/>
                <c:pt idx="0">
                  <c:v>40.14</c:v>
                </c:pt>
                <c:pt idx="1">
                  <c:v>59.2</c:v>
                </c:pt>
                <c:pt idx="2">
                  <c:v>59.2</c:v>
                </c:pt>
                <c:pt idx="3">
                  <c:v>87.97</c:v>
                </c:pt>
                <c:pt idx="4">
                  <c:v>87.97</c:v>
                </c:pt>
                <c:pt idx="5">
                  <c:v>97.57</c:v>
                </c:pt>
                <c:pt idx="6">
                  <c:v>97.57</c:v>
                </c:pt>
                <c:pt idx="7">
                  <c:v>107.24</c:v>
                </c:pt>
                <c:pt idx="8">
                  <c:v>144.98</c:v>
                </c:pt>
                <c:pt idx="9">
                  <c:v>163.74</c:v>
                </c:pt>
                <c:pt idx="10">
                  <c:v>182.23</c:v>
                </c:pt>
                <c:pt idx="11">
                  <c:v>191.17</c:v>
                </c:pt>
                <c:pt idx="12">
                  <c:v>200.81</c:v>
                </c:pt>
                <c:pt idx="13">
                  <c:v>266.13</c:v>
                </c:pt>
                <c:pt idx="14">
                  <c:v>267.42</c:v>
                </c:pt>
              </c:numCache>
            </c:numRef>
          </c:yVal>
          <c:smooth val="0"/>
        </c:ser>
        <c:ser>
          <c:idx val="1"/>
          <c:order val="1"/>
          <c:tx>
            <c:v>801A</c:v>
          </c:tx>
          <c:spPr>
            <a:ln w="47625">
              <a:noFill/>
            </a:ln>
          </c:spPr>
          <c:marker>
            <c:spPr>
              <a:noFill/>
              <a:ln>
                <a:solidFill>
                  <a:srgbClr val="660066"/>
                </a:solidFill>
              </a:ln>
            </c:spPr>
          </c:marker>
          <c:xVal>
            <c:numRef>
              <c:f>'d101 data'!$D$22:$D$32</c:f>
              <c:numCache>
                <c:formatCode>General</c:formatCode>
                <c:ptCount val="7"/>
                <c:pt idx="0">
                  <c:v>4.0968</c:v>
                </c:pt>
                <c:pt idx="1">
                  <c:v>4.107399999999997</c:v>
                </c:pt>
                <c:pt idx="2">
                  <c:v>4.0836</c:v>
                </c:pt>
                <c:pt idx="3">
                  <c:v>4.0989</c:v>
                </c:pt>
                <c:pt idx="4">
                  <c:v>4.0876</c:v>
                </c:pt>
                <c:pt idx="5">
                  <c:v>4.0911</c:v>
                </c:pt>
                <c:pt idx="6">
                  <c:v>4.0857</c:v>
                </c:pt>
              </c:numCache>
            </c:numRef>
          </c:xVal>
          <c:yVal>
            <c:numRef>
              <c:f>'d101 data'!$B$22:$B$32</c:f>
              <c:numCache>
                <c:formatCode>General</c:formatCode>
                <c:ptCount val="7"/>
                <c:pt idx="0">
                  <c:v>51.42</c:v>
                </c:pt>
                <c:pt idx="1">
                  <c:v>98.98</c:v>
                </c:pt>
                <c:pt idx="2">
                  <c:v>98.98</c:v>
                </c:pt>
                <c:pt idx="3">
                  <c:v>108.65</c:v>
                </c:pt>
                <c:pt idx="4">
                  <c:v>147.73</c:v>
                </c:pt>
                <c:pt idx="5">
                  <c:v>176.43</c:v>
                </c:pt>
                <c:pt idx="6">
                  <c:v>338.91</c:v>
                </c:pt>
              </c:numCache>
            </c:numRef>
          </c:yVal>
          <c:smooth val="0"/>
        </c:ser>
        <c:ser>
          <c:idx val="2"/>
          <c:order val="2"/>
          <c:tx>
            <c:v>802A</c:v>
          </c:tx>
          <c:spPr>
            <a:ln w="47625">
              <a:noFill/>
            </a:ln>
          </c:spPr>
          <c:marker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'd101 data'!$D$37:$D$47</c:f>
              <c:numCache>
                <c:formatCode>General</c:formatCode>
                <c:ptCount val="11"/>
                <c:pt idx="0">
                  <c:v>4.0851</c:v>
                </c:pt>
                <c:pt idx="1">
                  <c:v>4.097799999999999</c:v>
                </c:pt>
                <c:pt idx="2">
                  <c:v>4.1056</c:v>
                </c:pt>
                <c:pt idx="3">
                  <c:v>4.091</c:v>
                </c:pt>
                <c:pt idx="4">
                  <c:v>4.0924</c:v>
                </c:pt>
                <c:pt idx="5">
                  <c:v>4.1114</c:v>
                </c:pt>
                <c:pt idx="6">
                  <c:v>4.0765</c:v>
                </c:pt>
                <c:pt idx="7">
                  <c:v>4.0964</c:v>
                </c:pt>
                <c:pt idx="8">
                  <c:v>4.0691</c:v>
                </c:pt>
                <c:pt idx="9">
                  <c:v>4.0561</c:v>
                </c:pt>
                <c:pt idx="10">
                  <c:v>4.0894</c:v>
                </c:pt>
              </c:numCache>
            </c:numRef>
          </c:xVal>
          <c:yVal>
            <c:numRef>
              <c:f>'d101 data'!$B$37:$B$47</c:f>
              <c:numCache>
                <c:formatCode>General</c:formatCode>
                <c:ptCount val="11"/>
                <c:pt idx="0">
                  <c:v>285.8</c:v>
                </c:pt>
                <c:pt idx="1">
                  <c:v>286.56</c:v>
                </c:pt>
                <c:pt idx="2">
                  <c:v>311.63</c:v>
                </c:pt>
                <c:pt idx="3">
                  <c:v>311.78</c:v>
                </c:pt>
                <c:pt idx="4">
                  <c:v>321.38</c:v>
                </c:pt>
                <c:pt idx="5">
                  <c:v>349.08</c:v>
                </c:pt>
                <c:pt idx="6">
                  <c:v>373.06</c:v>
                </c:pt>
                <c:pt idx="7">
                  <c:v>382.51</c:v>
                </c:pt>
                <c:pt idx="8">
                  <c:v>463.1</c:v>
                </c:pt>
                <c:pt idx="9">
                  <c:v>463.72</c:v>
                </c:pt>
                <c:pt idx="10">
                  <c:v>479.48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6296"/>
        <c:axId val="523297688"/>
      </c:scatterChart>
      <c:valAx>
        <c:axId val="1786296"/>
        <c:scaling>
          <c:orientation val="minMax"/>
          <c:max val="4.119999999999997"/>
          <c:min val="4.04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d</a:t>
                </a:r>
                <a:r>
                  <a:rPr lang="en-US" sz="1600" baseline="-25000" dirty="0" smtClean="0"/>
                  <a:t>101</a:t>
                </a:r>
                <a:r>
                  <a:rPr lang="en-US" sz="1600" dirty="0" smtClean="0"/>
                  <a:t>-</a:t>
                </a:r>
                <a:r>
                  <a:rPr lang="en-US" sz="1600" dirty="0"/>
                  <a:t>spacing </a:t>
                </a:r>
              </a:p>
            </c:rich>
          </c:tx>
          <c:layout>
            <c:manualLayout>
              <c:xMode val="edge"/>
              <c:yMode val="edge"/>
              <c:x val="0.446723578132544"/>
              <c:y val="0.936554149258437"/>
            </c:manualLayout>
          </c:layout>
          <c:overlay val="0"/>
        </c:title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1400"/>
            </a:pPr>
            <a:endParaRPr lang="en-US"/>
          </a:p>
        </c:txPr>
        <c:crossAx val="523297688"/>
        <c:crosses val="autoZero"/>
        <c:crossBetween val="midCat"/>
        <c:majorUnit val="0.04"/>
      </c:valAx>
      <c:valAx>
        <c:axId val="523297688"/>
        <c:scaling>
          <c:orientation val="maxMin"/>
          <c:max val="5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 (mbsf)</a:t>
                </a:r>
              </a:p>
            </c:rich>
          </c:tx>
          <c:layout>
            <c:manualLayout>
              <c:xMode val="edge"/>
              <c:yMode val="edge"/>
              <c:x val="0.0149528904312353"/>
              <c:y val="0.34309176403693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6296"/>
        <c:crosses val="autoZero"/>
        <c:crossBetween val="midCat"/>
        <c:majorUnit val="100.0"/>
      </c:valAx>
      <c:spPr>
        <a:solidFill>
          <a:schemeClr val="tx1"/>
        </a:solidFill>
      </c:spPr>
    </c:plotArea>
    <c:legend>
      <c:legendPos val="l"/>
      <c:layout>
        <c:manualLayout>
          <c:xMode val="edge"/>
          <c:yMode val="edge"/>
          <c:x val="0.259971656661705"/>
          <c:y val="0.0471408823986817"/>
          <c:w val="0.20949032533724"/>
          <c:h val="0.140511504471285"/>
        </c:manualLayout>
      </c:layout>
      <c:overlay val="1"/>
      <c:txPr>
        <a:bodyPr/>
        <a:lstStyle/>
        <a:p>
          <a:pPr>
            <a:defRPr>
              <a:solidFill>
                <a:schemeClr val="bg2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 Unicode MS"/>
          <a:cs typeface="Arial Unicode MS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D80DB33-054E-6C48-B37B-5523B033A882}" type="datetimeFigureOut">
              <a:rPr lang="en-US"/>
              <a:pPr>
                <a:defRPr/>
              </a:pPr>
              <a:t>10/16/14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3445B73-6622-284D-95EF-559042178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34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20000"/>
              </a:spcBef>
              <a:buFontTx/>
              <a:buChar char="•"/>
              <a:defRPr sz="1200"/>
            </a:lvl1pPr>
          </a:lstStyle>
          <a:p>
            <a:pPr>
              <a:defRPr/>
            </a:pPr>
            <a:fld id="{BFBA4984-04D6-404F-A728-215E44EA1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97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DAD7940-3B1E-AD4C-AF86-C668E1EB12AF}" type="slidenum">
              <a:rPr lang="en-US" sz="1200" smtClean="0"/>
              <a:pPr>
                <a:defRPr/>
              </a:pPr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Go back to Keller and Isaacs figure</a:t>
            </a:r>
          </a:p>
          <a:p>
            <a:pPr>
              <a:defRPr/>
            </a:pPr>
            <a:r>
              <a:rPr lang="en-US" dirty="0" smtClean="0"/>
              <a:t>This figure was not </a:t>
            </a:r>
            <a:r>
              <a:rPr lang="en-US" dirty="0" err="1" smtClean="0"/>
              <a:t>contructed</a:t>
            </a:r>
            <a:r>
              <a:rPr lang="en-US" dirty="0" smtClean="0"/>
              <a:t> from stratigraphic </a:t>
            </a:r>
            <a:r>
              <a:rPr lang="en-US" dirty="0" err="1" smtClean="0"/>
              <a:t>sucession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It was constructed using rock the were lateral and were probably buried to different depths</a:t>
            </a:r>
          </a:p>
          <a:p>
            <a:pPr>
              <a:defRPr/>
            </a:pPr>
            <a:r>
              <a:rPr lang="en-US" dirty="0" smtClean="0"/>
              <a:t>A trend of decreased of d101 spacing with composition, from a single member of the Mont take </a:t>
            </a:r>
            <a:r>
              <a:rPr lang="en-US" dirty="0" err="1" smtClean="0"/>
              <a:t>laterlly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Based on her observation and from previous studies,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B8F743-0DE7-A142-9713-76CA6B41BC2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no (or few) rocks with higher</a:t>
            </a:r>
            <a:r>
              <a:rPr lang="en-US" baseline="0" dirty="0" smtClean="0"/>
              <a:t> d(101) than the limit-line for an specific composition in each member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FD3A4-47FC-A24B-8200-8DFC0F41C00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6BEA7B-A660-DF40-A99F-F9C99D71CF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Explain</a:t>
            </a:r>
            <a:r>
              <a:rPr lang="en-US" baseline="0" dirty="0" smtClean="0"/>
              <a:t> that the silica migration relates to dissolution of the highest solubility, least ordered opal-CT crystallites and re-precipitation as lower solubility, better ordered opal-CT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0896CB-48A9-6147-B39F-4BB0C78C72A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Point Conception COST Well is located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0896CB-48A9-6147-B39F-4BB0C78C72A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04B11-E10D-E44C-AF54-0AE394175E9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Point Conception COST Well is located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6E3811-644B-5F44-ABE1-ADCD7611761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Point Conception COST Well is located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1C030A-2E5E-F047-B374-557AF01BB67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Point Conception COST Well is located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7DED9-606F-1C44-8BF1-A6C106C07D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no (or few) rocks with higher</a:t>
            </a:r>
            <a:r>
              <a:rPr lang="en-US" baseline="0" dirty="0" smtClean="0"/>
              <a:t> d(101) than the limit-line for an specific composition in each member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FD3A4-47FC-A24B-8200-8DFC0F41C00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initial hypothesis was that we were going to see the same trends and would be able to add to the model to make is more concise and detailed.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3F272-BC08-934E-8A89-6917421CBB6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7D29450-A94B-8044-8C3E-933677DB0704}" type="slidenum">
              <a:rPr lang="en-US" sz="1200" smtClean="0">
                <a:latin typeface="Calibri" charset="0"/>
              </a:rPr>
              <a:pPr eaLnBrk="1" hangingPunct="1">
                <a:spcBef>
                  <a:spcPct val="0"/>
                </a:spcBef>
                <a:defRPr/>
              </a:pPr>
              <a:t>31</a:t>
            </a:fld>
            <a:endParaRPr lang="en-US" sz="120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Point Conception COST Well is located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1C030A-2E5E-F047-B374-557AF01BB67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following slides will show opal-CT d101-spacing plotted vs. depth for each member of the Sisquoc and Monterey Formations.  This trend is opposite of what is predicted.</a:t>
            </a:r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50-60 range shows a good trend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A4984-04D6-404F-A728-215E44EA119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91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E64AB-E8F3-3B40-830B-49881F9F372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Point Conception COST Well is located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A4DCDA-4C6B-304A-B85B-E83DF833064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Bearing Sea gulf of Alaska</a:t>
            </a:r>
          </a:p>
          <a:p>
            <a:pPr>
              <a:defRPr/>
            </a:pPr>
            <a:r>
              <a:rPr lang="en-US" dirty="0" smtClean="0"/>
              <a:t>ODP </a:t>
            </a:r>
          </a:p>
          <a:p>
            <a:pPr>
              <a:defRPr/>
            </a:pPr>
            <a:r>
              <a:rPr lang="en-US" dirty="0" smtClean="0"/>
              <a:t>Three showed scatter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D450A-2B87-5444-AD32-C79EB5786B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Deep west pacific </a:t>
            </a:r>
            <a:r>
              <a:rPr lang="en-US" dirty="0" err="1" smtClean="0"/>
              <a:t>mesozic</a:t>
            </a:r>
            <a:r>
              <a:rPr lang="en-US" dirty="0" smtClean="0"/>
              <a:t> and </a:t>
            </a:r>
            <a:r>
              <a:rPr lang="en-US" dirty="0" err="1" smtClean="0"/>
              <a:t>cenozic</a:t>
            </a:r>
            <a:r>
              <a:rPr lang="en-US" dirty="0" smtClean="0"/>
              <a:t> sediments</a:t>
            </a:r>
          </a:p>
          <a:p>
            <a:pPr>
              <a:defRPr/>
            </a:pPr>
            <a:r>
              <a:rPr lang="en-US" dirty="0" smtClean="0"/>
              <a:t>3 different core holes</a:t>
            </a:r>
          </a:p>
          <a:p>
            <a:pPr>
              <a:defRPr/>
            </a:pPr>
            <a:r>
              <a:rPr lang="en-US" dirty="0" smtClean="0"/>
              <a:t>The overall composition </a:t>
            </a:r>
          </a:p>
          <a:p>
            <a:pPr>
              <a:defRPr/>
            </a:pPr>
            <a:r>
              <a:rPr lang="en-US" dirty="0" smtClean="0"/>
              <a:t>Very weak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6BD22B-2199-544A-9713-59CAC5735D2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But when plotted for composition it show very weak correlations with depth, trends are weakly linear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11CC17-5526-0E42-9851-6994E53C002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 this ratio decreases opal-CT forms later (because the initial orders was higher) and quartz forms earlier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084127-04E9-E244-A4F0-261A8BE2622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84176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3402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1334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675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5758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34948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865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8067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316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51348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48976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72340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7033" name="Text Box 41"/>
          <p:cNvSpPr txBox="1">
            <a:spLocks noChangeArrowheads="1"/>
          </p:cNvSpPr>
          <p:nvPr userDrawn="1"/>
        </p:nvSpPr>
        <p:spPr bwMode="auto">
          <a:xfrm>
            <a:off x="179388" y="6403975"/>
            <a:ext cx="68643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000" i="1" dirty="0">
                <a:latin typeface="Geneva" charset="0"/>
                <a:cs typeface="+mn-cs"/>
              </a:rPr>
              <a:t>Long Beach MARS Project</a:t>
            </a:r>
            <a:r>
              <a:rPr lang="en-US" sz="1800" i="1" dirty="0">
                <a:latin typeface="Geneva" charset="0"/>
                <a:cs typeface="+mn-cs"/>
              </a:rPr>
              <a:t>: </a:t>
            </a:r>
            <a:r>
              <a:rPr lang="en-US" sz="1600" i="1" dirty="0">
                <a:latin typeface="Geneva" charset="0"/>
                <a:cs typeface="+mn-cs"/>
              </a:rPr>
              <a:t>Monterey and Related Sediments</a:t>
            </a:r>
            <a:endParaRPr lang="en-US" sz="1800" i="1" dirty="0">
              <a:latin typeface="Geneva" charset="0"/>
              <a:cs typeface="+mn-cs"/>
            </a:endParaRPr>
          </a:p>
        </p:txBody>
      </p:sp>
      <p:pic>
        <p:nvPicPr>
          <p:cNvPr id="6" name="Picture 5" descr="blue_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80" y="6025571"/>
            <a:ext cx="1422400" cy="77470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79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5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.wdp"/><Relationship Id="rId5" Type="http://schemas.openxmlformats.org/officeDocument/2006/relationships/image" Target="../media/image18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Opral_Pisciotto's-Ridge-trans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9"/>
          <p:cNvSpPr txBox="1">
            <a:spLocks noChangeArrowheads="1"/>
          </p:cNvSpPr>
          <p:nvPr/>
        </p:nvSpPr>
        <p:spPr bwMode="auto">
          <a:xfrm>
            <a:off x="0" y="5734050"/>
            <a:ext cx="727075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>
                <a:latin typeface="Calibri" charset="0"/>
              </a:rPr>
              <a:t>By. </a:t>
            </a:r>
            <a:r>
              <a:rPr lang="en-US" b="1">
                <a:latin typeface="Calibri" charset="0"/>
              </a:rPr>
              <a:t>Idu Opral Ijeoma </a:t>
            </a:r>
            <a:r>
              <a:rPr lang="en-US">
                <a:latin typeface="Calibri" charset="0"/>
              </a:rPr>
              <a:t>and Richard J.  Behl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test of diagenetic ordering in siliceous lithofacies, Monterey Formation, southwestern Casmalia Hills,  </a:t>
            </a:r>
            <a:b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Santa Maria basin, California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8" y="206375"/>
            <a:ext cx="4829175" cy="658813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solidFill>
                  <a:srgbClr val="00FFFF"/>
                </a:solidFill>
              </a:rPr>
              <a:t>Results</a:t>
            </a:r>
            <a:endParaRPr lang="en-US" sz="4000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955675"/>
            <a:ext cx="8520113" cy="4887913"/>
          </a:xfrm>
        </p:spPr>
        <p:txBody>
          <a:bodyPr/>
          <a:lstStyle/>
          <a:p>
            <a:pPr>
              <a:buSzPct val="100000"/>
              <a:defRPr/>
            </a:pPr>
            <a:r>
              <a:rPr lang="en-US" sz="2400" dirty="0" smtClean="0">
                <a:effectLst/>
              </a:rPr>
              <a:t>The data shows a very weak trend of decreasing opal-CT d</a:t>
            </a:r>
            <a:r>
              <a:rPr lang="en-US" sz="2400" baseline="-25000" dirty="0" smtClean="0">
                <a:effectLst/>
              </a:rPr>
              <a:t>101</a:t>
            </a:r>
            <a:r>
              <a:rPr lang="en-US" sz="2400" dirty="0" smtClean="0">
                <a:effectLst/>
              </a:rPr>
              <a:t>-spacing with stratigraphic depth for certain narrow compositional ranges within individual members of the Sisquoc and Monterey formations</a:t>
            </a:r>
          </a:p>
          <a:p>
            <a:pPr>
              <a:buSzPct val="100000"/>
              <a:defRPr/>
            </a:pPr>
            <a:endParaRPr lang="en-US" sz="2400" dirty="0" smtClean="0">
              <a:effectLst/>
            </a:endParaRPr>
          </a:p>
          <a:p>
            <a:pPr>
              <a:buSzPct val="100000"/>
              <a:defRPr/>
            </a:pPr>
            <a:r>
              <a:rPr lang="en-US" sz="2400" dirty="0">
                <a:effectLst/>
              </a:rPr>
              <a:t>These highly scattered data with generally only weak trends are not at all similar to the smooth linear to curvilinear progressions shown by Murata and co-workers (1974; 1975) or suggested by Isaacs (</a:t>
            </a:r>
            <a:r>
              <a:rPr lang="en-US" sz="2400" dirty="0" smtClean="0">
                <a:effectLst/>
              </a:rPr>
              <a:t>198)</a:t>
            </a:r>
          </a:p>
          <a:p>
            <a:pPr>
              <a:buSzPct val="100000"/>
              <a:defRPr/>
            </a:pPr>
            <a:endParaRPr lang="en-US" sz="2400" dirty="0" smtClean="0">
              <a:effectLst/>
            </a:endParaRPr>
          </a:p>
          <a:p>
            <a:pPr>
              <a:buSzPct val="100000"/>
              <a:defRPr/>
            </a:pPr>
            <a:r>
              <a:rPr lang="en-US" sz="2400" i="1" dirty="0">
                <a:effectLst/>
              </a:rPr>
              <a:t>Are these results completely inconsistent with previous studies?</a:t>
            </a:r>
          </a:p>
          <a:p>
            <a:pPr>
              <a:buSzPct val="100000"/>
              <a:defRPr/>
            </a:pPr>
            <a:endParaRPr lang="en-US" sz="2400" dirty="0" smtClean="0">
              <a:effectLst/>
            </a:endParaRPr>
          </a:p>
          <a:p>
            <a:pPr>
              <a:buSzPct val="100000"/>
              <a:defRPr/>
            </a:pPr>
            <a:endParaRPr lang="en-US" sz="2400" dirty="0">
              <a:effectLst/>
            </a:endParaRPr>
          </a:p>
          <a:p>
            <a:pPr marL="0" indent="0">
              <a:buSzPct val="100000"/>
              <a:buFont typeface="Wingdings" charset="0"/>
              <a:buNone/>
              <a:defRPr/>
            </a:pPr>
            <a:endParaRPr lang="en-US" sz="2400" dirty="0">
              <a:effectLst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991" y="-4118"/>
            <a:ext cx="5360861" cy="121187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Murata and </a:t>
            </a:r>
            <a:r>
              <a:rPr lang="en-US" sz="3200" dirty="0"/>
              <a:t>N</a:t>
            </a:r>
            <a:r>
              <a:rPr lang="en-US" sz="3200" dirty="0" smtClean="0"/>
              <a:t>akata (1974) </a:t>
            </a:r>
            <a:br>
              <a:rPr lang="en-US" sz="3200" dirty="0" smtClean="0"/>
            </a:br>
            <a:r>
              <a:rPr lang="en-US" sz="3200" dirty="0" smtClean="0"/>
              <a:t>&amp; Murata and Larson (1975)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88" y="1359236"/>
            <a:ext cx="4411452" cy="510244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Observed a curvilinear progression of decreased opal-CT d</a:t>
            </a:r>
            <a:r>
              <a:rPr lang="en-US" sz="2400" baseline="-25000" dirty="0" smtClean="0"/>
              <a:t>101</a:t>
            </a:r>
            <a:r>
              <a:rPr lang="en-US" sz="2400" dirty="0" smtClean="0"/>
              <a:t>-spacing with depth in a single uplifted stratigraphic section a Chico Martinez Creek</a:t>
            </a:r>
          </a:p>
          <a:p>
            <a:pPr>
              <a:defRPr/>
            </a:pPr>
            <a:r>
              <a:rPr lang="en-US" sz="2400" dirty="0" smtClean="0"/>
              <a:t>Few samples and without compositional constraint except to visually separate chert from porcelanites</a:t>
            </a:r>
            <a:endParaRPr lang="en-US" sz="2400" dirty="0"/>
          </a:p>
          <a:p>
            <a:pPr>
              <a:defRPr/>
            </a:pPr>
            <a:r>
              <a:rPr lang="en-US" sz="2400" dirty="0" smtClean="0"/>
              <a:t>They were all in the Antelope Shale (upper Monterey)</a:t>
            </a:r>
            <a:endParaRPr lang="en-US" sz="2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552331"/>
              </p:ext>
            </p:extLst>
          </p:nvPr>
        </p:nvGraphicFramePr>
        <p:xfrm>
          <a:off x="4632589" y="590729"/>
          <a:ext cx="4247116" cy="574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5"/>
          <p:cNvGrpSpPr>
            <a:grpSpLocks noChangeAspect="1"/>
          </p:cNvGrpSpPr>
          <p:nvPr/>
        </p:nvGrpSpPr>
        <p:grpSpPr bwMode="auto">
          <a:xfrm>
            <a:off x="3404271" y="1142984"/>
            <a:ext cx="5797676" cy="4823031"/>
            <a:chOff x="1823720" y="1143000"/>
            <a:chExt cx="5496560" cy="4572000"/>
          </a:xfrm>
        </p:grpSpPr>
        <p:graphicFrame>
          <p:nvGraphicFramePr>
            <p:cNvPr id="10" name="Chart 9"/>
            <p:cNvGraphicFramePr>
              <a:graphicFrameLocks/>
            </p:cNvGraphicFramePr>
            <p:nvPr/>
          </p:nvGraphicFramePr>
          <p:xfrm>
            <a:off x="1823720" y="1143000"/>
            <a:ext cx="2743200" cy="457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53765295"/>
                </p:ext>
              </p:extLst>
            </p:nvPr>
          </p:nvGraphicFramePr>
          <p:xfrm>
            <a:off x="4577080" y="1143000"/>
            <a:ext cx="2743200" cy="457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28434" y="37908"/>
            <a:ext cx="62624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Mizutani (1966, 1967, 1977)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076145"/>
            <a:ext cx="33929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Clr>
                <a:schemeClr val="tx2"/>
              </a:buClr>
              <a:buSzPct val="160000"/>
              <a:buFont typeface="Wingdings" charset="2"/>
              <a:buChar char="§"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Observed opal-CT</a:t>
            </a:r>
          </a:p>
          <a:p>
            <a:pPr indent="-457200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</a:t>
            </a:r>
            <a:r>
              <a:rPr lang="en-US" sz="2400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101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-spacing with increased temperature and time in hydrothermal</a:t>
            </a:r>
          </a:p>
          <a:p>
            <a:pPr indent="-457200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experiments</a:t>
            </a:r>
          </a:p>
          <a:p>
            <a:pPr indent="-457200">
              <a:buFont typeface="Arial"/>
              <a:buChar char="•"/>
            </a:pP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indent="-457200">
              <a:buClr>
                <a:schemeClr val="tx2"/>
              </a:buClr>
              <a:buSzPct val="160000"/>
              <a:buFont typeface="Wingdings" charset="2"/>
              <a:buChar char="§"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His study identified temperature and time as controlling factors in the diagenetic ordering of opal-CT</a:t>
            </a: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4"/>
          <p:cNvGrpSpPr>
            <a:grpSpLocks noChangeAspect="1"/>
          </p:cNvGrpSpPr>
          <p:nvPr/>
        </p:nvGrpSpPr>
        <p:grpSpPr bwMode="auto">
          <a:xfrm>
            <a:off x="3222468" y="924786"/>
            <a:ext cx="5807075" cy="4979987"/>
            <a:chOff x="1364572" y="678609"/>
            <a:chExt cx="6405377" cy="5491304"/>
          </a:xfrm>
        </p:grpSpPr>
        <p:graphicFrame>
          <p:nvGraphicFramePr>
            <p:cNvPr id="3" name="Chart 2"/>
            <p:cNvGraphicFramePr>
              <a:graphicFrameLocks/>
            </p:cNvGraphicFramePr>
            <p:nvPr/>
          </p:nvGraphicFramePr>
          <p:xfrm>
            <a:off x="1364572" y="679618"/>
            <a:ext cx="3201756" cy="54902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4" name="Chart 3"/>
            <p:cNvGraphicFramePr>
              <a:graphicFrameLocks/>
            </p:cNvGraphicFramePr>
            <p:nvPr/>
          </p:nvGraphicFramePr>
          <p:xfrm>
            <a:off x="4568194" y="678609"/>
            <a:ext cx="3201755" cy="54902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390" y="47386"/>
            <a:ext cx="8994720" cy="578114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Pisciotto (1978, 1981) – Santa Maria Basin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0607" y="1004592"/>
            <a:ext cx="31656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Most of his oil wells showed a slight trend, but did not observe a smooth curvilinear trend of decreasing opal-CT d</a:t>
            </a:r>
            <a:r>
              <a:rPr lang="en-US" sz="2800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101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-spacing with depth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150" y="0"/>
            <a:ext cx="4119563" cy="593725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/>
              <a:t>Hein et al. (1978)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225" y="946150"/>
            <a:ext cx="3997325" cy="41148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Deep Sea Drilling Project core holes, Bering Sea and </a:t>
            </a:r>
            <a:r>
              <a:rPr lang="en-US" sz="2400" dirty="0"/>
              <a:t>G</a:t>
            </a:r>
            <a:r>
              <a:rPr lang="en-US" sz="2400" dirty="0" smtClean="0"/>
              <a:t>ulf of Alaska</a:t>
            </a:r>
          </a:p>
          <a:p>
            <a:pPr>
              <a:defRPr/>
            </a:pPr>
            <a:r>
              <a:rPr lang="en-US" sz="2400" dirty="0" smtClean="0"/>
              <a:t>Only one site out of four showed a predicted trend of decreased d</a:t>
            </a:r>
            <a:r>
              <a:rPr lang="en-US" sz="2400" baseline="-25000" dirty="0" smtClean="0"/>
              <a:t>101</a:t>
            </a:r>
            <a:r>
              <a:rPr lang="en-US" sz="2400" dirty="0" smtClean="0"/>
              <a:t>-spacing with depth, while the other three show wide scatter</a:t>
            </a:r>
            <a:endParaRPr lang="en-US" sz="2400" dirty="0"/>
          </a:p>
        </p:txBody>
      </p:sp>
      <p:pic>
        <p:nvPicPr>
          <p:cNvPr id="16387" name="Picture 3" descr="Hein dat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0"/>
            <a:ext cx="40767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1393825"/>
            <a:ext cx="4313238" cy="493077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3 ODP core holes from the deep West Pacific 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smtClean="0"/>
              <a:t>Mesozoic and Cenozoic sediments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Results for all compositions showed </a:t>
            </a:r>
            <a:r>
              <a:rPr lang="en-US" sz="2400" dirty="0"/>
              <a:t>opal-CT </a:t>
            </a:r>
            <a:r>
              <a:rPr lang="en-US" sz="2400" dirty="0" smtClean="0"/>
              <a:t>d</a:t>
            </a:r>
            <a:r>
              <a:rPr lang="en-US" sz="2400" baseline="-25000" dirty="0" smtClean="0"/>
              <a:t>101</a:t>
            </a:r>
            <a:r>
              <a:rPr lang="en-US" sz="2400" dirty="0" smtClean="0"/>
              <a:t>-spacing decreased only generally with depth with wide scatter 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604667" y="177220"/>
          <a:ext cx="3871159" cy="6191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4518025" cy="1136650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/>
              <a:t>Behl and Smith </a:t>
            </a:r>
            <a:br>
              <a:rPr lang="en-US" sz="4000" dirty="0" smtClean="0"/>
            </a:br>
            <a:r>
              <a:rPr lang="en-US" sz="4000" dirty="0" smtClean="0"/>
              <a:t>(1992)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66670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5411997" cy="606546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/>
              <a:t>Behl and Smith (1992) </a:t>
            </a:r>
            <a:endParaRPr lang="en-US" sz="40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432957"/>
              </p:ext>
            </p:extLst>
          </p:nvPr>
        </p:nvGraphicFramePr>
        <p:xfrm>
          <a:off x="5769646" y="1300789"/>
          <a:ext cx="2286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062352"/>
              </p:ext>
            </p:extLst>
          </p:nvPr>
        </p:nvGraphicFramePr>
        <p:xfrm>
          <a:off x="3479832" y="1295542"/>
          <a:ext cx="2286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621761"/>
              </p:ext>
            </p:extLst>
          </p:nvPr>
        </p:nvGraphicFramePr>
        <p:xfrm>
          <a:off x="293822" y="1310312"/>
          <a:ext cx="3200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376995" y="640822"/>
            <a:ext cx="8982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1" u="sng" dirty="0" smtClean="0"/>
              <a:t>Even</a:t>
            </a:r>
            <a:r>
              <a:rPr lang="en-US" sz="2400" i="1" dirty="0" smtClean="0"/>
              <a:t> with </a:t>
            </a:r>
            <a:r>
              <a:rPr lang="en-US" sz="2400" i="1" dirty="0"/>
              <a:t>compositional control, </a:t>
            </a:r>
            <a:r>
              <a:rPr lang="en-US" sz="2400" i="1" dirty="0" smtClean="0"/>
              <a:t>only very weak trends are seen</a:t>
            </a:r>
            <a:endParaRPr lang="en-US" sz="2400" i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44690" cy="549275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Isaacs (1980, 1981)</a:t>
            </a:r>
            <a:endParaRPr lang="en-US" sz="4000" dirty="0"/>
          </a:p>
        </p:txBody>
      </p:sp>
      <p:pic>
        <p:nvPicPr>
          <p:cNvPr id="102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538288"/>
            <a:ext cx="54864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063625"/>
            <a:ext cx="3467100" cy="4892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In outcrops along the Santa Barbara coast, closely associated rocks existed at different silica phases 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At any location, the opal-CT ordering varied with composition in a very predictable way 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4011613" y="4559300"/>
            <a:ext cx="647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2"/>
                </a:solidFill>
              </a:rPr>
              <a:t>West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7712075" y="4559300"/>
            <a:ext cx="595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2"/>
                </a:solidFill>
              </a:rPr>
              <a:t>East</a:t>
            </a:r>
          </a:p>
        </p:txBody>
      </p:sp>
      <p:sp>
        <p:nvSpPr>
          <p:cNvPr id="10246" name="TextBox 3"/>
          <p:cNvSpPr txBox="1">
            <a:spLocks noChangeArrowheads="1"/>
          </p:cNvSpPr>
          <p:nvPr/>
        </p:nvSpPr>
        <p:spPr bwMode="auto">
          <a:xfrm>
            <a:off x="3525838" y="5603875"/>
            <a:ext cx="4400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1"/>
              <a:t>Note: Not a stratigraphic study</a:t>
            </a:r>
          </a:p>
        </p:txBody>
      </p:sp>
    </p:spTree>
    <p:extLst>
      <p:ext uri="{BB962C8B-B14F-4D97-AF65-F5344CB8AC3E}">
        <p14:creationId xmlns:p14="http://schemas.microsoft.com/office/powerpoint/2010/main" val="1596379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18781" cy="5842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Isaacs (1980, 1981)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938" y="990600"/>
            <a:ext cx="3473450" cy="5283200"/>
          </a:xfrm>
        </p:spPr>
        <p:txBody>
          <a:bodyPr/>
          <a:lstStyle/>
          <a:p>
            <a:pPr>
              <a:buSzPct val="160000"/>
              <a:buFont typeface="Wingdings" charset="2"/>
              <a:buChar char="§"/>
              <a:defRPr/>
            </a:pPr>
            <a:r>
              <a:rPr lang="en-US" sz="2400" dirty="0" smtClean="0"/>
              <a:t>In fact, Isaacs studied differences in d</a:t>
            </a:r>
            <a:r>
              <a:rPr lang="en-US" sz="2400" baseline="-25000" dirty="0" smtClean="0"/>
              <a:t>101</a:t>
            </a:r>
            <a:r>
              <a:rPr lang="en-US" sz="2400" dirty="0" smtClean="0"/>
              <a:t>- spacing with composition at many individual locations</a:t>
            </a:r>
          </a:p>
          <a:p>
            <a:pPr>
              <a:defRPr/>
            </a:pPr>
            <a:r>
              <a:rPr lang="en-US" sz="2400" dirty="0" smtClean="0"/>
              <a:t>No stratigraphic relations shown here</a:t>
            </a:r>
          </a:p>
          <a:p>
            <a:pPr>
              <a:defRPr/>
            </a:pPr>
            <a:r>
              <a:rPr lang="en-US" sz="2400" dirty="0" smtClean="0"/>
              <a:t>Some sites are very close together and experienced similar burial depths and temperatures</a:t>
            </a:r>
            <a:endParaRPr lang="en-US" sz="2400" dirty="0"/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823913"/>
            <a:ext cx="36337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5752" y="828728"/>
            <a:ext cx="45604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Plot for each member of d</a:t>
            </a:r>
            <a:r>
              <a:rPr lang="en-US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101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-spacing vs. silica content show great scatter, but all of the members display a distinct </a:t>
            </a:r>
            <a:r>
              <a:rPr lang="en-US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upper cut-off. </a:t>
            </a:r>
          </a:p>
          <a:p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Upper cut-off has a trend of decreasing opal-CT d</a:t>
            </a:r>
            <a:r>
              <a:rPr lang="en-US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101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-spacing with decreasing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silica and increased depth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57996" y="200061"/>
            <a:ext cx="3706795" cy="5842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Casmalia Hills</a:t>
            </a:r>
            <a:endParaRPr lang="en-US" sz="4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1114"/>
            <a:ext cx="3864793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152400"/>
            <a:ext cx="2962275" cy="70485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Introduction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89695" y="1927154"/>
            <a:ext cx="87676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general understanding of silica diagenesis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s that there is a smooth curvilinear or linear </a:t>
            </a:r>
          </a:p>
          <a:p>
            <a:r>
              <a:rPr lang="en-US" sz="3200" dirty="0"/>
              <a:t>p</a:t>
            </a:r>
            <a:r>
              <a:rPr lang="en-US" sz="3200" dirty="0" smtClean="0"/>
              <a:t>rogression of opal-CT d</a:t>
            </a:r>
            <a:r>
              <a:rPr lang="en-US" sz="3200" baseline="-25000" dirty="0" smtClean="0"/>
              <a:t>101</a:t>
            </a:r>
            <a:r>
              <a:rPr lang="en-US" sz="3200" dirty="0" smtClean="0"/>
              <a:t>-spacing with depth for all compositional ranges.</a:t>
            </a: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63647" y="457830"/>
            <a:ext cx="3550140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Initially opal-CT is varied, but with burial, the most poorly ordered crystallites become increasingly destabilized and are dissolved or removed from the system.  T</a:t>
            </a:r>
            <a:r>
              <a:rPr lang="en-US" sz="2400" baseline="-25000" dirty="0"/>
              <a:t>1</a:t>
            </a:r>
            <a:r>
              <a:rPr lang="en-US" sz="2400" dirty="0"/>
              <a:t> thru T</a:t>
            </a:r>
            <a:r>
              <a:rPr lang="en-US" sz="2400" baseline="-25000" dirty="0"/>
              <a:t>3</a:t>
            </a:r>
            <a:r>
              <a:rPr lang="en-US" sz="2400" dirty="0"/>
              <a:t> represent the limit lines at different burial depths. The unfilled </a:t>
            </a:r>
            <a:r>
              <a:rPr lang="en-US" sz="2400" dirty="0" smtClean="0"/>
              <a:t>circles </a:t>
            </a:r>
            <a:r>
              <a:rPr lang="en-US" sz="2400" dirty="0"/>
              <a:t>are the poorly ordered crystals that are being removed from the system.</a:t>
            </a:r>
            <a:endParaRPr lang="x-none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646" y="434796"/>
            <a:ext cx="5525871" cy="5842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Model </a:t>
            </a:r>
            <a:r>
              <a:rPr lang="en-US" sz="4000" dirty="0"/>
              <a:t>for </a:t>
            </a:r>
            <a:r>
              <a:rPr lang="en-US" sz="4000" dirty="0" smtClean="0"/>
              <a:t>evolution of opal-CT d</a:t>
            </a:r>
            <a:r>
              <a:rPr lang="en-US" sz="4000" baseline="-25000" dirty="0" smtClean="0"/>
              <a:t>101</a:t>
            </a:r>
            <a:r>
              <a:rPr lang="en-US" sz="4000" dirty="0" smtClean="0"/>
              <a:t>-spacing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47" y="1848070"/>
            <a:ext cx="4572000" cy="37527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00992"/>
            <a:ext cx="4653749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new data supports the  hypothesis that:</a:t>
            </a:r>
          </a:p>
          <a:p>
            <a:endParaRPr lang="en-US" sz="2800" dirty="0" smtClean="0"/>
          </a:p>
          <a:p>
            <a:pPr marL="342900" indent="-342900">
              <a:buClr>
                <a:schemeClr val="tx2"/>
              </a:buClr>
              <a:buSzPct val="160000"/>
              <a:buFont typeface="Wingdings" charset="2"/>
              <a:buChar char="§"/>
            </a:pPr>
            <a:r>
              <a:rPr lang="en-US" sz="2800" dirty="0" smtClean="0"/>
              <a:t>Silica migration at and beyond the bed-scale is important for silica diagenesis</a:t>
            </a:r>
            <a:endParaRPr lang="en-US" sz="2800" dirty="0"/>
          </a:p>
          <a:p>
            <a:r>
              <a:rPr lang="en-US" sz="2800" dirty="0" smtClean="0"/>
              <a:t> </a:t>
            </a:r>
          </a:p>
        </p:txBody>
      </p:sp>
      <p:pic>
        <p:nvPicPr>
          <p:cNvPr id="3" name="Picture 2" descr="Lepishere grow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90" y="464357"/>
            <a:ext cx="4114800" cy="32959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Figure 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84" y="3897568"/>
            <a:ext cx="5029200" cy="194359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78" y="3317622"/>
            <a:ext cx="39790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SzPct val="160000"/>
              <a:buFont typeface="Wingdings" charset="2"/>
              <a:buChar char="§"/>
            </a:pPr>
            <a:r>
              <a:rPr lang="en-US" sz="2800" dirty="0"/>
              <a:t>Silica migration  can occur on both the submicron scale of lepispheres and a larger scale migration between beds</a:t>
            </a:r>
            <a:r>
              <a:rPr lang="x-none" sz="2800" dirty="0"/>
              <a:t> 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90" y="91074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Pore-water chemistry from other beds can influence silica diagenesis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24" y="2303388"/>
            <a:ext cx="85853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timing of silica phase transitions and the ordering of opal-CT in one bed may be impacted by diffusion </a:t>
            </a:r>
            <a:r>
              <a:rPr lang="en-US" dirty="0" smtClean="0"/>
              <a:t>of ions from surrounding beds that influence alkalinity and pH by carbonate and organic mater content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389" y="75816"/>
            <a:ext cx="907054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new data </a:t>
            </a:r>
            <a:r>
              <a:rPr lang="en-US" sz="3200" dirty="0" smtClean="0"/>
              <a:t>also supports the hypothesis that: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8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819" y="92694"/>
            <a:ext cx="89480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Organic acids produced by the breakdown of organic </a:t>
            </a:r>
            <a:r>
              <a:rPr lang="en-US" sz="2800" dirty="0" smtClean="0"/>
              <a:t>matter lowers </a:t>
            </a:r>
            <a:r>
              <a:rPr lang="en-US" sz="2800" dirty="0"/>
              <a:t>the pH of the solution by consuming alkalinity, which reduces the rate of opal-CT </a:t>
            </a:r>
            <a:r>
              <a:rPr lang="en-US" sz="2800" dirty="0" smtClean="0"/>
              <a:t>nucleation and controls initial opal-CT d</a:t>
            </a:r>
            <a:r>
              <a:rPr lang="en-US" sz="2800" baseline="-25000" dirty="0" smtClean="0"/>
              <a:t>101</a:t>
            </a:r>
            <a:r>
              <a:rPr lang="en-US" sz="2800" dirty="0" smtClean="0"/>
              <a:t>-spacing formation </a:t>
            </a:r>
            <a:r>
              <a:rPr lang="en-US" sz="2800" dirty="0"/>
              <a:t>(Hinman, 1990).</a:t>
            </a:r>
            <a:r>
              <a:rPr lang="x-none" sz="2800" dirty="0"/>
              <a:t>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260" t="9192" r="5398" b="10781"/>
          <a:stretch/>
        </p:blipFill>
        <p:spPr>
          <a:xfrm>
            <a:off x="4299970" y="2390840"/>
            <a:ext cx="383662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655" t="2703" r="9254" b="3076"/>
          <a:stretch/>
        </p:blipFill>
        <p:spPr>
          <a:xfrm>
            <a:off x="361536" y="2469101"/>
            <a:ext cx="359972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0604" y="840148"/>
            <a:ext cx="8812324" cy="17741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2800" dirty="0" smtClean="0"/>
              <a:t>1) The initial </a:t>
            </a:r>
            <a:r>
              <a:rPr lang="en-US" sz="2800" dirty="0"/>
              <a:t>ordering of opal-CT at one location </a:t>
            </a:r>
            <a:r>
              <a:rPr lang="en-US" sz="2800" dirty="0" smtClean="0"/>
              <a:t>is </a:t>
            </a:r>
            <a:r>
              <a:rPr lang="en-US" sz="2800" dirty="0"/>
              <a:t>influenced by pore-water composition controlled </a:t>
            </a:r>
            <a:r>
              <a:rPr lang="en-US" sz="2800" dirty="0" smtClean="0"/>
              <a:t>diffusion thought and between beds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61462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basis of these models are: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30" y="2489707"/>
            <a:ext cx="6400800" cy="38189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39" y="174947"/>
            <a:ext cx="8717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/>
              <a:t> 2) the final whole-rock opal-CT d</a:t>
            </a:r>
            <a:r>
              <a:rPr lang="en-US" sz="2800" baseline="-25000" dirty="0"/>
              <a:t>101</a:t>
            </a:r>
            <a:r>
              <a:rPr lang="en-US" sz="2800" dirty="0"/>
              <a:t>-spacing is controlled by progressive dissolution of disordered, high d</a:t>
            </a:r>
            <a:r>
              <a:rPr lang="en-US" sz="2800" baseline="-25000" dirty="0"/>
              <a:t>101</a:t>
            </a:r>
            <a:r>
              <a:rPr lang="en-US" sz="2800" dirty="0"/>
              <a:t>-spacing opal-CT crystallites and new precipitation of better-ordered opal-CT. </a:t>
            </a:r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2113806" y="2349070"/>
            <a:ext cx="5092700" cy="3695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485" y="445571"/>
            <a:ext cx="8643741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In spite of these complexities and variability, opal-CT d</a:t>
            </a:r>
            <a:r>
              <a:rPr lang="en-US" sz="2800" baseline="-25000" dirty="0"/>
              <a:t>101</a:t>
            </a:r>
            <a:r>
              <a:rPr lang="en-US" sz="2800" dirty="0"/>
              <a:t>-spacing may still be useful as a geothermometer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 </a:t>
            </a:r>
            <a:r>
              <a:rPr lang="en-US" sz="2800" dirty="0"/>
              <a:t>Each of the stratigraphic members (lower Sisquoc and Upper, Middle, Upper Monterey) have distinct upper limits of opal-CT d</a:t>
            </a:r>
            <a:r>
              <a:rPr lang="en-US" sz="2800" baseline="-25000" dirty="0"/>
              <a:t>101</a:t>
            </a:r>
            <a:r>
              <a:rPr lang="en-US" sz="2800" dirty="0"/>
              <a:t>-spacing with somewhat different slopes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We </a:t>
            </a:r>
            <a:r>
              <a:rPr lang="en-US" sz="2800" dirty="0"/>
              <a:t>suggest the only the maximum opal-CT d</a:t>
            </a:r>
            <a:r>
              <a:rPr lang="en-US" sz="2800" baseline="-25000" dirty="0"/>
              <a:t>101</a:t>
            </a:r>
            <a:r>
              <a:rPr lang="en-US" sz="2800" dirty="0"/>
              <a:t>-spacing for a given composition in a stratigraphic interval be used to determine maximum burial depth and temperature for tectonic reconstructions.</a:t>
            </a:r>
            <a:endParaRPr lang="x-none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5752" y="1069774"/>
            <a:ext cx="45604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Plot for each member of d</a:t>
            </a:r>
            <a:r>
              <a:rPr lang="en-US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101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-spacing vs. silica content show great scatter, but all of the members display a distinct </a:t>
            </a:r>
            <a:r>
              <a:rPr lang="en-US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upper cut-off. </a:t>
            </a:r>
          </a:p>
          <a:p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Upper cut-off has a trend of decreasing opal-CT d</a:t>
            </a:r>
            <a:r>
              <a:rPr lang="en-US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101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-spacing with decreasing silica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57996" y="200061"/>
            <a:ext cx="3706795" cy="5842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Casmalia Hills</a:t>
            </a:r>
            <a:endParaRPr lang="en-US" sz="4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1114"/>
            <a:ext cx="3864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12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438" y="52388"/>
            <a:ext cx="4094162" cy="889000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solidFill>
                  <a:srgbClr val="00FFFF"/>
                </a:solidFill>
              </a:rPr>
              <a:t>CONCLUSIONS </a:t>
            </a:r>
            <a:endParaRPr lang="en-US" sz="4000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3463"/>
            <a:ext cx="9144000" cy="464343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effectLst/>
              </a:rPr>
              <a:t>The </a:t>
            </a:r>
            <a:r>
              <a:rPr lang="en-US" sz="2400" dirty="0">
                <a:effectLst/>
              </a:rPr>
              <a:t>expected linear trend is rarely present or well developed even when composition is controlled </a:t>
            </a:r>
            <a:r>
              <a:rPr lang="en-US" sz="2400" dirty="0" smtClean="0">
                <a:effectLst/>
              </a:rPr>
              <a:t>or </a:t>
            </a:r>
            <a:r>
              <a:rPr lang="en-US" sz="2400" dirty="0">
                <a:effectLst/>
              </a:rPr>
              <a:t>when the data is plotted and evaluated in other restricted fashions (i.e., by single beds, by members).</a:t>
            </a:r>
            <a:r>
              <a:rPr lang="x-none" sz="2400" dirty="0">
                <a:effectLst/>
              </a:rPr>
              <a:t> </a:t>
            </a:r>
            <a:endParaRPr lang="en-US" sz="2400" dirty="0" smtClean="0">
              <a:effectLst/>
            </a:endParaRPr>
          </a:p>
          <a:p>
            <a:pPr>
              <a:defRPr/>
            </a:pPr>
            <a:endParaRPr lang="en-US" sz="2400" dirty="0">
              <a:effectLst/>
            </a:endParaRP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>
                <a:effectLst/>
              </a:rPr>
              <a:t>Opal-CT-phase silica can be initially precipitated with a large range of d</a:t>
            </a:r>
            <a:r>
              <a:rPr lang="en-US" sz="2400" baseline="-25000" dirty="0">
                <a:effectLst/>
              </a:rPr>
              <a:t>101</a:t>
            </a:r>
            <a:r>
              <a:rPr lang="en-US" sz="2400" dirty="0">
                <a:effectLst/>
              </a:rPr>
              <a:t>-spacings within any one stratigraphic interval and for any silica:detritus </a:t>
            </a:r>
            <a:r>
              <a:rPr lang="en-US" sz="2400" dirty="0" smtClean="0">
                <a:effectLst/>
              </a:rPr>
              <a:t>ratio, but with increased burial</a:t>
            </a:r>
            <a:r>
              <a:rPr lang="en-US" sz="2400" dirty="0">
                <a:effectLst/>
              </a:rPr>
              <a:t>, opal-CT with higher d</a:t>
            </a:r>
            <a:r>
              <a:rPr lang="en-US" sz="2400" baseline="-25000" dirty="0">
                <a:effectLst/>
              </a:rPr>
              <a:t>101</a:t>
            </a:r>
            <a:r>
              <a:rPr lang="en-US" sz="2400" dirty="0">
                <a:effectLst/>
              </a:rPr>
              <a:t>-spacings </a:t>
            </a:r>
            <a:r>
              <a:rPr lang="en-US" sz="2400" dirty="0" smtClean="0">
                <a:effectLst/>
              </a:rPr>
              <a:t>dissolves </a:t>
            </a:r>
            <a:r>
              <a:rPr lang="en-US" sz="2400" dirty="0">
                <a:effectLst/>
              </a:rPr>
              <a:t>and silica is diffusionally transported to precipitate </a:t>
            </a:r>
            <a:r>
              <a:rPr lang="en-US" sz="2400" dirty="0" smtClean="0">
                <a:effectLst/>
              </a:rPr>
              <a:t>better</a:t>
            </a:r>
            <a:r>
              <a:rPr lang="en-US" sz="2400" dirty="0">
                <a:effectLst/>
              </a:rPr>
              <a:t>-ordered crystals</a:t>
            </a:r>
            <a:r>
              <a:rPr lang="x-none" sz="2400" dirty="0">
                <a:effectLst/>
              </a:rPr>
              <a:t> </a:t>
            </a:r>
            <a:endParaRPr lang="en-US" sz="2400" dirty="0" smtClean="0">
              <a:effectLst/>
            </a:endParaRP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438" y="52388"/>
            <a:ext cx="4094162" cy="889000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solidFill>
                  <a:srgbClr val="00FFFF"/>
                </a:solidFill>
              </a:rPr>
              <a:t>CONCLUSIONS </a:t>
            </a:r>
            <a:endParaRPr lang="en-US" sz="4000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3463"/>
            <a:ext cx="9144000" cy="4957762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400" dirty="0">
              <a:effectLst/>
            </a:endParaRPr>
          </a:p>
          <a:p>
            <a:pPr>
              <a:defRPr/>
            </a:pPr>
            <a:r>
              <a:rPr lang="en-US" sz="2400" dirty="0">
                <a:effectLst/>
              </a:rPr>
              <a:t>Favorable conditions for the simple progressive ordering (decreasing d</a:t>
            </a:r>
            <a:r>
              <a:rPr lang="en-US" sz="2400" baseline="-25000" dirty="0">
                <a:effectLst/>
              </a:rPr>
              <a:t>101</a:t>
            </a:r>
            <a:r>
              <a:rPr lang="en-US" sz="2400" dirty="0">
                <a:effectLst/>
              </a:rPr>
              <a:t>-spacing with burial depth or temperature) are likely restricted to those environments where the composition of the sediments and pore waters are fairly homogeneous</a:t>
            </a:r>
            <a:endParaRPr lang="en-US" sz="2400" dirty="0"/>
          </a:p>
          <a:p>
            <a:pPr>
              <a:defRPr/>
            </a:pPr>
            <a:endParaRPr lang="en-US" sz="2400" dirty="0" smtClean="0">
              <a:effectLst/>
            </a:endParaRPr>
          </a:p>
          <a:p>
            <a:pPr>
              <a:defRPr/>
            </a:pPr>
            <a:endParaRPr lang="en-US" sz="2400" dirty="0" smtClean="0">
              <a:effectLst/>
            </a:endParaRPr>
          </a:p>
          <a:p>
            <a:pPr>
              <a:defRPr/>
            </a:pPr>
            <a:r>
              <a:rPr lang="en-US" sz="2400" dirty="0" smtClean="0">
                <a:effectLst/>
              </a:rPr>
              <a:t>Dissolved </a:t>
            </a:r>
            <a:r>
              <a:rPr lang="en-US" sz="2400" dirty="0">
                <a:effectLst/>
              </a:rPr>
              <a:t>silica and other ions from carbonate, phosphate, organic matter, etc. are likely transported within and between beds by </a:t>
            </a:r>
            <a:r>
              <a:rPr lang="en-US" sz="2400" dirty="0" smtClean="0">
                <a:effectLst/>
              </a:rPr>
              <a:t>diffusion</a:t>
            </a: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63" y="1133488"/>
            <a:ext cx="3810000" cy="5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2" y="905937"/>
            <a:ext cx="3657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40661" y="118769"/>
            <a:ext cx="4047756" cy="794870"/>
          </a:xfrm>
        </p:spPr>
        <p:txBody>
          <a:bodyPr anchor="ctr"/>
          <a:lstStyle/>
          <a:p>
            <a:pPr algn="ctr">
              <a:defRPr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Murata and </a:t>
            </a:r>
            <a:r>
              <a:rPr lang="en-US" sz="2400" dirty="0"/>
              <a:t>N</a:t>
            </a:r>
            <a:r>
              <a:rPr lang="en-US" sz="2400" dirty="0" smtClean="0"/>
              <a:t>akata (1974) &amp; Murata and Larson (1975)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163" y="54816"/>
            <a:ext cx="3611768" cy="74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/>
              <a:t>Isaacs (1980, etc.) &amp;</a:t>
            </a:r>
            <a:br>
              <a:rPr lang="en-US" sz="2400" dirty="0" smtClean="0"/>
            </a:br>
            <a:r>
              <a:rPr lang="en-US" sz="2400" dirty="0" smtClean="0"/>
              <a:t>Keller and Isaacs (1985)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438" y="52388"/>
            <a:ext cx="4094162" cy="889000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solidFill>
                  <a:srgbClr val="00FFFF"/>
                </a:solidFill>
              </a:rPr>
              <a:t>CONCLUSIONS </a:t>
            </a:r>
            <a:endParaRPr lang="en-US" sz="4000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3463"/>
            <a:ext cx="9144000" cy="4957762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effectLst/>
              </a:rPr>
              <a:t>The </a:t>
            </a:r>
            <a:r>
              <a:rPr lang="en-US" sz="2400" dirty="0">
                <a:effectLst/>
              </a:rPr>
              <a:t>initially wide scatter of opal-CT d</a:t>
            </a:r>
            <a:r>
              <a:rPr lang="en-US" sz="2400" baseline="-25000" dirty="0">
                <a:effectLst/>
              </a:rPr>
              <a:t>101</a:t>
            </a:r>
            <a:r>
              <a:rPr lang="en-US" sz="2400" dirty="0">
                <a:effectLst/>
              </a:rPr>
              <a:t>-spacing with burial depth and silica:detritus suggests that the relationship cannot be portrayed in a 2-D graph with these variables alone, but must be considered in a multidimensional perspective to account for other variables (carbonate, organic matter, etc.) that can influence the timing of opal-CT precipitation or degree of crystal ordering</a:t>
            </a:r>
            <a:r>
              <a:rPr lang="x-none" sz="2400" dirty="0">
                <a:effectLst/>
              </a:rPr>
              <a:t> </a:t>
            </a:r>
            <a:endParaRPr lang="en-US" sz="2400" dirty="0" smtClean="0">
              <a:effectLst/>
            </a:endParaRPr>
          </a:p>
          <a:p>
            <a:pPr marL="0" indent="0">
              <a:buNone/>
              <a:defRPr/>
            </a:pPr>
            <a:endParaRPr lang="en-US" sz="2400" dirty="0" smtClean="0">
              <a:effectLst/>
            </a:endParaRPr>
          </a:p>
          <a:p>
            <a:pPr>
              <a:defRPr/>
            </a:pPr>
            <a:r>
              <a:rPr lang="en-US" sz="2400" dirty="0">
                <a:effectLst/>
              </a:rPr>
              <a:t>The opal-CT d</a:t>
            </a:r>
            <a:r>
              <a:rPr lang="en-US" sz="2400" baseline="-25000" dirty="0">
                <a:effectLst/>
              </a:rPr>
              <a:t>101</a:t>
            </a:r>
            <a:r>
              <a:rPr lang="en-US" sz="2400" dirty="0">
                <a:effectLst/>
              </a:rPr>
              <a:t>-spacing of any individual sample may have too complex diagenetic influences to permit it to be used as a geothermometer</a:t>
            </a:r>
            <a:r>
              <a:rPr lang="en-US" sz="2400" dirty="0" smtClean="0">
                <a:effectLst/>
              </a:rPr>
              <a:t>, </a:t>
            </a:r>
            <a:r>
              <a:rPr lang="en-US" sz="2400" dirty="0">
                <a:effectLst/>
              </a:rPr>
              <a:t>the maximum opal-CT d</a:t>
            </a:r>
            <a:r>
              <a:rPr lang="en-US" sz="2400" baseline="-25000" dirty="0">
                <a:effectLst/>
              </a:rPr>
              <a:t>101</a:t>
            </a:r>
            <a:r>
              <a:rPr lang="en-US" sz="2400" dirty="0">
                <a:effectLst/>
              </a:rPr>
              <a:t>-spacing for a specific composition rock in a stratigraphic interval may still have significance as a geothermometer.</a:t>
            </a:r>
            <a:r>
              <a:rPr lang="x-none" sz="2400" dirty="0">
                <a:effectLst/>
              </a:rPr>
              <a:t> </a:t>
            </a:r>
            <a:endParaRPr lang="en-US" sz="24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9283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63" y="128588"/>
            <a:ext cx="6511925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dirty="0" smtClean="0">
                <a:cs typeface="+mj-cs"/>
              </a:rPr>
              <a:t>Thank You</a:t>
            </a:r>
            <a:endParaRPr lang="en-US" dirty="0">
              <a:cs typeface="+mj-cs"/>
            </a:endParaRPr>
          </a:p>
        </p:txBody>
      </p:sp>
      <p:sp>
        <p:nvSpPr>
          <p:cNvPr id="942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36538" y="1257300"/>
            <a:ext cx="8656637" cy="4872038"/>
          </a:xfrm>
        </p:spPr>
        <p:txBody>
          <a:bodyPr/>
          <a:lstStyle/>
          <a:p>
            <a:pPr marL="44450" indent="0" eaLnBrk="1" hangingPunct="1">
              <a:buFont typeface="Georgia" charset="0"/>
              <a:buNone/>
              <a:defRPr/>
            </a:pPr>
            <a:r>
              <a:rPr lang="en-US" dirty="0" smtClean="0"/>
              <a:t> </a:t>
            </a:r>
          </a:p>
          <a:p>
            <a:pPr marL="44450" indent="0" eaLnBrk="1" hangingPunct="1">
              <a:buFont typeface="Georgia" charset="0"/>
              <a:buNone/>
              <a:defRPr/>
            </a:pPr>
            <a:r>
              <a:rPr lang="en-US" dirty="0" err="1" smtClean="0"/>
              <a:t>Katheleen</a:t>
            </a:r>
            <a:r>
              <a:rPr lang="en-US" dirty="0" smtClean="0"/>
              <a:t> </a:t>
            </a:r>
            <a:r>
              <a:rPr lang="en-US" dirty="0"/>
              <a:t>G</a:t>
            </a:r>
            <a:r>
              <a:rPr lang="en-US" dirty="0" smtClean="0"/>
              <a:t>erber for sponsoring us on </a:t>
            </a:r>
            <a:r>
              <a:rPr lang="en-US" dirty="0" err="1"/>
              <a:t>V</a:t>
            </a:r>
            <a:r>
              <a:rPr lang="en-US" dirty="0" err="1" smtClean="0"/>
              <a:t>andenburg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irforce</a:t>
            </a:r>
            <a:r>
              <a:rPr lang="en-US" dirty="0" smtClean="0"/>
              <a:t> Base</a:t>
            </a:r>
          </a:p>
          <a:p>
            <a:pPr marL="44450" indent="0" eaLnBrk="1" hangingPunct="1">
              <a:buFont typeface="Georgia" charset="0"/>
              <a:buNone/>
              <a:defRPr/>
            </a:pPr>
            <a:r>
              <a:rPr lang="en-US" dirty="0" smtClean="0"/>
              <a:t>			</a:t>
            </a:r>
          </a:p>
          <a:p>
            <a:pPr marL="44450" indent="0" eaLnBrk="1" hangingPunct="1">
              <a:buFont typeface="Georgia" charset="0"/>
              <a:buNone/>
              <a:defRPr/>
            </a:pPr>
            <a:r>
              <a:rPr lang="en-US" dirty="0" smtClean="0"/>
              <a:t>Roy </a:t>
            </a:r>
            <a:r>
              <a:rPr lang="en-US" dirty="0"/>
              <a:t>B</a:t>
            </a:r>
            <a:r>
              <a:rPr lang="en-US" dirty="0" smtClean="0"/>
              <a:t>ognuda Sr. for letting us on his ranch</a:t>
            </a:r>
          </a:p>
          <a:p>
            <a:pPr marL="44450" indent="0" eaLnBrk="1" hangingPunct="1">
              <a:buFont typeface="Georgia" charset="0"/>
              <a:buNone/>
              <a:defRPr/>
            </a:pPr>
            <a:endParaRPr lang="en-US" dirty="0" smtClean="0"/>
          </a:p>
          <a:p>
            <a:pPr marL="44450" indent="0" eaLnBrk="1" hangingPunct="1">
              <a:buFont typeface="Georgia" charset="0"/>
              <a:buNone/>
              <a:defRPr/>
            </a:pPr>
            <a:r>
              <a:rPr lang="en-US" dirty="0" smtClean="0"/>
              <a:t>The MARS Project affiliates for funding of this research </a:t>
            </a:r>
          </a:p>
          <a:p>
            <a:pPr marL="44450" indent="0" eaLnBrk="1" hangingPunct="1">
              <a:buFont typeface="Georgia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217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6" y="54816"/>
            <a:ext cx="2467030" cy="8382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Our Study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8863"/>
            <a:ext cx="9037638" cy="4833937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 </a:t>
            </a:r>
            <a:r>
              <a:rPr lang="en-US" sz="2400" dirty="0"/>
              <a:t>U</a:t>
            </a:r>
            <a:r>
              <a:rPr lang="en-US" sz="2400" dirty="0" smtClean="0"/>
              <a:t>ndertook a detailed study with a very dense dataset in a single stratigraphic succession to test established models of silica diagenesis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The southwestern Casmalia Hills was noted by Woodring and Bramlette (1950) as the best continuous </a:t>
            </a:r>
            <a:r>
              <a:rPr lang="en-US" sz="2400" dirty="0"/>
              <a:t>exposure </a:t>
            </a:r>
            <a:r>
              <a:rPr lang="en-US" sz="2400" dirty="0" smtClean="0"/>
              <a:t>of siliceous section of the Monterey Formation </a:t>
            </a:r>
            <a:r>
              <a:rPr lang="en-US" sz="2400" dirty="0"/>
              <a:t>in the Santa Maria basin </a:t>
            </a: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230 samples of porcelanites and siliceous mudstones were analyzed for composition, silica phase, and d</a:t>
            </a:r>
            <a:r>
              <a:rPr lang="en-US" sz="2400" baseline="-25000" dirty="0" smtClean="0"/>
              <a:t>101</a:t>
            </a:r>
            <a:r>
              <a:rPr lang="en-US" sz="2400" dirty="0" smtClean="0"/>
              <a:t>-spacing using combined EDS/XRF and XRD techniques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26"/>
          <p:cNvSpPr txBox="1">
            <a:spLocks noChangeArrowheads="1"/>
          </p:cNvSpPr>
          <p:nvPr/>
        </p:nvSpPr>
        <p:spPr bwMode="auto">
          <a:xfrm>
            <a:off x="0" y="0"/>
            <a:ext cx="43760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/>
              <a:t>Santa Maria </a:t>
            </a:r>
            <a:r>
              <a:rPr lang="en-US" sz="4000" dirty="0" smtClean="0"/>
              <a:t>Basin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589" y="797422"/>
            <a:ext cx="4572000" cy="50882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" y="1730838"/>
            <a:ext cx="5148063" cy="354366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09997" y="0"/>
            <a:ext cx="269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Study Area</a:t>
            </a:r>
            <a:endParaRPr lang="en-US" sz="4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10"/>
          <p:cNvGrpSpPr>
            <a:grpSpLocks noChangeAspect="1"/>
          </p:cNvGrpSpPr>
          <p:nvPr/>
        </p:nvGrpSpPr>
        <p:grpSpPr bwMode="auto">
          <a:xfrm>
            <a:off x="359873" y="1484226"/>
            <a:ext cx="8491538" cy="4356100"/>
            <a:chOff x="226060" y="1184418"/>
            <a:chExt cx="8701358" cy="4463955"/>
          </a:xfrm>
        </p:grpSpPr>
        <p:graphicFrame>
          <p:nvGraphicFramePr>
            <p:cNvPr id="7" name="Chart 6"/>
            <p:cNvGraphicFramePr>
              <a:graphicFrameLocks/>
            </p:cNvGraphicFramePr>
            <p:nvPr/>
          </p:nvGraphicFramePr>
          <p:xfrm>
            <a:off x="6184218" y="1203373"/>
            <a:ext cx="2743200" cy="4445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226060" y="1184418"/>
            <a:ext cx="3208020" cy="4445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/>
          </p:nvGraphicFramePr>
          <p:xfrm>
            <a:off x="3439160" y="1200150"/>
            <a:ext cx="2745740" cy="4445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0" y="0"/>
            <a:ext cx="28763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Lower Sisquoc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1371" y="804685"/>
            <a:ext cx="887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Shows a weak trend of </a:t>
            </a:r>
            <a:r>
              <a:rPr lang="en-US" sz="2400" u="sng" dirty="0" smtClean="0"/>
              <a:t>increasing</a:t>
            </a:r>
            <a:r>
              <a:rPr lang="en-US" sz="2400" dirty="0" smtClean="0"/>
              <a:t> opal-CT d</a:t>
            </a:r>
            <a:r>
              <a:rPr lang="en-US" sz="2400" baseline="-25000" dirty="0" smtClean="0"/>
              <a:t>101</a:t>
            </a:r>
            <a:r>
              <a:rPr lang="en-US" sz="2400" dirty="0" smtClean="0"/>
              <a:t>-spacing depth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11" y="22175"/>
            <a:ext cx="5708269" cy="597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29430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Monterey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88" y="1114925"/>
            <a:ext cx="34220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Shows a wide scatter with no trend present with depth, except for the &gt;80 % which shows a weak trend of </a:t>
            </a:r>
          </a:p>
          <a:p>
            <a:r>
              <a:rPr lang="en-US" sz="2800" dirty="0" smtClean="0"/>
              <a:t>decreasing opal-CT d</a:t>
            </a:r>
            <a:r>
              <a:rPr lang="en-US" sz="2800" baseline="-25000" dirty="0" smtClean="0"/>
              <a:t>101</a:t>
            </a:r>
            <a:r>
              <a:rPr lang="en-US" sz="2800" dirty="0" smtClean="0"/>
              <a:t>-spacing with depth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61" y="22005"/>
            <a:ext cx="3881989" cy="59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88" y="19390"/>
            <a:ext cx="3218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Middle Monterey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43594" y="1183002"/>
            <a:ext cx="3889169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&lt; 50%-60%, and 60%-70% silica ranges </a:t>
            </a:r>
            <a:r>
              <a:rPr lang="en-US" sz="2800" dirty="0" smtClean="0"/>
              <a:t>show </a:t>
            </a:r>
            <a:r>
              <a:rPr lang="en-US" sz="2800" dirty="0"/>
              <a:t>very weak trends of decreasing opal-CT d</a:t>
            </a:r>
            <a:r>
              <a:rPr lang="en-US" sz="2800" baseline="-25000" dirty="0"/>
              <a:t>101</a:t>
            </a:r>
            <a:r>
              <a:rPr lang="en-US" sz="2800" dirty="0"/>
              <a:t>-spacing with stratigraphic depth, while the 70%-80% and &gt; 80% silica showed no apparent trends with a wide scatter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75" y="114478"/>
            <a:ext cx="3812030" cy="588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776" y="38780"/>
            <a:ext cx="3126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Lower Monterey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45412" y="1318520"/>
            <a:ext cx="38582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the compositional ranges show </a:t>
            </a:r>
            <a:r>
              <a:rPr lang="en-US" dirty="0"/>
              <a:t>slight to moderate trends of decreasing opal-CT d</a:t>
            </a:r>
            <a:r>
              <a:rPr lang="en-US" baseline="-25000" dirty="0"/>
              <a:t>101</a:t>
            </a:r>
            <a:r>
              <a:rPr lang="en-US" dirty="0"/>
              <a:t>-spacing with stratigraphic depth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Azure 1">
    <a:dk1>
      <a:srgbClr val="000000"/>
    </a:dk1>
    <a:lt1>
      <a:srgbClr val="FFFFFF"/>
    </a:lt1>
    <a:dk2>
      <a:srgbClr val="3333FF"/>
    </a:dk2>
    <a:lt2>
      <a:srgbClr val="00FFFF"/>
    </a:lt2>
    <a:accent1>
      <a:srgbClr val="00CCCC"/>
    </a:accent1>
    <a:accent2>
      <a:srgbClr val="6666FF"/>
    </a:accent2>
    <a:accent3>
      <a:srgbClr val="ADADFF"/>
    </a:accent3>
    <a:accent4>
      <a:srgbClr val="DADADA"/>
    </a:accent4>
    <a:accent5>
      <a:srgbClr val="AAE2E2"/>
    </a:accent5>
    <a:accent6>
      <a:srgbClr val="5C5CE7"/>
    </a:accent6>
    <a:hlink>
      <a:srgbClr val="CCCCFF"/>
    </a:hlink>
    <a:folHlink>
      <a:srgbClr val="CC99FF"/>
    </a:folHlink>
  </a:clrScheme>
  <a:fontScheme name="Azure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13305</TotalTime>
  <Words>1943</Words>
  <Application>Microsoft Macintosh PowerPoint</Application>
  <PresentationFormat>Overhead</PresentationFormat>
  <Paragraphs>193</Paragraphs>
  <Slides>32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Azure</vt:lpstr>
      <vt:lpstr>PowerPoint Presentation</vt:lpstr>
      <vt:lpstr>Introduction</vt:lpstr>
      <vt:lpstr> Murata and Nakata (1974) &amp; Murata and Larson (1975) </vt:lpstr>
      <vt:lpstr>Our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Murata and Nakata (1974)  &amp; Murata and Larson (1975)</vt:lpstr>
      <vt:lpstr>PowerPoint Presentation</vt:lpstr>
      <vt:lpstr>Pisciotto (1978, 1981) – Santa Maria Basin</vt:lpstr>
      <vt:lpstr>Hein et al. (1978)</vt:lpstr>
      <vt:lpstr>Behl and Smith  (1992) </vt:lpstr>
      <vt:lpstr>Behl and Smith (1992) </vt:lpstr>
      <vt:lpstr>Isaacs (1980, 1981)</vt:lpstr>
      <vt:lpstr>Isaacs (1980, 1981)</vt:lpstr>
      <vt:lpstr>Casmalia Hills</vt:lpstr>
      <vt:lpstr>Model for evolution of opal-CT d101-spacing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Casmalia Hills</vt:lpstr>
      <vt:lpstr>CONCLUSIONS </vt:lpstr>
      <vt:lpstr>CONCLUSIONS </vt:lpstr>
      <vt:lpstr>CONCLUSIONS </vt:lpstr>
      <vt:lpstr>Thank You</vt:lpstr>
      <vt:lpstr>PowerPoint Presentation</vt:lpstr>
    </vt:vector>
  </TitlesOfParts>
  <Manager/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666</cp:revision>
  <cp:lastPrinted>2012-09-24T03:05:58Z</cp:lastPrinted>
  <dcterms:created xsi:type="dcterms:W3CDTF">2001-04-04T17:06:00Z</dcterms:created>
  <dcterms:modified xsi:type="dcterms:W3CDTF">2014-10-16T21:09:00Z</dcterms:modified>
  <cp:category/>
</cp:coreProperties>
</file>