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15"/>
  </p:notesMasterIdLst>
  <p:sldIdLst>
    <p:sldId id="340" r:id="rId2"/>
    <p:sldId id="341" r:id="rId3"/>
    <p:sldId id="321" r:id="rId4"/>
    <p:sldId id="342" r:id="rId5"/>
    <p:sldId id="333" r:id="rId6"/>
    <p:sldId id="335" r:id="rId7"/>
    <p:sldId id="337" r:id="rId8"/>
    <p:sldId id="336" r:id="rId9"/>
    <p:sldId id="323" r:id="rId10"/>
    <p:sldId id="344" r:id="rId11"/>
    <p:sldId id="338" r:id="rId12"/>
    <p:sldId id="330" r:id="rId13"/>
    <p:sldId id="339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FF00FF"/>
    <a:srgbClr val="CC00CC"/>
    <a:srgbClr val="008000"/>
    <a:srgbClr val="0000FF"/>
    <a:srgbClr val="00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6" autoAdjust="0"/>
    <p:restoredTop sz="94715" autoAdjust="0"/>
  </p:normalViewPr>
  <p:slideViewPr>
    <p:cSldViewPr snapToGrid="0">
      <p:cViewPr varScale="1">
        <p:scale>
          <a:sx n="95" d="100"/>
          <a:sy n="95" d="100"/>
        </p:scale>
        <p:origin x="-134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8" d="100"/>
          <a:sy n="98" d="100"/>
        </p:scale>
        <p:origin x="-284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defTabSz="914437" eaLnBrk="0" hangingPunct="0">
              <a:defRPr sz="1200"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027" y="0"/>
            <a:ext cx="2972421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 defTabSz="914437" eaLnBrk="0" hangingPunct="0">
              <a:defRPr sz="1200"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4869" y="4342464"/>
            <a:ext cx="5488264" cy="411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684926"/>
            <a:ext cx="2972421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defTabSz="914437" eaLnBrk="0" hangingPunct="0">
              <a:defRPr sz="1200"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 defTabSz="914437" eaLnBrk="0" hangingPunct="0">
              <a:defRPr sz="1200"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fld id="{DDEF0610-C62B-4F4E-BBCE-19A061474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882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Cosine</a:t>
            </a:r>
            <a:r>
              <a:rPr lang="en-US" baseline="0" dirty="0" smtClean="0"/>
              <a:t> 40 times 7000’ (estimated from </a:t>
            </a:r>
            <a:r>
              <a:rPr lang="en-US" baseline="0" dirty="0" err="1" smtClean="0"/>
              <a:t>google</a:t>
            </a:r>
            <a:r>
              <a:rPr lang="en-US" baseline="0" dirty="0" smtClean="0"/>
              <a:t> maps) and then convert that number to meters.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OXY_Cover_Option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2588" y="985838"/>
            <a:ext cx="8308975" cy="1143000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Occidental Petroleum Corporation      Event Name      Location      Date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810000" y="6381750"/>
            <a:ext cx="2133600" cy="476250"/>
          </a:xfrm>
        </p:spPr>
        <p:txBody>
          <a:bodyPr/>
          <a:lstStyle>
            <a:lvl1pPr algn="r">
              <a:defRPr sz="1400"/>
            </a:lvl1pPr>
          </a:lstStyle>
          <a:p>
            <a:pPr>
              <a:defRPr/>
            </a:pPr>
            <a:fld id="{6CC30B07-F37B-4B65-B868-CD7739672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4F840-6005-42D5-9C19-BEA0A778C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2171700" cy="5897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362700" cy="5897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CD715-2474-48CA-9B6F-19583B1D1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838200"/>
            <a:ext cx="1676400" cy="5059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8800" y="838200"/>
            <a:ext cx="1676400" cy="5059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F8C2D-9528-42DE-A974-E4B642721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582DE-E062-47E3-B92F-8CFF13DB7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C2285-8159-4CA4-B7DD-417A776FB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38200"/>
            <a:ext cx="16764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8800" y="838200"/>
            <a:ext cx="16764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54475-2DB0-413E-8965-E5FDD115D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6A293-DB0C-42DE-9545-E90C92550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4BDE5-60B7-407D-A146-F65F0BCA3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F854B-6E10-49BE-93A2-34DD565B0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6DB47-4D69-45C0-B736-01999D184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B28B3-61DA-4676-B18E-E61D14BE5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22" name="Rectangle 14"/>
          <p:cNvSpPr>
            <a:spLocks noChangeArrowheads="1"/>
          </p:cNvSpPr>
          <p:nvPr/>
        </p:nvSpPr>
        <p:spPr bwMode="auto">
          <a:xfrm>
            <a:off x="0" y="6096000"/>
            <a:ext cx="91440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a typeface="ＭＳ Ｐゴシック" pitchFamily="80" charset="-128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3505200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fld id="{620FABD4-0441-4A22-8584-B9EFA4B4E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68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8623" name="Line 15"/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ea typeface="ＭＳ Ｐゴシック" pitchFamily="80" charset="-128"/>
              <a:cs typeface="+mn-cs"/>
            </a:endParaRPr>
          </a:p>
        </p:txBody>
      </p:sp>
      <p:grpSp>
        <p:nvGrpSpPr>
          <p:cNvPr id="1031" name="Group 17"/>
          <p:cNvGrpSpPr>
            <a:grpSpLocks/>
          </p:cNvGrpSpPr>
          <p:nvPr/>
        </p:nvGrpSpPr>
        <p:grpSpPr bwMode="auto">
          <a:xfrm>
            <a:off x="8791575" y="6505575"/>
            <a:ext cx="352425" cy="352425"/>
            <a:chOff x="9" y="4089"/>
            <a:chExt cx="222" cy="222"/>
          </a:xfrm>
        </p:grpSpPr>
        <p:sp>
          <p:nvSpPr>
            <p:cNvPr id="68626" name="Oval 18"/>
            <p:cNvSpPr>
              <a:spLocks noChangeArrowheads="1"/>
            </p:cNvSpPr>
            <p:nvPr userDrawn="1"/>
          </p:nvSpPr>
          <p:spPr bwMode="auto">
            <a:xfrm>
              <a:off x="10" y="4091"/>
              <a:ext cx="219" cy="21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ea typeface="ＭＳ Ｐゴシック" pitchFamily="80" charset="-128"/>
                <a:cs typeface="+mn-cs"/>
              </a:endParaRPr>
            </a:p>
          </p:txBody>
        </p:sp>
        <p:pic>
          <p:nvPicPr>
            <p:cNvPr id="1033" name="Picture 19" descr="smoxylogo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9" y="4089"/>
              <a:ext cx="22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4194" y="65298"/>
            <a:ext cx="1998394" cy="7105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33" y="5107366"/>
            <a:ext cx="1463757" cy="137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1071562"/>
            <a:ext cx="7772400" cy="15219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smtClean="0"/>
              <a:t>Stratigraphy and Sedimentology of the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Mixed </a:t>
            </a:r>
            <a:r>
              <a:rPr lang="en-US" sz="2400" b="1" dirty="0" err="1" smtClean="0"/>
              <a:t>Clastic</a:t>
            </a:r>
            <a:r>
              <a:rPr lang="en-US" sz="2400" b="1" dirty="0" smtClean="0"/>
              <a:t>-Biogenic Monterey Formation,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Point </a:t>
            </a:r>
            <a:r>
              <a:rPr lang="en-US" sz="2400" b="1" dirty="0" err="1" smtClean="0"/>
              <a:t>Dume</a:t>
            </a:r>
            <a:r>
              <a:rPr lang="en-US" sz="2400" b="1" dirty="0" smtClean="0"/>
              <a:t> to Paradise Cove,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Malibu, California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88260" y="2851101"/>
            <a:ext cx="2967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By: Wanjiru Njuguna</a:t>
            </a:r>
          </a:p>
          <a:p>
            <a:pPr algn="ctr"/>
            <a:r>
              <a:rPr lang="en-US" b="1" dirty="0" smtClean="0"/>
              <a:t>MS Candidate in Geology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97880" y="3785409"/>
            <a:ext cx="7148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Thesis Advisor</a:t>
            </a:r>
            <a:r>
              <a:rPr lang="en-US" dirty="0" smtClean="0"/>
              <a:t>:  Dr. Rick Behl</a:t>
            </a:r>
          </a:p>
          <a:p>
            <a:r>
              <a:rPr lang="en-US" u="sng" dirty="0" smtClean="0"/>
              <a:t>Committee Members</a:t>
            </a:r>
            <a:r>
              <a:rPr lang="en-US" dirty="0" smtClean="0"/>
              <a:t>:  Dr. Nate Onderdonk and Dr. Hilario Camacho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875" y="6453064"/>
            <a:ext cx="672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Long Beach MARS Project: Monterey and Related Sediments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520418" cy="4572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Outcrops – </a:t>
            </a:r>
            <a:r>
              <a:rPr lang="en-US" sz="2000" b="1" dirty="0" smtClean="0">
                <a:solidFill>
                  <a:schemeClr val="tx1"/>
                </a:solidFill>
              </a:rPr>
              <a:t>Preliminary Observations</a:t>
            </a:r>
            <a:endParaRPr lang="en-US" sz="20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3756" y="541318"/>
            <a:ext cx="4231087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Lithology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latin typeface="+mn-lt"/>
                <a:ea typeface="+mn-ea"/>
                <a:cs typeface="+mn-cs"/>
              </a:rPr>
              <a:t>Diatomite, mudstone, sandstone and dolomite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latin typeface="+mn-lt"/>
                <a:ea typeface="+mn-ea"/>
                <a:cs typeface="+mn-cs"/>
              </a:rPr>
              <a:t>Opal-CT </a:t>
            </a:r>
            <a:r>
              <a:rPr lang="en-US" sz="2000" kern="0" dirty="0" err="1" smtClean="0">
                <a:latin typeface="+mn-lt"/>
                <a:ea typeface="+mn-ea"/>
                <a:cs typeface="+mn-cs"/>
              </a:rPr>
              <a:t>chert</a:t>
            </a:r>
            <a:r>
              <a:rPr lang="en-US" sz="2000" kern="0" dirty="0" smtClean="0">
                <a:latin typeface="+mn-lt"/>
                <a:ea typeface="+mn-ea"/>
                <a:cs typeface="+mn-cs"/>
              </a:rPr>
              <a:t> and </a:t>
            </a:r>
            <a:r>
              <a:rPr lang="en-US" sz="2000" kern="0" dirty="0" smtClean="0">
                <a:latin typeface="+mn-lt"/>
                <a:ea typeface="+mn-ea"/>
                <a:cs typeface="+mn-cs"/>
              </a:rPr>
              <a:t>porcelanite</a:t>
            </a:r>
            <a:endParaRPr lang="en-US" sz="2000" kern="0" dirty="0" smtClean="0"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Conglomerate and </a:t>
            </a:r>
            <a:r>
              <a:rPr lang="en-US" sz="2000" kern="0" dirty="0" err="1" smtClean="0">
                <a:latin typeface="+mn-lt"/>
                <a:ea typeface="+mn-ea"/>
                <a:cs typeface="+mn-cs"/>
              </a:rPr>
              <a:t>v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olcanics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kern="0" dirty="0" smtClean="0">
                <a:latin typeface="+mn-lt"/>
                <a:ea typeface="+mn-ea"/>
                <a:cs typeface="+mn-cs"/>
              </a:rPr>
              <a:t>Bedding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Alternating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packages: </a:t>
            </a:r>
            <a:b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thin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bedded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laminated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massive lithofacies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latin typeface="+mn-lt"/>
                <a:ea typeface="+mn-ea"/>
                <a:cs typeface="+mn-cs"/>
              </a:rPr>
              <a:t>Evidence of slope deposits, slumps and </a:t>
            </a:r>
            <a:r>
              <a:rPr lang="en-US" sz="2000" kern="0" dirty="0" err="1" smtClean="0">
                <a:latin typeface="+mn-lt"/>
                <a:ea typeface="+mn-ea"/>
                <a:cs typeface="+mn-cs"/>
              </a:rPr>
              <a:t>turbidites</a:t>
            </a:r>
            <a:endParaRPr lang="en-US" sz="2000" kern="0" dirty="0" smtClean="0"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High-energy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deposit</a:t>
            </a:r>
            <a:r>
              <a:rPr lang="en-US" sz="2000" kern="0" dirty="0" smtClean="0">
                <a:latin typeface="+mn-lt"/>
                <a:ea typeface="+mn-ea"/>
                <a:cs typeface="+mn-cs"/>
              </a:rPr>
              <a:t>s </a:t>
            </a:r>
            <a:r>
              <a:rPr lang="en-US" sz="2000" kern="0" dirty="0" smtClean="0">
                <a:latin typeface="+mn-lt"/>
                <a:ea typeface="+mn-ea"/>
                <a:cs typeface="+mn-cs"/>
              </a:rPr>
              <a:t>alternating with </a:t>
            </a:r>
            <a:r>
              <a:rPr lang="en-US" sz="2000" kern="0" dirty="0" err="1" smtClean="0">
                <a:latin typeface="+mn-lt"/>
                <a:ea typeface="+mn-ea"/>
                <a:cs typeface="+mn-cs"/>
              </a:rPr>
              <a:t>hemipelagic</a:t>
            </a:r>
            <a:r>
              <a:rPr lang="en-US" sz="2000" kern="0" dirty="0" smtClean="0">
                <a:latin typeface="+mn-lt"/>
                <a:ea typeface="+mn-ea"/>
                <a:cs typeface="+mn-cs"/>
              </a:rPr>
              <a:t> sediments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b="1" kern="0" dirty="0" smtClean="0"/>
              <a:t>Features 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kern="0" dirty="0" smtClean="0"/>
              <a:t>Graded beds, scoured surfaces, flame structures, load casts and other soft sediment deformation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1825" y="3195756"/>
            <a:ext cx="3583973" cy="332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7630" y="172283"/>
            <a:ext cx="3913445" cy="301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875" y="6453064"/>
            <a:ext cx="672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Long Beach MARS Project: Monterey and Related Sediments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356260"/>
          </a:xfrm>
        </p:spPr>
        <p:txBody>
          <a:bodyPr/>
          <a:lstStyle/>
          <a:p>
            <a:r>
              <a:rPr lang="en-US" sz="2000" b="1" dirty="0">
                <a:solidFill>
                  <a:schemeClr val="tx1"/>
                </a:solidFill>
              </a:rPr>
              <a:t>S</a:t>
            </a:r>
            <a:r>
              <a:rPr lang="en-US" sz="2000" b="1" dirty="0" smtClean="0">
                <a:solidFill>
                  <a:schemeClr val="tx1"/>
                </a:solidFill>
              </a:rPr>
              <a:t>edimentary </a:t>
            </a:r>
            <a:r>
              <a:rPr lang="en-US" sz="2000" b="1" dirty="0" smtClean="0">
                <a:solidFill>
                  <a:schemeClr val="tx1"/>
                </a:solidFill>
              </a:rPr>
              <a:t>features</a:t>
            </a:r>
            <a:endParaRPr lang="en-US" sz="20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32" y="393773"/>
            <a:ext cx="4453263" cy="324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1067" y="2792771"/>
            <a:ext cx="4589813" cy="371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875" y="6453064"/>
            <a:ext cx="672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Long Beach MARS Project: Monterey and Related Sediments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833604" y="842267"/>
            <a:ext cx="3293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Interbedded</a:t>
            </a:r>
            <a:r>
              <a:rPr lang="en-US" sz="2000" dirty="0" smtClean="0"/>
              <a:t> sand </a:t>
            </a:r>
            <a:r>
              <a:rPr lang="en-US" sz="2000" dirty="0" err="1" smtClean="0"/>
              <a:t>turbidites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and siliceous mudstone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98615" y="4013871"/>
            <a:ext cx="24545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Graded beds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Flame structures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Scoured surfaces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3262" y="83394"/>
            <a:ext cx="4027220" cy="362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126" y="464128"/>
            <a:ext cx="4348757" cy="1907180"/>
          </a:xfrm>
        </p:spPr>
        <p:txBody>
          <a:bodyPr/>
          <a:lstStyle/>
          <a:p>
            <a:r>
              <a:rPr lang="en-US" sz="2000" dirty="0" smtClean="0"/>
              <a:t>XRD and photomicrographs confirm the presence of diatoms, opal-CT, dolomite and the </a:t>
            </a:r>
            <a:r>
              <a:rPr lang="en-US" sz="2000" dirty="0" smtClean="0"/>
              <a:t>mineral composition </a:t>
            </a:r>
            <a:r>
              <a:rPr lang="en-US" sz="2000" dirty="0" smtClean="0"/>
              <a:t>of the </a:t>
            </a:r>
            <a:r>
              <a:rPr lang="en-US" sz="2000" dirty="0" smtClean="0"/>
              <a:t>sandstones</a:t>
            </a:r>
            <a:endParaRPr lang="en-US" sz="2000" dirty="0" smtClean="0"/>
          </a:p>
        </p:txBody>
      </p:sp>
      <p:sp>
        <p:nvSpPr>
          <p:cNvPr id="29698" name="Text Box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b="1" dirty="0" smtClean="0">
                <a:solidFill>
                  <a:schemeClr val="tx1"/>
                </a:solidFill>
              </a:rPr>
              <a:t>Petrography of samples</a:t>
            </a:r>
            <a:r>
              <a:rPr lang="en-US" sz="2000" b="1" dirty="0" smtClean="0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101" y="3286462"/>
            <a:ext cx="4295899" cy="319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875" y="6453064"/>
            <a:ext cx="672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Long Beach MARS Project: Monterey and Related Sediments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8" y="899319"/>
            <a:ext cx="3505200" cy="3197668"/>
          </a:xfrm>
        </p:spPr>
        <p:txBody>
          <a:bodyPr/>
          <a:lstStyle/>
          <a:p>
            <a:pPr marL="233363" indent="-233363"/>
            <a:r>
              <a:rPr lang="en-US" sz="2000" dirty="0" smtClean="0"/>
              <a:t>There is a need for a detailed stratigraphy and sedimentology study of this area</a:t>
            </a:r>
          </a:p>
          <a:p>
            <a:pPr marL="233363" indent="-233363"/>
            <a:r>
              <a:rPr lang="en-US" sz="2000" dirty="0" smtClean="0"/>
              <a:t>The objective will be to describe the section in detail and come up with a description of the Monterey </a:t>
            </a:r>
            <a:r>
              <a:rPr lang="en-US" sz="2000" dirty="0" smtClean="0"/>
              <a:t>succession between </a:t>
            </a:r>
            <a:r>
              <a:rPr lang="en-US" sz="2000" dirty="0" smtClean="0"/>
              <a:t>Point Dume and Paradise Cove</a:t>
            </a:r>
          </a:p>
          <a:p>
            <a:pPr marL="233363" indent="-233363"/>
            <a:r>
              <a:rPr lang="en-US" sz="2000" dirty="0" smtClean="0"/>
              <a:t>A new stratigraphic section </a:t>
            </a:r>
            <a:r>
              <a:rPr lang="en-US" sz="2000" dirty="0" smtClean="0"/>
              <a:t>will provide information on sediments south </a:t>
            </a:r>
            <a:r>
              <a:rPr lang="en-US" sz="2000" dirty="0" smtClean="0"/>
              <a:t>of the Malibu Coast </a:t>
            </a:r>
            <a:r>
              <a:rPr lang="en-US" sz="2000" dirty="0" smtClean="0"/>
              <a:t>fault from the outer part of the LA basin</a:t>
            </a:r>
          </a:p>
          <a:p>
            <a:pPr marL="233363" indent="-233363"/>
            <a:r>
              <a:rPr lang="en-US" sz="2000" dirty="0" smtClean="0"/>
              <a:t>Relate to other Monterey </a:t>
            </a:r>
            <a:r>
              <a:rPr lang="en-US" sz="2000" dirty="0" err="1" smtClean="0"/>
              <a:t>facies</a:t>
            </a:r>
            <a:r>
              <a:rPr lang="en-US" sz="2000" dirty="0" smtClean="0"/>
              <a:t> in LA basin.</a:t>
            </a: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Suggestions?  Questions? Future plans?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9756" y="567047"/>
            <a:ext cx="5167920" cy="423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8015844" y="599704"/>
            <a:ext cx="997527" cy="131816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75" y="6453064"/>
            <a:ext cx="672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Long Beach MARS Project: Monterey and Related Sediments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5786" y="87729"/>
            <a:ext cx="3617161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000" b="1" dirty="0" smtClean="0"/>
              <a:t>Presenter back-ground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4324" y="1039091"/>
            <a:ext cx="73148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Master of Science </a:t>
            </a:r>
            <a:r>
              <a:rPr lang="en-US" sz="2000" dirty="0" smtClean="0"/>
              <a:t>Graduate Student</a:t>
            </a:r>
            <a:r>
              <a:rPr lang="en-US" sz="2000" dirty="0" smtClean="0"/>
              <a:t>, CSULB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Master of Arts in Geography, CSULB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Graduate Certificate in Geographic Information Science, USC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Bachelor of Science, Geology, Tufts University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98928" y="623455"/>
            <a:ext cx="1396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Education:</a:t>
            </a:r>
            <a:endParaRPr lang="en-US" sz="2000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198928" y="2539341"/>
            <a:ext cx="1681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Employment: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4324" y="3150920"/>
            <a:ext cx="64812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Staff Geologist, Oxy Long Beach (2010 to present)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Geologist Technician, Oxy Long Beach (2007 to 2010)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8875" y="6453064"/>
            <a:ext cx="672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Long Beach MARS Project: Monterey and Related Sediments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63"/>
          <p:cNvSpPr>
            <a:spLocks noChangeArrowheads="1"/>
          </p:cNvSpPr>
          <p:nvPr/>
        </p:nvSpPr>
        <p:spPr bwMode="auto">
          <a:xfrm>
            <a:off x="2090738" y="4885838"/>
            <a:ext cx="617537" cy="7588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15365" name="Picture 42"/>
          <p:cNvPicPr>
            <a:picLocks noChangeAspect="1" noChangeArrowheads="1"/>
          </p:cNvPicPr>
          <p:nvPr/>
        </p:nvPicPr>
        <p:blipFill>
          <a:blip r:embed="rId3" cstate="print"/>
          <a:srcRect l="27083" t="19444" r="8958" b="5888"/>
          <a:stretch>
            <a:fillRect/>
          </a:stretch>
        </p:blipFill>
        <p:spPr bwMode="auto">
          <a:xfrm>
            <a:off x="144463" y="2974488"/>
            <a:ext cx="4659648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43"/>
          <p:cNvSpPr txBox="1">
            <a:spLocks noChangeArrowheads="1"/>
          </p:cNvSpPr>
          <p:nvPr/>
        </p:nvSpPr>
        <p:spPr bwMode="auto">
          <a:xfrm>
            <a:off x="448511" y="5944199"/>
            <a:ext cx="12961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Point Dume SB</a:t>
            </a:r>
          </a:p>
        </p:txBody>
      </p:sp>
      <p:sp>
        <p:nvSpPr>
          <p:cNvPr id="15367" name="Text Box 44"/>
          <p:cNvSpPr txBox="1">
            <a:spLocks noChangeArrowheads="1"/>
          </p:cNvSpPr>
          <p:nvPr/>
        </p:nvSpPr>
        <p:spPr bwMode="auto">
          <a:xfrm>
            <a:off x="3921223" y="3856113"/>
            <a:ext cx="8262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b="1" dirty="0" smtClean="0">
                <a:solidFill>
                  <a:srgbClr val="FF0000"/>
                </a:solidFill>
              </a:rPr>
              <a:t>Paradise</a:t>
            </a:r>
            <a:br>
              <a:rPr lang="en-US" sz="1200" b="1" dirty="0" smtClean="0">
                <a:solidFill>
                  <a:srgbClr val="FF0000"/>
                </a:solidFill>
              </a:rPr>
            </a:b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Cove</a:t>
            </a:r>
          </a:p>
        </p:txBody>
      </p:sp>
      <p:sp>
        <p:nvSpPr>
          <p:cNvPr id="15368" name="Text Box 45"/>
          <p:cNvSpPr txBox="1">
            <a:spLocks noChangeArrowheads="1"/>
          </p:cNvSpPr>
          <p:nvPr/>
        </p:nvSpPr>
        <p:spPr bwMode="auto">
          <a:xfrm>
            <a:off x="1818940" y="3462018"/>
            <a:ext cx="18266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Pacific Coast Highway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96107" y="305509"/>
            <a:ext cx="6139778" cy="2470190"/>
            <a:chOff x="2896107" y="760021"/>
            <a:chExt cx="6139778" cy="247019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96107" y="760021"/>
              <a:ext cx="6139778" cy="2470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1" name="Rectangle 48"/>
            <p:cNvSpPr>
              <a:spLocks noChangeArrowheads="1"/>
            </p:cNvSpPr>
            <p:nvPr/>
          </p:nvSpPr>
          <p:spPr bwMode="auto">
            <a:xfrm>
              <a:off x="4055422" y="1923801"/>
              <a:ext cx="650917" cy="741342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875" y="6453064"/>
            <a:ext cx="672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Long Beach MARS Project: Monterey and Related Sediments</a:t>
            </a:r>
            <a:endParaRPr lang="en-US" i="1" dirty="0"/>
          </a:p>
        </p:txBody>
      </p:sp>
      <p:sp>
        <p:nvSpPr>
          <p:cNvPr id="14" name="Rectangle 32"/>
          <p:cNvSpPr>
            <a:spLocks noChangeArrowheads="1"/>
          </p:cNvSpPr>
          <p:nvPr/>
        </p:nvSpPr>
        <p:spPr bwMode="auto">
          <a:xfrm>
            <a:off x="5288965" y="3068877"/>
            <a:ext cx="3440613" cy="310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 smtClean="0"/>
              <a:t>Presentation </a:t>
            </a:r>
            <a:r>
              <a:rPr lang="en-US" sz="2000" b="1" dirty="0" smtClean="0"/>
              <a:t>Structure</a:t>
            </a:r>
            <a:endParaRPr lang="en-US" sz="2000" b="1" dirty="0" smtClean="0"/>
          </a:p>
          <a:p>
            <a:pPr marL="169863" indent="-169863">
              <a:lnSpc>
                <a:spcPct val="80000"/>
              </a:lnSpc>
              <a:spcBef>
                <a:spcPct val="20000"/>
              </a:spcBef>
            </a:pPr>
            <a:endParaRPr lang="en-US" sz="2000" dirty="0"/>
          </a:p>
          <a:p>
            <a:pPr marL="169863" indent="-169863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/>
              <a:t>Study area location</a:t>
            </a:r>
            <a:endParaRPr lang="en-US" sz="2000" dirty="0"/>
          </a:p>
          <a:p>
            <a:pPr marL="169863" indent="-169863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/>
              <a:t>Why studying this section is </a:t>
            </a:r>
            <a:r>
              <a:rPr lang="en-US" sz="2000" dirty="0" smtClean="0"/>
              <a:t>important? </a:t>
            </a:r>
          </a:p>
          <a:p>
            <a:pPr marL="169863" indent="-169863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/>
              <a:t>W</a:t>
            </a:r>
            <a:r>
              <a:rPr lang="en-US" sz="2000" dirty="0" smtClean="0"/>
              <a:t>hat </a:t>
            </a:r>
            <a:r>
              <a:rPr lang="en-US" sz="2000" dirty="0" smtClean="0"/>
              <a:t>are the goals of the </a:t>
            </a:r>
            <a:r>
              <a:rPr lang="en-US" sz="2000" dirty="0" smtClean="0"/>
              <a:t>project?</a:t>
            </a:r>
            <a:endParaRPr lang="en-US" sz="2000" dirty="0"/>
          </a:p>
          <a:p>
            <a:pPr marL="169863" indent="-169863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/>
              <a:t>Findings from field visits and pilot study</a:t>
            </a:r>
            <a:endParaRPr lang="en-US" sz="2000" dirty="0"/>
          </a:p>
          <a:p>
            <a:pPr marL="169863" indent="-169863">
              <a:lnSpc>
                <a:spcPct val="80000"/>
              </a:lnSpc>
            </a:pPr>
            <a:endParaRPr lang="en-US" sz="2000" dirty="0"/>
          </a:p>
        </p:txBody>
      </p:sp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163513" y="229424"/>
            <a:ext cx="2282908" cy="110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>
              <a:spcBef>
                <a:spcPct val="20000"/>
              </a:spcBef>
            </a:pPr>
            <a:r>
              <a:rPr lang="en-US" sz="2000" b="1" dirty="0" smtClean="0"/>
              <a:t>Point </a:t>
            </a:r>
            <a:r>
              <a:rPr lang="en-US" sz="2000" b="1" dirty="0" err="1" smtClean="0"/>
              <a:t>Dume</a:t>
            </a:r>
            <a:r>
              <a:rPr lang="en-US" sz="2000" b="1" dirty="0" smtClean="0"/>
              <a:t> and </a:t>
            </a:r>
            <a:br>
              <a:rPr lang="en-US" sz="2000" b="1" dirty="0" smtClean="0"/>
            </a:br>
            <a:r>
              <a:rPr lang="en-US" sz="2000" b="1" dirty="0" smtClean="0"/>
              <a:t>Paradise Cove,</a:t>
            </a:r>
            <a:br>
              <a:rPr lang="en-US" sz="2000" b="1" dirty="0" smtClean="0"/>
            </a:br>
            <a:r>
              <a:rPr lang="en-US" sz="2000" b="1" dirty="0" smtClean="0"/>
              <a:t>Malibu, CA</a:t>
            </a:r>
            <a:endParaRPr lang="en-US" sz="2000" b="1" dirty="0" smtClean="0"/>
          </a:p>
          <a:p>
            <a:pPr marL="169863" indent="-169863">
              <a:lnSpc>
                <a:spcPct val="80000"/>
              </a:lnSpc>
            </a:pP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0737" y="52598"/>
            <a:ext cx="5922688" cy="646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163513" y="229423"/>
            <a:ext cx="2633126" cy="530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 smtClean="0"/>
              <a:t>Location</a:t>
            </a:r>
          </a:p>
          <a:p>
            <a:pPr marL="169863" indent="-169863">
              <a:lnSpc>
                <a:spcPct val="80000"/>
              </a:lnSpc>
              <a:spcBef>
                <a:spcPct val="20000"/>
              </a:spcBef>
            </a:pPr>
            <a:endParaRPr lang="en-US" sz="2000" dirty="0" smtClean="0"/>
          </a:p>
          <a:p>
            <a:pPr marL="169863" indent="-169863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/>
              <a:t>Malibu is at the southernmost </a:t>
            </a:r>
            <a:r>
              <a:rPr lang="en-US" sz="2000" dirty="0" smtClean="0"/>
              <a:t>edge of </a:t>
            </a:r>
            <a:r>
              <a:rPr lang="en-US" sz="2000" dirty="0" smtClean="0"/>
              <a:t>the rotating Western Transverse Ranges (WTR</a:t>
            </a:r>
            <a:r>
              <a:rPr lang="en-US" sz="2000" dirty="0" smtClean="0"/>
              <a:t>)</a:t>
            </a:r>
          </a:p>
          <a:p>
            <a:pPr marL="169863" indent="-169863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000" dirty="0" smtClean="0"/>
          </a:p>
          <a:p>
            <a:pPr marL="169863" indent="-169863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/>
              <a:t>A</a:t>
            </a:r>
            <a:r>
              <a:rPr lang="en-US" sz="2000" dirty="0" smtClean="0"/>
              <a:t>t </a:t>
            </a:r>
            <a:r>
              <a:rPr lang="en-US" sz="2000" dirty="0" smtClean="0"/>
              <a:t>the boundary between the LA </a:t>
            </a:r>
            <a:r>
              <a:rPr lang="en-US" sz="2000" dirty="0" smtClean="0"/>
              <a:t>Basin, Inner Borderland &amp;WTR</a:t>
            </a:r>
          </a:p>
          <a:p>
            <a:pPr marL="169863" indent="-169863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000" dirty="0" smtClean="0"/>
          </a:p>
          <a:p>
            <a:pPr marL="169863" indent="-169863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/>
              <a:t>Likely was outboard of Palos Verdes during deposition</a:t>
            </a:r>
            <a:endParaRPr lang="en-US" sz="2000" dirty="0" smtClean="0"/>
          </a:p>
          <a:p>
            <a:pPr marL="169863" indent="-169863">
              <a:lnSpc>
                <a:spcPct val="80000"/>
              </a:lnSpc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8875" y="6453064"/>
            <a:ext cx="672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Long Beach MARS Project: Monterey and Related Sediments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right_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49" y="3170249"/>
            <a:ext cx="4034242" cy="3592836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9050" y="47625"/>
            <a:ext cx="705008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1600" b="1" dirty="0"/>
          </a:p>
        </p:txBody>
      </p:sp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120316" y="131454"/>
            <a:ext cx="2419684" cy="289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 smtClean="0"/>
              <a:t>Location</a:t>
            </a:r>
            <a:endParaRPr lang="en-US" sz="2000" dirty="0" smtClean="0"/>
          </a:p>
          <a:p>
            <a:pPr marL="169863" indent="-169863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/>
              <a:t>Unknown relationship with outcrops Monterey</a:t>
            </a:r>
            <a:r>
              <a:rPr lang="en-US" sz="2000" dirty="0" smtClean="0"/>
              <a:t>, Modelo and Puente </a:t>
            </a:r>
            <a:r>
              <a:rPr lang="en-US" sz="2000" dirty="0" smtClean="0"/>
              <a:t>outcrops around LA basin</a:t>
            </a:r>
          </a:p>
          <a:p>
            <a:pPr marL="169863" indent="-169863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2000" dirty="0" smtClean="0"/>
          </a:p>
          <a:p>
            <a:pPr marL="169863" indent="-169863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/>
              <a:t>Palos </a:t>
            </a:r>
            <a:r>
              <a:rPr lang="en-US" sz="2000" dirty="0" smtClean="0"/>
              <a:t>Verdes or Newport Beach may be closest original settings</a:t>
            </a:r>
            <a:endParaRPr lang="en-US" sz="2000" dirty="0" smtClean="0"/>
          </a:p>
          <a:p>
            <a:pPr marL="169863" indent="-169863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9257" y="0"/>
            <a:ext cx="6414544" cy="316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178755" y="3660730"/>
            <a:ext cx="3767941" cy="2814262"/>
            <a:chOff x="3788229" y="3928093"/>
            <a:chExt cx="3767941" cy="2814262"/>
          </a:xfrm>
        </p:grpSpPr>
        <p:pic>
          <p:nvPicPr>
            <p:cNvPr id="7" name="Picture 6" descr="IMG_270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88229" y="3928093"/>
              <a:ext cx="3767941" cy="2814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4025736" y="4007918"/>
              <a:ext cx="3416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Looking south from Point Dume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56712" y="4661065"/>
              <a:ext cx="11897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Paradise Cove</a:t>
              </a: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V="1">
              <a:off x="5842660" y="4910447"/>
              <a:ext cx="29688" cy="243443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rgbClr val="FFFF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19" name="5-Point Star 18"/>
            <p:cNvSpPr/>
            <p:nvPr/>
          </p:nvSpPr>
          <p:spPr bwMode="auto">
            <a:xfrm>
              <a:off x="6329547" y="5183577"/>
              <a:ext cx="160317" cy="124691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0" charset="-128"/>
              </a:endParaRPr>
            </a:p>
          </p:txBody>
        </p:sp>
      </p:grpSp>
      <p:sp>
        <p:nvSpPr>
          <p:cNvPr id="20" name="5-Point Star 19"/>
          <p:cNvSpPr/>
          <p:nvPr/>
        </p:nvSpPr>
        <p:spPr bwMode="auto">
          <a:xfrm>
            <a:off x="4758367" y="2902598"/>
            <a:ext cx="160317" cy="124691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75" y="6453064"/>
            <a:ext cx="672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Long Beach MARS Project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2"/>
          <p:cNvSpPr>
            <a:spLocks noGrp="1" noChangeArrowheads="1"/>
          </p:cNvSpPr>
          <p:nvPr>
            <p:ph idx="1"/>
          </p:nvPr>
        </p:nvSpPr>
        <p:spPr bwMode="auto">
          <a:xfrm>
            <a:off x="178130" y="766948"/>
            <a:ext cx="3505200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>
              <a:lnSpc>
                <a:spcPct val="80000"/>
              </a:lnSpc>
              <a:spcBef>
                <a:spcPct val="20000"/>
              </a:spcBef>
            </a:pPr>
            <a:endParaRPr lang="en-US" sz="1000" dirty="0"/>
          </a:p>
          <a:p>
            <a:pPr marL="169863" indent="-169863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1000" dirty="0" smtClean="0"/>
          </a:p>
          <a:p>
            <a:pPr marL="169863" indent="-169863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1000" dirty="0"/>
          </a:p>
        </p:txBody>
      </p: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193201" y="181924"/>
            <a:ext cx="3215745" cy="6181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 smtClean="0"/>
              <a:t>Study area </a:t>
            </a:r>
            <a:r>
              <a:rPr lang="en-US" sz="2000" b="1" dirty="0" smtClean="0"/>
              <a:t>relevance</a:t>
            </a:r>
          </a:p>
          <a:p>
            <a:pPr marL="169863" indent="-169863">
              <a:lnSpc>
                <a:spcPct val="80000"/>
              </a:lnSpc>
              <a:spcBef>
                <a:spcPct val="20000"/>
              </a:spcBef>
            </a:pPr>
            <a:endParaRPr lang="en-US" sz="2000" dirty="0"/>
          </a:p>
          <a:p>
            <a:pPr marL="169863" indent="-169863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/>
              <a:t>Late </a:t>
            </a:r>
            <a:r>
              <a:rPr lang="en-US" sz="2000" dirty="0"/>
              <a:t>middle to early late </a:t>
            </a:r>
            <a:r>
              <a:rPr lang="en-US" sz="2000" dirty="0" smtClean="0"/>
              <a:t>Miocene age (</a:t>
            </a:r>
            <a:r>
              <a:rPr lang="en-US" sz="2000" dirty="0" smtClean="0"/>
              <a:t>Yerkes </a:t>
            </a:r>
            <a:r>
              <a:rPr lang="en-US" sz="2000" dirty="0" smtClean="0"/>
              <a:t>and </a:t>
            </a:r>
            <a:r>
              <a:rPr lang="en-US" sz="2000" dirty="0" smtClean="0"/>
              <a:t>Campbell, 1979)</a:t>
            </a:r>
            <a:endParaRPr lang="en-US" sz="2000" dirty="0" smtClean="0"/>
          </a:p>
          <a:p>
            <a:pPr marL="169863" indent="-169863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/>
              <a:t>Possibly, one </a:t>
            </a:r>
            <a:r>
              <a:rPr lang="en-US" sz="2000" dirty="0" smtClean="0"/>
              <a:t>of the most complete sections of the Monterey Formation in outcrop in the Los Angeles Basin.  </a:t>
            </a:r>
          </a:p>
          <a:p>
            <a:pPr marL="169863" indent="-169863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/>
              <a:t>Monterey Formation dips to the north at ~ 30-50 degrees </a:t>
            </a:r>
          </a:p>
          <a:p>
            <a:pPr marL="169863" indent="-169863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/>
              <a:t>Bottom of the section at Point Dume to Paradise Cove section thickness is ~1635 meters</a:t>
            </a:r>
          </a:p>
          <a:p>
            <a:pPr marL="169863" indent="-169863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/>
              <a:t>Monterey </a:t>
            </a:r>
            <a:r>
              <a:rPr lang="en-US" sz="2000" dirty="0" smtClean="0"/>
              <a:t>Shale </a:t>
            </a:r>
            <a:r>
              <a:rPr lang="en-US" sz="2000" dirty="0" smtClean="0"/>
              <a:t>overlies </a:t>
            </a:r>
            <a:r>
              <a:rPr lang="en-US" sz="2000" dirty="0" smtClean="0"/>
              <a:t>the </a:t>
            </a:r>
            <a:r>
              <a:rPr lang="en-US" sz="2000" dirty="0" err="1" smtClean="0"/>
              <a:t>Trancas</a:t>
            </a:r>
            <a:r>
              <a:rPr lang="en-US" sz="2000" dirty="0" smtClean="0"/>
              <a:t> Formation and </a:t>
            </a:r>
            <a:r>
              <a:rPr lang="en-US" sz="2000" dirty="0" err="1" smtClean="0"/>
              <a:t>Zuma</a:t>
            </a:r>
            <a:r>
              <a:rPr lang="en-US" sz="2000" dirty="0" smtClean="0"/>
              <a:t> </a:t>
            </a:r>
            <a:r>
              <a:rPr lang="en-US" sz="2000" dirty="0" err="1" smtClean="0"/>
              <a:t>Volcanics</a:t>
            </a:r>
            <a:r>
              <a:rPr lang="en-US" sz="2000" dirty="0" smtClean="0"/>
              <a:t> (Campbell et. al. 1996)</a:t>
            </a:r>
          </a:p>
          <a:p>
            <a:pPr marL="169863" indent="-169863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000" dirty="0" smtClean="0"/>
          </a:p>
          <a:p>
            <a:pPr marL="169863" indent="-169863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0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6757" y="185352"/>
            <a:ext cx="5585850" cy="619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872347" y="3290500"/>
            <a:ext cx="1404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Paradise Cove Flt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34742" y="995548"/>
            <a:ext cx="1293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Malibu Coast Flt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75" y="6453064"/>
            <a:ext cx="672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Long Beach MARS Project: Monterey and Related Sediments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700" y="546230"/>
            <a:ext cx="3728037" cy="240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104404" y="1270660"/>
            <a:ext cx="2559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Point Dume (Zuma Volcanics)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0" name="Text Box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791158" cy="457200"/>
          </a:xfrm>
        </p:spPr>
        <p:txBody>
          <a:bodyPr/>
          <a:lstStyle/>
          <a:p>
            <a:pPr eaLnBrk="1" hangingPunct="1"/>
            <a:r>
              <a:rPr lang="en-US" sz="2000" b="1" dirty="0" smtClean="0">
                <a:solidFill>
                  <a:schemeClr val="tx1"/>
                </a:solidFill>
              </a:rPr>
              <a:t>Point </a:t>
            </a:r>
            <a:r>
              <a:rPr lang="en-US" sz="2000" b="1" dirty="0" err="1" smtClean="0">
                <a:solidFill>
                  <a:schemeClr val="tx1"/>
                </a:solidFill>
              </a:rPr>
              <a:t>Dume</a:t>
            </a:r>
            <a:r>
              <a:rPr lang="en-US" sz="2000" b="1" dirty="0" smtClean="0">
                <a:solidFill>
                  <a:schemeClr val="tx1"/>
                </a:solidFill>
              </a:rPr>
              <a:t> to Paradise Cove stratigraphic Section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310" y="3021264"/>
            <a:ext cx="8233019" cy="374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281583" y="4433429"/>
            <a:ext cx="1940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East from </a:t>
            </a:r>
            <a:r>
              <a:rPr lang="en-US" sz="1400" dirty="0" smtClean="0">
                <a:solidFill>
                  <a:srgbClr val="FFFF00"/>
                </a:solidFill>
              </a:rPr>
              <a:t>Point Dume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40653" y="6433612"/>
            <a:ext cx="2554924" cy="33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FFFF00"/>
                </a:solidFill>
              </a:rPr>
              <a:t>California Coastal Records</a:t>
            </a:r>
            <a:endParaRPr lang="en-US" sz="1400" b="1" dirty="0" smtClean="0">
              <a:solidFill>
                <a:srgbClr val="FFFF00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529885" y="902661"/>
            <a:ext cx="19383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Base of section</a:t>
            </a:r>
            <a:endParaRPr lang="en-US" sz="2000" dirty="0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671547" y="2619170"/>
            <a:ext cx="26367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Lower part  of section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392" y="665234"/>
            <a:ext cx="7901297" cy="417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 bwMode="auto">
          <a:xfrm>
            <a:off x="1478478" y="2339439"/>
            <a:ext cx="1300348" cy="4809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778826" y="2838202"/>
            <a:ext cx="932213" cy="5047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676893" y="3583363"/>
            <a:ext cx="1582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FF00"/>
                </a:solidFill>
              </a:rPr>
              <a:t>U</a:t>
            </a:r>
            <a:r>
              <a:rPr lang="en-US" sz="1400" dirty="0" err="1" smtClean="0">
                <a:solidFill>
                  <a:srgbClr val="FFFF00"/>
                </a:solidFill>
              </a:rPr>
              <a:t>psection</a:t>
            </a:r>
            <a:r>
              <a:rPr lang="en-US" sz="1400" dirty="0" smtClean="0">
                <a:solidFill>
                  <a:srgbClr val="FFFF00"/>
                </a:solidFill>
              </a:rPr>
              <a:t> to </a:t>
            </a:r>
            <a:r>
              <a:rPr lang="en-US" sz="1400" dirty="0" smtClean="0">
                <a:solidFill>
                  <a:srgbClr val="FFFF00"/>
                </a:solidFill>
              </a:rPr>
              <a:t>right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0" name="Text Box 2"/>
          <p:cNvSpPr>
            <a:spLocks noGrp="1" noChangeArrowheads="1"/>
          </p:cNvSpPr>
          <p:nvPr>
            <p:ph type="title"/>
          </p:nvPr>
        </p:nvSpPr>
        <p:spPr>
          <a:xfrm>
            <a:off x="0" y="66840"/>
            <a:ext cx="9144000" cy="457200"/>
          </a:xfrm>
        </p:spPr>
        <p:txBody>
          <a:bodyPr/>
          <a:lstStyle/>
          <a:p>
            <a:pPr eaLnBrk="1" hangingPunct="1"/>
            <a:r>
              <a:rPr lang="en-US" sz="2000" b="1" dirty="0" smtClean="0">
                <a:solidFill>
                  <a:schemeClr val="tx1"/>
                </a:solidFill>
              </a:rPr>
              <a:t>Continuous even-dipping section – Point </a:t>
            </a:r>
            <a:r>
              <a:rPr lang="en-US" sz="2000" b="1" dirty="0" err="1" smtClean="0">
                <a:solidFill>
                  <a:schemeClr val="tx1"/>
                </a:solidFill>
              </a:rPr>
              <a:t>Dume</a:t>
            </a:r>
            <a:r>
              <a:rPr lang="en-US" sz="2000" b="1" dirty="0" smtClean="0">
                <a:solidFill>
                  <a:schemeClr val="tx1"/>
                </a:solidFill>
              </a:rPr>
              <a:t> to Paradise Cove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75" y="6453064"/>
            <a:ext cx="672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Long Beach MARS Project: Monterey and Related Sediments</a:t>
            </a:r>
            <a:endParaRPr lang="en-US" i="1" dirty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987497" y="4869507"/>
            <a:ext cx="2554924" cy="33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chemeClr val="tx1"/>
                </a:solidFill>
              </a:rPr>
              <a:t>California Coastal Records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32727" y="4899819"/>
            <a:ext cx="26224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Middle part of section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790436"/>
          </a:xfrm>
        </p:spPr>
        <p:txBody>
          <a:bodyPr/>
          <a:lstStyle/>
          <a:p>
            <a:pPr eaLnBrk="1" hangingPunct="1"/>
            <a:r>
              <a:rPr lang="en-US" sz="2000" b="1" dirty="0" smtClean="0">
                <a:solidFill>
                  <a:schemeClr val="tx1"/>
                </a:solidFill>
              </a:rPr>
              <a:t>On Other </a:t>
            </a:r>
            <a:r>
              <a:rPr lang="en-US" sz="2000" b="1" dirty="0">
                <a:solidFill>
                  <a:schemeClr val="tx1"/>
                </a:solidFill>
              </a:rPr>
              <a:t>S</a:t>
            </a:r>
            <a:r>
              <a:rPr lang="en-US" sz="2000" b="1" dirty="0" smtClean="0">
                <a:solidFill>
                  <a:schemeClr val="tx1"/>
                </a:solidFill>
              </a:rPr>
              <a:t>ide of Point </a:t>
            </a:r>
            <a:r>
              <a:rPr lang="en-US" sz="2000" b="1" dirty="0" err="1" smtClean="0">
                <a:solidFill>
                  <a:schemeClr val="tx1"/>
                </a:solidFill>
              </a:rPr>
              <a:t>Dume</a:t>
            </a:r>
            <a:r>
              <a:rPr lang="en-US" sz="2000" b="1" dirty="0" smtClean="0">
                <a:solidFill>
                  <a:schemeClr val="tx1"/>
                </a:solidFill>
              </a:rPr>
              <a:t> – Close to Malibu fault system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i="1" dirty="0" smtClean="0">
                <a:solidFill>
                  <a:schemeClr val="tx1"/>
                </a:solidFill>
              </a:rPr>
              <a:t>More Structurally Complex!</a:t>
            </a:r>
            <a:endParaRPr lang="en-US" sz="2000" b="1" i="1" dirty="0" smtClean="0">
              <a:solidFill>
                <a:schemeClr val="tx1"/>
              </a:solidFill>
            </a:endParaRPr>
          </a:p>
        </p:txBody>
      </p:sp>
      <p:pic>
        <p:nvPicPr>
          <p:cNvPr id="19459" name="Picture 4" descr="IMG_26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3513" y="698500"/>
            <a:ext cx="48069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IMG_27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263" y="2867025"/>
            <a:ext cx="4719637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67994" y="2421893"/>
            <a:ext cx="1724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I</a:t>
            </a:r>
            <a:r>
              <a:rPr lang="en-US" sz="2000" dirty="0" smtClean="0"/>
              <a:t>soclinal </a:t>
            </a:r>
            <a:r>
              <a:rPr lang="en-US" sz="2000" dirty="0" smtClean="0"/>
              <a:t>folds</a:t>
            </a:r>
            <a:endParaRPr lang="en-US" sz="2000" dirty="0"/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5799885" y="4391819"/>
            <a:ext cx="30360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Imbricated fault duplexes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8875" y="6453064"/>
            <a:ext cx="672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Long Beach MARS Project: Monterey and Related Sediments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0" charset="-128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23999</TotalTime>
  <Words>616</Words>
  <Application>Microsoft Macintosh PowerPoint</Application>
  <PresentationFormat>On-screen Show (4:3)</PresentationFormat>
  <Paragraphs>97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Point Dume to Paradise Cove stratigraphic Section</vt:lpstr>
      <vt:lpstr>Continuous even-dipping section – Point Dume to Paradise Cove</vt:lpstr>
      <vt:lpstr>On Other Side of Point Dume – Close to Malibu fault system More Structurally Complex!</vt:lpstr>
      <vt:lpstr>Outcrops – Preliminary Observations</vt:lpstr>
      <vt:lpstr>Sedimentary features</vt:lpstr>
      <vt:lpstr>Petrography of samples </vt:lpstr>
      <vt:lpstr>Suggestions?  Questions? Future plans?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OWF-009 AFE Discussion OLBI      Long Beach      Apr 28, 2011</dc:title>
  <dc:creator>Grasse, Scott W</dc:creator>
  <cp:lastModifiedBy>Richard Behl</cp:lastModifiedBy>
  <cp:revision>613</cp:revision>
  <dcterms:created xsi:type="dcterms:W3CDTF">2010-05-13T21:06:42Z</dcterms:created>
  <dcterms:modified xsi:type="dcterms:W3CDTF">2013-10-14T01:29:23Z</dcterms:modified>
</cp:coreProperties>
</file>