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8" r:id="rId2"/>
    <p:sldId id="303" r:id="rId3"/>
    <p:sldId id="288" r:id="rId4"/>
    <p:sldId id="292" r:id="rId5"/>
    <p:sldId id="302" r:id="rId6"/>
    <p:sldId id="297" r:id="rId7"/>
    <p:sldId id="289" r:id="rId8"/>
    <p:sldId id="301" r:id="rId9"/>
    <p:sldId id="284" r:id="rId10"/>
    <p:sldId id="281" r:id="rId11"/>
    <p:sldId id="260" r:id="rId12"/>
    <p:sldId id="282" r:id="rId13"/>
    <p:sldId id="261" r:id="rId14"/>
    <p:sldId id="262" r:id="rId15"/>
    <p:sldId id="269" r:id="rId16"/>
    <p:sldId id="270" r:id="rId17"/>
    <p:sldId id="287" r:id="rId18"/>
    <p:sldId id="277" r:id="rId19"/>
    <p:sldId id="28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835" autoAdjust="0"/>
  </p:normalViewPr>
  <p:slideViewPr>
    <p:cSldViewPr>
      <p:cViewPr varScale="1">
        <p:scale>
          <a:sx n="79" d="100"/>
          <a:sy n="79" d="100"/>
        </p:scale>
        <p:origin x="-968"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97022-7692-48A9-9F8F-A72534CDC937}" type="datetimeFigureOut">
              <a:rPr lang="en-US" smtClean="0"/>
              <a:t>11/3/13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84F9BA-800F-4133-8A73-7D0BED0689B2}" type="slidenum">
              <a:rPr lang="en-US" smtClean="0"/>
              <a:t>‹#›</a:t>
            </a:fld>
            <a:endParaRPr lang="en-US"/>
          </a:p>
        </p:txBody>
      </p:sp>
    </p:spTree>
    <p:extLst>
      <p:ext uri="{BB962C8B-B14F-4D97-AF65-F5344CB8AC3E}">
        <p14:creationId xmlns:p14="http://schemas.microsoft.com/office/powerpoint/2010/main" val="320458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8D6C9-92D1-4E21-9296-C85AC31482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8046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Distinctive </a:t>
            </a:r>
            <a:r>
              <a:rPr lang="en-US" dirty="0" err="1" smtClean="0"/>
              <a:t>nonlaminated</a:t>
            </a:r>
            <a:r>
              <a:rPr lang="en-US" dirty="0" smtClean="0"/>
              <a:t> intervals we term speckled beds (SBs) are common in finely laminated </a:t>
            </a:r>
            <a:r>
              <a:rPr lang="en-US" dirty="0" err="1" smtClean="0"/>
              <a:t>diatomites</a:t>
            </a:r>
            <a:r>
              <a:rPr lang="en-US" dirty="0" smtClean="0"/>
              <a:t> of the Monterey Formation at </a:t>
            </a:r>
            <a:r>
              <a:rPr lang="en-US" dirty="0" err="1" smtClean="0"/>
              <a:t>Celite</a:t>
            </a:r>
            <a:r>
              <a:rPr lang="en-US" dirty="0" smtClean="0"/>
              <a:t> Quarry, Lompoc, California. SBs have sharp and bedding-parallel upper and lower contacts, tabular geometry, and are less than or equal to 10 cm thick. SBs are characterized by a bedding-parallel arrangement of sand- to granule-size diatomaceous and detrital aggregates that are uniformly distributed in a fine-grained matrix of macerated </a:t>
            </a:r>
            <a:r>
              <a:rPr lang="en-US" dirty="0" err="1" smtClean="0"/>
              <a:t>biosilica</a:t>
            </a:r>
            <a:r>
              <a:rPr lang="en-US" dirty="0" smtClean="0"/>
              <a:t> and detrital mud. The unique physical properties of diatomaceous sediments provided cohesive substrates and high fluid content that were prerequisite for the formation of SBs. Abundant hybrid fault/vein structures, slump folds, and complexly deformed </a:t>
            </a:r>
            <a:r>
              <a:rPr lang="en-US" dirty="0" err="1" smtClean="0"/>
              <a:t>laminae</a:t>
            </a:r>
            <a:r>
              <a:rPr lang="en-US" dirty="0" smtClean="0"/>
              <a:t> in the quarry attest to </a:t>
            </a:r>
            <a:r>
              <a:rPr lang="en-US" dirty="0" err="1" smtClean="0"/>
              <a:t>syndepositional</a:t>
            </a:r>
            <a:r>
              <a:rPr lang="en-US" dirty="0" smtClean="0"/>
              <a:t> deformation of laminated diatomaceous sediments on a subaqueous slope within the oxygen-minimum zone. The unique features of SBs permit an interpretation of stepwise rheological transformation during mass movement, via passage through critical-point transformations, from Bingham plastic (slump and/or slide block) to turbulent fluid (turbidity current) to viscous fluid exhibiting laminar flow (debris flow). The recognition of SBs clarifies the origin of these distinctive yet problematic deposits, and clearly differentiates them from other </a:t>
            </a:r>
            <a:r>
              <a:rPr lang="en-US" dirty="0" err="1" smtClean="0"/>
              <a:t>nonlaminated</a:t>
            </a:r>
            <a:r>
              <a:rPr lang="en-US" dirty="0" smtClean="0"/>
              <a:t> intervals. SB composition indicates provenance from an oxygen-minimum zone and further illustrates that a hiatus is not required to form cohesive </a:t>
            </a:r>
            <a:r>
              <a:rPr lang="en-US" dirty="0" err="1" smtClean="0"/>
              <a:t>firmgrounds</a:t>
            </a:r>
            <a:r>
              <a:rPr lang="en-US" dirty="0" smtClean="0"/>
              <a:t> in diatomaceous sediments. The recognition of SBs as recorders of slope failure events complements </a:t>
            </a:r>
            <a:r>
              <a:rPr lang="en-US" dirty="0" err="1" smtClean="0"/>
              <a:t>paleoseismic</a:t>
            </a:r>
            <a:r>
              <a:rPr lang="en-US" dirty="0" smtClean="0"/>
              <a:t> studies of Holocene diatomaceous </a:t>
            </a:r>
            <a:r>
              <a:rPr lang="en-US" dirty="0" err="1" smtClean="0"/>
              <a:t>laminites</a:t>
            </a:r>
            <a:r>
              <a:rPr lang="en-US" dirty="0" smtClean="0"/>
              <a:t> from </a:t>
            </a:r>
            <a:r>
              <a:rPr lang="en-US" dirty="0" err="1" smtClean="0"/>
              <a:t>Saanich</a:t>
            </a:r>
            <a:r>
              <a:rPr lang="en-US" dirty="0" smtClean="0"/>
              <a:t> Inlet, British Columbia (Ocean Drilling Program Sites 1033 and 1034). </a:t>
            </a:r>
            <a:endParaRPr lang="en-US" dirty="0"/>
          </a:p>
        </p:txBody>
      </p:sp>
      <p:sp>
        <p:nvSpPr>
          <p:cNvPr id="4" name="Slide Number Placeholder 3"/>
          <p:cNvSpPr>
            <a:spLocks noGrp="1"/>
          </p:cNvSpPr>
          <p:nvPr>
            <p:ph type="sldNum" sz="quarter" idx="10"/>
          </p:nvPr>
        </p:nvSpPr>
        <p:spPr/>
        <p:txBody>
          <a:bodyPr/>
          <a:lstStyle/>
          <a:p>
            <a:fld id="{8A84F9BA-800F-4133-8A73-7D0BED0689B2}" type="slidenum">
              <a:rPr lang="en-US" smtClean="0"/>
              <a:t>3</a:t>
            </a:fld>
            <a:endParaRPr lang="en-US"/>
          </a:p>
        </p:txBody>
      </p:sp>
    </p:spTree>
    <p:extLst>
      <p:ext uri="{BB962C8B-B14F-4D97-AF65-F5344CB8AC3E}">
        <p14:creationId xmlns:p14="http://schemas.microsoft.com/office/powerpoint/2010/main" val="413053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4F9BA-800F-4133-8A73-7D0BED0689B2}" type="slidenum">
              <a:rPr lang="en-US" smtClean="0"/>
              <a:t>11</a:t>
            </a:fld>
            <a:endParaRPr lang="en-US"/>
          </a:p>
        </p:txBody>
      </p:sp>
    </p:spTree>
    <p:extLst>
      <p:ext uri="{BB962C8B-B14F-4D97-AF65-F5344CB8AC3E}">
        <p14:creationId xmlns:p14="http://schemas.microsoft.com/office/powerpoint/2010/main" val="260252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4F9BA-800F-4133-8A73-7D0BED0689B2}" type="slidenum">
              <a:rPr lang="en-US" smtClean="0"/>
              <a:t>17</a:t>
            </a:fld>
            <a:endParaRPr lang="en-US"/>
          </a:p>
        </p:txBody>
      </p:sp>
    </p:spTree>
    <p:extLst>
      <p:ext uri="{BB962C8B-B14F-4D97-AF65-F5344CB8AC3E}">
        <p14:creationId xmlns:p14="http://schemas.microsoft.com/office/powerpoint/2010/main" val="3206028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19" name="Footer Placeholder 18"/>
          <p:cNvSpPr>
            <a:spLocks noGrp="1"/>
          </p:cNvSpPr>
          <p:nvPr>
            <p:ph type="ftr" sz="quarter" idx="11"/>
          </p:nvPr>
        </p:nvSpPr>
        <p:spPr/>
        <p:txBody>
          <a:bodyPr/>
          <a:lstStyle/>
          <a:p>
            <a:endParaRPr lang="en-US">
              <a:solidFill>
                <a:srgbClr val="04617B">
                  <a:shade val="90000"/>
                </a:srgbClr>
              </a:solidFill>
            </a:endParaRPr>
          </a:p>
        </p:txBody>
      </p:sp>
      <p:sp>
        <p:nvSpPr>
          <p:cNvPr id="27" name="Slide Number Placeholder 26"/>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10470115"/>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35948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9165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2052214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91008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171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8416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4363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28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3651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267123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87D99C4-72C4-441F-AD7E-CAC5498A7DAF}" type="datetimeFigureOut">
              <a:rPr lang="en-US" smtClean="0">
                <a:solidFill>
                  <a:srgbClr val="04617B">
                    <a:shade val="90000"/>
                  </a:srgbClr>
                </a:solidFill>
              </a:rPr>
              <a:pPr/>
              <a:t>11/3/13</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D008895-2466-4AC3-AB7D-54ACBC3E73E4}"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pic>
        <p:nvPicPr>
          <p:cNvPr id="14" name="Picture 39" descr="small_logo_color.jpg                                           0000BA06Rick's Titanium                ABA78158:"/>
          <p:cNvPicPr>
            <a:picLocks noChangeAspect="1" noChangeArrowheads="1"/>
          </p:cNvPicPr>
          <p:nvPr userDrawn="1"/>
        </p:nvPicPr>
        <p:blipFill>
          <a:blip r:embed="rId13">
            <a:clrChange>
              <a:clrFrom>
                <a:srgbClr val="298E96"/>
              </a:clrFrom>
              <a:clrTo>
                <a:srgbClr val="298E96">
                  <a:alpha val="0"/>
                </a:srgbClr>
              </a:clrTo>
            </a:clrChange>
            <a:extLst>
              <a:ext uri="{28A0092B-C50C-407E-A947-70E740481C1C}">
                <a14:useLocalDpi xmlns:a14="http://schemas.microsoft.com/office/drawing/2010/main" val="0"/>
              </a:ext>
            </a:extLst>
          </a:blip>
          <a:srcRect/>
          <a:stretch>
            <a:fillRect/>
          </a:stretch>
        </p:blipFill>
        <p:spPr bwMode="auto">
          <a:xfrm>
            <a:off x="7315200" y="5998309"/>
            <a:ext cx="14097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1"/>
          <p:cNvSpPr txBox="1">
            <a:spLocks noChangeArrowheads="1"/>
          </p:cNvSpPr>
          <p:nvPr userDrawn="1"/>
        </p:nvSpPr>
        <p:spPr bwMode="auto">
          <a:xfrm>
            <a:off x="118639" y="6381690"/>
            <a:ext cx="6863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2000" i="1" dirty="0">
                <a:solidFill>
                  <a:prstClr val="black"/>
                </a:solidFill>
                <a:latin typeface="Geneva" charset="0"/>
              </a:rPr>
              <a:t>Long Beach MARS Project</a:t>
            </a:r>
            <a:r>
              <a:rPr lang="en-US" i="1" dirty="0">
                <a:solidFill>
                  <a:prstClr val="black"/>
                </a:solidFill>
                <a:latin typeface="Geneva" charset="0"/>
              </a:rPr>
              <a:t>: </a:t>
            </a:r>
            <a:r>
              <a:rPr lang="en-US" sz="1600" i="1" dirty="0">
                <a:solidFill>
                  <a:prstClr val="black"/>
                </a:solidFill>
                <a:latin typeface="Geneva" charset="0"/>
              </a:rPr>
              <a:t>Monterey and Related Sediments</a:t>
            </a:r>
            <a:endParaRPr lang="en-US" i="1" dirty="0">
              <a:solidFill>
                <a:prstClr val="black"/>
              </a:solidFill>
              <a:latin typeface="Geneva" charset="0"/>
            </a:endParaRPr>
          </a:p>
        </p:txBody>
      </p:sp>
    </p:spTree>
    <p:extLst>
      <p:ext uri="{BB962C8B-B14F-4D97-AF65-F5344CB8AC3E}">
        <p14:creationId xmlns:p14="http://schemas.microsoft.com/office/powerpoint/2010/main" val="3299121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4.jpe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0.pn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077200" cy="1523999"/>
          </a:xfrm>
        </p:spPr>
        <p:txBody>
          <a:bodyPr>
            <a:normAutofit/>
          </a:bodyPr>
          <a:lstStyle/>
          <a:p>
            <a:pPr algn="ctr"/>
            <a:r>
              <a:rPr lang="en-US" sz="2800" dirty="0">
                <a:solidFill>
                  <a:schemeClr val="tx1"/>
                </a:solidFill>
              </a:rPr>
              <a:t>Characterization</a:t>
            </a:r>
            <a:r>
              <a:rPr lang="en-US" sz="2800" dirty="0"/>
              <a:t> </a:t>
            </a:r>
            <a:r>
              <a:rPr lang="en-US" sz="2800" dirty="0">
                <a:solidFill>
                  <a:schemeClr val="tx1"/>
                </a:solidFill>
              </a:rPr>
              <a:t>of </a:t>
            </a:r>
            <a:r>
              <a:rPr lang="en-US" sz="2800" dirty="0" smtClean="0">
                <a:solidFill>
                  <a:schemeClr val="tx1"/>
                </a:solidFill>
              </a:rPr>
              <a:t>heterogeneous pore structure in quartz phase </a:t>
            </a:r>
            <a:r>
              <a:rPr lang="en-US" sz="2800" dirty="0" err="1" smtClean="0">
                <a:solidFill>
                  <a:schemeClr val="tx1"/>
                </a:solidFill>
              </a:rPr>
              <a:t>porcelanites</a:t>
            </a:r>
            <a:r>
              <a:rPr lang="en-US" sz="2800" dirty="0" smtClean="0">
                <a:solidFill>
                  <a:schemeClr val="tx1"/>
                </a:solidFill>
              </a:rPr>
              <a:t>,</a:t>
            </a:r>
            <a:r>
              <a:rPr lang="en-US" sz="2800" dirty="0">
                <a:solidFill>
                  <a:schemeClr val="tx1"/>
                </a:solidFill>
              </a:rPr>
              <a:t/>
            </a:r>
            <a:br>
              <a:rPr lang="en-US" sz="2800" dirty="0">
                <a:solidFill>
                  <a:schemeClr val="tx1"/>
                </a:solidFill>
              </a:rPr>
            </a:br>
            <a:r>
              <a:rPr lang="en-US" sz="2800" dirty="0" smtClean="0">
                <a:solidFill>
                  <a:schemeClr val="tx1"/>
                </a:solidFill>
              </a:rPr>
              <a:t>Monterey </a:t>
            </a:r>
            <a:r>
              <a:rPr lang="en-US" sz="2800" dirty="0">
                <a:solidFill>
                  <a:schemeClr val="tx1"/>
                </a:solidFill>
              </a:rPr>
              <a:t>Formation, California</a:t>
            </a:r>
          </a:p>
        </p:txBody>
      </p:sp>
      <p:sp>
        <p:nvSpPr>
          <p:cNvPr id="3" name="Subtitle 2"/>
          <p:cNvSpPr>
            <a:spLocks noGrp="1"/>
          </p:cNvSpPr>
          <p:nvPr>
            <p:ph type="subTitle" idx="1"/>
          </p:nvPr>
        </p:nvSpPr>
        <p:spPr>
          <a:xfrm>
            <a:off x="1371600" y="3200400"/>
            <a:ext cx="6400800" cy="2506503"/>
          </a:xfrm>
        </p:spPr>
        <p:txBody>
          <a:bodyPr>
            <a:normAutofit fontScale="25000" lnSpcReduction="20000"/>
          </a:bodyPr>
          <a:lstStyle/>
          <a:p>
            <a:pPr algn="ctr"/>
            <a:r>
              <a:rPr lang="en-US" sz="9600" b="1" dirty="0" err="1" smtClean="0"/>
              <a:t>Tesfalidet</a:t>
            </a:r>
            <a:r>
              <a:rPr lang="en-US" sz="9600" b="1" dirty="0" smtClean="0"/>
              <a:t> Kassa</a:t>
            </a:r>
            <a:r>
              <a:rPr lang="en-US" sz="9600" b="1" dirty="0"/>
              <a:t/>
            </a:r>
            <a:br>
              <a:rPr lang="en-US" sz="9600" b="1" dirty="0"/>
            </a:br>
            <a:r>
              <a:rPr lang="en-US" sz="9600" b="1" dirty="0" smtClean="0"/>
              <a:t>2012</a:t>
            </a:r>
          </a:p>
          <a:p>
            <a:pPr algn="ctr"/>
            <a:r>
              <a:rPr lang="en-US" sz="9600" b="1" dirty="0" smtClean="0"/>
              <a:t>Thesis </a:t>
            </a:r>
            <a:r>
              <a:rPr lang="en-US" sz="9600" b="1" dirty="0"/>
              <a:t>Chair:</a:t>
            </a:r>
            <a:endParaRPr lang="en-US" sz="9600" dirty="0"/>
          </a:p>
          <a:p>
            <a:pPr algn="ctr"/>
            <a:r>
              <a:rPr lang="en-US" sz="9600" dirty="0" smtClean="0"/>
              <a:t>Dr. Richard </a:t>
            </a:r>
            <a:r>
              <a:rPr lang="en-US" sz="9600" dirty="0"/>
              <a:t>Behl</a:t>
            </a:r>
          </a:p>
          <a:p>
            <a:pPr algn="ctr"/>
            <a:r>
              <a:rPr lang="en-US" sz="9600" b="1" dirty="0" smtClean="0"/>
              <a:t>Thesis </a:t>
            </a:r>
            <a:r>
              <a:rPr lang="en-US" sz="9600" b="1" dirty="0"/>
              <a:t>Committee:</a:t>
            </a:r>
            <a:endParaRPr lang="en-US" sz="9600" dirty="0"/>
          </a:p>
          <a:p>
            <a:pPr algn="ctr"/>
            <a:r>
              <a:rPr lang="en-US" sz="9600" dirty="0" smtClean="0"/>
              <a:t>Dr. Greg </a:t>
            </a:r>
            <a:r>
              <a:rPr lang="en-US" sz="9600" dirty="0"/>
              <a:t>Holk</a:t>
            </a:r>
          </a:p>
          <a:p>
            <a:pPr algn="ctr"/>
            <a:r>
              <a:rPr lang="en-US" sz="9600" dirty="0" smtClean="0"/>
              <a:t>Dr. Robert </a:t>
            </a:r>
            <a:r>
              <a:rPr lang="en-US" sz="9600" dirty="0"/>
              <a:t>Francis</a:t>
            </a:r>
          </a:p>
          <a:p>
            <a:r>
              <a:rPr lang="en-US" b="1" dirty="0"/>
              <a:t> </a:t>
            </a:r>
            <a:endParaRPr lang="en-US" dirty="0"/>
          </a:p>
          <a:p>
            <a:endParaRPr lang="en-US" dirty="0"/>
          </a:p>
        </p:txBody>
      </p:sp>
    </p:spTree>
    <p:extLst>
      <p:ext uri="{BB962C8B-B14F-4D97-AF65-F5344CB8AC3E}">
        <p14:creationId xmlns:p14="http://schemas.microsoft.com/office/powerpoint/2010/main" val="1918650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noAutofit/>
          </a:bodyPr>
          <a:lstStyle/>
          <a:p>
            <a:pPr algn="ctr"/>
            <a:r>
              <a:rPr lang="en-US" sz="4400" dirty="0" smtClean="0">
                <a:solidFill>
                  <a:schemeClr val="accent1">
                    <a:lumMod val="75000"/>
                  </a:schemeClr>
                </a:solidFill>
              </a:rPr>
              <a:t>Variations in Pore Structure</a:t>
            </a:r>
            <a:endParaRPr lang="en-US" sz="4400" dirty="0">
              <a:solidFill>
                <a:schemeClr val="accent1">
                  <a:lumMod val="75000"/>
                </a:schemeClr>
              </a:solidFill>
            </a:endParaRPr>
          </a:p>
        </p:txBody>
      </p:sp>
      <p:sp>
        <p:nvSpPr>
          <p:cNvPr id="3" name="Content Placeholder 2"/>
          <p:cNvSpPr>
            <a:spLocks noGrp="1"/>
          </p:cNvSpPr>
          <p:nvPr>
            <p:ph idx="1"/>
          </p:nvPr>
        </p:nvSpPr>
        <p:spPr>
          <a:xfrm>
            <a:off x="304800" y="1295400"/>
            <a:ext cx="8610600" cy="5029200"/>
          </a:xfrm>
        </p:spPr>
        <p:txBody>
          <a:bodyPr>
            <a:normAutofit fontScale="92500" lnSpcReduction="20000"/>
          </a:bodyPr>
          <a:lstStyle/>
          <a:p>
            <a:r>
              <a:rPr lang="en-US" sz="2400" dirty="0" smtClean="0"/>
              <a:t>Two or three types of porosity </a:t>
            </a:r>
            <a:r>
              <a:rPr lang="en-US" sz="2400" dirty="0" err="1" smtClean="0"/>
              <a:t>microfabric</a:t>
            </a:r>
            <a:r>
              <a:rPr lang="en-US" sz="2400" dirty="0" smtClean="0"/>
              <a:t>:</a:t>
            </a:r>
          </a:p>
          <a:p>
            <a:pPr lvl="1"/>
            <a:r>
              <a:rPr lang="en-US" sz="2200" dirty="0" smtClean="0"/>
              <a:t>Massive bed</a:t>
            </a:r>
          </a:p>
          <a:p>
            <a:pPr lvl="2"/>
            <a:r>
              <a:rPr lang="en-US" sz="2200" dirty="0" smtClean="0"/>
              <a:t>Heterogeneous </a:t>
            </a:r>
          </a:p>
          <a:p>
            <a:pPr lvl="3"/>
            <a:r>
              <a:rPr lang="en-US" sz="2200" dirty="0" smtClean="0"/>
              <a:t>Low porosity matrix</a:t>
            </a:r>
          </a:p>
          <a:p>
            <a:pPr lvl="3"/>
            <a:r>
              <a:rPr lang="en-US" sz="2200" dirty="0" smtClean="0"/>
              <a:t>High porosity lenticular patches</a:t>
            </a:r>
          </a:p>
          <a:p>
            <a:pPr lvl="4"/>
            <a:r>
              <a:rPr lang="en-US" sz="2200" dirty="0" err="1" smtClean="0"/>
              <a:t>Nonconnected</a:t>
            </a:r>
            <a:r>
              <a:rPr lang="en-US" sz="2200" dirty="0" smtClean="0"/>
              <a:t>, ineffective porosity?</a:t>
            </a:r>
          </a:p>
          <a:p>
            <a:pPr lvl="2"/>
            <a:r>
              <a:rPr lang="en-US" sz="2200" dirty="0" smtClean="0"/>
              <a:t>Homogeneous</a:t>
            </a:r>
          </a:p>
          <a:p>
            <a:pPr lvl="3"/>
            <a:r>
              <a:rPr lang="en-US" sz="2200" dirty="0" smtClean="0"/>
              <a:t>Not observed yet</a:t>
            </a:r>
          </a:p>
          <a:p>
            <a:pPr lvl="1"/>
            <a:r>
              <a:rPr lang="en-US" sz="2200" dirty="0" smtClean="0"/>
              <a:t>Laminated bed </a:t>
            </a:r>
            <a:endParaRPr lang="en-US" sz="2200" b="1" dirty="0" smtClean="0"/>
          </a:p>
          <a:p>
            <a:pPr lvl="2"/>
            <a:r>
              <a:rPr lang="en-US" sz="2200" dirty="0" smtClean="0"/>
              <a:t>Heterogeneous</a:t>
            </a:r>
          </a:p>
          <a:p>
            <a:pPr lvl="3"/>
            <a:r>
              <a:rPr lang="en-US" sz="2200" dirty="0"/>
              <a:t>100 </a:t>
            </a:r>
            <a:r>
              <a:rPr lang="en-US" sz="2200" dirty="0" smtClean="0"/>
              <a:t>µm-thick laminations</a:t>
            </a:r>
          </a:p>
          <a:p>
            <a:pPr lvl="4"/>
            <a:r>
              <a:rPr lang="en-US" sz="2200" dirty="0" smtClean="0"/>
              <a:t>Highly porous and interconnected</a:t>
            </a:r>
          </a:p>
          <a:p>
            <a:pPr lvl="4"/>
            <a:r>
              <a:rPr lang="en-US" sz="2200" dirty="0" smtClean="0"/>
              <a:t>Low </a:t>
            </a:r>
            <a:r>
              <a:rPr lang="en-US" sz="2200" dirty="0" smtClean="0">
                <a:solidFill>
                  <a:prstClr val="black"/>
                </a:solidFill>
              </a:rPr>
              <a:t>porosity with isolated pores</a:t>
            </a:r>
          </a:p>
          <a:p>
            <a:pPr lvl="3"/>
            <a:r>
              <a:rPr lang="en-US" sz="2200" dirty="0" smtClean="0"/>
              <a:t>Some degree of heterogeneity within laminations</a:t>
            </a:r>
          </a:p>
          <a:p>
            <a:pPr marL="393192" lvl="1" indent="0">
              <a:buNone/>
            </a:pPr>
            <a:r>
              <a:rPr lang="en-US" sz="2200" b="1" i="1" dirty="0" smtClean="0">
                <a:solidFill>
                  <a:srgbClr val="C00000"/>
                </a:solidFill>
              </a:rPr>
              <a:t>The microstructures can have an implication on permeability</a:t>
            </a:r>
            <a:r>
              <a:rPr lang="en-US" sz="2200" dirty="0" smtClean="0">
                <a:solidFill>
                  <a:srgbClr val="C00000"/>
                </a:solidFill>
              </a:rPr>
              <a:t>.</a:t>
            </a:r>
            <a:endParaRPr lang="en-US" sz="2200" dirty="0">
              <a:solidFill>
                <a:srgbClr val="C00000"/>
              </a:solidFill>
            </a:endParaRPr>
          </a:p>
          <a:p>
            <a:pPr lvl="1"/>
            <a:endParaRPr lang="en-US" dirty="0" smtClean="0"/>
          </a:p>
          <a:p>
            <a:pPr lvl="1"/>
            <a:endParaRPr lang="en-US" dirty="0" smtClean="0"/>
          </a:p>
        </p:txBody>
      </p:sp>
    </p:spTree>
    <p:extLst>
      <p:ext uri="{BB962C8B-B14F-4D97-AF65-F5344CB8AC3E}">
        <p14:creationId xmlns:p14="http://schemas.microsoft.com/office/powerpoint/2010/main" val="6929676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Autofit/>
          </a:bodyPr>
          <a:lstStyle/>
          <a:p>
            <a:pPr algn="ctr"/>
            <a:r>
              <a:rPr lang="en-US" sz="4000" dirty="0" smtClean="0">
                <a:solidFill>
                  <a:schemeClr val="accent1">
                    <a:lumMod val="75000"/>
                  </a:schemeClr>
                </a:solidFill>
              </a:rPr>
              <a:t>Patchy vs. laminated porosity</a:t>
            </a:r>
            <a:endParaRPr lang="en-US" sz="4000" dirty="0">
              <a:solidFill>
                <a:schemeClr val="accent1">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3243823"/>
              </p:ext>
            </p:extLst>
          </p:nvPr>
        </p:nvGraphicFramePr>
        <p:xfrm>
          <a:off x="772886" y="1524000"/>
          <a:ext cx="7420060" cy="640080"/>
        </p:xfrm>
        <a:graphic>
          <a:graphicData uri="http://schemas.openxmlformats.org/drawingml/2006/table">
            <a:tbl>
              <a:tblPr firstRow="1" bandRow="1">
                <a:tableStyleId>{5C22544A-7EE6-4342-B048-85BDC9FD1C3A}</a:tableStyleId>
              </a:tblPr>
              <a:tblGrid>
                <a:gridCol w="3710030"/>
                <a:gridCol w="3710030"/>
              </a:tblGrid>
              <a:tr h="503237">
                <a:tc>
                  <a:txBody>
                    <a:bodyPr/>
                    <a:lstStyle/>
                    <a:p>
                      <a:pPr algn="ctr"/>
                      <a:r>
                        <a:rPr lang="en-US" dirty="0" smtClean="0"/>
                        <a:t>VK12-15</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VK12-16</a:t>
                      </a:r>
                    </a:p>
                    <a:p>
                      <a:endParaRPr lang="en-US" dirty="0"/>
                    </a:p>
                  </a:txBody>
                  <a:tcPr/>
                </a:tc>
              </a:tr>
            </a:tbl>
          </a:graphicData>
        </a:graphic>
      </p:graphicFrame>
      <p:pic>
        <p:nvPicPr>
          <p:cNvPr id="6" name="Picture 3" descr="C:\Users\Public\Documents\1 VK12_15-16 laminated heterogeneity\Comparison 15 &amp; 16\1 VK12_15_035 - Copy.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70"/>
          <a:stretch/>
        </p:blipFill>
        <p:spPr bwMode="auto">
          <a:xfrm>
            <a:off x="772886" y="2260737"/>
            <a:ext cx="3528803" cy="30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Public\Documents\1 VK12_15-16 laminated heterogeneity\Comparison 15 &amp; 16\2 VK12_16_010 - Laminated.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615"/>
          <a:stretch/>
        </p:blipFill>
        <p:spPr bwMode="auto">
          <a:xfrm>
            <a:off x="4648200" y="2271624"/>
            <a:ext cx="3544745"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934200" y="5599914"/>
            <a:ext cx="1066800" cy="338554"/>
          </a:xfrm>
          <a:prstGeom prst="rect">
            <a:avLst/>
          </a:prstGeom>
          <a:noFill/>
        </p:spPr>
        <p:txBody>
          <a:bodyPr wrap="square" rtlCol="0">
            <a:spAutoFit/>
          </a:bodyPr>
          <a:lstStyle/>
          <a:p>
            <a:pPr algn="ctr"/>
            <a:r>
              <a:rPr lang="en-US" sz="1600" b="1" dirty="0" smtClean="0"/>
              <a:t>400.0 µm</a:t>
            </a:r>
            <a:endParaRPr lang="en-US" sz="1600" b="1" dirty="0"/>
          </a:p>
        </p:txBody>
      </p:sp>
      <p:sp>
        <p:nvSpPr>
          <p:cNvPr id="11" name="TextBox 10"/>
          <p:cNvSpPr txBox="1"/>
          <p:nvPr/>
        </p:nvSpPr>
        <p:spPr>
          <a:xfrm>
            <a:off x="3069771" y="5632256"/>
            <a:ext cx="1066800" cy="338554"/>
          </a:xfrm>
          <a:prstGeom prst="rect">
            <a:avLst/>
          </a:prstGeom>
          <a:noFill/>
        </p:spPr>
        <p:txBody>
          <a:bodyPr wrap="square" rtlCol="0">
            <a:spAutoFit/>
          </a:bodyPr>
          <a:lstStyle/>
          <a:p>
            <a:r>
              <a:rPr lang="en-US" sz="1600" b="1" dirty="0" smtClean="0"/>
              <a:t>500.0 µm</a:t>
            </a:r>
            <a:endParaRPr lang="en-US" sz="1600" b="1" dirty="0"/>
          </a:p>
        </p:txBody>
      </p:sp>
      <p:cxnSp>
        <p:nvCxnSpPr>
          <p:cNvPr id="12" name="Straight Connector 11"/>
          <p:cNvCxnSpPr/>
          <p:nvPr/>
        </p:nvCxnSpPr>
        <p:spPr>
          <a:xfrm>
            <a:off x="6858000" y="5477466"/>
            <a:ext cx="1143000"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71800" y="5511938"/>
            <a:ext cx="1219200"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2169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762000"/>
          </a:xfrm>
        </p:spPr>
        <p:txBody>
          <a:bodyPr>
            <a:noAutofit/>
          </a:bodyPr>
          <a:lstStyle/>
          <a:p>
            <a:pPr algn="ctr"/>
            <a:r>
              <a:rPr lang="en-US" sz="4000" dirty="0" smtClean="0">
                <a:solidFill>
                  <a:schemeClr val="accent1">
                    <a:lumMod val="75000"/>
                  </a:schemeClr>
                </a:solidFill>
              </a:rPr>
              <a:t>Patchy porosity in massive </a:t>
            </a:r>
            <a:r>
              <a:rPr lang="en-US" sz="4000" dirty="0" err="1" smtClean="0">
                <a:solidFill>
                  <a:schemeClr val="accent1">
                    <a:lumMod val="75000"/>
                  </a:schemeClr>
                </a:solidFill>
              </a:rPr>
              <a:t>porcelanite</a:t>
            </a:r>
            <a:endParaRPr lang="en-US" sz="4000" dirty="0">
              <a:solidFill>
                <a:schemeClr val="accent1">
                  <a:lumMod val="75000"/>
                </a:schemeClr>
              </a:solidFill>
            </a:endParaRPr>
          </a:p>
        </p:txBody>
      </p:sp>
      <p:pic>
        <p:nvPicPr>
          <p:cNvPr id="5" name="Picture 2" descr="C:\Users\Public\Documents\SEM Illustration QTZ phase\CSULB K12_16\3 VK12_15\VK12_15_060.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11"/>
          <a:stretch/>
        </p:blipFill>
        <p:spPr bwMode="auto">
          <a:xfrm>
            <a:off x="4670484" y="2174966"/>
            <a:ext cx="3505199" cy="30371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7032684" y="5483442"/>
            <a:ext cx="903514"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711055" y="5473339"/>
            <a:ext cx="1132114"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940321" y="5483442"/>
            <a:ext cx="673582" cy="261610"/>
          </a:xfrm>
          <a:prstGeom prst="rect">
            <a:avLst/>
          </a:prstGeom>
        </p:spPr>
        <p:txBody>
          <a:bodyPr wrap="none">
            <a:spAutoFit/>
          </a:bodyPr>
          <a:lstStyle/>
          <a:p>
            <a:pPr lvl="0" algn="ctr"/>
            <a:r>
              <a:rPr lang="en-US" sz="1100" b="1" dirty="0" smtClean="0">
                <a:solidFill>
                  <a:prstClr val="black"/>
                </a:solidFill>
              </a:rPr>
              <a:t>400 </a:t>
            </a:r>
            <a:r>
              <a:rPr lang="en-US" sz="1100" b="1" dirty="0">
                <a:solidFill>
                  <a:prstClr val="black"/>
                </a:solidFill>
              </a:rPr>
              <a:t>µm</a:t>
            </a:r>
          </a:p>
        </p:txBody>
      </p:sp>
      <p:sp>
        <p:nvSpPr>
          <p:cNvPr id="10" name="Rectangle 9"/>
          <p:cNvSpPr/>
          <p:nvPr/>
        </p:nvSpPr>
        <p:spPr>
          <a:xfrm>
            <a:off x="7190931" y="5505037"/>
            <a:ext cx="587019" cy="261610"/>
          </a:xfrm>
          <a:prstGeom prst="rect">
            <a:avLst/>
          </a:prstGeom>
        </p:spPr>
        <p:txBody>
          <a:bodyPr wrap="none">
            <a:spAutoFit/>
          </a:bodyPr>
          <a:lstStyle/>
          <a:p>
            <a:pPr lvl="0" algn="ctr"/>
            <a:r>
              <a:rPr lang="en-US" sz="1100" b="1" dirty="0" smtClean="0">
                <a:solidFill>
                  <a:prstClr val="black"/>
                </a:solidFill>
              </a:rPr>
              <a:t>20 </a:t>
            </a:r>
            <a:r>
              <a:rPr lang="en-US" sz="1100" b="1" dirty="0">
                <a:solidFill>
                  <a:prstClr val="black"/>
                </a:solidFill>
              </a:rPr>
              <a:t>µm</a:t>
            </a:r>
          </a:p>
        </p:txBody>
      </p:sp>
      <p:pic>
        <p:nvPicPr>
          <p:cNvPr id="11" name="Picture 3" descr="C:\Users\Public\Documents\1 VK12_15-16 laminated heterogeneity\Comparison 15 &amp; 16\1 VK12_15_035 - Copy.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70"/>
          <a:stretch/>
        </p:blipFill>
        <p:spPr bwMode="auto">
          <a:xfrm>
            <a:off x="714359" y="2153193"/>
            <a:ext cx="3528803" cy="305888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p:cNvSpPr>
            <a:spLocks noGrp="1"/>
          </p:cNvSpPr>
          <p:nvPr>
            <p:ph idx="1"/>
          </p:nvPr>
        </p:nvSpPr>
        <p:spPr>
          <a:xfrm>
            <a:off x="457200" y="1629643"/>
            <a:ext cx="8229600" cy="4389120"/>
          </a:xfrm>
        </p:spPr>
        <p:txBody>
          <a:bodyPr/>
          <a:lstStyle/>
          <a:p>
            <a:pPr lvl="0">
              <a:buClr>
                <a:srgbClr val="0BD0D9"/>
              </a:buClr>
            </a:pPr>
            <a:r>
              <a:rPr lang="en-US" sz="2800" dirty="0" smtClean="0">
                <a:solidFill>
                  <a:srgbClr val="0F6FC6">
                    <a:lumMod val="75000"/>
                  </a:srgbClr>
                </a:solidFill>
              </a:rPr>
              <a:t>BK12-15</a:t>
            </a:r>
            <a:endParaRPr lang="en-US" dirty="0">
              <a:solidFill>
                <a:prstClr val="black"/>
              </a:solidFill>
            </a:endParaRPr>
          </a:p>
          <a:p>
            <a:endParaRPr lang="en-US" dirty="0"/>
          </a:p>
        </p:txBody>
      </p:sp>
    </p:spTree>
    <p:extLst>
      <p:ext uri="{BB962C8B-B14F-4D97-AF65-F5344CB8AC3E}">
        <p14:creationId xmlns:p14="http://schemas.microsoft.com/office/powerpoint/2010/main" val="22812115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8651" y="685800"/>
            <a:ext cx="8229600" cy="685800"/>
          </a:xfrm>
        </p:spPr>
        <p:txBody>
          <a:bodyPr>
            <a:noAutofit/>
          </a:bodyPr>
          <a:lstStyle/>
          <a:p>
            <a:pPr algn="ctr"/>
            <a:r>
              <a:rPr lang="en-US" sz="3600" dirty="0" smtClean="0">
                <a:solidFill>
                  <a:schemeClr val="accent1">
                    <a:lumMod val="75000"/>
                  </a:schemeClr>
                </a:solidFill>
              </a:rPr>
              <a:t>Lamination-scale differences in porosity</a:t>
            </a:r>
            <a:endParaRPr lang="en-US" sz="3600" dirty="0">
              <a:solidFill>
                <a:schemeClr val="accent1">
                  <a:lumMod val="75000"/>
                </a:schemeClr>
              </a:solidFill>
            </a:endParaRPr>
          </a:p>
        </p:txBody>
      </p:sp>
      <p:sp>
        <p:nvSpPr>
          <p:cNvPr id="3" name="Content Placeholder 2"/>
          <p:cNvSpPr>
            <a:spLocks noGrp="1"/>
          </p:cNvSpPr>
          <p:nvPr>
            <p:ph idx="1"/>
          </p:nvPr>
        </p:nvSpPr>
        <p:spPr>
          <a:xfrm>
            <a:off x="457200" y="1600200"/>
            <a:ext cx="8229600" cy="4648200"/>
          </a:xfrm>
        </p:spPr>
        <p:txBody>
          <a:bodyPr/>
          <a:lstStyle/>
          <a:p>
            <a:r>
              <a:rPr lang="en-US" sz="2800" dirty="0">
                <a:solidFill>
                  <a:schemeClr val="accent1">
                    <a:lumMod val="75000"/>
                  </a:schemeClr>
                </a:solidFill>
              </a:rPr>
              <a:t>BK12-16</a:t>
            </a:r>
            <a:endParaRPr lang="en-US" dirty="0"/>
          </a:p>
        </p:txBody>
      </p:sp>
      <p:cxnSp>
        <p:nvCxnSpPr>
          <p:cNvPr id="5" name="Straight Connector 4"/>
          <p:cNvCxnSpPr/>
          <p:nvPr/>
        </p:nvCxnSpPr>
        <p:spPr>
          <a:xfrm>
            <a:off x="7293429" y="5572179"/>
            <a:ext cx="762000"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04457" y="5608320"/>
            <a:ext cx="1066800"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04457" y="5622689"/>
            <a:ext cx="1066800" cy="338554"/>
          </a:xfrm>
          <a:prstGeom prst="rect">
            <a:avLst/>
          </a:prstGeom>
          <a:noFill/>
        </p:spPr>
        <p:txBody>
          <a:bodyPr wrap="square" rtlCol="0">
            <a:spAutoFit/>
          </a:bodyPr>
          <a:lstStyle/>
          <a:p>
            <a:r>
              <a:rPr lang="en-US" sz="1600" b="1" dirty="0" smtClean="0"/>
              <a:t>400.0 µm</a:t>
            </a:r>
            <a:endParaRPr lang="en-US" sz="1600" b="1" dirty="0"/>
          </a:p>
        </p:txBody>
      </p:sp>
      <p:sp>
        <p:nvSpPr>
          <p:cNvPr id="17" name="TextBox 16"/>
          <p:cNvSpPr txBox="1"/>
          <p:nvPr/>
        </p:nvSpPr>
        <p:spPr>
          <a:xfrm>
            <a:off x="7141029" y="5640332"/>
            <a:ext cx="1066800" cy="338554"/>
          </a:xfrm>
          <a:prstGeom prst="rect">
            <a:avLst/>
          </a:prstGeom>
          <a:noFill/>
        </p:spPr>
        <p:txBody>
          <a:bodyPr wrap="square" rtlCol="0">
            <a:spAutoFit/>
          </a:bodyPr>
          <a:lstStyle/>
          <a:p>
            <a:pPr algn="ctr"/>
            <a:r>
              <a:rPr lang="en-US" sz="1600" b="1" dirty="0" smtClean="0"/>
              <a:t>50.0 µm</a:t>
            </a:r>
            <a:endParaRPr lang="en-US" sz="1600" b="1" dirty="0"/>
          </a:p>
        </p:txBody>
      </p:sp>
      <p:pic>
        <p:nvPicPr>
          <p:cNvPr id="18" name="Picture 3" descr="C:\Users\Public\Documents\1 VK12_15-16 laminated heterogeneity\Hetrogenous\1 VK12-16_010.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590"/>
          <a:stretch/>
        </p:blipFill>
        <p:spPr bwMode="auto">
          <a:xfrm>
            <a:off x="696685" y="2110086"/>
            <a:ext cx="3786766" cy="3291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Public\Documents\1 VK12_15-16 laminated heterogeneity\Hetrogenous\2 VK12-16_009.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907"/>
          <a:stretch/>
        </p:blipFill>
        <p:spPr bwMode="auto">
          <a:xfrm>
            <a:off x="4757056" y="2110087"/>
            <a:ext cx="3799528"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61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66800"/>
          </a:xfrm>
        </p:spPr>
        <p:txBody>
          <a:bodyPr>
            <a:normAutofit/>
          </a:bodyPr>
          <a:lstStyle/>
          <a:p>
            <a:pPr algn="ctr">
              <a:lnSpc>
                <a:spcPts val="4000"/>
              </a:lnSpc>
            </a:pPr>
            <a:r>
              <a:rPr lang="en-US" sz="4400" dirty="0" smtClean="0">
                <a:solidFill>
                  <a:schemeClr val="accent1">
                    <a:lumMod val="75000"/>
                  </a:schemeClr>
                </a:solidFill>
              </a:rPr>
              <a:t>High-Porosity laminations:</a:t>
            </a:r>
            <a:br>
              <a:rPr lang="en-US" sz="4400" dirty="0" smtClean="0">
                <a:solidFill>
                  <a:schemeClr val="accent1">
                    <a:lumMod val="75000"/>
                  </a:schemeClr>
                </a:solidFill>
              </a:rPr>
            </a:br>
            <a:r>
              <a:rPr lang="en-US" sz="4400" dirty="0" smtClean="0">
                <a:solidFill>
                  <a:schemeClr val="accent1">
                    <a:lumMod val="75000"/>
                  </a:schemeClr>
                </a:solidFill>
              </a:rPr>
              <a:t>Interconnected and very porous</a:t>
            </a:r>
            <a:endParaRPr lang="en-US" sz="4400" dirty="0">
              <a:solidFill>
                <a:schemeClr val="accent1">
                  <a:lumMod val="75000"/>
                </a:schemeClr>
              </a:solidFill>
            </a:endParaRPr>
          </a:p>
        </p:txBody>
      </p:sp>
      <p:pic>
        <p:nvPicPr>
          <p:cNvPr id="6146" name="Picture 2" descr="C:\Users\Public\Documents\1 VK12_15-16 laminated heterogeneity\Hetrogenous\7 VK12-16_004.tif"/>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b="6297"/>
          <a:stretch/>
        </p:blipFill>
        <p:spPr bwMode="auto">
          <a:xfrm>
            <a:off x="505073" y="2111829"/>
            <a:ext cx="3809791" cy="32874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Public\Documents\1 VK12_15-16 laminated heterogeneity\Hetrogenous\VK12-16_013.ti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b="6451"/>
          <a:stretch/>
        </p:blipFill>
        <p:spPr bwMode="auto">
          <a:xfrm>
            <a:off x="4724400" y="2133600"/>
            <a:ext cx="3816557" cy="328748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237887" y="5658662"/>
            <a:ext cx="867172"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217839" y="5647776"/>
            <a:ext cx="1097025"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90974" y="5715000"/>
            <a:ext cx="1023890" cy="338554"/>
          </a:xfrm>
          <a:prstGeom prst="rect">
            <a:avLst/>
          </a:prstGeom>
          <a:noFill/>
        </p:spPr>
        <p:txBody>
          <a:bodyPr wrap="square" rtlCol="0">
            <a:spAutoFit/>
          </a:bodyPr>
          <a:lstStyle/>
          <a:p>
            <a:pPr algn="ctr"/>
            <a:r>
              <a:rPr lang="en-US" sz="1600" b="1" dirty="0" smtClean="0"/>
              <a:t>10.0 µm</a:t>
            </a:r>
            <a:endParaRPr lang="en-US" sz="1600" b="1" dirty="0"/>
          </a:p>
        </p:txBody>
      </p:sp>
      <p:sp>
        <p:nvSpPr>
          <p:cNvPr id="12" name="TextBox 11"/>
          <p:cNvSpPr txBox="1"/>
          <p:nvPr/>
        </p:nvSpPr>
        <p:spPr>
          <a:xfrm>
            <a:off x="7216116" y="5715000"/>
            <a:ext cx="1023890" cy="338554"/>
          </a:xfrm>
          <a:prstGeom prst="rect">
            <a:avLst/>
          </a:prstGeom>
          <a:noFill/>
        </p:spPr>
        <p:txBody>
          <a:bodyPr wrap="square" rtlCol="0">
            <a:spAutoFit/>
          </a:bodyPr>
          <a:lstStyle/>
          <a:p>
            <a:pPr algn="ctr"/>
            <a:r>
              <a:rPr lang="en-US" sz="1600" b="1" dirty="0" smtClean="0"/>
              <a:t>5.0 µm</a:t>
            </a:r>
            <a:endParaRPr lang="en-US" sz="1600" b="1" dirty="0"/>
          </a:p>
        </p:txBody>
      </p:sp>
    </p:spTree>
    <p:extLst>
      <p:ext uri="{BB962C8B-B14F-4D97-AF65-F5344CB8AC3E}">
        <p14:creationId xmlns:p14="http://schemas.microsoft.com/office/powerpoint/2010/main" val="36844234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168" y="838200"/>
            <a:ext cx="8229600" cy="1143000"/>
          </a:xfrm>
        </p:spPr>
        <p:txBody>
          <a:bodyPr>
            <a:noAutofit/>
          </a:bodyPr>
          <a:lstStyle/>
          <a:p>
            <a:pPr algn="ctr"/>
            <a:r>
              <a:rPr lang="en-US" sz="4400" dirty="0" smtClean="0">
                <a:solidFill>
                  <a:schemeClr val="accent1">
                    <a:lumMod val="75000"/>
                  </a:schemeClr>
                </a:solidFill>
              </a:rPr>
              <a:t>Heterogeneous porosity in </a:t>
            </a:r>
            <a:br>
              <a:rPr lang="en-US" sz="4400" dirty="0" smtClean="0">
                <a:solidFill>
                  <a:schemeClr val="accent1">
                    <a:lumMod val="75000"/>
                  </a:schemeClr>
                </a:solidFill>
              </a:rPr>
            </a:br>
            <a:r>
              <a:rPr lang="en-US" sz="4400" dirty="0" smtClean="0">
                <a:solidFill>
                  <a:schemeClr val="accent1">
                    <a:lumMod val="75000"/>
                  </a:schemeClr>
                </a:solidFill>
              </a:rPr>
              <a:t>high-porosity laminations</a:t>
            </a:r>
            <a:endParaRPr lang="en-US" sz="4400" dirty="0">
              <a:solidFill>
                <a:schemeClr val="accent1">
                  <a:lumMod val="75000"/>
                </a:schemeClr>
              </a:solidFill>
            </a:endParaRPr>
          </a:p>
        </p:txBody>
      </p:sp>
      <p:pic>
        <p:nvPicPr>
          <p:cNvPr id="12290" name="Picture 2" descr="C:\Users\Public\Documents\1 VK12_15-16 laminated heterogeneity\Homogenous\VK-12_16 im007-1e-6.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7471"/>
          <a:stretch/>
        </p:blipFill>
        <p:spPr bwMode="auto">
          <a:xfrm>
            <a:off x="533400" y="2525288"/>
            <a:ext cx="3810000" cy="282027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Public\Documents\1 VK12_15-16 laminated heterogeneity\Homogenous\VK-12_16 im008-1.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459"/>
          <a:stretch/>
        </p:blipFill>
        <p:spPr bwMode="auto">
          <a:xfrm>
            <a:off x="4876800" y="2484218"/>
            <a:ext cx="3864968" cy="286134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3028950" y="5583017"/>
            <a:ext cx="903514"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28950" y="5583017"/>
            <a:ext cx="963386" cy="261610"/>
          </a:xfrm>
          <a:prstGeom prst="rect">
            <a:avLst/>
          </a:prstGeom>
          <a:noFill/>
        </p:spPr>
        <p:txBody>
          <a:bodyPr wrap="square" rtlCol="0">
            <a:spAutoFit/>
          </a:bodyPr>
          <a:lstStyle/>
          <a:p>
            <a:pPr algn="ctr"/>
            <a:r>
              <a:rPr lang="en-US" sz="1100" b="1" dirty="0" smtClean="0"/>
              <a:t>10.0 µm</a:t>
            </a:r>
            <a:endParaRPr lang="en-US" sz="1100" b="1" dirty="0"/>
          </a:p>
        </p:txBody>
      </p:sp>
      <p:cxnSp>
        <p:nvCxnSpPr>
          <p:cNvPr id="9" name="Straight Connector 8"/>
          <p:cNvCxnSpPr/>
          <p:nvPr/>
        </p:nvCxnSpPr>
        <p:spPr>
          <a:xfrm>
            <a:off x="7315200" y="5575760"/>
            <a:ext cx="903514"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85264" y="5619979"/>
            <a:ext cx="963386" cy="261610"/>
          </a:xfrm>
          <a:prstGeom prst="rect">
            <a:avLst/>
          </a:prstGeom>
          <a:noFill/>
        </p:spPr>
        <p:txBody>
          <a:bodyPr wrap="square" rtlCol="0">
            <a:spAutoFit/>
          </a:bodyPr>
          <a:lstStyle/>
          <a:p>
            <a:pPr algn="ctr"/>
            <a:r>
              <a:rPr lang="en-US" sz="1100" b="1" dirty="0" smtClean="0"/>
              <a:t>10.0 µm</a:t>
            </a:r>
            <a:endParaRPr lang="en-US" sz="1100" b="1" dirty="0"/>
          </a:p>
        </p:txBody>
      </p:sp>
    </p:spTree>
    <p:extLst>
      <p:ext uri="{BB962C8B-B14F-4D97-AF65-F5344CB8AC3E}">
        <p14:creationId xmlns:p14="http://schemas.microsoft.com/office/powerpoint/2010/main" val="31641924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048512"/>
          </a:xfrm>
        </p:spPr>
        <p:txBody>
          <a:bodyPr>
            <a:noAutofit/>
          </a:bodyPr>
          <a:lstStyle/>
          <a:p>
            <a:pPr algn="ctr"/>
            <a:r>
              <a:rPr lang="en-US" sz="4000" dirty="0" smtClean="0">
                <a:solidFill>
                  <a:schemeClr val="accent1">
                    <a:lumMod val="75000"/>
                  </a:schemeClr>
                </a:solidFill>
              </a:rPr>
              <a:t>Small pore size and less Interconnected in low porosity laminations</a:t>
            </a:r>
            <a:endParaRPr lang="en-US" sz="4000" dirty="0">
              <a:solidFill>
                <a:schemeClr val="accent1">
                  <a:lumMod val="75000"/>
                </a:schemeClr>
              </a:solidFill>
            </a:endParaRPr>
          </a:p>
        </p:txBody>
      </p:sp>
      <p:pic>
        <p:nvPicPr>
          <p:cNvPr id="13314" name="Picture 2" descr="C:\Users\Public\Documents\1 VK12_15-16 laminated heterogeneity\Homogenous\VK-12_16 im010.tif"/>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5997"/>
          <a:stretch/>
        </p:blipFill>
        <p:spPr bwMode="auto">
          <a:xfrm>
            <a:off x="457200" y="2375142"/>
            <a:ext cx="4038600" cy="303711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Public\Documents\1 VK12_15-16 laminated heterogeneity\Homogenous\VK-12_16 im011.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69"/>
          <a:stretch/>
        </p:blipFill>
        <p:spPr bwMode="auto">
          <a:xfrm>
            <a:off x="4572000" y="2375141"/>
            <a:ext cx="4038600" cy="304800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7806040" y="5638976"/>
            <a:ext cx="207940"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99013" y="5638976"/>
            <a:ext cx="797365" cy="0"/>
          </a:xfrm>
          <a:prstGeom prst="line">
            <a:avLst/>
          </a:prstGeom>
          <a:ln w="508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148194" y="5695108"/>
            <a:ext cx="487633" cy="261610"/>
          </a:xfrm>
          <a:prstGeom prst="rect">
            <a:avLst/>
          </a:prstGeom>
        </p:spPr>
        <p:txBody>
          <a:bodyPr wrap="none">
            <a:spAutoFit/>
          </a:bodyPr>
          <a:lstStyle/>
          <a:p>
            <a:pPr lvl="0" algn="ctr"/>
            <a:r>
              <a:rPr lang="en-US" sz="1100" b="1" dirty="0" smtClean="0">
                <a:solidFill>
                  <a:prstClr val="black"/>
                </a:solidFill>
              </a:rPr>
              <a:t>1 </a:t>
            </a:r>
            <a:r>
              <a:rPr lang="en-US" sz="1100" b="1" dirty="0">
                <a:solidFill>
                  <a:prstClr val="black"/>
                </a:solidFill>
              </a:rPr>
              <a:t>µm</a:t>
            </a:r>
          </a:p>
        </p:txBody>
      </p:sp>
      <p:sp>
        <p:nvSpPr>
          <p:cNvPr id="12" name="Rectangle 11"/>
          <p:cNvSpPr/>
          <p:nvPr/>
        </p:nvSpPr>
        <p:spPr>
          <a:xfrm>
            <a:off x="7782666" y="5716703"/>
            <a:ext cx="490840" cy="261610"/>
          </a:xfrm>
          <a:prstGeom prst="rect">
            <a:avLst/>
          </a:prstGeom>
        </p:spPr>
        <p:txBody>
          <a:bodyPr wrap="none">
            <a:spAutoFit/>
          </a:bodyPr>
          <a:lstStyle/>
          <a:p>
            <a:pPr lvl="0" algn="ctr"/>
            <a:r>
              <a:rPr lang="en-US" sz="1100" b="1" dirty="0" smtClean="0">
                <a:solidFill>
                  <a:prstClr val="black"/>
                </a:solidFill>
              </a:rPr>
              <a:t>1 nm</a:t>
            </a:r>
            <a:endParaRPr lang="en-US" sz="1100" b="1" dirty="0">
              <a:solidFill>
                <a:prstClr val="black"/>
              </a:solidFill>
            </a:endParaRPr>
          </a:p>
        </p:txBody>
      </p:sp>
    </p:spTree>
    <p:extLst>
      <p:ext uri="{BB962C8B-B14F-4D97-AF65-F5344CB8AC3E}">
        <p14:creationId xmlns:p14="http://schemas.microsoft.com/office/powerpoint/2010/main" val="11872865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solidFill>
                  <a:schemeClr val="accent1">
                    <a:lumMod val="75000"/>
                  </a:schemeClr>
                </a:solidFill>
              </a:rPr>
              <a:t>Calculated Porosities from </a:t>
            </a:r>
            <a:br>
              <a:rPr lang="en-US" sz="4400" dirty="0" smtClean="0">
                <a:solidFill>
                  <a:schemeClr val="accent1">
                    <a:lumMod val="75000"/>
                  </a:schemeClr>
                </a:solidFill>
              </a:rPr>
            </a:br>
            <a:r>
              <a:rPr lang="en-US" sz="4400" dirty="0" smtClean="0">
                <a:solidFill>
                  <a:schemeClr val="accent1">
                    <a:lumMod val="75000"/>
                  </a:schemeClr>
                </a:solidFill>
              </a:rPr>
              <a:t>Image Analysis </a:t>
            </a:r>
            <a:endParaRPr lang="en-US" sz="4400" dirty="0">
              <a:solidFill>
                <a:schemeClr val="accent1">
                  <a:lumMod val="75000"/>
                </a:schemeClr>
              </a:solidFill>
            </a:endParaRPr>
          </a:p>
        </p:txBody>
      </p:sp>
      <p:sp>
        <p:nvSpPr>
          <p:cNvPr id="3" name="Content Placeholder 2"/>
          <p:cNvSpPr>
            <a:spLocks noGrp="1"/>
          </p:cNvSpPr>
          <p:nvPr>
            <p:ph idx="1"/>
          </p:nvPr>
        </p:nvSpPr>
        <p:spPr/>
        <p:txBody>
          <a:bodyPr>
            <a:normAutofit lnSpcReduction="10000"/>
          </a:bodyPr>
          <a:lstStyle/>
          <a:p>
            <a:r>
              <a:rPr lang="en-US" dirty="0" smtClean="0"/>
              <a:t>Three types of porosity :</a:t>
            </a:r>
          </a:p>
          <a:p>
            <a:pPr lvl="1"/>
            <a:r>
              <a:rPr lang="en-US" dirty="0" smtClean="0"/>
              <a:t>Massive bed – Heterogeneous with patchy porosity</a:t>
            </a:r>
          </a:p>
          <a:p>
            <a:pPr lvl="2"/>
            <a:r>
              <a:rPr lang="en-US" dirty="0" smtClean="0"/>
              <a:t>Bulk porosity	</a:t>
            </a:r>
            <a:r>
              <a:rPr lang="en-US" sz="2400" b="1" dirty="0" smtClean="0"/>
              <a:t>19%</a:t>
            </a:r>
          </a:p>
          <a:p>
            <a:pPr lvl="3">
              <a:buClr>
                <a:srgbClr val="009DD9"/>
              </a:buClr>
            </a:pPr>
            <a:r>
              <a:rPr lang="en-US" dirty="0" smtClean="0">
                <a:solidFill>
                  <a:prstClr val="black"/>
                </a:solidFill>
              </a:rPr>
              <a:t>Porous layers	</a:t>
            </a:r>
            <a:r>
              <a:rPr lang="en-US" dirty="0">
                <a:solidFill>
                  <a:prstClr val="black"/>
                </a:solidFill>
              </a:rPr>
              <a:t>	</a:t>
            </a:r>
            <a:r>
              <a:rPr lang="en-US" dirty="0" smtClean="0">
                <a:solidFill>
                  <a:prstClr val="black"/>
                </a:solidFill>
              </a:rPr>
              <a:t>*35%</a:t>
            </a:r>
            <a:endParaRPr lang="en-US" dirty="0" smtClean="0"/>
          </a:p>
          <a:p>
            <a:pPr lvl="3"/>
            <a:r>
              <a:rPr lang="en-US" dirty="0" smtClean="0"/>
              <a:t>Porosity		18%</a:t>
            </a:r>
          </a:p>
          <a:p>
            <a:pPr lvl="1"/>
            <a:r>
              <a:rPr lang="en-US" dirty="0" smtClean="0"/>
              <a:t>Laminated bed </a:t>
            </a:r>
            <a:r>
              <a:rPr lang="en-US" dirty="0"/>
              <a:t>- Heterogeneous with </a:t>
            </a:r>
            <a:r>
              <a:rPr lang="en-US" dirty="0" smtClean="0"/>
              <a:t>layered porosity</a:t>
            </a:r>
          </a:p>
          <a:p>
            <a:pPr lvl="2"/>
            <a:r>
              <a:rPr lang="en-US" dirty="0"/>
              <a:t>Bulk porosity	</a:t>
            </a:r>
            <a:r>
              <a:rPr lang="en-US" sz="2400" b="1" dirty="0" smtClean="0"/>
              <a:t>26%</a:t>
            </a:r>
          </a:p>
          <a:p>
            <a:pPr lvl="3"/>
            <a:r>
              <a:rPr lang="en-US" dirty="0" smtClean="0"/>
              <a:t>Highly porous </a:t>
            </a:r>
            <a:r>
              <a:rPr lang="en-US" dirty="0"/>
              <a:t>layers	</a:t>
            </a:r>
            <a:r>
              <a:rPr lang="en-US" dirty="0" smtClean="0"/>
              <a:t>35%</a:t>
            </a:r>
          </a:p>
          <a:p>
            <a:pPr lvl="3"/>
            <a:r>
              <a:rPr lang="en-US" dirty="0" smtClean="0"/>
              <a:t>Less porous layers	19%</a:t>
            </a:r>
            <a:endParaRPr lang="en-US" dirty="0"/>
          </a:p>
          <a:p>
            <a:pPr lvl="1"/>
            <a:r>
              <a:rPr lang="en-US" dirty="0"/>
              <a:t>Massive bed – </a:t>
            </a:r>
            <a:r>
              <a:rPr lang="en-US" dirty="0" smtClean="0"/>
              <a:t>Homogeneous porosity</a:t>
            </a:r>
            <a:endParaRPr lang="en-US" dirty="0"/>
          </a:p>
          <a:p>
            <a:pPr lvl="2"/>
            <a:r>
              <a:rPr lang="en-US" dirty="0" smtClean="0"/>
              <a:t>Not yet observed, but postulated</a:t>
            </a:r>
          </a:p>
          <a:p>
            <a:pPr lvl="2"/>
            <a:endParaRPr lang="en-US" dirty="0" smtClean="0"/>
          </a:p>
          <a:p>
            <a:pPr lvl="1"/>
            <a:endParaRPr lang="en-US" dirty="0"/>
          </a:p>
          <a:p>
            <a:pPr lvl="1"/>
            <a:endParaRPr lang="en-US" dirty="0" smtClean="0"/>
          </a:p>
          <a:p>
            <a:pPr lvl="1"/>
            <a:endParaRPr lang="en-US" dirty="0" smtClean="0"/>
          </a:p>
        </p:txBody>
      </p:sp>
    </p:spTree>
    <p:extLst>
      <p:ext uri="{BB962C8B-B14F-4D97-AF65-F5344CB8AC3E}">
        <p14:creationId xmlns:p14="http://schemas.microsoft.com/office/powerpoint/2010/main" val="16545597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400" dirty="0" smtClean="0">
                <a:solidFill>
                  <a:schemeClr val="accent1">
                    <a:lumMod val="75000"/>
                  </a:schemeClr>
                </a:solidFill>
              </a:rPr>
              <a:t>Comparison With Previous Studies</a:t>
            </a:r>
            <a:endParaRPr lang="en-US" sz="4400" dirty="0">
              <a:solidFill>
                <a:schemeClr val="accent1">
                  <a:lumMod val="7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39971088"/>
              </p:ext>
            </p:extLst>
          </p:nvPr>
        </p:nvGraphicFramePr>
        <p:xfrm>
          <a:off x="511628" y="1752600"/>
          <a:ext cx="8041166" cy="751840"/>
        </p:xfrm>
        <a:graphic>
          <a:graphicData uri="http://schemas.openxmlformats.org/drawingml/2006/table">
            <a:tbl>
              <a:tblPr firstRow="1" bandRow="1">
                <a:tableStyleId>{5C22544A-7EE6-4342-B048-85BDC9FD1C3A}</a:tableStyleId>
              </a:tblPr>
              <a:tblGrid>
                <a:gridCol w="4020583"/>
                <a:gridCol w="4020583"/>
              </a:tblGrid>
              <a:tr h="381000">
                <a:tc>
                  <a:txBody>
                    <a:bodyPr/>
                    <a:lstStyle/>
                    <a:p>
                      <a:pPr algn="ctr"/>
                      <a:r>
                        <a:rPr kumimoji="0" lang="en-US" sz="1800" b="0" i="0" u="none" strike="noStrike" kern="1200" baseline="0" dirty="0" smtClean="0">
                          <a:solidFill>
                            <a:schemeClr val="lt1"/>
                          </a:solidFill>
                          <a:latin typeface="+mn-lt"/>
                          <a:ea typeface="+mn-ea"/>
                          <a:cs typeface="+mn-cs"/>
                        </a:rPr>
                        <a:t>1. Isaacs, 1980</a:t>
                      </a:r>
                      <a:endParaRPr lang="en-US" dirty="0"/>
                    </a:p>
                  </a:txBody>
                  <a:tcPr/>
                </a:tc>
                <a:tc>
                  <a:txBody>
                    <a:bodyPr/>
                    <a:lstStyle/>
                    <a:p>
                      <a:pPr algn="ctr"/>
                      <a:r>
                        <a:rPr lang="en-US" dirty="0" smtClean="0"/>
                        <a:t>2.  </a:t>
                      </a:r>
                      <a:r>
                        <a:rPr lang="en-US" dirty="0" err="1" smtClean="0"/>
                        <a:t>Schwalbach</a:t>
                      </a:r>
                      <a:r>
                        <a:rPr lang="en-US" dirty="0" smtClean="0"/>
                        <a:t> et al., 2007</a:t>
                      </a:r>
                      <a:endParaRPr lang="en-US" dirty="0"/>
                    </a:p>
                  </a:txBody>
                  <a:tcPr/>
                </a:tc>
              </a:tr>
              <a:tr h="370840">
                <a:tc>
                  <a:txBody>
                    <a:bodyPr/>
                    <a:lstStyle/>
                    <a:p>
                      <a:pPr algn="ctr"/>
                      <a:r>
                        <a:rPr lang="en-US" dirty="0" smtClean="0"/>
                        <a:t>Quartz porosity 9-22 %</a:t>
                      </a:r>
                      <a:endParaRPr lang="en-US" dirty="0"/>
                    </a:p>
                  </a:txBody>
                  <a:tcPr/>
                </a:tc>
                <a:tc>
                  <a:txBody>
                    <a:bodyPr/>
                    <a:lstStyle/>
                    <a:p>
                      <a:pPr algn="ctr"/>
                      <a:r>
                        <a:rPr lang="en-US" dirty="0" smtClean="0"/>
                        <a:t>Quartz porosity 15-30%</a:t>
                      </a:r>
                      <a:endParaRPr lang="en-US" dirty="0"/>
                    </a:p>
                  </a:txBody>
                  <a:tcPr/>
                </a:tc>
              </a:tr>
            </a:tbl>
          </a:graphicData>
        </a:graphic>
      </p:graphicFrame>
      <p:sp>
        <p:nvSpPr>
          <p:cNvPr id="3" name="Rectangle 2"/>
          <p:cNvSpPr/>
          <p:nvPr/>
        </p:nvSpPr>
        <p:spPr>
          <a:xfrm>
            <a:off x="2286000" y="5181600"/>
            <a:ext cx="4572000" cy="646331"/>
          </a:xfrm>
          <a:prstGeom prst="rect">
            <a:avLst/>
          </a:prstGeom>
        </p:spPr>
        <p:txBody>
          <a:bodyPr>
            <a:spAutoFit/>
          </a:bodyPr>
          <a:lstStyle/>
          <a:p>
            <a:r>
              <a:rPr lang="en-US" dirty="0"/>
              <a:t/>
            </a:r>
            <a:br>
              <a:rPr lang="en-US" dirty="0"/>
            </a:br>
            <a:endParaRPr lang="en-US" dirty="0"/>
          </a:p>
        </p:txBody>
      </p:sp>
      <p:pic>
        <p:nvPicPr>
          <p:cNvPr id="1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5000" contrast="78000"/>
                    </a14:imgEffect>
                  </a14:imgLayer>
                </a14:imgProps>
              </a:ext>
              <a:ext uri="{28A0092B-C50C-407E-A947-70E740481C1C}">
                <a14:useLocalDpi xmlns:a14="http://schemas.microsoft.com/office/drawing/2010/main" val="0"/>
              </a:ext>
            </a:extLst>
          </a:blip>
          <a:srcRect b="14796"/>
          <a:stretch/>
        </p:blipFill>
        <p:spPr bwMode="auto">
          <a:xfrm>
            <a:off x="511629" y="2514600"/>
            <a:ext cx="3640569" cy="181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8000" contrast="70000"/>
                    </a14:imgEffect>
                  </a14:imgLayer>
                </a14:imgProps>
              </a:ext>
              <a:ext uri="{28A0092B-C50C-407E-A947-70E740481C1C}">
                <a14:useLocalDpi xmlns:a14="http://schemas.microsoft.com/office/drawing/2010/main" val="0"/>
              </a:ext>
            </a:extLst>
          </a:blip>
          <a:srcRect r="66135" b="19048"/>
          <a:stretch/>
        </p:blipFill>
        <p:spPr bwMode="auto">
          <a:xfrm>
            <a:off x="5693228" y="2569029"/>
            <a:ext cx="1458685" cy="166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398387004"/>
              </p:ext>
            </p:extLst>
          </p:nvPr>
        </p:nvGraphicFramePr>
        <p:xfrm>
          <a:off x="762000" y="4505234"/>
          <a:ext cx="4495800" cy="741680"/>
        </p:xfrm>
        <a:graphic>
          <a:graphicData uri="http://schemas.openxmlformats.org/drawingml/2006/table">
            <a:tbl>
              <a:tblPr firstRow="1" bandRow="1">
                <a:tableStyleId>{5C22544A-7EE6-4342-B048-85BDC9FD1C3A}</a:tableStyleId>
              </a:tblPr>
              <a:tblGrid>
                <a:gridCol w="4495800"/>
              </a:tblGrid>
              <a:tr h="370840">
                <a:tc>
                  <a:txBody>
                    <a:bodyPr/>
                    <a:lstStyle/>
                    <a:p>
                      <a:pPr algn="l"/>
                      <a:r>
                        <a:rPr lang="en-US" dirty="0" smtClean="0"/>
                        <a:t>3.</a:t>
                      </a:r>
                      <a:r>
                        <a:rPr lang="en-US" baseline="0" dirty="0" smtClean="0"/>
                        <a:t> </a:t>
                      </a:r>
                      <a:r>
                        <a:rPr lang="en-US" dirty="0" err="1" smtClean="0"/>
                        <a:t>Chaika</a:t>
                      </a:r>
                      <a:r>
                        <a:rPr lang="en-US" dirty="0" smtClean="0"/>
                        <a:t> and </a:t>
                      </a:r>
                      <a:r>
                        <a:rPr lang="en-US" dirty="0" err="1" smtClean="0"/>
                        <a:t>Dvorkin</a:t>
                      </a:r>
                      <a:r>
                        <a:rPr lang="en-US" dirty="0" smtClean="0"/>
                        <a:t>, 2000</a:t>
                      </a:r>
                      <a:endParaRPr lang="en-US" dirty="0"/>
                    </a:p>
                  </a:txBody>
                  <a:tcPr/>
                </a:tc>
              </a:tr>
              <a:tr h="370840">
                <a:tc>
                  <a:txBody>
                    <a:bodyPr/>
                    <a:lstStyle/>
                    <a:p>
                      <a:pPr algn="ctr"/>
                      <a:r>
                        <a:rPr lang="en-US" dirty="0" smtClean="0"/>
                        <a:t>Quartz Porosity 12-26%</a:t>
                      </a:r>
                      <a:endParaRPr lang="en-US"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71039574"/>
              </p:ext>
            </p:extLst>
          </p:nvPr>
        </p:nvGraphicFramePr>
        <p:xfrm>
          <a:off x="762000" y="5257800"/>
          <a:ext cx="4495800" cy="741680"/>
        </p:xfrm>
        <a:graphic>
          <a:graphicData uri="http://schemas.openxmlformats.org/drawingml/2006/table">
            <a:tbl>
              <a:tblPr firstRow="1" bandRow="1">
                <a:tableStyleId>{5C22544A-7EE6-4342-B048-85BDC9FD1C3A}</a:tableStyleId>
              </a:tblPr>
              <a:tblGrid>
                <a:gridCol w="4495800"/>
              </a:tblGrid>
              <a:tr h="370840">
                <a:tc>
                  <a:txBody>
                    <a:bodyPr/>
                    <a:lstStyle/>
                    <a:p>
                      <a:pPr algn="l"/>
                      <a:r>
                        <a:rPr lang="en-US" dirty="0" smtClean="0"/>
                        <a:t>4.</a:t>
                      </a:r>
                      <a:r>
                        <a:rPr lang="en-US" baseline="0" dirty="0" smtClean="0"/>
                        <a:t> </a:t>
                      </a:r>
                      <a:r>
                        <a:rPr lang="en-US" dirty="0" smtClean="0"/>
                        <a:t>This </a:t>
                      </a:r>
                      <a:r>
                        <a:rPr lang="en-US" baseline="0" dirty="0" smtClean="0"/>
                        <a:t>Investigation</a:t>
                      </a:r>
                      <a:endParaRPr lang="en-US" dirty="0"/>
                    </a:p>
                  </a:txBody>
                  <a:tcPr/>
                </a:tc>
              </a:tr>
              <a:tr h="370840">
                <a:tc>
                  <a:txBody>
                    <a:bodyPr/>
                    <a:lstStyle/>
                    <a:p>
                      <a:pPr algn="ctr"/>
                      <a:r>
                        <a:rPr lang="en-US" dirty="0" smtClean="0"/>
                        <a:t>Quartz Porosity 19%-26%</a:t>
                      </a:r>
                      <a:endParaRPr lang="en-US" dirty="0"/>
                    </a:p>
                  </a:txBody>
                  <a:tcPr/>
                </a:tc>
              </a:tr>
            </a:tbl>
          </a:graphicData>
        </a:graphic>
      </p:graphicFrame>
    </p:spTree>
    <p:extLst>
      <p:ext uri="{BB962C8B-B14F-4D97-AF65-F5344CB8AC3E}">
        <p14:creationId xmlns:p14="http://schemas.microsoft.com/office/powerpoint/2010/main" val="42387696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43712"/>
          </a:xfrm>
        </p:spPr>
        <p:txBody>
          <a:bodyPr>
            <a:normAutofit/>
          </a:bodyPr>
          <a:lstStyle/>
          <a:p>
            <a:pPr algn="ctr"/>
            <a:r>
              <a:rPr lang="en-US" sz="4400" dirty="0" smtClean="0">
                <a:solidFill>
                  <a:schemeClr val="accent1">
                    <a:lumMod val="75000"/>
                  </a:schemeClr>
                </a:solidFill>
              </a:rPr>
              <a:t>Conclusion</a:t>
            </a:r>
            <a:endParaRPr lang="en-US" sz="4400" dirty="0">
              <a:solidFill>
                <a:schemeClr val="accent1">
                  <a:lumMod val="75000"/>
                </a:schemeClr>
              </a:solidFill>
            </a:endParaRPr>
          </a:p>
        </p:txBody>
      </p:sp>
      <p:sp>
        <p:nvSpPr>
          <p:cNvPr id="3" name="Content Placeholder 2"/>
          <p:cNvSpPr>
            <a:spLocks noGrp="1"/>
          </p:cNvSpPr>
          <p:nvPr>
            <p:ph idx="1"/>
          </p:nvPr>
        </p:nvSpPr>
        <p:spPr>
          <a:xfrm>
            <a:off x="457200" y="1371600"/>
            <a:ext cx="8229600" cy="4800600"/>
          </a:xfrm>
        </p:spPr>
        <p:txBody>
          <a:bodyPr>
            <a:normAutofit fontScale="62500" lnSpcReduction="20000"/>
          </a:bodyPr>
          <a:lstStyle/>
          <a:p>
            <a:r>
              <a:rPr lang="en-US" sz="3200" dirty="0" smtClean="0"/>
              <a:t>This study finds that low-detritus quartz-phase </a:t>
            </a:r>
            <a:r>
              <a:rPr lang="en-US" sz="3200" dirty="0" err="1" smtClean="0"/>
              <a:t>porcelanites</a:t>
            </a:r>
            <a:r>
              <a:rPr lang="en-US" sz="3200" dirty="0" smtClean="0"/>
              <a:t> with identical composition can have significant differences in microstructure affecting both bulk and effective porosity.</a:t>
            </a:r>
          </a:p>
          <a:p>
            <a:r>
              <a:rPr lang="en-US" sz="3200" dirty="0" smtClean="0"/>
              <a:t>The </a:t>
            </a:r>
            <a:r>
              <a:rPr lang="en-US" sz="3200" dirty="0"/>
              <a:t>study identified</a:t>
            </a:r>
            <a:r>
              <a:rPr lang="en-US" dirty="0"/>
              <a:t>:</a:t>
            </a:r>
          </a:p>
          <a:p>
            <a:pPr lvl="1"/>
            <a:r>
              <a:rPr lang="en-US" sz="3200" dirty="0" smtClean="0"/>
              <a:t>Massive beds</a:t>
            </a:r>
            <a:endParaRPr lang="en-US" sz="3200" dirty="0"/>
          </a:p>
          <a:p>
            <a:pPr lvl="3"/>
            <a:r>
              <a:rPr lang="en-US" sz="3200" dirty="0" smtClean="0"/>
              <a:t>Heterogeneous </a:t>
            </a:r>
          </a:p>
          <a:p>
            <a:pPr lvl="4"/>
            <a:r>
              <a:rPr lang="en-US" sz="3200" dirty="0" smtClean="0"/>
              <a:t>Low </a:t>
            </a:r>
            <a:r>
              <a:rPr lang="en-US" sz="3200" dirty="0"/>
              <a:t>porosity matrix</a:t>
            </a:r>
          </a:p>
          <a:p>
            <a:pPr lvl="4"/>
            <a:r>
              <a:rPr lang="en-US" sz="3200" dirty="0"/>
              <a:t>High porosity lenticular patches</a:t>
            </a:r>
          </a:p>
          <a:p>
            <a:pPr lvl="1"/>
            <a:r>
              <a:rPr lang="en-US" sz="3200" smtClean="0"/>
              <a:t>Laminated beds</a:t>
            </a:r>
            <a:endParaRPr lang="en-US" sz="3200" b="1" dirty="0"/>
          </a:p>
          <a:p>
            <a:pPr lvl="3"/>
            <a:r>
              <a:rPr lang="en-US" sz="3200" dirty="0" smtClean="0"/>
              <a:t>Heterogeneous- 100 µm-thick </a:t>
            </a:r>
            <a:r>
              <a:rPr lang="en-US" sz="3200" dirty="0"/>
              <a:t>laminations</a:t>
            </a:r>
          </a:p>
          <a:p>
            <a:pPr lvl="4"/>
            <a:r>
              <a:rPr lang="en-US" sz="3200" dirty="0"/>
              <a:t>Highly porous and interconnected</a:t>
            </a:r>
          </a:p>
          <a:p>
            <a:pPr lvl="4"/>
            <a:r>
              <a:rPr lang="en-US" sz="3200" dirty="0"/>
              <a:t>Low </a:t>
            </a:r>
            <a:r>
              <a:rPr lang="en-US" sz="3200" dirty="0">
                <a:solidFill>
                  <a:prstClr val="black"/>
                </a:solidFill>
              </a:rPr>
              <a:t>porosity with isolated pores</a:t>
            </a:r>
          </a:p>
          <a:p>
            <a:r>
              <a:rPr lang="en-US" sz="3200" dirty="0" smtClean="0"/>
              <a:t>Follow-up work:</a:t>
            </a:r>
          </a:p>
          <a:p>
            <a:pPr lvl="1"/>
            <a:r>
              <a:rPr lang="en-US" sz="3200" dirty="0" smtClean="0"/>
              <a:t>Backscatter electron imaging</a:t>
            </a:r>
          </a:p>
          <a:p>
            <a:pPr lvl="1"/>
            <a:r>
              <a:rPr lang="en-US" sz="3200" dirty="0"/>
              <a:t>Dual Ion Beam electron microscopy</a:t>
            </a:r>
          </a:p>
          <a:p>
            <a:endParaRPr lang="en-US" dirty="0" smtClean="0"/>
          </a:p>
          <a:p>
            <a:pPr lvl="2"/>
            <a:endParaRPr lang="en-US" dirty="0"/>
          </a:p>
        </p:txBody>
      </p:sp>
    </p:spTree>
    <p:extLst>
      <p:ext uri="{BB962C8B-B14F-4D97-AF65-F5344CB8AC3E}">
        <p14:creationId xmlns:p14="http://schemas.microsoft.com/office/powerpoint/2010/main" val="15728225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590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dirty="0" smtClean="0">
                <a:solidFill>
                  <a:schemeClr val="accent2">
                    <a:lumMod val="75000"/>
                  </a:schemeClr>
                </a:solidFill>
              </a:rPr>
              <a:t>Investigation</a:t>
            </a:r>
            <a:r>
              <a:rPr lang="en-US" dirty="0" smtClean="0"/>
              <a:t> </a:t>
            </a:r>
            <a:endParaRPr lang="en-US" dirty="0"/>
          </a:p>
        </p:txBody>
      </p:sp>
      <p:sp>
        <p:nvSpPr>
          <p:cNvPr id="3" name="Content Placeholder 2"/>
          <p:cNvSpPr>
            <a:spLocks noGrp="1"/>
          </p:cNvSpPr>
          <p:nvPr>
            <p:ph idx="1"/>
          </p:nvPr>
        </p:nvSpPr>
        <p:spPr>
          <a:xfrm>
            <a:off x="457200" y="1371600"/>
            <a:ext cx="8229600" cy="4800600"/>
          </a:xfrm>
        </p:spPr>
        <p:txBody>
          <a:bodyPr>
            <a:normAutofit fontScale="92500" lnSpcReduction="10000"/>
          </a:bodyPr>
          <a:lstStyle/>
          <a:p>
            <a:r>
              <a:rPr lang="en-US" dirty="0" smtClean="0"/>
              <a:t>Role of sedimentary fabric on porosity and pore distribution</a:t>
            </a:r>
          </a:p>
          <a:p>
            <a:r>
              <a:rPr lang="en-US" dirty="0" err="1" smtClean="0"/>
              <a:t>Porcelanite</a:t>
            </a:r>
            <a:r>
              <a:rPr lang="en-US" dirty="0" smtClean="0"/>
              <a:t> fabrics</a:t>
            </a:r>
          </a:p>
          <a:p>
            <a:pPr lvl="1"/>
            <a:r>
              <a:rPr lang="en-US" dirty="0" smtClean="0"/>
              <a:t>Massive-	</a:t>
            </a:r>
            <a:r>
              <a:rPr lang="en-US" dirty="0" err="1" smtClean="0"/>
              <a:t>Bioturbated</a:t>
            </a:r>
            <a:endParaRPr lang="en-US" dirty="0" smtClean="0"/>
          </a:p>
          <a:p>
            <a:pPr lvl="7"/>
            <a:r>
              <a:rPr lang="en-US" sz="2200" dirty="0" smtClean="0"/>
              <a:t>Deposition in </a:t>
            </a:r>
            <a:r>
              <a:rPr lang="en-US" sz="2200" dirty="0" err="1" smtClean="0"/>
              <a:t>oxic</a:t>
            </a:r>
            <a:r>
              <a:rPr lang="en-US" sz="2200" dirty="0" smtClean="0"/>
              <a:t> conditions</a:t>
            </a:r>
          </a:p>
          <a:p>
            <a:pPr lvl="1"/>
            <a:r>
              <a:rPr lang="en-US" dirty="0" smtClean="0"/>
              <a:t>Massive to Graded- Gravity flow deposition</a:t>
            </a:r>
          </a:p>
          <a:p>
            <a:pPr lvl="7"/>
            <a:r>
              <a:rPr lang="en-US" sz="2200" dirty="0"/>
              <a:t>Deposition in </a:t>
            </a:r>
            <a:r>
              <a:rPr lang="en-US" sz="2200" dirty="0" smtClean="0"/>
              <a:t>slope setting, “Speckled b</a:t>
            </a:r>
            <a:r>
              <a:rPr lang="en-US" sz="2000" dirty="0" smtClean="0"/>
              <a:t>eds”</a:t>
            </a:r>
          </a:p>
          <a:p>
            <a:pPr lvl="1"/>
            <a:r>
              <a:rPr lang="en-US" dirty="0" smtClean="0"/>
              <a:t>Laminated- </a:t>
            </a:r>
            <a:r>
              <a:rPr lang="en-US" dirty="0" err="1" smtClean="0"/>
              <a:t>Varves</a:t>
            </a:r>
            <a:endParaRPr lang="en-US" dirty="0"/>
          </a:p>
          <a:p>
            <a:pPr marL="393192" lvl="1" indent="0">
              <a:buNone/>
            </a:pPr>
            <a:r>
              <a:rPr lang="en-US" sz="2400" dirty="0" smtClean="0"/>
              <a:t>		  - Thin gravity flows</a:t>
            </a:r>
          </a:p>
          <a:p>
            <a:pPr lvl="8"/>
            <a:r>
              <a:rPr lang="en-US" sz="2200" dirty="0"/>
              <a:t>Deposition in </a:t>
            </a:r>
            <a:r>
              <a:rPr lang="en-US" sz="2200" dirty="0" smtClean="0"/>
              <a:t>anoxic setting</a:t>
            </a:r>
          </a:p>
          <a:p>
            <a:pPr lvl="8"/>
            <a:r>
              <a:rPr lang="en-US" sz="2200" dirty="0" smtClean="0"/>
              <a:t>Basin, slope or </a:t>
            </a:r>
            <a:r>
              <a:rPr lang="en-US" sz="2200" dirty="0" err="1" smtClean="0"/>
              <a:t>banktop</a:t>
            </a:r>
            <a:endParaRPr lang="en-US" sz="2200" dirty="0"/>
          </a:p>
          <a:p>
            <a:pPr marL="393192" lvl="1" indent="0">
              <a:buNone/>
            </a:pPr>
            <a:r>
              <a:rPr lang="en-US" b="1" i="1" dirty="0" smtClean="0">
                <a:solidFill>
                  <a:srgbClr val="FF0000"/>
                </a:solidFill>
              </a:rPr>
              <a:t>Does original sedimentary fabric control porosity after </a:t>
            </a:r>
          </a:p>
          <a:p>
            <a:pPr marL="393192" lvl="1" indent="0">
              <a:buNone/>
            </a:pPr>
            <a:r>
              <a:rPr lang="en-US" b="1" i="1" dirty="0" smtClean="0">
                <a:solidFill>
                  <a:srgbClr val="FF0000"/>
                </a:solidFill>
              </a:rPr>
              <a:t>2 steps of </a:t>
            </a:r>
            <a:r>
              <a:rPr lang="en-US" b="1" i="1" dirty="0">
                <a:solidFill>
                  <a:srgbClr val="FF0000"/>
                </a:solidFill>
              </a:rPr>
              <a:t>s</a:t>
            </a:r>
            <a:r>
              <a:rPr lang="en-US" b="1" i="1" dirty="0" smtClean="0">
                <a:solidFill>
                  <a:srgbClr val="FF0000"/>
                </a:solidFill>
              </a:rPr>
              <a:t>ilica </a:t>
            </a:r>
            <a:r>
              <a:rPr lang="en-US" b="1" i="1" dirty="0" err="1" smtClean="0">
                <a:solidFill>
                  <a:srgbClr val="FF0000"/>
                </a:solidFill>
              </a:rPr>
              <a:t>diagenesis</a:t>
            </a:r>
            <a:r>
              <a:rPr lang="en-US" b="1" i="1" dirty="0" smtClean="0">
                <a:solidFill>
                  <a:srgbClr val="FF0000"/>
                </a:solidFill>
              </a:rPr>
              <a:t> ?</a:t>
            </a:r>
          </a:p>
        </p:txBody>
      </p:sp>
    </p:spTree>
    <p:extLst>
      <p:ext uri="{BB962C8B-B14F-4D97-AF65-F5344CB8AC3E}">
        <p14:creationId xmlns:p14="http://schemas.microsoft.com/office/powerpoint/2010/main" val="12435479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altLang="ja-JP" sz="4400" dirty="0" smtClean="0">
                <a:solidFill>
                  <a:schemeClr val="accent1">
                    <a:lumMod val="75000"/>
                  </a:schemeClr>
                </a:solidFill>
              </a:rPr>
              <a:t>Outcrop </a:t>
            </a:r>
            <a:r>
              <a:rPr lang="en-US" altLang="ja-JP" sz="4400" dirty="0">
                <a:solidFill>
                  <a:schemeClr val="accent1">
                    <a:lumMod val="75000"/>
                  </a:schemeClr>
                </a:solidFill>
              </a:rPr>
              <a:t>– quartz </a:t>
            </a:r>
            <a:r>
              <a:rPr lang="en-US" altLang="ja-JP" sz="4400" dirty="0" smtClean="0">
                <a:solidFill>
                  <a:schemeClr val="accent1">
                    <a:lumMod val="75000"/>
                  </a:schemeClr>
                </a:solidFill>
              </a:rPr>
              <a:t>phase rocks</a:t>
            </a:r>
            <a:endParaRPr lang="en-US" sz="4400" dirty="0">
              <a:solidFill>
                <a:schemeClr val="accent1">
                  <a:lumMod val="75000"/>
                </a:schemeClr>
              </a:solidFill>
            </a:endParaRPr>
          </a:p>
        </p:txBody>
      </p:sp>
      <p:pic>
        <p:nvPicPr>
          <p:cNvPr id="5" name="Picture 4" descr="IMG_444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057400"/>
            <a:ext cx="4876800" cy="3657600"/>
          </a:xfrm>
          <a:prstGeom prst="rect">
            <a:avLst/>
          </a:prstGeom>
        </p:spPr>
      </p:pic>
      <p:sp>
        <p:nvSpPr>
          <p:cNvPr id="7" name="Content Placeholder 6"/>
          <p:cNvSpPr>
            <a:spLocks noGrp="1"/>
          </p:cNvSpPr>
          <p:nvPr>
            <p:ph idx="1"/>
          </p:nvPr>
        </p:nvSpPr>
        <p:spPr>
          <a:xfrm>
            <a:off x="5486400" y="3276600"/>
            <a:ext cx="3429000" cy="762000"/>
          </a:xfrm>
        </p:spPr>
        <p:txBody>
          <a:bodyPr>
            <a:normAutofit/>
          </a:bodyPr>
          <a:lstStyle/>
          <a:p>
            <a:pPr marL="0" indent="0">
              <a:buNone/>
            </a:pPr>
            <a:r>
              <a:rPr lang="en-US" altLang="ja-JP" sz="2000" dirty="0" err="1" smtClean="0">
                <a:latin typeface="Constantia" pitchFamily="18" charset="0"/>
              </a:rPr>
              <a:t>Interbedded</a:t>
            </a:r>
            <a:r>
              <a:rPr lang="en-US" altLang="ja-JP" sz="2000" dirty="0" smtClean="0">
                <a:latin typeface="Constantia" pitchFamily="18" charset="0"/>
              </a:rPr>
              <a:t> laminated and massive </a:t>
            </a:r>
            <a:r>
              <a:rPr lang="en-US" altLang="ja-JP" sz="2000" dirty="0" err="1" smtClean="0">
                <a:latin typeface="Constantia" pitchFamily="18" charset="0"/>
              </a:rPr>
              <a:t>porcelanites</a:t>
            </a:r>
            <a:r>
              <a:rPr lang="en-US" altLang="ja-JP" sz="2000" dirty="0" smtClean="0">
                <a:latin typeface="Constantia" pitchFamily="18" charset="0"/>
              </a:rPr>
              <a:t> </a:t>
            </a:r>
            <a:endParaRPr lang="en-US" sz="2000" dirty="0" smtClean="0">
              <a:latin typeface="Constantia" pitchFamily="18" charset="0"/>
            </a:endParaRPr>
          </a:p>
          <a:p>
            <a:endParaRPr lang="en-US" dirty="0"/>
          </a:p>
        </p:txBody>
      </p:sp>
      <p:sp>
        <p:nvSpPr>
          <p:cNvPr id="6" name="TextBox 5"/>
          <p:cNvSpPr txBox="1"/>
          <p:nvPr/>
        </p:nvSpPr>
        <p:spPr>
          <a:xfrm>
            <a:off x="457200" y="5715000"/>
            <a:ext cx="838200" cy="369332"/>
          </a:xfrm>
          <a:prstGeom prst="rect">
            <a:avLst/>
          </a:prstGeom>
          <a:noFill/>
        </p:spPr>
        <p:txBody>
          <a:bodyPr wrap="square" rtlCol="0">
            <a:spAutoFit/>
          </a:bodyPr>
          <a:lstStyle/>
          <a:p>
            <a:r>
              <a:rPr lang="en-US" b="1" dirty="0" err="1" smtClean="0"/>
              <a:t>Behl</a:t>
            </a:r>
            <a:endParaRPr lang="en-US" b="1" dirty="0"/>
          </a:p>
        </p:txBody>
      </p:sp>
    </p:spTree>
    <p:extLst>
      <p:ext uri="{BB962C8B-B14F-4D97-AF65-F5344CB8AC3E}">
        <p14:creationId xmlns:p14="http://schemas.microsoft.com/office/powerpoint/2010/main" val="2052142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pPr algn="ctr"/>
            <a:r>
              <a:rPr lang="en-US" dirty="0" smtClean="0">
                <a:solidFill>
                  <a:srgbClr val="009DD9">
                    <a:lumMod val="75000"/>
                  </a:srgbClr>
                </a:solidFill>
              </a:rPr>
              <a:t>Original Diatomaceous deposits</a:t>
            </a:r>
            <a:endParaRPr lang="en-US" dirty="0"/>
          </a:p>
        </p:txBody>
      </p:sp>
      <p:pic>
        <p:nvPicPr>
          <p:cNvPr id="5" name="Picture 4" descr="speckled bed close.TIF                                         0006EB12Rick's Titanium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44466"/>
            <a:ext cx="3698381" cy="39763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399468" y="3265446"/>
            <a:ext cx="4058732" cy="53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pPr>
            <a:r>
              <a:rPr lang="ja-JP" altLang="en-US" dirty="0">
                <a:solidFill>
                  <a:prstClr val="black"/>
                </a:solidFill>
                <a:latin typeface="Arial"/>
              </a:rPr>
              <a:t>“</a:t>
            </a:r>
            <a:r>
              <a:rPr lang="en-US" dirty="0">
                <a:solidFill>
                  <a:prstClr val="black"/>
                </a:solidFill>
              </a:rPr>
              <a:t>Speckled Beds</a:t>
            </a:r>
            <a:r>
              <a:rPr lang="ja-JP" altLang="en-US" dirty="0">
                <a:solidFill>
                  <a:prstClr val="black"/>
                </a:solidFill>
                <a:latin typeface="Arial"/>
              </a:rPr>
              <a:t>”</a:t>
            </a:r>
            <a:r>
              <a:rPr lang="en-US" dirty="0" smtClean="0">
                <a:solidFill>
                  <a:prstClr val="black"/>
                </a:solidFill>
              </a:rPr>
              <a:t>: diatom gravity </a:t>
            </a:r>
            <a:r>
              <a:rPr lang="en-US" dirty="0">
                <a:solidFill>
                  <a:prstClr val="black"/>
                </a:solidFill>
              </a:rPr>
              <a:t>flows</a:t>
            </a:r>
          </a:p>
        </p:txBody>
      </p:sp>
      <p:sp>
        <p:nvSpPr>
          <p:cNvPr id="7" name="Rectangle 6"/>
          <p:cNvSpPr>
            <a:spLocks noChangeArrowheads="1"/>
          </p:cNvSpPr>
          <p:nvPr/>
        </p:nvSpPr>
        <p:spPr bwMode="auto">
          <a:xfrm>
            <a:off x="4399468" y="4536860"/>
            <a:ext cx="4058732" cy="53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pPr>
            <a:r>
              <a:rPr lang="ja-JP" altLang="en-US" dirty="0">
                <a:solidFill>
                  <a:prstClr val="black"/>
                </a:solidFill>
                <a:latin typeface="Arial"/>
              </a:rPr>
              <a:t>“</a:t>
            </a:r>
            <a:r>
              <a:rPr lang="en-US" dirty="0">
                <a:solidFill>
                  <a:prstClr val="black"/>
                </a:solidFill>
              </a:rPr>
              <a:t>Speckled Beds</a:t>
            </a:r>
            <a:r>
              <a:rPr lang="ja-JP" altLang="en-US" dirty="0">
                <a:solidFill>
                  <a:prstClr val="black"/>
                </a:solidFill>
                <a:latin typeface="Arial"/>
              </a:rPr>
              <a:t>”</a:t>
            </a:r>
            <a:r>
              <a:rPr lang="en-US" dirty="0" smtClean="0">
                <a:solidFill>
                  <a:prstClr val="black"/>
                </a:solidFill>
              </a:rPr>
              <a:t>: diatom gravity </a:t>
            </a:r>
            <a:r>
              <a:rPr lang="en-US" dirty="0">
                <a:solidFill>
                  <a:prstClr val="black"/>
                </a:solidFill>
              </a:rPr>
              <a:t>flows</a:t>
            </a:r>
          </a:p>
        </p:txBody>
      </p:sp>
      <p:sp>
        <p:nvSpPr>
          <p:cNvPr id="8" name="Rectangle 7"/>
          <p:cNvSpPr>
            <a:spLocks noChangeArrowheads="1"/>
          </p:cNvSpPr>
          <p:nvPr/>
        </p:nvSpPr>
        <p:spPr bwMode="auto">
          <a:xfrm>
            <a:off x="4486011" y="2151207"/>
            <a:ext cx="3972189" cy="53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pPr>
            <a:r>
              <a:rPr lang="en-US" altLang="ja-JP" dirty="0" smtClean="0">
                <a:solidFill>
                  <a:prstClr val="black"/>
                </a:solidFill>
                <a:latin typeface="Arial"/>
              </a:rPr>
              <a:t>Laminated diatomite –</a:t>
            </a:r>
          </a:p>
          <a:p>
            <a:pPr>
              <a:spcBef>
                <a:spcPct val="0"/>
              </a:spcBef>
            </a:pPr>
            <a:r>
              <a:rPr lang="en-US" dirty="0" smtClean="0">
                <a:solidFill>
                  <a:prstClr val="black"/>
                </a:solidFill>
                <a:latin typeface="Arial"/>
              </a:rPr>
              <a:t>Varve-like with thin gravity flows</a:t>
            </a:r>
            <a:endParaRPr lang="en-US" dirty="0">
              <a:solidFill>
                <a:prstClr val="black"/>
              </a:solidFill>
            </a:endParaRPr>
          </a:p>
        </p:txBody>
      </p:sp>
      <p:sp>
        <p:nvSpPr>
          <p:cNvPr id="10" name="Rectangle 9"/>
          <p:cNvSpPr/>
          <p:nvPr/>
        </p:nvSpPr>
        <p:spPr>
          <a:xfrm>
            <a:off x="3581400" y="5110336"/>
            <a:ext cx="497981" cy="299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496036" y="5096303"/>
            <a:ext cx="631157" cy="307777"/>
          </a:xfrm>
          <a:prstGeom prst="rect">
            <a:avLst/>
          </a:prstGeom>
          <a:noFill/>
        </p:spPr>
        <p:txBody>
          <a:bodyPr wrap="square" rtlCol="0">
            <a:spAutoFit/>
          </a:bodyPr>
          <a:lstStyle/>
          <a:p>
            <a:pPr algn="ctr"/>
            <a:r>
              <a:rPr lang="en-US" sz="1400" b="1" dirty="0" smtClean="0">
                <a:solidFill>
                  <a:prstClr val="black"/>
                </a:solidFill>
              </a:rPr>
              <a:t>CM</a:t>
            </a:r>
            <a:endParaRPr lang="en-US" sz="1400" b="1" dirty="0">
              <a:solidFill>
                <a:prstClr val="black"/>
              </a:solidFill>
            </a:endParaRPr>
          </a:p>
        </p:txBody>
      </p:sp>
      <p:sp>
        <p:nvSpPr>
          <p:cNvPr id="11" name="TextBox 10"/>
          <p:cNvSpPr txBox="1"/>
          <p:nvPr/>
        </p:nvSpPr>
        <p:spPr>
          <a:xfrm>
            <a:off x="370114" y="5606534"/>
            <a:ext cx="838200" cy="369332"/>
          </a:xfrm>
          <a:prstGeom prst="rect">
            <a:avLst/>
          </a:prstGeom>
          <a:noFill/>
        </p:spPr>
        <p:txBody>
          <a:bodyPr wrap="square" rtlCol="0">
            <a:spAutoFit/>
          </a:bodyPr>
          <a:lstStyle/>
          <a:p>
            <a:r>
              <a:rPr lang="en-US" b="1" dirty="0" err="1" smtClean="0"/>
              <a:t>Behl</a:t>
            </a:r>
            <a:endParaRPr lang="en-US" b="1" dirty="0"/>
          </a:p>
        </p:txBody>
      </p:sp>
    </p:spTree>
    <p:extLst>
      <p:ext uri="{BB962C8B-B14F-4D97-AF65-F5344CB8AC3E}">
        <p14:creationId xmlns:p14="http://schemas.microsoft.com/office/powerpoint/2010/main" val="29133071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19912"/>
          </a:xfrm>
        </p:spPr>
        <p:txBody>
          <a:bodyPr>
            <a:noAutofit/>
          </a:bodyPr>
          <a:lstStyle/>
          <a:p>
            <a:pPr algn="ctr"/>
            <a:r>
              <a:rPr lang="en-US" altLang="ja-JP" sz="3200" dirty="0" err="1">
                <a:solidFill>
                  <a:schemeClr val="accent1">
                    <a:lumMod val="75000"/>
                  </a:schemeClr>
                </a:solidFill>
              </a:rPr>
              <a:t>Interbedded</a:t>
            </a:r>
            <a:r>
              <a:rPr lang="en-US" altLang="ja-JP" sz="3200" dirty="0">
                <a:solidFill>
                  <a:schemeClr val="accent1">
                    <a:lumMod val="75000"/>
                  </a:schemeClr>
                </a:solidFill>
              </a:rPr>
              <a:t> laminated and massive </a:t>
            </a:r>
            <a:r>
              <a:rPr lang="en-US" altLang="ja-JP" sz="3200" dirty="0" err="1">
                <a:solidFill>
                  <a:schemeClr val="accent1">
                    <a:lumMod val="75000"/>
                  </a:schemeClr>
                </a:solidFill>
              </a:rPr>
              <a:t>porcelanites</a:t>
            </a:r>
            <a:r>
              <a:rPr lang="en-US" altLang="ja-JP" sz="3200" dirty="0">
                <a:solidFill>
                  <a:schemeClr val="accent1">
                    <a:lumMod val="75000"/>
                  </a:schemeClr>
                </a:solidFill>
              </a:rPr>
              <a:t> in core, with “speckled beds</a:t>
            </a:r>
            <a:r>
              <a:rPr lang="en-US" altLang="ja-JP" sz="3200" dirty="0" smtClean="0">
                <a:solidFill>
                  <a:schemeClr val="accent1">
                    <a:lumMod val="75000"/>
                  </a:schemeClr>
                </a:solidFill>
              </a:rPr>
              <a:t>”</a:t>
            </a:r>
            <a:endParaRPr lang="en-US" sz="3200" dirty="0">
              <a:solidFill>
                <a:schemeClr val="accent1">
                  <a:lumMod val="75000"/>
                </a:schemeClr>
              </a:solidFill>
            </a:endParaRPr>
          </a:p>
        </p:txBody>
      </p:sp>
      <p:pic>
        <p:nvPicPr>
          <p:cNvPr id="2053" name="Picture 5"/>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455"/>
          <a:stretch/>
        </p:blipFill>
        <p:spPr bwMode="auto">
          <a:xfrm>
            <a:off x="1524000" y="1752600"/>
            <a:ext cx="5989967" cy="41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5940470"/>
            <a:ext cx="947057" cy="369332"/>
          </a:xfrm>
          <a:prstGeom prst="rect">
            <a:avLst/>
          </a:prstGeom>
          <a:noFill/>
        </p:spPr>
        <p:txBody>
          <a:bodyPr wrap="square" rtlCol="0">
            <a:spAutoFit/>
          </a:bodyPr>
          <a:lstStyle/>
          <a:p>
            <a:r>
              <a:rPr lang="en-US" b="1" dirty="0" err="1" smtClean="0"/>
              <a:t>Behl</a:t>
            </a:r>
            <a:endParaRPr lang="en-US" b="1" dirty="0"/>
          </a:p>
        </p:txBody>
      </p:sp>
    </p:spTree>
    <p:extLst>
      <p:ext uri="{BB962C8B-B14F-4D97-AF65-F5344CB8AC3E}">
        <p14:creationId xmlns:p14="http://schemas.microsoft.com/office/powerpoint/2010/main" val="12987223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400" dirty="0" smtClean="0">
                <a:solidFill>
                  <a:schemeClr val="accent1">
                    <a:lumMod val="75000"/>
                  </a:schemeClr>
                </a:solidFill>
              </a:rPr>
              <a:t>The test of the experiment</a:t>
            </a:r>
            <a:endParaRPr lang="en-US" sz="4400" dirty="0">
              <a:solidFill>
                <a:schemeClr val="accent1">
                  <a:lumMod val="75000"/>
                </a:schemeClr>
              </a:solidFill>
            </a:endParaRPr>
          </a:p>
        </p:txBody>
      </p:sp>
      <p:sp>
        <p:nvSpPr>
          <p:cNvPr id="3" name="Content Placeholder 2"/>
          <p:cNvSpPr>
            <a:spLocks noGrp="1"/>
          </p:cNvSpPr>
          <p:nvPr>
            <p:ph idx="1"/>
          </p:nvPr>
        </p:nvSpPr>
        <p:spPr/>
        <p:txBody>
          <a:bodyPr/>
          <a:lstStyle/>
          <a:p>
            <a:r>
              <a:rPr lang="en-US" dirty="0" smtClean="0"/>
              <a:t>We compare 2 porcelanite samples </a:t>
            </a:r>
          </a:p>
          <a:p>
            <a:pPr lvl="1"/>
            <a:r>
              <a:rPr lang="en-US" dirty="0" smtClean="0"/>
              <a:t>Both quartz phase</a:t>
            </a:r>
          </a:p>
          <a:p>
            <a:pPr lvl="1"/>
            <a:r>
              <a:rPr lang="en-US" dirty="0" smtClean="0"/>
              <a:t>Both nearly identical composition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23508200"/>
              </p:ext>
            </p:extLst>
          </p:nvPr>
        </p:nvGraphicFramePr>
        <p:xfrm>
          <a:off x="1295400" y="3581400"/>
          <a:ext cx="5562601" cy="1981201"/>
        </p:xfrm>
        <a:graphic>
          <a:graphicData uri="http://schemas.openxmlformats.org/drawingml/2006/table">
            <a:tbl>
              <a:tblPr/>
              <a:tblGrid>
                <a:gridCol w="1338370"/>
                <a:gridCol w="1338370"/>
                <a:gridCol w="1338370"/>
                <a:gridCol w="1547491"/>
              </a:tblGrid>
              <a:tr h="498701">
                <a:tc gridSpan="4">
                  <a:txBody>
                    <a:bodyPr/>
                    <a:lstStyle/>
                    <a:p>
                      <a:pPr algn="ctr" fontAlgn="b"/>
                      <a:r>
                        <a:rPr lang="en-US" sz="2400" b="1" i="0" u="none" strike="noStrike" dirty="0" smtClean="0">
                          <a:solidFill>
                            <a:srgbClr val="000000"/>
                          </a:solidFill>
                          <a:effectLst/>
                          <a:latin typeface="Calibri"/>
                        </a:rPr>
                        <a:t>Very pure , high-silica quartz </a:t>
                      </a:r>
                      <a:r>
                        <a:rPr lang="en-US" sz="2400" b="1" i="0" u="none" strike="noStrike" dirty="0" err="1" smtClean="0">
                          <a:solidFill>
                            <a:srgbClr val="000000"/>
                          </a:solidFill>
                          <a:effectLst/>
                          <a:latin typeface="Calibri"/>
                        </a:rPr>
                        <a:t>porcelanite</a:t>
                      </a:r>
                      <a:endParaRPr lang="en-US" sz="2400" b="1"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ctr" fontAlgn="b"/>
                      <a:endParaRPr lang="en-US" sz="1400" b="1"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481812">
                <a:tc gridSpan="2">
                  <a:txBody>
                    <a:bodyPr/>
                    <a:lstStyle/>
                    <a:p>
                      <a:pPr algn="ctr" fontAlgn="b"/>
                      <a:r>
                        <a:rPr lang="en-US" sz="2000" b="1" i="0" u="none" strike="noStrike" dirty="0">
                          <a:solidFill>
                            <a:srgbClr val="000000"/>
                          </a:solidFill>
                          <a:effectLst/>
                          <a:latin typeface="Calibri"/>
                        </a:rPr>
                        <a:t>BK12-15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2000" b="1" i="0" u="none" strike="noStrike" dirty="0">
                          <a:solidFill>
                            <a:srgbClr val="000000"/>
                          </a:solidFill>
                          <a:effectLst/>
                          <a:latin typeface="Calibri"/>
                        </a:rPr>
                        <a:t>BK12-16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518876">
                <a:tc>
                  <a:txBody>
                    <a:bodyPr/>
                    <a:lstStyle/>
                    <a:p>
                      <a:pPr algn="ctr" fontAlgn="b"/>
                      <a:r>
                        <a:rPr lang="en-US" sz="2000" b="1" i="0" u="none" strike="noStrike" dirty="0">
                          <a:solidFill>
                            <a:srgbClr val="000000"/>
                          </a:solidFill>
                          <a:effectLst/>
                          <a:latin typeface="Calibri"/>
                        </a:rPr>
                        <a:t>Detritus </a:t>
                      </a:r>
                      <a:r>
                        <a:rPr lang="en-US" sz="2000" b="1" i="0" u="none" strike="noStrike" dirty="0" smtClean="0">
                          <a:solidFill>
                            <a:srgbClr val="000000"/>
                          </a:solidFill>
                          <a:effectLst/>
                          <a:latin typeface="Calibri"/>
                        </a:rPr>
                        <a:t>%</a:t>
                      </a:r>
                      <a:endParaRPr lang="en-US" sz="2000" b="1"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effectLst/>
                          <a:latin typeface="Calibri"/>
                        </a:rPr>
                        <a:t>Silica %</a:t>
                      </a:r>
                      <a:endParaRPr lang="en-US" sz="2000" b="1"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effectLst/>
                          <a:latin typeface="Calibri"/>
                        </a:rPr>
                        <a:t>Detritus % </a:t>
                      </a:r>
                      <a:endParaRPr lang="en-US" sz="2000" b="1"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smtClean="0">
                          <a:solidFill>
                            <a:srgbClr val="000000"/>
                          </a:solidFill>
                          <a:effectLst/>
                          <a:latin typeface="Calibri"/>
                        </a:rPr>
                        <a:t>Silica &amp;</a:t>
                      </a:r>
                      <a:endParaRPr lang="en-US" sz="2000" b="1"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1812">
                <a:tc>
                  <a:txBody>
                    <a:bodyPr/>
                    <a:lstStyle/>
                    <a:p>
                      <a:pPr algn="ctr" fontAlgn="b"/>
                      <a:r>
                        <a:rPr lang="en-US" sz="2400" b="1" i="0" u="none" strike="noStrike" dirty="0">
                          <a:solidFill>
                            <a:srgbClr val="C00000"/>
                          </a:solidFill>
                          <a:effectLst/>
                          <a:latin typeface="Calibri"/>
                        </a:rPr>
                        <a:t>12.15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400" b="1" i="0" u="none" strike="noStrike" dirty="0" smtClean="0">
                          <a:solidFill>
                            <a:srgbClr val="C00000"/>
                          </a:solidFill>
                          <a:effectLst/>
                          <a:latin typeface="Calibri"/>
                        </a:rPr>
                        <a:t>87.85</a:t>
                      </a:r>
                      <a:endParaRPr lang="en-US" sz="2400" b="1" i="0" u="none" strike="noStrike" dirty="0">
                        <a:solidFill>
                          <a:srgbClr val="C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400" b="1" i="0" u="none" strike="noStrike" dirty="0">
                          <a:solidFill>
                            <a:srgbClr val="C00000"/>
                          </a:solidFill>
                          <a:effectLst/>
                          <a:latin typeface="Calibri"/>
                        </a:rPr>
                        <a:t>11.13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400" b="1" i="0" u="none" strike="noStrike" dirty="0" smtClean="0">
                          <a:solidFill>
                            <a:srgbClr val="C00000"/>
                          </a:solidFill>
                          <a:effectLst/>
                          <a:latin typeface="Calibri"/>
                        </a:rPr>
                        <a:t>88.87</a:t>
                      </a:r>
                      <a:endParaRPr lang="en-US" sz="2400" b="1" i="0" u="none" strike="noStrike" dirty="0">
                        <a:solidFill>
                          <a:srgbClr val="C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3835603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400" dirty="0" smtClean="0">
                <a:solidFill>
                  <a:schemeClr val="accent1">
                    <a:lumMod val="75000"/>
                  </a:schemeClr>
                </a:solidFill>
              </a:rPr>
              <a:t>XRD – Quartz Phase</a:t>
            </a:r>
            <a:endParaRPr lang="en-US" sz="4400" dirty="0">
              <a:solidFill>
                <a:schemeClr val="accent1">
                  <a:lumMod val="75000"/>
                </a:schemeClr>
              </a:solidFill>
            </a:endParaRPr>
          </a:p>
        </p:txBody>
      </p:sp>
      <p:pic>
        <p:nvPicPr>
          <p:cNvPr id="1026" name="Picture 2" descr="D:\Kassa\vk12-15_1.JPG"/>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47000" contrast="96000"/>
                    </a14:imgEffect>
                  </a14:imgLayer>
                </a14:imgProps>
              </a:ext>
              <a:ext uri="{28A0092B-C50C-407E-A947-70E740481C1C}">
                <a14:useLocalDpi xmlns:a14="http://schemas.microsoft.com/office/drawing/2010/main" val="0"/>
              </a:ext>
            </a:extLst>
          </a:blip>
          <a:srcRect t="5676"/>
          <a:stretch/>
        </p:blipFill>
        <p:spPr bwMode="auto">
          <a:xfrm>
            <a:off x="457200" y="2362200"/>
            <a:ext cx="39694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VAFB_Casmalia\XRD results Bakers F. (TW) and VAFB\vk12-16_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7000" contrast="96000"/>
                    </a14:imgEffect>
                  </a14:imgLayer>
                </a14:imgProps>
              </a:ext>
              <a:ext uri="{28A0092B-C50C-407E-A947-70E740481C1C}">
                <a14:useLocalDpi xmlns:a14="http://schemas.microsoft.com/office/drawing/2010/main" val="0"/>
              </a:ext>
            </a:extLst>
          </a:blip>
          <a:srcRect t="6491"/>
          <a:stretch/>
        </p:blipFill>
        <p:spPr bwMode="auto">
          <a:xfrm>
            <a:off x="4419600" y="2362200"/>
            <a:ext cx="4003946" cy="3200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687696639"/>
              </p:ext>
            </p:extLst>
          </p:nvPr>
        </p:nvGraphicFramePr>
        <p:xfrm>
          <a:off x="457200" y="1905000"/>
          <a:ext cx="7966345" cy="375285"/>
        </p:xfrm>
        <a:graphic>
          <a:graphicData uri="http://schemas.openxmlformats.org/drawingml/2006/table">
            <a:tbl>
              <a:tblPr/>
              <a:tblGrid>
                <a:gridCol w="3941245"/>
                <a:gridCol w="4025100"/>
              </a:tblGrid>
              <a:tr h="346710">
                <a:tc>
                  <a:txBody>
                    <a:bodyPr/>
                    <a:lstStyle/>
                    <a:p>
                      <a:pPr algn="ctr" fontAlgn="b"/>
                      <a:r>
                        <a:rPr lang="en-US" sz="2400" b="1" i="0" u="none" strike="noStrike" dirty="0">
                          <a:solidFill>
                            <a:srgbClr val="000000"/>
                          </a:solidFill>
                          <a:effectLst/>
                          <a:latin typeface="Calibri"/>
                        </a:rPr>
                        <a:t>BK12-15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2400" b="1" i="0" u="none" strike="noStrike" dirty="0">
                          <a:solidFill>
                            <a:srgbClr val="000000"/>
                          </a:solidFill>
                          <a:effectLst/>
                          <a:latin typeface="Calibri"/>
                        </a:rPr>
                        <a:t>BK12-16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bl>
          </a:graphicData>
        </a:graphic>
      </p:graphicFrame>
    </p:spTree>
    <p:extLst>
      <p:ext uri="{BB962C8B-B14F-4D97-AF65-F5344CB8AC3E}">
        <p14:creationId xmlns:p14="http://schemas.microsoft.com/office/powerpoint/2010/main" val="742964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400" dirty="0" smtClean="0">
                <a:solidFill>
                  <a:schemeClr val="accent1">
                    <a:lumMod val="75000"/>
                  </a:schemeClr>
                </a:solidFill>
              </a:rPr>
              <a:t>Methods</a:t>
            </a:r>
            <a:endParaRPr lang="en-US" sz="4400" dirty="0">
              <a:solidFill>
                <a:schemeClr val="accent1">
                  <a:lumMod val="75000"/>
                </a:schemeClr>
              </a:solidFill>
            </a:endParaRPr>
          </a:p>
        </p:txBody>
      </p:sp>
      <p:sp>
        <p:nvSpPr>
          <p:cNvPr id="3" name="Content Placeholder 2"/>
          <p:cNvSpPr>
            <a:spLocks noGrp="1"/>
          </p:cNvSpPr>
          <p:nvPr>
            <p:ph idx="1"/>
          </p:nvPr>
        </p:nvSpPr>
        <p:spPr>
          <a:xfrm>
            <a:off x="457200" y="1600200"/>
            <a:ext cx="8229600" cy="4389120"/>
          </a:xfrm>
        </p:spPr>
        <p:txBody>
          <a:bodyPr>
            <a:normAutofit/>
          </a:bodyPr>
          <a:lstStyle/>
          <a:p>
            <a:pPr marL="0" lvl="1" indent="0">
              <a:buClr>
                <a:schemeClr val="accent3"/>
              </a:buClr>
              <a:buSzPct val="95000"/>
              <a:buNone/>
            </a:pPr>
            <a:r>
              <a:rPr lang="en-US" dirty="0" smtClean="0"/>
              <a:t>Silica Phase and Composition:</a:t>
            </a:r>
          </a:p>
          <a:p>
            <a:pPr lvl="1"/>
            <a:r>
              <a:rPr lang="en-US" sz="2000" dirty="0" smtClean="0"/>
              <a:t>XRD- </a:t>
            </a:r>
            <a:r>
              <a:rPr lang="en-US" sz="2000" dirty="0"/>
              <a:t> X-ray </a:t>
            </a:r>
            <a:r>
              <a:rPr lang="en-US" sz="2000" dirty="0" smtClean="0"/>
              <a:t>diffraction</a:t>
            </a:r>
          </a:p>
          <a:p>
            <a:pPr lvl="1"/>
            <a:r>
              <a:rPr lang="en-US" sz="2000" dirty="0" smtClean="0"/>
              <a:t>EDS </a:t>
            </a:r>
            <a:r>
              <a:rPr lang="en-US" sz="2000" dirty="0"/>
              <a:t>and XRF </a:t>
            </a:r>
            <a:r>
              <a:rPr lang="en-US" sz="2000" dirty="0" smtClean="0"/>
              <a:t>combination:</a:t>
            </a:r>
          </a:p>
          <a:p>
            <a:pPr lvl="2"/>
            <a:r>
              <a:rPr lang="en-US" sz="2000" dirty="0" smtClean="0"/>
              <a:t>Energy-Dispersive </a:t>
            </a:r>
            <a:r>
              <a:rPr lang="en-US" sz="2000" dirty="0"/>
              <a:t>X-Ray Spectroscopy  (EDS)</a:t>
            </a:r>
          </a:p>
          <a:p>
            <a:pPr lvl="2"/>
            <a:r>
              <a:rPr lang="en-US" sz="2000" dirty="0">
                <a:ea typeface="ＭＳ Ｐゴシック" charset="-128"/>
              </a:rPr>
              <a:t>X-Ray Fluorescence Spectroscopy</a:t>
            </a:r>
            <a:r>
              <a:rPr lang="en-US" sz="2000" b="1" dirty="0"/>
              <a:t> (</a:t>
            </a:r>
            <a:r>
              <a:rPr lang="en-US" sz="2000" dirty="0" smtClean="0"/>
              <a:t>XRF)</a:t>
            </a:r>
          </a:p>
          <a:p>
            <a:pPr marL="0" indent="0">
              <a:buNone/>
            </a:pPr>
            <a:r>
              <a:rPr lang="en-US" dirty="0" smtClean="0"/>
              <a:t>Imaging</a:t>
            </a:r>
          </a:p>
          <a:p>
            <a:pPr lvl="1"/>
            <a:r>
              <a:rPr lang="en-US" sz="2000" dirty="0"/>
              <a:t>SEM- Scanning Electron Microscope</a:t>
            </a:r>
          </a:p>
          <a:p>
            <a:pPr lvl="2"/>
            <a:r>
              <a:rPr lang="en-US" sz="2000" dirty="0" smtClean="0"/>
              <a:t>Secondary Electron Imaging</a:t>
            </a:r>
          </a:p>
          <a:p>
            <a:pPr lvl="2"/>
            <a:r>
              <a:rPr lang="en-US" sz="2000" dirty="0" smtClean="0"/>
              <a:t>Backscattered Electron Imaging</a:t>
            </a:r>
            <a:endParaRPr lang="en-US" sz="2000" dirty="0"/>
          </a:p>
          <a:p>
            <a:pPr marL="0" indent="0">
              <a:buNone/>
            </a:pPr>
            <a:r>
              <a:rPr lang="en-US" dirty="0"/>
              <a:t> </a:t>
            </a:r>
            <a:r>
              <a:rPr lang="en-US" dirty="0" smtClean="0"/>
              <a:t>    Planned</a:t>
            </a:r>
          </a:p>
          <a:p>
            <a:pPr lvl="1"/>
            <a:r>
              <a:rPr lang="en-US" sz="2000" dirty="0" smtClean="0"/>
              <a:t>Dual Ion Beam Electron </a:t>
            </a:r>
            <a:r>
              <a:rPr lang="en-US" sz="2000" dirty="0"/>
              <a:t>M</a:t>
            </a:r>
            <a:r>
              <a:rPr lang="en-US" sz="2000" dirty="0" smtClean="0"/>
              <a:t>icroscopy</a:t>
            </a:r>
          </a:p>
          <a:p>
            <a:pPr marL="393192" lvl="1" indent="0">
              <a:buNone/>
            </a:pPr>
            <a:endParaRPr lang="en-US" sz="2000" dirty="0"/>
          </a:p>
        </p:txBody>
      </p:sp>
    </p:spTree>
    <p:extLst>
      <p:ext uri="{BB962C8B-B14F-4D97-AF65-F5344CB8AC3E}">
        <p14:creationId xmlns:p14="http://schemas.microsoft.com/office/powerpoint/2010/main" val="2836857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1953</TotalTime>
  <Words>755</Words>
  <Application>Microsoft Macintosh PowerPoint</Application>
  <PresentationFormat>On-screen Show (4:3)</PresentationFormat>
  <Paragraphs>144</Paragraphs>
  <Slides>19</Slides>
  <Notes>4</Notes>
  <HiddenSlides>1</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Flow</vt:lpstr>
      <vt:lpstr>Characterization of heterogeneous pore structure in quartz phase porcelanites, Monterey Formation, California</vt:lpstr>
      <vt:lpstr>PowerPoint Presentation</vt:lpstr>
      <vt:lpstr>Investigation </vt:lpstr>
      <vt:lpstr>Outcrop – quartz phase rocks</vt:lpstr>
      <vt:lpstr>Original Diatomaceous deposits</vt:lpstr>
      <vt:lpstr>Interbedded laminated and massive porcelanites in core, with “speckled beds”</vt:lpstr>
      <vt:lpstr>The test of the experiment</vt:lpstr>
      <vt:lpstr>XRD – Quartz Phase</vt:lpstr>
      <vt:lpstr>Methods</vt:lpstr>
      <vt:lpstr>Variations in Pore Structure</vt:lpstr>
      <vt:lpstr>Patchy vs. laminated porosity</vt:lpstr>
      <vt:lpstr>Patchy porosity in massive porcelanite</vt:lpstr>
      <vt:lpstr>Lamination-scale differences in porosity</vt:lpstr>
      <vt:lpstr>High-Porosity laminations: Interconnected and very porous</vt:lpstr>
      <vt:lpstr>Heterogeneous porosity in  high-porosity laminations</vt:lpstr>
      <vt:lpstr>Small pore size and less Interconnected in low porosity laminations</vt:lpstr>
      <vt:lpstr>Calculated Porosities from  Image Analysis </vt:lpstr>
      <vt:lpstr>Comparison With Previous Studies</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of pore structure of opal-CT  and quartz phase porcelanites Monterey Formation, California</dc:title>
  <dc:creator>Tesfalidet</dc:creator>
  <cp:lastModifiedBy>Richard Behl</cp:lastModifiedBy>
  <cp:revision>112</cp:revision>
  <dcterms:created xsi:type="dcterms:W3CDTF">2013-10-08T15:22:18Z</dcterms:created>
  <dcterms:modified xsi:type="dcterms:W3CDTF">2013-11-04T04:23:06Z</dcterms:modified>
</cp:coreProperties>
</file>