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6" r:id="rId2"/>
    <p:sldId id="334" r:id="rId3"/>
    <p:sldId id="399" r:id="rId4"/>
    <p:sldId id="388" r:id="rId5"/>
    <p:sldId id="318" r:id="rId6"/>
    <p:sldId id="319" r:id="rId7"/>
    <p:sldId id="276" r:id="rId8"/>
    <p:sldId id="368" r:id="rId9"/>
    <p:sldId id="390" r:id="rId10"/>
    <p:sldId id="298" r:id="rId11"/>
    <p:sldId id="365" r:id="rId12"/>
    <p:sldId id="296" r:id="rId13"/>
    <p:sldId id="397" r:id="rId14"/>
    <p:sldId id="383" r:id="rId15"/>
    <p:sldId id="335" r:id="rId16"/>
    <p:sldId id="290" r:id="rId17"/>
    <p:sldId id="381" r:id="rId18"/>
    <p:sldId id="393" r:id="rId19"/>
    <p:sldId id="367" r:id="rId20"/>
    <p:sldId id="364" r:id="rId21"/>
    <p:sldId id="350" r:id="rId22"/>
    <p:sldId id="340" r:id="rId23"/>
    <p:sldId id="392" r:id="rId24"/>
    <p:sldId id="343" r:id="rId25"/>
    <p:sldId id="344" r:id="rId26"/>
    <p:sldId id="346" r:id="rId27"/>
    <p:sldId id="355" r:id="rId28"/>
    <p:sldId id="341" r:id="rId29"/>
    <p:sldId id="374" r:id="rId30"/>
    <p:sldId id="379" r:id="rId31"/>
    <p:sldId id="338" r:id="rId32"/>
    <p:sldId id="382" r:id="rId33"/>
    <p:sldId id="384" r:id="rId34"/>
    <p:sldId id="386" r:id="rId35"/>
    <p:sldId id="303" r:id="rId36"/>
    <p:sldId id="385" r:id="rId37"/>
    <p:sldId id="398" r:id="rId38"/>
    <p:sldId id="370" r:id="rId39"/>
    <p:sldId id="395" r:id="rId40"/>
    <p:sldId id="389" r:id="rId41"/>
    <p:sldId id="39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AEE875"/>
    <a:srgbClr val="110951"/>
    <a:srgbClr val="E695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0" autoAdjust="0"/>
    <p:restoredTop sz="62500" autoAdjust="0"/>
  </p:normalViewPr>
  <p:slideViewPr>
    <p:cSldViewPr snapToGrid="0" snapToObjects="1">
      <p:cViewPr>
        <p:scale>
          <a:sx n="63" d="100"/>
          <a:sy n="63" d="100"/>
        </p:scale>
        <p:origin x="-2096" y="-104"/>
      </p:cViewPr>
      <p:guideLst>
        <p:guide orient="horz" pos="2160"/>
        <p:guide pos="2880"/>
      </p:guideLst>
    </p:cSldViewPr>
  </p:slideViewPr>
  <p:outlineViewPr>
    <p:cViewPr>
      <p:scale>
        <a:sx n="33" d="100"/>
        <a:sy n="33" d="100"/>
      </p:scale>
      <p:origin x="0" y="1880"/>
    </p:cViewPr>
  </p:outlin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607ADE-FE74-5240-A892-9F6EF5AC3D9E}" type="datetimeFigureOut">
              <a:rPr lang="en-US" smtClean="0"/>
              <a:t>10/14/13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90984F7-DFC5-AE4F-9B05-8B2CD921586F}" type="slidenum">
              <a:rPr lang="en-US" smtClean="0"/>
              <a:t>‹#›</a:t>
            </a:fld>
            <a:endParaRPr lang="en-US"/>
          </a:p>
        </p:txBody>
      </p:sp>
    </p:spTree>
    <p:extLst>
      <p:ext uri="{BB962C8B-B14F-4D97-AF65-F5344CB8AC3E}">
        <p14:creationId xmlns:p14="http://schemas.microsoft.com/office/powerpoint/2010/main" val="1754095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B831F1-8684-5B45-B0AB-4CC13EC44B1D}" type="datetimeFigureOut">
              <a:rPr lang="en-US" smtClean="0"/>
              <a:t>10/14/13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192773-833E-DD4A-9FF5-73E4EE9DE153}" type="slidenum">
              <a:rPr lang="en-US" smtClean="0"/>
              <a:t>‹#›</a:t>
            </a:fld>
            <a:endParaRPr lang="en-US"/>
          </a:p>
        </p:txBody>
      </p:sp>
    </p:spTree>
    <p:extLst>
      <p:ext uri="{BB962C8B-B14F-4D97-AF65-F5344CB8AC3E}">
        <p14:creationId xmlns:p14="http://schemas.microsoft.com/office/powerpoint/2010/main" val="16801669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afternoon and thank you all for being here today. As Dr. </a:t>
            </a:r>
            <a:r>
              <a:rPr lang="en-US" baseline="0" dirty="0" err="1" smtClean="0"/>
              <a:t>Behl</a:t>
            </a:r>
            <a:r>
              <a:rPr lang="en-US" baseline="0" dirty="0" smtClean="0"/>
              <a:t> indicated, my name is Daniel Torn and my thesis is about the Sedimentology and Stratigraphy of Diatomaceous Sediments in the Santa Maria Basin. More specifically, in the </a:t>
            </a:r>
            <a:r>
              <a:rPr lang="en-US" baseline="0" dirty="0" err="1" smtClean="0"/>
              <a:t>Casmalia</a:t>
            </a:r>
            <a:r>
              <a:rPr lang="en-US" baseline="0" dirty="0" smtClean="0"/>
              <a:t> and </a:t>
            </a:r>
            <a:r>
              <a:rPr lang="en-US" baseline="0" dirty="0" err="1" smtClean="0"/>
              <a:t>Orcutt</a:t>
            </a:r>
            <a:r>
              <a:rPr lang="en-US" baseline="0" dirty="0" smtClean="0"/>
              <a:t> Oil fields.</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1</a:t>
            </a:fld>
            <a:endParaRPr lang="en-US"/>
          </a:p>
        </p:txBody>
      </p:sp>
    </p:spTree>
    <p:extLst>
      <p:ext uri="{BB962C8B-B14F-4D97-AF65-F5344CB8AC3E}">
        <p14:creationId xmlns:p14="http://schemas.microsoft.com/office/powerpoint/2010/main" val="3772546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data that we are using for this study derives</a:t>
            </a:r>
            <a:r>
              <a:rPr lang="en-US" baseline="0" dirty="0" smtClean="0"/>
              <a:t> from 2 cores in the SMB in the </a:t>
            </a:r>
            <a:r>
              <a:rPr lang="en-US" baseline="0" dirty="0" err="1" smtClean="0"/>
              <a:t>Casmalia</a:t>
            </a:r>
            <a:r>
              <a:rPr lang="en-US" baseline="0" dirty="0" smtClean="0"/>
              <a:t> Hills and </a:t>
            </a:r>
            <a:r>
              <a:rPr lang="en-US" baseline="0" dirty="0" err="1" smtClean="0"/>
              <a:t>Orcutt</a:t>
            </a:r>
            <a:r>
              <a:rPr lang="en-US" baseline="0" dirty="0" smtClean="0"/>
              <a:t> Oil fields. Jon </a:t>
            </a:r>
            <a:r>
              <a:rPr lang="en-US" baseline="0" dirty="0" err="1" smtClean="0"/>
              <a:t>Kuespert</a:t>
            </a:r>
            <a:r>
              <a:rPr lang="en-US" baseline="0" dirty="0" smtClean="0"/>
              <a:t> of </a:t>
            </a:r>
            <a:r>
              <a:rPr lang="en-US" baseline="0" dirty="0" err="1" smtClean="0"/>
              <a:t>BreitBurn</a:t>
            </a:r>
            <a:r>
              <a:rPr lang="en-US" baseline="0" dirty="0" smtClean="0"/>
              <a:t> and Mark Wilson of SME were generous enough to give us permission to use these two cores for my thesis. </a:t>
            </a:r>
          </a:p>
          <a:p>
            <a:endParaRPr lang="en-US" baseline="0" dirty="0" smtClean="0"/>
          </a:p>
          <a:p>
            <a:r>
              <a:rPr lang="en-US" baseline="0" dirty="0" smtClean="0"/>
              <a:t>So the core from the Casmalia hills is the Stokes A 30804 and core from Orcutt is the Newlove 76RD1</a:t>
            </a:r>
          </a:p>
          <a:p>
            <a:endParaRPr lang="en-US" baseline="0" dirty="0" smtClean="0"/>
          </a:p>
          <a:p>
            <a:r>
              <a:rPr lang="en-US" baseline="0" dirty="0" smtClean="0"/>
              <a:t>Spatially they are ~8 miles apart</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12</a:t>
            </a:fld>
            <a:endParaRPr lang="en-US" dirty="0"/>
          </a:p>
        </p:txBody>
      </p:sp>
    </p:spTree>
    <p:extLst>
      <p:ext uri="{BB962C8B-B14F-4D97-AF65-F5344CB8AC3E}">
        <p14:creationId xmlns:p14="http://schemas.microsoft.com/office/powerpoint/2010/main" val="177882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illustrate this visually, shown are the GR logs of both wells with 0API on the left and 150API to the right of the logs</a:t>
            </a:r>
          </a:p>
          <a:p>
            <a:endParaRPr lang="en-US" baseline="0" dirty="0" smtClean="0"/>
          </a:p>
          <a:p>
            <a:r>
              <a:rPr lang="en-US" baseline="0" dirty="0" smtClean="0"/>
              <a:t>Shown in the green boxes are depths to which we have CORE</a:t>
            </a:r>
          </a:p>
          <a:p>
            <a:endParaRPr lang="en-US" baseline="0" dirty="0" smtClean="0"/>
          </a:p>
          <a:p>
            <a:r>
              <a:rPr lang="en-US" baseline="0" dirty="0" smtClean="0"/>
              <a:t>So as you can see, we have a abundant coverage though out both wells </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14</a:t>
            </a:fld>
            <a:endParaRPr lang="en-US"/>
          </a:p>
        </p:txBody>
      </p:sp>
    </p:spTree>
    <p:extLst>
      <p:ext uri="{BB962C8B-B14F-4D97-AF65-F5344CB8AC3E}">
        <p14:creationId xmlns:p14="http://schemas.microsoft.com/office/powerpoint/2010/main" val="3223619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is the purpose and importance of this study and what do we want out of the given cores. This can be summarized in 4 main points</a:t>
            </a:r>
          </a:p>
          <a:p>
            <a:endParaRPr lang="en-US" baseline="0" dirty="0" smtClean="0"/>
          </a:p>
        </p:txBody>
      </p:sp>
      <p:sp>
        <p:nvSpPr>
          <p:cNvPr id="4" name="Slide Number Placeholder 3"/>
          <p:cNvSpPr>
            <a:spLocks noGrp="1"/>
          </p:cNvSpPr>
          <p:nvPr>
            <p:ph type="sldNum" sz="quarter" idx="10"/>
          </p:nvPr>
        </p:nvSpPr>
        <p:spPr/>
        <p:txBody>
          <a:bodyPr/>
          <a:lstStyle/>
          <a:p>
            <a:fld id="{9A192773-833E-DD4A-9FF5-73E4EE9DE153}" type="slidenum">
              <a:rPr lang="en-US" smtClean="0"/>
              <a:t>15</a:t>
            </a:fld>
            <a:endParaRPr lang="en-US"/>
          </a:p>
        </p:txBody>
      </p:sp>
    </p:spTree>
    <p:extLst>
      <p:ext uri="{BB962C8B-B14F-4D97-AF65-F5344CB8AC3E}">
        <p14:creationId xmlns:p14="http://schemas.microsoft.com/office/powerpoint/2010/main" val="800444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take a look at our 3 main analyses</a:t>
            </a:r>
            <a:r>
              <a:rPr lang="en-US" baseline="0" dirty="0" smtClean="0"/>
              <a:t> and what we want:</a:t>
            </a:r>
          </a:p>
          <a:p>
            <a:endParaRPr lang="en-US" dirty="0" smtClean="0"/>
          </a:p>
        </p:txBody>
      </p:sp>
      <p:sp>
        <p:nvSpPr>
          <p:cNvPr id="4" name="Slide Number Placeholder 3"/>
          <p:cNvSpPr>
            <a:spLocks noGrp="1"/>
          </p:cNvSpPr>
          <p:nvPr>
            <p:ph type="sldNum" sz="quarter" idx="10"/>
          </p:nvPr>
        </p:nvSpPr>
        <p:spPr/>
        <p:txBody>
          <a:bodyPr/>
          <a:lstStyle/>
          <a:p>
            <a:fld id="{9A192773-833E-DD4A-9FF5-73E4EE9DE153}" type="slidenum">
              <a:rPr lang="en-US" smtClean="0"/>
              <a:t>16</a:t>
            </a:fld>
            <a:endParaRPr lang="en-US"/>
          </a:p>
        </p:txBody>
      </p:sp>
    </p:spTree>
    <p:extLst>
      <p:ext uri="{BB962C8B-B14F-4D97-AF65-F5344CB8AC3E}">
        <p14:creationId xmlns:p14="http://schemas.microsoft.com/office/powerpoint/2010/main" val="247468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17</a:t>
            </a:fld>
            <a:endParaRPr lang="en-US"/>
          </a:p>
        </p:txBody>
      </p:sp>
    </p:spTree>
    <p:extLst>
      <p:ext uri="{BB962C8B-B14F-4D97-AF65-F5344CB8AC3E}">
        <p14:creationId xmlns:p14="http://schemas.microsoft.com/office/powerpoint/2010/main" val="3392899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lets look at the two GR</a:t>
            </a:r>
            <a:r>
              <a:rPr lang="en-US" baseline="0" dirty="0" smtClean="0"/>
              <a:t> logs for both wells.</a:t>
            </a:r>
          </a:p>
          <a:p>
            <a:endParaRPr lang="en-US" baseline="0" dirty="0" smtClean="0"/>
          </a:p>
          <a:p>
            <a:r>
              <a:rPr lang="en-US" baseline="0" dirty="0" smtClean="0"/>
              <a:t>High lighted in red are depths where we have XRD data, which was completed about 4 days go</a:t>
            </a:r>
          </a:p>
          <a:p>
            <a:r>
              <a:rPr lang="en-US" baseline="0" dirty="0" smtClean="0"/>
              <a:t>High light in blue dashed lines are depths where we will have SEM data, which we will complete within the next 3-4 weeks.</a:t>
            </a:r>
          </a:p>
          <a:p>
            <a:endParaRPr lang="en-US" baseline="0" dirty="0" smtClean="0"/>
          </a:p>
          <a:p>
            <a:r>
              <a:rPr lang="en-US" baseline="0" dirty="0" smtClean="0"/>
              <a:t>So at this point in my research, we are approximately 3-4 weeks from getting all the data that we need for this thesis. </a:t>
            </a:r>
          </a:p>
          <a:p>
            <a:endParaRPr lang="en-US" baseline="0" dirty="0" smtClean="0"/>
          </a:p>
          <a:p>
            <a:r>
              <a:rPr lang="en-US" baseline="0" dirty="0" smtClean="0"/>
              <a:t>So in the end. What we want is to be able to give a name for </a:t>
            </a:r>
            <a:r>
              <a:rPr lang="en-US" baseline="0" dirty="0" err="1" smtClean="0"/>
              <a:t>lithostratigraphic</a:t>
            </a:r>
            <a:r>
              <a:rPr lang="en-US" baseline="0" dirty="0" smtClean="0"/>
              <a:t> units for various units in both wells based on our data and interpretations, describe in detail its composition (from XRD data), describe the </a:t>
            </a:r>
            <a:r>
              <a:rPr lang="en-US" baseline="0" dirty="0" err="1" smtClean="0"/>
              <a:t>microfabric</a:t>
            </a:r>
            <a:r>
              <a:rPr lang="en-US" baseline="0" dirty="0" smtClean="0"/>
              <a:t> (via SEM), show the well log </a:t>
            </a:r>
            <a:r>
              <a:rPr lang="en-US" baseline="0" dirty="0" err="1" smtClean="0"/>
              <a:t>reseponses</a:t>
            </a:r>
            <a:r>
              <a:rPr lang="en-US" baseline="0" dirty="0" smtClean="0"/>
              <a:t> of these units, and give interpretations of the </a:t>
            </a:r>
            <a:r>
              <a:rPr lang="en-US" baseline="0" dirty="0" err="1" smtClean="0"/>
              <a:t>dep</a:t>
            </a:r>
            <a:r>
              <a:rPr lang="en-US" baseline="0" dirty="0" smtClean="0"/>
              <a:t> </a:t>
            </a:r>
            <a:r>
              <a:rPr lang="en-US" baseline="0" dirty="0" err="1" smtClean="0"/>
              <a:t>environemnt</a:t>
            </a:r>
            <a:r>
              <a:rPr lang="en-US" baseline="0" dirty="0" smtClean="0"/>
              <a:t> </a:t>
            </a:r>
          </a:p>
          <a:p>
            <a:endParaRPr lang="en-US" baseline="0" dirty="0" smtClean="0"/>
          </a:p>
          <a:p>
            <a:r>
              <a:rPr lang="en-US" baseline="0" dirty="0" smtClean="0"/>
              <a:t>So that</a:t>
            </a:r>
            <a:r>
              <a:rPr lang="fr-FR" baseline="0" dirty="0" smtClean="0"/>
              <a:t>’</a:t>
            </a:r>
            <a:r>
              <a:rPr lang="en-US" baseline="0" dirty="0" smtClean="0"/>
              <a:t>s where we are now at this time. What I would like to show you are some sedimentary structures we have identified in both of the ores</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19</a:t>
            </a:fld>
            <a:endParaRPr lang="en-US"/>
          </a:p>
        </p:txBody>
      </p:sp>
    </p:spTree>
    <p:extLst>
      <p:ext uri="{BB962C8B-B14F-4D97-AF65-F5344CB8AC3E}">
        <p14:creationId xmlns:p14="http://schemas.microsoft.com/office/powerpoint/2010/main" val="322361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chondrities</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26</a:t>
            </a:fld>
            <a:endParaRPr lang="en-US"/>
          </a:p>
        </p:txBody>
      </p:sp>
    </p:spTree>
    <p:extLst>
      <p:ext uri="{BB962C8B-B14F-4D97-AF65-F5344CB8AC3E}">
        <p14:creationId xmlns:p14="http://schemas.microsoft.com/office/powerpoint/2010/main" val="1443475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32</a:t>
            </a:fld>
            <a:endParaRPr lang="en-US"/>
          </a:p>
        </p:txBody>
      </p:sp>
    </p:spTree>
    <p:extLst>
      <p:ext uri="{BB962C8B-B14F-4D97-AF65-F5344CB8AC3E}">
        <p14:creationId xmlns:p14="http://schemas.microsoft.com/office/powerpoint/2010/main" val="3392899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a:t>
            </a:r>
            <a:r>
              <a:rPr lang="en-US" baseline="0" dirty="0" smtClean="0"/>
              <a:t> in detritus likely caused by continued tectonic reorganization of the CA continental Margin causing uplift of the Coast Ranges leading to an increased supply of </a:t>
            </a:r>
            <a:r>
              <a:rPr lang="en-US" baseline="0" dirty="0" err="1" smtClean="0"/>
              <a:t>clastic</a:t>
            </a:r>
            <a:r>
              <a:rPr lang="en-US" baseline="0" dirty="0" smtClean="0"/>
              <a:t> material to the SMB .</a:t>
            </a:r>
          </a:p>
          <a:p>
            <a:r>
              <a:rPr lang="en-US" baseline="0" dirty="0" err="1" smtClean="0"/>
              <a:t>Phosphatic</a:t>
            </a:r>
            <a:r>
              <a:rPr lang="en-US" baseline="0" dirty="0" smtClean="0"/>
              <a:t> conglomerate marks boundary between Monterey and </a:t>
            </a:r>
            <a:r>
              <a:rPr lang="en-US" baseline="0" dirty="0" err="1" smtClean="0"/>
              <a:t>Sisquoc</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38</a:t>
            </a:fld>
            <a:endParaRPr lang="en-US"/>
          </a:p>
        </p:txBody>
      </p:sp>
    </p:spTree>
    <p:extLst>
      <p:ext uri="{BB962C8B-B14F-4D97-AF65-F5344CB8AC3E}">
        <p14:creationId xmlns:p14="http://schemas.microsoft.com/office/powerpoint/2010/main" val="233869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So before I start,</a:t>
            </a:r>
            <a:r>
              <a:rPr lang="en-US" baseline="0" dirty="0" smtClean="0"/>
              <a:t> I’d like to tell you a little about myself. </a:t>
            </a:r>
          </a:p>
          <a:p>
            <a:pPr marL="228600" indent="-228600">
              <a:buAutoNum type="arabicParenR"/>
            </a:pPr>
            <a:r>
              <a:rPr lang="en-US" baseline="0" dirty="0" smtClean="0"/>
              <a:t>I graduated in 2011 with a BS in geology from SDSU. </a:t>
            </a:r>
          </a:p>
          <a:p>
            <a:pPr marL="228600" indent="-228600">
              <a:buAutoNum type="arabicParenR"/>
            </a:pPr>
            <a:r>
              <a:rPr lang="en-US" baseline="0" dirty="0" smtClean="0"/>
              <a:t>I then went on to pursue my masters under Dr. </a:t>
            </a:r>
            <a:r>
              <a:rPr lang="en-US" baseline="0" dirty="0" err="1" smtClean="0"/>
              <a:t>Behl</a:t>
            </a:r>
            <a:r>
              <a:rPr lang="en-US" baseline="0" dirty="0" smtClean="0"/>
              <a:t> here at CSULB and I am expected to finish early this school year.</a:t>
            </a:r>
          </a:p>
          <a:p>
            <a:pPr marL="228600" indent="-228600">
              <a:buAutoNum type="arabicParenR"/>
            </a:pPr>
            <a:r>
              <a:rPr lang="en-US" baseline="0" dirty="0" smtClean="0"/>
              <a:t>I recently finished a geoscience internship with Devon Energy Corporation this summer in OKC and I will be starting Full time with Devon in May 2014 as a geologist.</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2</a:t>
            </a:fld>
            <a:endParaRPr lang="en-US"/>
          </a:p>
        </p:txBody>
      </p:sp>
    </p:spTree>
    <p:extLst>
      <p:ext uri="{BB962C8B-B14F-4D97-AF65-F5344CB8AC3E}">
        <p14:creationId xmlns:p14="http://schemas.microsoft.com/office/powerpoint/2010/main" val="364527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So before I start,</a:t>
            </a:r>
            <a:r>
              <a:rPr lang="en-US" baseline="0" dirty="0" smtClean="0"/>
              <a:t> I’d like to tell you a little about myself. </a:t>
            </a:r>
          </a:p>
          <a:p>
            <a:pPr marL="228600" indent="-228600">
              <a:buAutoNum type="arabicParenR"/>
            </a:pPr>
            <a:r>
              <a:rPr lang="en-US" baseline="0" dirty="0" smtClean="0"/>
              <a:t>I graduated in 2011 with a BS in geology from SDSU. </a:t>
            </a:r>
          </a:p>
          <a:p>
            <a:pPr marL="228600" indent="-228600">
              <a:buAutoNum type="arabicParenR"/>
            </a:pPr>
            <a:r>
              <a:rPr lang="en-US" baseline="0" dirty="0" smtClean="0"/>
              <a:t>I then went on to pursue my masters under Dr. </a:t>
            </a:r>
            <a:r>
              <a:rPr lang="en-US" baseline="0" dirty="0" err="1" smtClean="0"/>
              <a:t>Behl</a:t>
            </a:r>
            <a:r>
              <a:rPr lang="en-US" baseline="0" dirty="0" smtClean="0"/>
              <a:t> here at CSULB and I am expected to finish early this school year.</a:t>
            </a:r>
          </a:p>
          <a:p>
            <a:pPr marL="228600" indent="-228600">
              <a:buAutoNum type="arabicParenR"/>
            </a:pPr>
            <a:r>
              <a:rPr lang="en-US" baseline="0" dirty="0" smtClean="0"/>
              <a:t>I recently finished a geoscience internship with Devon Energy Corporation this summer in OKC and I will be starting Full time with Devon in May 2014 as a geologist.</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3</a:t>
            </a:fld>
            <a:endParaRPr lang="en-US"/>
          </a:p>
        </p:txBody>
      </p:sp>
    </p:spTree>
    <p:extLst>
      <p:ext uri="{BB962C8B-B14F-4D97-AF65-F5344CB8AC3E}">
        <p14:creationId xmlns:p14="http://schemas.microsoft.com/office/powerpoint/2010/main" val="364527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So, lets go over the outline of my presentation</a:t>
            </a:r>
          </a:p>
          <a:p>
            <a:pPr marL="228600" indent="-228600">
              <a:buAutoNum type="arabicParenR"/>
            </a:pPr>
            <a:r>
              <a:rPr lang="en-US" baseline="0" dirty="0" smtClean="0"/>
              <a:t>First I will go over a quick introduction, and talk about the purpose and importance of this study</a:t>
            </a:r>
          </a:p>
          <a:p>
            <a:pPr marL="228600" indent="-228600">
              <a:buAutoNum type="arabicParenR"/>
            </a:pPr>
            <a:r>
              <a:rPr lang="en-US" baseline="0" dirty="0" smtClean="0"/>
              <a:t>Then I will briefly go over some geologic aspects of the SMB and talk about its stratigraphy and structure</a:t>
            </a:r>
          </a:p>
          <a:p>
            <a:pPr marL="228600" indent="-228600">
              <a:buAutoNum type="arabicParenR"/>
            </a:pPr>
            <a:r>
              <a:rPr lang="en-US" baseline="0" dirty="0" smtClean="0"/>
              <a:t>Then I will go into the Data and Methodology for the study</a:t>
            </a:r>
          </a:p>
          <a:p>
            <a:pPr marL="228600" indent="-228600">
              <a:buAutoNum type="arabicParenR"/>
            </a:pPr>
            <a:r>
              <a:rPr lang="en-US" baseline="0" dirty="0" smtClean="0"/>
              <a:t>Show some of my current progress </a:t>
            </a:r>
          </a:p>
          <a:p>
            <a:pPr marL="228600" indent="-228600">
              <a:buAutoNum type="arabicParenR"/>
            </a:pPr>
            <a:r>
              <a:rPr lang="en-US" baseline="0" dirty="0" smtClean="0"/>
              <a:t>And finally, I will end my presentation with a quick conclusion</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4</a:t>
            </a:fld>
            <a:endParaRPr lang="en-US"/>
          </a:p>
        </p:txBody>
      </p:sp>
    </p:spTree>
    <p:extLst>
      <p:ext uri="{BB962C8B-B14F-4D97-AF65-F5344CB8AC3E}">
        <p14:creationId xmlns:p14="http://schemas.microsoft.com/office/powerpoint/2010/main" val="3392899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The SMB</a:t>
            </a:r>
            <a:r>
              <a:rPr lang="en-US" baseline="0" dirty="0" smtClean="0"/>
              <a:t> is one of the most prolific basins in CA producing over 1 billion barrels of oil in the onshore and offshore fields </a:t>
            </a:r>
          </a:p>
          <a:p>
            <a:pPr marL="228600" indent="-228600">
              <a:buAutoNum type="arabicParenR"/>
            </a:pPr>
            <a:r>
              <a:rPr lang="en-US" baseline="0" dirty="0" smtClean="0"/>
              <a:t>Historically, most of the oil production have derived from the Monterey Fm. More Specially, the fractured reservoirs of the Monterey </a:t>
            </a:r>
          </a:p>
          <a:p>
            <a:pPr marL="228600" indent="-228600">
              <a:buAutoNum type="arabicParenR"/>
            </a:pPr>
            <a:r>
              <a:rPr lang="en-US" baseline="0" dirty="0" smtClean="0"/>
              <a:t>But now, with high oil prices and advances in EOR techniques, there is an increasing interest in low permeability diatomite reservoirs in the upper Miocene Monterey and late Miocene to early Pliocene </a:t>
            </a:r>
            <a:r>
              <a:rPr lang="en-US" baseline="0" dirty="0" err="1" smtClean="0"/>
              <a:t>Sisquoc</a:t>
            </a:r>
            <a:r>
              <a:rPr lang="en-US" baseline="0" dirty="0" smtClean="0"/>
              <a:t> </a:t>
            </a:r>
            <a:r>
              <a:rPr lang="en-US" baseline="0" dirty="0" err="1" smtClean="0"/>
              <a:t>Fms</a:t>
            </a:r>
            <a:r>
              <a:rPr lang="en-US" baseline="0" dirty="0" smtClean="0"/>
              <a:t>.</a:t>
            </a:r>
          </a:p>
          <a:p>
            <a:pPr marL="228600" indent="-228600">
              <a:buAutoNum type="arabicParenR"/>
            </a:pPr>
            <a:r>
              <a:rPr lang="en-US" baseline="0" dirty="0" smtClean="0"/>
              <a:t>Several companies have been able to produce oil from these diatomaceous sediments</a:t>
            </a:r>
          </a:p>
          <a:p>
            <a:pPr marL="228600" indent="-228600">
              <a:buAutoNum type="arabicParenR"/>
            </a:pPr>
            <a:r>
              <a:rPr lang="en-US" baseline="0" dirty="0" smtClean="0"/>
              <a:t>So there is a general conception that diatomaceous deposits are simple and homogenous rocks, but in reality, they can vary</a:t>
            </a:r>
          </a:p>
        </p:txBody>
      </p:sp>
      <p:sp>
        <p:nvSpPr>
          <p:cNvPr id="4" name="Slide Number Placeholder 3"/>
          <p:cNvSpPr>
            <a:spLocks noGrp="1"/>
          </p:cNvSpPr>
          <p:nvPr>
            <p:ph type="sldNum" sz="quarter" idx="10"/>
          </p:nvPr>
        </p:nvSpPr>
        <p:spPr/>
        <p:txBody>
          <a:bodyPr/>
          <a:lstStyle/>
          <a:p>
            <a:fld id="{9A192773-833E-DD4A-9FF5-73E4EE9DE153}" type="slidenum">
              <a:rPr lang="en-US" smtClean="0"/>
              <a:t>5</a:t>
            </a:fld>
            <a:endParaRPr lang="en-US"/>
          </a:p>
        </p:txBody>
      </p:sp>
    </p:spTree>
    <p:extLst>
      <p:ext uri="{BB962C8B-B14F-4D97-AF65-F5344CB8AC3E}">
        <p14:creationId xmlns:p14="http://schemas.microsoft.com/office/powerpoint/2010/main" val="864130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So first, what are diatomaceous sediments?</a:t>
            </a:r>
          </a:p>
          <a:p>
            <a:pPr marL="228600" indent="-228600">
              <a:buAutoNum type="arabicParenR"/>
            </a:pPr>
            <a:r>
              <a:rPr lang="en-US" baseline="0" dirty="0" smtClean="0"/>
              <a:t>They are highly porous (up to 75% porosity) biogenic deposits that are proven petroleum reservoir rocks not just in the SMB but in other basins as well (such as the San Joaquin)</a:t>
            </a:r>
          </a:p>
          <a:p>
            <a:pPr marL="228600" indent="-228600">
              <a:buAutoNum type="arabicParenR"/>
            </a:pPr>
            <a:r>
              <a:rPr lang="en-US" baseline="0" dirty="0" smtClean="0"/>
              <a:t>They are mainly composed of diatom frustules, but may also contain </a:t>
            </a:r>
            <a:r>
              <a:rPr lang="en-US" baseline="0" dirty="0" err="1" smtClean="0"/>
              <a:t>silicoflagellates</a:t>
            </a:r>
            <a:r>
              <a:rPr lang="en-US" baseline="0" dirty="0" smtClean="0"/>
              <a:t>, radiolarians, calcareous microfossils, clay silt, and other detrital </a:t>
            </a:r>
            <a:r>
              <a:rPr lang="en-US" baseline="0" dirty="0" err="1" smtClean="0"/>
              <a:t>minterals</a:t>
            </a:r>
            <a:endParaRPr lang="en-US" baseline="0" dirty="0" smtClean="0"/>
          </a:p>
          <a:p>
            <a:pPr marL="228600" indent="-228600">
              <a:buAutoNum type="arabicParenR"/>
            </a:pPr>
            <a:r>
              <a:rPr lang="en-US" baseline="0" dirty="0" smtClean="0"/>
              <a:t>Diatomaceous sediments within a system may vary in compositions of clays, silt, detritus, and other deposits because of the complex and irregular bathymetry in the depositional environment in CA</a:t>
            </a:r>
          </a:p>
          <a:p>
            <a:pPr marL="228600" indent="-228600">
              <a:buAutoNum type="arabicParenR"/>
            </a:pPr>
            <a:r>
              <a:rPr lang="en-US" baseline="0" dirty="0" smtClean="0"/>
              <a:t>So, these different styles of sedimentation can effect the physical properties of the rock, which then may effect petroleum development and exploitation</a:t>
            </a:r>
          </a:p>
          <a:p>
            <a:pPr marL="228600" indent="-228600">
              <a:buAutoNum type="arabicParenR"/>
            </a:pPr>
            <a:r>
              <a:rPr lang="en-US" baseline="0" dirty="0" smtClean="0"/>
              <a:t>The pictures show some of the variations of diatomaceous sediments ranging form a pure diatomite to diatomaceous mudstone.</a:t>
            </a:r>
          </a:p>
          <a:p>
            <a:pPr marL="228600" indent="-228600">
              <a:buAutoNum type="arabicParenR"/>
            </a:pPr>
            <a:r>
              <a:rPr lang="en-US" baseline="0" dirty="0" smtClean="0"/>
              <a:t>Below are pictures if various </a:t>
            </a:r>
            <a:r>
              <a:rPr lang="en-US" baseline="0" dirty="0" err="1" smtClean="0"/>
              <a:t>biofrabric</a:t>
            </a:r>
            <a:r>
              <a:rPr lang="en-US" baseline="0" dirty="0" smtClean="0"/>
              <a:t> of diatomite rocks, on the left you have a higher degree of </a:t>
            </a:r>
            <a:r>
              <a:rPr lang="en-US" baseline="0" dirty="0" err="1" smtClean="0"/>
              <a:t>biofragmentation</a:t>
            </a:r>
            <a:r>
              <a:rPr lang="en-US" baseline="0" dirty="0" smtClean="0"/>
              <a:t> with the right having less.</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6</a:t>
            </a:fld>
            <a:endParaRPr lang="en-US"/>
          </a:p>
        </p:txBody>
      </p:sp>
    </p:spTree>
    <p:extLst>
      <p:ext uri="{BB962C8B-B14F-4D97-AF65-F5344CB8AC3E}">
        <p14:creationId xmlns:p14="http://schemas.microsoft.com/office/powerpoint/2010/main" val="395234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As mentioned before, diatomaceous deposits can very in composition</a:t>
            </a:r>
            <a:r>
              <a:rPr lang="en-US" baseline="0" dirty="0" smtClean="0"/>
              <a:t> (in a vertical and lateral sense) because of the irregular bathymetry during the deposition on a tectonically active margin</a:t>
            </a:r>
          </a:p>
          <a:p>
            <a:pPr marL="228600" indent="-228600">
              <a:buAutoNum type="arabicParenR"/>
            </a:pPr>
            <a:r>
              <a:rPr lang="en-US" baseline="0" dirty="0" smtClean="0"/>
              <a:t>So lets take a look at the schematic model of the Borderland Basin Geometry and Sediment Fill after </a:t>
            </a:r>
            <a:r>
              <a:rPr lang="en-US" baseline="0" dirty="0" err="1" smtClean="0"/>
              <a:t>Gorsline</a:t>
            </a:r>
            <a:r>
              <a:rPr lang="en-US" baseline="0" dirty="0" smtClean="0"/>
              <a:t> and </a:t>
            </a:r>
            <a:r>
              <a:rPr lang="en-US" baseline="0" dirty="0" err="1" smtClean="0"/>
              <a:t>Emergy</a:t>
            </a:r>
            <a:endParaRPr lang="en-US" baseline="0" dirty="0" smtClean="0"/>
          </a:p>
          <a:p>
            <a:pPr marL="228600" indent="-228600">
              <a:buAutoNum type="arabicParenR"/>
            </a:pPr>
            <a:r>
              <a:rPr lang="en-US" baseline="0" dirty="0" smtClean="0"/>
              <a:t>So you have the Inner basin and </a:t>
            </a:r>
            <a:r>
              <a:rPr lang="en-US" baseline="0" dirty="0" err="1" smtClean="0"/>
              <a:t>outter</a:t>
            </a:r>
            <a:r>
              <a:rPr lang="en-US" baseline="0" dirty="0" smtClean="0"/>
              <a:t> basin with large variations in </a:t>
            </a:r>
            <a:r>
              <a:rPr lang="en-US" baseline="0" dirty="0" err="1" smtClean="0"/>
              <a:t>paleobathymetry</a:t>
            </a:r>
            <a:r>
              <a:rPr lang="en-US" baseline="0" dirty="0" smtClean="0"/>
              <a:t> with influx and sourcing from a </a:t>
            </a:r>
            <a:r>
              <a:rPr lang="en-US" baseline="0" dirty="0" err="1" smtClean="0"/>
              <a:t>terrigenous</a:t>
            </a:r>
            <a:r>
              <a:rPr lang="en-US" baseline="0" dirty="0" smtClean="0"/>
              <a:t> source onshore</a:t>
            </a:r>
          </a:p>
          <a:p>
            <a:pPr marL="228600" indent="-228600">
              <a:buAutoNum type="arabicParenR"/>
            </a:pPr>
            <a:r>
              <a:rPr lang="en-US" baseline="0" dirty="0" smtClean="0"/>
              <a:t>You have Islands, Bank tops and deep ridges with various sill depths that control the OMZ.</a:t>
            </a:r>
          </a:p>
          <a:p>
            <a:pPr marL="228600" indent="-228600">
              <a:buAutoNum type="arabicParenR"/>
            </a:pPr>
            <a:r>
              <a:rPr lang="en-US" baseline="0" dirty="0" smtClean="0"/>
              <a:t>In addition you have various processes such as pelagic drapes, slope failures, slump and debris flows and more</a:t>
            </a:r>
          </a:p>
          <a:p>
            <a:pPr marL="228600" indent="-228600">
              <a:buAutoNum type="arabicParenR"/>
            </a:pPr>
            <a:r>
              <a:rPr lang="en-US" dirty="0" smtClean="0"/>
              <a:t>So</a:t>
            </a:r>
            <a:r>
              <a:rPr lang="en-US" baseline="0" dirty="0" smtClean="0"/>
              <a:t> in summary, there are various components that can produce variable compositions </a:t>
            </a:r>
          </a:p>
          <a:p>
            <a:pPr marL="228600" indent="-228600">
              <a:buAutoNum type="arabicParenR"/>
            </a:pPr>
            <a:r>
              <a:rPr lang="en-US" baseline="0" dirty="0" smtClean="0"/>
              <a:t>And it is important to understand these variations for petroleum exploration and exploitation</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7</a:t>
            </a:fld>
            <a:endParaRPr lang="en-US"/>
          </a:p>
        </p:txBody>
      </p:sp>
    </p:spTree>
    <p:extLst>
      <p:ext uri="{BB962C8B-B14F-4D97-AF65-F5344CB8AC3E}">
        <p14:creationId xmlns:p14="http://schemas.microsoft.com/office/powerpoint/2010/main" val="351425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Now lets briefly go over some of the geology of my field area</a:t>
            </a:r>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8</a:t>
            </a:fld>
            <a:endParaRPr lang="en-US"/>
          </a:p>
        </p:txBody>
      </p:sp>
    </p:spTree>
    <p:extLst>
      <p:ext uri="{BB962C8B-B14F-4D97-AF65-F5344CB8AC3E}">
        <p14:creationId xmlns:p14="http://schemas.microsoft.com/office/powerpoint/2010/main" val="3392899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92773-833E-DD4A-9FF5-73E4EE9DE153}" type="slidenum">
              <a:rPr lang="en-US" smtClean="0"/>
              <a:t>11</a:t>
            </a:fld>
            <a:endParaRPr lang="en-US"/>
          </a:p>
        </p:txBody>
      </p:sp>
    </p:spTree>
    <p:extLst>
      <p:ext uri="{BB962C8B-B14F-4D97-AF65-F5344CB8AC3E}">
        <p14:creationId xmlns:p14="http://schemas.microsoft.com/office/powerpoint/2010/main" val="3392899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381890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199007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29368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270078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159856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189125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353425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426443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252559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584607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3F42AB-A083-1240-BDFC-E0F185B0F5B8}" type="datetimeFigureOut">
              <a:rPr lang="en-US" smtClean="0"/>
              <a:t>10/14/13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7B13D50-65FB-1346-A3BA-080BDB0EB58C}" type="slidenum">
              <a:rPr lang="en-US" smtClean="0"/>
              <a:t>‹#›</a:t>
            </a:fld>
            <a:endParaRPr lang="en-US"/>
          </a:p>
        </p:txBody>
      </p:sp>
    </p:spTree>
    <p:extLst>
      <p:ext uri="{BB962C8B-B14F-4D97-AF65-F5344CB8AC3E}">
        <p14:creationId xmlns:p14="http://schemas.microsoft.com/office/powerpoint/2010/main" val="38182923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 Box 41"/>
          <p:cNvSpPr txBox="1">
            <a:spLocks noChangeArrowheads="1"/>
          </p:cNvSpPr>
          <p:nvPr userDrawn="1"/>
        </p:nvSpPr>
        <p:spPr bwMode="auto">
          <a:xfrm>
            <a:off x="179933" y="6403975"/>
            <a:ext cx="6863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FontTx/>
              <a:buNone/>
              <a:defRPr/>
            </a:pPr>
            <a:r>
              <a:rPr lang="en-US" sz="2000" i="1" dirty="0">
                <a:latin typeface="Geneva" charset="0"/>
                <a:cs typeface="+mn-cs"/>
              </a:rPr>
              <a:t>Long Beach MARS Project</a:t>
            </a:r>
            <a:r>
              <a:rPr lang="en-US" sz="1800" i="1" dirty="0">
                <a:latin typeface="Geneva" charset="0"/>
                <a:cs typeface="+mn-cs"/>
              </a:rPr>
              <a:t>: </a:t>
            </a:r>
            <a:r>
              <a:rPr lang="en-US" sz="1600" i="1" dirty="0">
                <a:latin typeface="Geneva" charset="0"/>
                <a:cs typeface="+mn-cs"/>
              </a:rPr>
              <a:t>Monterey and Related </a:t>
            </a:r>
            <a:r>
              <a:rPr lang="en-US" sz="1600" i="1" dirty="0" smtClean="0">
                <a:latin typeface="Geneva" charset="0"/>
                <a:cs typeface="+mn-cs"/>
              </a:rPr>
              <a:t>Sediments</a:t>
            </a:r>
            <a:endParaRPr lang="en-US" sz="1800" i="1" dirty="0">
              <a:latin typeface="Geneva" charset="0"/>
              <a:cs typeface="+mn-cs"/>
            </a:endParaRPr>
          </a:p>
        </p:txBody>
      </p:sp>
      <p:cxnSp>
        <p:nvCxnSpPr>
          <p:cNvPr id="11" name="Straight Connector 10"/>
          <p:cNvCxnSpPr/>
          <p:nvPr userDrawn="1"/>
        </p:nvCxnSpPr>
        <p:spPr>
          <a:xfrm>
            <a:off x="171605" y="112500"/>
            <a:ext cx="8328" cy="687600"/>
          </a:xfrm>
          <a:prstGeom prst="line">
            <a:avLst/>
          </a:prstGeom>
          <a:ln w="28575" cmpd="sng"/>
        </p:spPr>
        <p:style>
          <a:lnRef idx="2">
            <a:schemeClr val="accent6"/>
          </a:lnRef>
          <a:fillRef idx="0">
            <a:schemeClr val="accent6"/>
          </a:fillRef>
          <a:effectRef idx="1">
            <a:schemeClr val="accent6"/>
          </a:effectRef>
          <a:fontRef idx="minor">
            <a:schemeClr val="tx1"/>
          </a:fontRef>
        </p:style>
      </p:cxnSp>
      <p:pic>
        <p:nvPicPr>
          <p:cNvPr id="2" name="Picture 1" descr="GYtDX.jpe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9176" y="6325717"/>
            <a:ext cx="637822" cy="478367"/>
          </a:xfrm>
          <a:prstGeom prst="rect">
            <a:avLst/>
          </a:prstGeom>
        </p:spPr>
      </p:pic>
    </p:spTree>
    <p:extLst>
      <p:ext uri="{BB962C8B-B14F-4D97-AF65-F5344CB8AC3E}">
        <p14:creationId xmlns:p14="http://schemas.microsoft.com/office/powerpoint/2010/main" val="3621029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hyperlink" Target="http://www.quake.ca.gov/gmaps/FAM/faultactivitymap.html" TargetMode="External"/><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www.quake.ca.gov/gmaps/FAM/faultactivitymap.html" TargetMode="External"/><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hyperlink" Target="http://www.quake.ca.gov/gmaps/FAM/faultactivitymap.html" TargetMode="External"/><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9" descr="small_logo_color.jpg                                           0000BA06Rick's Titanium                ABA78158:"/>
          <p:cNvPicPr>
            <a:picLocks noChangeAspect="1" noChangeArrowheads="1"/>
          </p:cNvPicPr>
          <p:nvPr/>
        </p:nvPicPr>
        <p:blipFill>
          <a:blip r:embed="rId3">
            <a:clrChange>
              <a:clrFrom>
                <a:srgbClr val="298E96"/>
              </a:clrFrom>
              <a:clrTo>
                <a:srgbClr val="298E96">
                  <a:alpha val="0"/>
                </a:srgbClr>
              </a:clrTo>
            </a:clrChange>
            <a:extLst>
              <a:ext uri="{28A0092B-C50C-407E-A947-70E740481C1C}">
                <a14:useLocalDpi xmlns:a14="http://schemas.microsoft.com/office/drawing/2010/main" val="0"/>
              </a:ext>
            </a:extLst>
          </a:blip>
          <a:srcRect/>
          <a:stretch>
            <a:fillRect/>
          </a:stretch>
        </p:blipFill>
        <p:spPr bwMode="auto">
          <a:xfrm>
            <a:off x="1253428" y="4647599"/>
            <a:ext cx="1895801" cy="102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955"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4"/>
          <a:stretch>
            <a:fillRect/>
          </a:stretch>
        </p:blipFill>
        <p:spPr>
          <a:xfrm>
            <a:off x="7397214" y="4174167"/>
            <a:ext cx="1571824" cy="1260717"/>
          </a:xfrm>
          <a:prstGeom prst="rect">
            <a:avLst/>
          </a:prstGeom>
        </p:spPr>
      </p:pic>
      <p:pic>
        <p:nvPicPr>
          <p:cNvPr id="12" name="Picture 11"/>
          <p:cNvPicPr>
            <a:picLocks noChangeAspect="1"/>
          </p:cNvPicPr>
          <p:nvPr/>
        </p:nvPicPr>
        <p:blipFill>
          <a:blip r:embed="rId5"/>
          <a:stretch>
            <a:fillRect/>
          </a:stretch>
        </p:blipFill>
        <p:spPr>
          <a:xfrm>
            <a:off x="5813606" y="4174167"/>
            <a:ext cx="1557335" cy="1272708"/>
          </a:xfrm>
          <a:prstGeom prst="rect">
            <a:avLst/>
          </a:prstGeom>
        </p:spPr>
      </p:pic>
      <p:pic>
        <p:nvPicPr>
          <p:cNvPr id="14" name="Picture 13"/>
          <p:cNvPicPr>
            <a:picLocks noChangeAspect="1"/>
          </p:cNvPicPr>
          <p:nvPr/>
        </p:nvPicPr>
        <p:blipFill>
          <a:blip r:embed="rId6"/>
          <a:stretch>
            <a:fillRect/>
          </a:stretch>
        </p:blipFill>
        <p:spPr>
          <a:xfrm>
            <a:off x="4115765" y="5490632"/>
            <a:ext cx="2163506" cy="1320268"/>
          </a:xfrm>
          <a:prstGeom prst="rect">
            <a:avLst/>
          </a:prstGeom>
        </p:spPr>
      </p:pic>
      <p:pic>
        <p:nvPicPr>
          <p:cNvPr id="15" name="Picture 14"/>
          <p:cNvPicPr>
            <a:picLocks noChangeAspect="1"/>
          </p:cNvPicPr>
          <p:nvPr/>
        </p:nvPicPr>
        <p:blipFill>
          <a:blip r:embed="rId7"/>
          <a:stretch>
            <a:fillRect/>
          </a:stretch>
        </p:blipFill>
        <p:spPr>
          <a:xfrm>
            <a:off x="5996945" y="3230317"/>
            <a:ext cx="1150780" cy="929830"/>
          </a:xfrm>
          <a:prstGeom prst="rect">
            <a:avLst/>
          </a:prstGeom>
        </p:spPr>
      </p:pic>
      <p:cxnSp>
        <p:nvCxnSpPr>
          <p:cNvPr id="18" name="Straight Connector 17"/>
          <p:cNvCxnSpPr/>
          <p:nvPr/>
        </p:nvCxnSpPr>
        <p:spPr>
          <a:xfrm>
            <a:off x="171605" y="575677"/>
            <a:ext cx="0" cy="2917920"/>
          </a:xfrm>
          <a:prstGeom prst="line">
            <a:avLst/>
          </a:prstGeom>
          <a:ln w="28575" cmpd="sng"/>
        </p:spPr>
        <p:style>
          <a:lnRef idx="2">
            <a:schemeClr val="accent6"/>
          </a:lnRef>
          <a:fillRef idx="0">
            <a:schemeClr val="accent6"/>
          </a:fillRef>
          <a:effectRef idx="1">
            <a:schemeClr val="accent6"/>
          </a:effectRef>
          <a:fontRef idx="minor">
            <a:schemeClr val="tx1"/>
          </a:fontRef>
        </p:style>
      </p:cxnSp>
      <p:sp>
        <p:nvSpPr>
          <p:cNvPr id="19" name="TextBox 18"/>
          <p:cNvSpPr txBox="1"/>
          <p:nvPr/>
        </p:nvSpPr>
        <p:spPr>
          <a:xfrm>
            <a:off x="207700" y="647832"/>
            <a:ext cx="8948630" cy="892552"/>
          </a:xfrm>
          <a:prstGeom prst="rect">
            <a:avLst/>
          </a:prstGeom>
          <a:noFill/>
        </p:spPr>
        <p:txBody>
          <a:bodyPr wrap="square" rtlCol="0">
            <a:spAutoFit/>
          </a:bodyPr>
          <a:lstStyle/>
          <a:p>
            <a:r>
              <a:rPr lang="en-US" sz="2600" b="1" dirty="0" smtClean="0">
                <a:solidFill>
                  <a:srgbClr val="E6950D"/>
                </a:solidFill>
              </a:rPr>
              <a:t>Sedimentology and Stratigraphy of Diatomaceous Sediments in the </a:t>
            </a:r>
            <a:r>
              <a:rPr lang="en-US" sz="2600" b="1" dirty="0" err="1" smtClean="0">
                <a:solidFill>
                  <a:srgbClr val="E6950D"/>
                </a:solidFill>
              </a:rPr>
              <a:t>Casmalia</a:t>
            </a:r>
            <a:r>
              <a:rPr lang="en-US" sz="2600" b="1" dirty="0" smtClean="0">
                <a:solidFill>
                  <a:srgbClr val="E6950D"/>
                </a:solidFill>
              </a:rPr>
              <a:t> Hills and </a:t>
            </a:r>
            <a:r>
              <a:rPr lang="en-US" sz="2600" b="1" dirty="0" err="1" smtClean="0">
                <a:solidFill>
                  <a:srgbClr val="E6950D"/>
                </a:solidFill>
              </a:rPr>
              <a:t>Orcutt</a:t>
            </a:r>
            <a:r>
              <a:rPr lang="en-US" sz="2600" b="1" dirty="0" smtClean="0">
                <a:solidFill>
                  <a:srgbClr val="E6950D"/>
                </a:solidFill>
              </a:rPr>
              <a:t> Oil Fields, Santa Maria Basin, CA</a:t>
            </a:r>
          </a:p>
        </p:txBody>
      </p:sp>
      <p:sp>
        <p:nvSpPr>
          <p:cNvPr id="20" name="TextBox 19"/>
          <p:cNvSpPr txBox="1"/>
          <p:nvPr/>
        </p:nvSpPr>
        <p:spPr>
          <a:xfrm>
            <a:off x="237177" y="2017557"/>
            <a:ext cx="6936484" cy="1138773"/>
          </a:xfrm>
          <a:prstGeom prst="rect">
            <a:avLst/>
          </a:prstGeom>
          <a:noFill/>
        </p:spPr>
        <p:txBody>
          <a:bodyPr wrap="square" rtlCol="0">
            <a:spAutoFit/>
          </a:bodyPr>
          <a:lstStyle/>
          <a:p>
            <a:r>
              <a:rPr lang="en-US" sz="2400" b="1" dirty="0" smtClean="0">
                <a:solidFill>
                  <a:srgbClr val="110951"/>
                </a:solidFill>
              </a:rPr>
              <a:t>Daniel Torn</a:t>
            </a:r>
          </a:p>
          <a:p>
            <a:r>
              <a:rPr lang="en-US" dirty="0" smtClean="0">
                <a:solidFill>
                  <a:srgbClr val="110951"/>
                </a:solidFill>
              </a:rPr>
              <a:t>M.S. Candidate, California State University Long Beach</a:t>
            </a:r>
          </a:p>
          <a:p>
            <a:endParaRPr lang="en-US" sz="2400" dirty="0">
              <a:solidFill>
                <a:srgbClr val="110951"/>
              </a:solidFill>
            </a:endParaRPr>
          </a:p>
        </p:txBody>
      </p:sp>
      <p:sp>
        <p:nvSpPr>
          <p:cNvPr id="22" name="TextBox 21"/>
          <p:cNvSpPr txBox="1"/>
          <p:nvPr/>
        </p:nvSpPr>
        <p:spPr>
          <a:xfrm>
            <a:off x="-474469" y="3583933"/>
            <a:ext cx="184666" cy="369332"/>
          </a:xfrm>
          <a:prstGeom prst="rect">
            <a:avLst/>
          </a:prstGeom>
          <a:noFill/>
        </p:spPr>
        <p:txBody>
          <a:bodyPr wrap="none" rtlCol="0">
            <a:spAutoFit/>
          </a:bodyPr>
          <a:lstStyle/>
          <a:p>
            <a:endParaRPr lang="en-US" dirty="0"/>
          </a:p>
        </p:txBody>
      </p:sp>
      <p:sp>
        <p:nvSpPr>
          <p:cNvPr id="23" name="Rectangle 22"/>
          <p:cNvSpPr/>
          <p:nvPr/>
        </p:nvSpPr>
        <p:spPr>
          <a:xfrm>
            <a:off x="224846" y="2790910"/>
            <a:ext cx="5857145" cy="646331"/>
          </a:xfrm>
          <a:prstGeom prst="rect">
            <a:avLst/>
          </a:prstGeom>
        </p:spPr>
        <p:txBody>
          <a:bodyPr wrap="square">
            <a:spAutoFit/>
          </a:bodyPr>
          <a:lstStyle/>
          <a:p>
            <a:r>
              <a:rPr lang="en-US" b="1" dirty="0" smtClean="0">
                <a:solidFill>
                  <a:srgbClr val="110951"/>
                </a:solidFill>
              </a:rPr>
              <a:t>Thesis Committee Chair:</a:t>
            </a:r>
            <a:r>
              <a:rPr lang="en-US" b="1" dirty="0">
                <a:solidFill>
                  <a:srgbClr val="110951"/>
                </a:solidFill>
              </a:rPr>
              <a:t> </a:t>
            </a:r>
            <a:r>
              <a:rPr lang="en-US" dirty="0" smtClean="0">
                <a:solidFill>
                  <a:srgbClr val="110951"/>
                </a:solidFill>
              </a:rPr>
              <a:t>Dr. Richard J. </a:t>
            </a:r>
            <a:r>
              <a:rPr lang="en-US" dirty="0" err="1" smtClean="0">
                <a:solidFill>
                  <a:srgbClr val="110951"/>
                </a:solidFill>
              </a:rPr>
              <a:t>Behl</a:t>
            </a:r>
            <a:endParaRPr lang="en-US" dirty="0" smtClean="0">
              <a:solidFill>
                <a:srgbClr val="110951"/>
              </a:solidFill>
            </a:endParaRPr>
          </a:p>
          <a:p>
            <a:r>
              <a:rPr lang="en-US" b="1" dirty="0" smtClean="0">
                <a:solidFill>
                  <a:srgbClr val="110951"/>
                </a:solidFill>
              </a:rPr>
              <a:t>Committee Members: </a:t>
            </a:r>
            <a:r>
              <a:rPr lang="en-US" dirty="0" smtClean="0">
                <a:solidFill>
                  <a:srgbClr val="110951"/>
                </a:solidFill>
              </a:rPr>
              <a:t>Dr. Tom </a:t>
            </a:r>
            <a:r>
              <a:rPr lang="en-US" dirty="0" err="1" smtClean="0">
                <a:solidFill>
                  <a:srgbClr val="110951"/>
                </a:solidFill>
              </a:rPr>
              <a:t>Kelty</a:t>
            </a:r>
            <a:r>
              <a:rPr lang="en-US" dirty="0" smtClean="0">
                <a:solidFill>
                  <a:srgbClr val="110951"/>
                </a:solidFill>
              </a:rPr>
              <a:t> and Dr. Dan Francis</a:t>
            </a:r>
            <a:endParaRPr lang="en-US" b="1" dirty="0" smtClean="0">
              <a:solidFill>
                <a:srgbClr val="110951"/>
              </a:solidFill>
            </a:endParaRPr>
          </a:p>
        </p:txBody>
      </p:sp>
      <p:pic>
        <p:nvPicPr>
          <p:cNvPr id="2" name="Picture 1"/>
          <p:cNvPicPr>
            <a:picLocks noChangeAspect="1"/>
          </p:cNvPicPr>
          <p:nvPr/>
        </p:nvPicPr>
        <p:blipFill>
          <a:blip r:embed="rId8"/>
          <a:stretch>
            <a:fillRect/>
          </a:stretch>
        </p:blipFill>
        <p:spPr>
          <a:xfrm>
            <a:off x="4638242" y="4570369"/>
            <a:ext cx="1159368" cy="869526"/>
          </a:xfrm>
          <a:prstGeom prst="rect">
            <a:avLst/>
          </a:prstGeom>
        </p:spPr>
      </p:pic>
      <p:pic>
        <p:nvPicPr>
          <p:cNvPr id="3" name="Picture 2"/>
          <p:cNvPicPr>
            <a:picLocks noChangeAspect="1"/>
          </p:cNvPicPr>
          <p:nvPr/>
        </p:nvPicPr>
        <p:blipFill>
          <a:blip r:embed="rId9"/>
          <a:stretch>
            <a:fillRect/>
          </a:stretch>
        </p:blipFill>
        <p:spPr>
          <a:xfrm>
            <a:off x="7397214" y="4174167"/>
            <a:ext cx="1571824" cy="1258751"/>
          </a:xfrm>
          <a:prstGeom prst="rect">
            <a:avLst/>
          </a:prstGeom>
        </p:spPr>
      </p:pic>
      <p:pic>
        <p:nvPicPr>
          <p:cNvPr id="5" name="Picture 4"/>
          <p:cNvPicPr>
            <a:picLocks noChangeAspect="1"/>
          </p:cNvPicPr>
          <p:nvPr/>
        </p:nvPicPr>
        <p:blipFill>
          <a:blip r:embed="rId10"/>
          <a:stretch>
            <a:fillRect/>
          </a:stretch>
        </p:blipFill>
        <p:spPr>
          <a:xfrm>
            <a:off x="7168170" y="2706268"/>
            <a:ext cx="1951396" cy="1453879"/>
          </a:xfrm>
          <a:prstGeom prst="rect">
            <a:avLst/>
          </a:prstGeom>
        </p:spPr>
      </p:pic>
      <p:pic>
        <p:nvPicPr>
          <p:cNvPr id="8" name="Picture 7"/>
          <p:cNvPicPr>
            <a:picLocks noChangeAspect="1"/>
          </p:cNvPicPr>
          <p:nvPr/>
        </p:nvPicPr>
        <p:blipFill>
          <a:blip r:embed="rId11"/>
          <a:stretch>
            <a:fillRect/>
          </a:stretch>
        </p:blipFill>
        <p:spPr>
          <a:xfrm>
            <a:off x="6328560" y="5460986"/>
            <a:ext cx="1340556" cy="847367"/>
          </a:xfrm>
          <a:prstGeom prst="rect">
            <a:avLst/>
          </a:prstGeom>
        </p:spPr>
      </p:pic>
    </p:spTree>
    <p:extLst>
      <p:ext uri="{BB962C8B-B14F-4D97-AF65-F5344CB8AC3E}">
        <p14:creationId xmlns:p14="http://schemas.microsoft.com/office/powerpoint/2010/main" val="32756375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399344" y="1330"/>
            <a:ext cx="5720986" cy="6856670"/>
          </a:xfrm>
          <a:prstGeom prst="rect">
            <a:avLst/>
          </a:prstGeom>
          <a:noFill/>
          <a:ln>
            <a:solidFill>
              <a:schemeClr val="tx1"/>
            </a:solidFill>
          </a:ln>
        </p:spPr>
      </p:pic>
      <p:grpSp>
        <p:nvGrpSpPr>
          <p:cNvPr id="6" name="Group 5"/>
          <p:cNvGrpSpPr/>
          <p:nvPr/>
        </p:nvGrpSpPr>
        <p:grpSpPr>
          <a:xfrm>
            <a:off x="-352767" y="149443"/>
            <a:ext cx="4092091" cy="509019"/>
            <a:chOff x="202823" y="851300"/>
            <a:chExt cx="4771184" cy="477937"/>
          </a:xfrm>
        </p:grpSpPr>
        <p:sp>
          <p:nvSpPr>
            <p:cNvPr id="7" name="Rectangle 6"/>
            <p:cNvSpPr/>
            <p:nvPr/>
          </p:nvSpPr>
          <p:spPr>
            <a:xfrm>
              <a:off x="649323" y="851300"/>
              <a:ext cx="3889605" cy="477937"/>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2823" y="885138"/>
              <a:ext cx="4771184" cy="317881"/>
            </a:xfrm>
            <a:prstGeom prst="rect">
              <a:avLst/>
            </a:prstGeom>
          </p:spPr>
          <p:txBody>
            <a:bodyPr wrap="square">
              <a:spAutoFit/>
            </a:bodyPr>
            <a:lstStyle/>
            <a:p>
              <a:pPr algn="ctr"/>
              <a:r>
                <a:rPr lang="en-US" sz="1600" b="1" dirty="0" smtClean="0"/>
                <a:t>Santa Maria Basin Structure</a:t>
              </a:r>
              <a:endParaRPr lang="en-US" sz="1600" dirty="0"/>
            </a:p>
          </p:txBody>
        </p:sp>
      </p:grpSp>
      <p:sp>
        <p:nvSpPr>
          <p:cNvPr id="11" name="Rectangle 10"/>
          <p:cNvSpPr/>
          <p:nvPr/>
        </p:nvSpPr>
        <p:spPr>
          <a:xfrm>
            <a:off x="16493" y="478609"/>
            <a:ext cx="3349678" cy="4924425"/>
          </a:xfrm>
          <a:prstGeom prst="rect">
            <a:avLst/>
          </a:prstGeom>
        </p:spPr>
        <p:txBody>
          <a:bodyPr wrap="square">
            <a:spAutoFit/>
          </a:bodyPr>
          <a:lstStyle/>
          <a:p>
            <a:pPr marL="342900" indent="-342900">
              <a:buAutoNum type="arabicParenR"/>
            </a:pPr>
            <a:endParaRPr lang="en-US" sz="1600" dirty="0" smtClean="0"/>
          </a:p>
          <a:p>
            <a:pPr marL="342900" indent="-342900">
              <a:buFont typeface="Arial"/>
              <a:buChar char="•"/>
            </a:pPr>
            <a:r>
              <a:rPr lang="en-US" sz="2000" dirty="0" smtClean="0"/>
              <a:t>Uplift of the basin formed the </a:t>
            </a:r>
            <a:r>
              <a:rPr lang="en-US" sz="2000" b="1" dirty="0" smtClean="0"/>
              <a:t>anticlinal structures </a:t>
            </a:r>
            <a:r>
              <a:rPr lang="en-US" sz="2000" dirty="0" smtClean="0"/>
              <a:t>first as submarine ridges</a:t>
            </a:r>
          </a:p>
          <a:p>
            <a:pPr marL="342900" indent="-342900">
              <a:buFont typeface="Arial"/>
              <a:buChar char="•"/>
            </a:pPr>
            <a:endParaRPr lang="en-US" sz="2000" dirty="0" smtClean="0"/>
          </a:p>
          <a:p>
            <a:pPr marL="342900" indent="-342900">
              <a:buFont typeface="Arial"/>
              <a:buChar char="•"/>
            </a:pPr>
            <a:r>
              <a:rPr lang="en-US" sz="2000" dirty="0" smtClean="0"/>
              <a:t>Anticlines form the structural traps for the Santa Maria basin oil fields </a:t>
            </a:r>
          </a:p>
          <a:p>
            <a:pPr marL="342900" indent="-342900">
              <a:buFont typeface="Arial"/>
              <a:buChar char="•"/>
            </a:pPr>
            <a:endParaRPr lang="en-US" sz="2000" dirty="0" smtClean="0"/>
          </a:p>
          <a:p>
            <a:pPr marL="342900" indent="-342900">
              <a:buFont typeface="Arial"/>
              <a:buChar char="•"/>
            </a:pPr>
            <a:r>
              <a:rPr lang="en-US" sz="2000" b="1" dirty="0" smtClean="0"/>
              <a:t>Source: Monterey Fm.</a:t>
            </a:r>
          </a:p>
          <a:p>
            <a:endParaRPr lang="en-US" sz="2000" dirty="0" smtClean="0"/>
          </a:p>
          <a:p>
            <a:pPr marL="342900" indent="-342900">
              <a:buFont typeface="Arial"/>
              <a:buChar char="•"/>
            </a:pPr>
            <a:r>
              <a:rPr lang="en-US" sz="2000" b="1" dirty="0" smtClean="0"/>
              <a:t>Reservoirs: Monterey Fm. and </a:t>
            </a:r>
            <a:r>
              <a:rPr lang="en-US" sz="2000" b="1" dirty="0" err="1" smtClean="0"/>
              <a:t>Sisquoc</a:t>
            </a:r>
            <a:r>
              <a:rPr lang="en-US" sz="2000" b="1" dirty="0" smtClean="0"/>
              <a:t> Fm.</a:t>
            </a:r>
          </a:p>
          <a:p>
            <a:pPr marL="342900" indent="-342900">
              <a:buFont typeface="Arial"/>
              <a:buChar char="•"/>
            </a:pPr>
            <a:endParaRPr lang="en-US" sz="2000" dirty="0" smtClean="0"/>
          </a:p>
          <a:p>
            <a:pPr marL="342900" indent="-342900">
              <a:buFontTx/>
              <a:buAutoNum type="arabicParenR"/>
            </a:pPr>
            <a:endParaRPr lang="en-US" sz="2000" dirty="0" smtClean="0"/>
          </a:p>
          <a:p>
            <a:endParaRPr lang="en-US" dirty="0" smtClean="0"/>
          </a:p>
        </p:txBody>
      </p:sp>
      <p:sp>
        <p:nvSpPr>
          <p:cNvPr id="9" name="Rectangle 8"/>
          <p:cNvSpPr/>
          <p:nvPr/>
        </p:nvSpPr>
        <p:spPr>
          <a:xfrm>
            <a:off x="475826" y="5298496"/>
            <a:ext cx="2910733" cy="1569660"/>
          </a:xfrm>
          <a:prstGeom prst="rect">
            <a:avLst/>
          </a:prstGeom>
          <a:ln>
            <a:solidFill>
              <a:schemeClr val="tx1"/>
            </a:solidFill>
          </a:ln>
        </p:spPr>
        <p:txBody>
          <a:bodyPr wrap="square">
            <a:spAutoFit/>
          </a:bodyPr>
          <a:lstStyle/>
          <a:p>
            <a:pPr marL="228600" indent="-228600">
              <a:buAutoNum type="alphaUcPeriod"/>
            </a:pPr>
            <a:r>
              <a:rPr lang="en-US" sz="1200" dirty="0" smtClean="0"/>
              <a:t>N-S cross section through the onshore Santa Maria basin showing stratigraphy and structure of major oil fields (California Division of Oil and Gas, 1974)</a:t>
            </a:r>
          </a:p>
          <a:p>
            <a:pPr marL="228600" indent="-228600">
              <a:buAutoNum type="alphaUcPeriod"/>
            </a:pPr>
            <a:endParaRPr lang="en-US" sz="1200" dirty="0"/>
          </a:p>
          <a:p>
            <a:pPr marL="228600" indent="-228600">
              <a:buAutoNum type="alphaUcPeriod"/>
            </a:pPr>
            <a:r>
              <a:rPr lang="en-US" sz="1200" dirty="0" smtClean="0"/>
              <a:t>Compressional structure of the onshore Santa Maria basin from </a:t>
            </a:r>
            <a:r>
              <a:rPr lang="en-US" sz="1200" dirty="0" err="1" smtClean="0"/>
              <a:t>Namson</a:t>
            </a:r>
            <a:r>
              <a:rPr lang="en-US" sz="1200" dirty="0" smtClean="0"/>
              <a:t> and Davis (1990)</a:t>
            </a:r>
            <a:endParaRPr lang="en-US" sz="1200" dirty="0"/>
          </a:p>
        </p:txBody>
      </p:sp>
      <p:sp>
        <p:nvSpPr>
          <p:cNvPr id="4" name="Oval 3"/>
          <p:cNvSpPr/>
          <p:nvPr/>
        </p:nvSpPr>
        <p:spPr>
          <a:xfrm>
            <a:off x="6414590" y="134170"/>
            <a:ext cx="910872" cy="1802809"/>
          </a:xfrm>
          <a:prstGeom prst="ellipse">
            <a:avLst/>
          </a:prstGeom>
          <a:noFill/>
          <a:ln w="190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0128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Presentation Outline</a:t>
            </a:r>
            <a:endParaRPr lang="en-US" sz="3200" dirty="0"/>
          </a:p>
        </p:txBody>
      </p:sp>
      <p:sp>
        <p:nvSpPr>
          <p:cNvPr id="5" name="Rectangle 4"/>
          <p:cNvSpPr/>
          <p:nvPr/>
        </p:nvSpPr>
        <p:spPr>
          <a:xfrm>
            <a:off x="553853" y="1537345"/>
            <a:ext cx="8347680" cy="2554545"/>
          </a:xfrm>
          <a:prstGeom prst="rect">
            <a:avLst/>
          </a:prstGeom>
        </p:spPr>
        <p:txBody>
          <a:bodyPr wrap="square">
            <a:spAutoFit/>
          </a:bodyPr>
          <a:lstStyle/>
          <a:p>
            <a:pPr algn="ctr"/>
            <a:r>
              <a:rPr lang="en-US" sz="3200" b="1" dirty="0" smtClean="0">
                <a:solidFill>
                  <a:srgbClr val="110951"/>
                </a:solidFill>
              </a:rPr>
              <a:t>Introduction/Purpose/Importance</a:t>
            </a:r>
            <a:endParaRPr lang="en-US" sz="3200" b="1" dirty="0">
              <a:solidFill>
                <a:srgbClr val="110951"/>
              </a:solidFill>
            </a:endParaRPr>
          </a:p>
          <a:p>
            <a:pPr algn="ctr"/>
            <a:r>
              <a:rPr lang="en-US" sz="3200" b="1" dirty="0" smtClean="0">
                <a:solidFill>
                  <a:srgbClr val="110951"/>
                </a:solidFill>
              </a:rPr>
              <a:t>Geology/Stratigraphy/Structure</a:t>
            </a:r>
          </a:p>
          <a:p>
            <a:pPr algn="ctr"/>
            <a:r>
              <a:rPr lang="en-US" sz="3200" b="1" dirty="0" smtClean="0">
                <a:solidFill>
                  <a:srgbClr val="110951"/>
                </a:solidFill>
              </a:rPr>
              <a:t>Data</a:t>
            </a:r>
            <a:r>
              <a:rPr lang="en-US" sz="3200" b="1" dirty="0">
                <a:solidFill>
                  <a:srgbClr val="110951"/>
                </a:solidFill>
              </a:rPr>
              <a:t> </a:t>
            </a:r>
            <a:r>
              <a:rPr lang="en-US" sz="3200" b="1" dirty="0" smtClean="0">
                <a:solidFill>
                  <a:srgbClr val="110951"/>
                </a:solidFill>
              </a:rPr>
              <a:t>and Methodology</a:t>
            </a:r>
          </a:p>
          <a:p>
            <a:pPr algn="ctr"/>
            <a:r>
              <a:rPr lang="en-US" sz="3200" b="1" dirty="0" smtClean="0">
                <a:solidFill>
                  <a:srgbClr val="110951"/>
                </a:solidFill>
              </a:rPr>
              <a:t>Current Progress</a:t>
            </a:r>
          </a:p>
          <a:p>
            <a:pPr algn="ctr"/>
            <a:r>
              <a:rPr lang="en-US" sz="3200" b="1" dirty="0" smtClean="0">
                <a:solidFill>
                  <a:srgbClr val="110951"/>
                </a:solidFill>
              </a:rPr>
              <a:t>Conclusion</a:t>
            </a:r>
          </a:p>
        </p:txBody>
      </p:sp>
      <p:sp>
        <p:nvSpPr>
          <p:cNvPr id="6" name="Right Arrow 5"/>
          <p:cNvSpPr/>
          <p:nvPr/>
        </p:nvSpPr>
        <p:spPr>
          <a:xfrm>
            <a:off x="2175393" y="2657365"/>
            <a:ext cx="552667" cy="352747"/>
          </a:xfrm>
          <a:prstGeom prst="rightArrow">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2307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Location of Core Data</a:t>
            </a:r>
            <a:endParaRPr lang="en-US" sz="3200" dirty="0"/>
          </a:p>
        </p:txBody>
      </p:sp>
      <p:sp>
        <p:nvSpPr>
          <p:cNvPr id="2" name="Rectangle 1"/>
          <p:cNvSpPr/>
          <p:nvPr/>
        </p:nvSpPr>
        <p:spPr>
          <a:xfrm>
            <a:off x="2121376" y="6097287"/>
            <a:ext cx="5533656" cy="276999"/>
          </a:xfrm>
          <a:prstGeom prst="rect">
            <a:avLst/>
          </a:prstGeom>
        </p:spPr>
        <p:txBody>
          <a:bodyPr wrap="square">
            <a:spAutoFit/>
          </a:bodyPr>
          <a:lstStyle/>
          <a:p>
            <a:r>
              <a:rPr lang="en-US" sz="1200" dirty="0"/>
              <a:t>(Modified from </a:t>
            </a:r>
            <a:r>
              <a:rPr lang="en-US" sz="1200" u="sng" dirty="0">
                <a:hlinkClick r:id="rId3"/>
              </a:rPr>
              <a:t>http://www.quake.ca.gov/gmaps/FAM/faultactivitymap.html#</a:t>
            </a:r>
            <a:r>
              <a:rPr lang="en-US" sz="1200" dirty="0"/>
              <a:t>) </a:t>
            </a:r>
          </a:p>
        </p:txBody>
      </p:sp>
      <p:sp>
        <p:nvSpPr>
          <p:cNvPr id="3" name="Oval 2"/>
          <p:cNvSpPr/>
          <p:nvPr/>
        </p:nvSpPr>
        <p:spPr>
          <a:xfrm>
            <a:off x="3335587" y="2206361"/>
            <a:ext cx="179609" cy="179609"/>
          </a:xfrm>
          <a:prstGeom prst="ellipse">
            <a:avLst/>
          </a:prstGeom>
          <a:solidFill>
            <a:srgbClr val="FF00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898521" y="2640969"/>
            <a:ext cx="179609" cy="179609"/>
          </a:xfrm>
          <a:prstGeom prst="ellipse">
            <a:avLst/>
          </a:prstGeom>
          <a:solidFill>
            <a:srgbClr val="FF00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892777" y="1905000"/>
            <a:ext cx="2554111" cy="1735667"/>
          </a:xfrm>
          <a:prstGeom prst="rect">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p:nvPr/>
        </p:nvPicPr>
        <p:blipFill>
          <a:blip r:embed="rId4">
            <a:extLst>
              <a:ext uri="{28A0092B-C50C-407E-A947-70E740481C1C}">
                <a14:useLocalDpi xmlns:a14="http://schemas.microsoft.com/office/drawing/2010/main" val="0"/>
              </a:ext>
            </a:extLst>
          </a:blip>
          <a:srcRect/>
          <a:stretch>
            <a:fillRect/>
          </a:stretch>
        </p:blipFill>
        <p:spPr bwMode="auto">
          <a:xfrm>
            <a:off x="776088" y="983699"/>
            <a:ext cx="7713825" cy="5148862"/>
          </a:xfrm>
          <a:prstGeom prst="rect">
            <a:avLst/>
          </a:prstGeom>
          <a:noFill/>
          <a:ln w="12700" cmpd="sng">
            <a:solidFill>
              <a:schemeClr val="tx1"/>
            </a:solidFill>
          </a:ln>
        </p:spPr>
      </p:pic>
      <p:sp>
        <p:nvSpPr>
          <p:cNvPr id="9" name="Rectangle 8"/>
          <p:cNvSpPr/>
          <p:nvPr/>
        </p:nvSpPr>
        <p:spPr>
          <a:xfrm>
            <a:off x="3137832" y="2085724"/>
            <a:ext cx="3293707" cy="1697068"/>
          </a:xfrm>
          <a:prstGeom prst="rect">
            <a:avLst/>
          </a:prstGeom>
          <a:no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0128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423412"/>
            <a:ext cx="9144000" cy="3392424"/>
          </a:xfrm>
          <a:prstGeom prst="rect">
            <a:avLst/>
          </a:prstGeom>
        </p:spPr>
      </p:pic>
      <p:pic>
        <p:nvPicPr>
          <p:cNvPr id="5" name="Picture 4"/>
          <p:cNvPicPr>
            <a:picLocks noChangeAspect="1"/>
          </p:cNvPicPr>
          <p:nvPr/>
        </p:nvPicPr>
        <p:blipFill>
          <a:blip r:embed="rId3"/>
          <a:stretch>
            <a:fillRect/>
          </a:stretch>
        </p:blipFill>
        <p:spPr>
          <a:xfrm>
            <a:off x="-1298918" y="681076"/>
            <a:ext cx="6139107" cy="2787155"/>
          </a:xfrm>
          <a:prstGeom prst="rect">
            <a:avLst/>
          </a:prstGeom>
        </p:spPr>
      </p:pic>
      <p:sp>
        <p:nvSpPr>
          <p:cNvPr id="8" name="Oval 7"/>
          <p:cNvSpPr/>
          <p:nvPr/>
        </p:nvSpPr>
        <p:spPr>
          <a:xfrm>
            <a:off x="3502360" y="3531046"/>
            <a:ext cx="179609" cy="179609"/>
          </a:xfrm>
          <a:prstGeom prst="ellipse">
            <a:avLst/>
          </a:prstGeom>
          <a:solidFill>
            <a:srgbClr val="FF00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643482" y="3423412"/>
            <a:ext cx="3067725" cy="338554"/>
          </a:xfrm>
          <a:prstGeom prst="rect">
            <a:avLst/>
          </a:prstGeom>
          <a:noFill/>
        </p:spPr>
        <p:txBody>
          <a:bodyPr wrap="square" rtlCol="0">
            <a:spAutoFit/>
          </a:bodyPr>
          <a:lstStyle/>
          <a:p>
            <a:r>
              <a:rPr lang="en-US" sz="1600" b="1" dirty="0" err="1" smtClean="0"/>
              <a:t>Newlove</a:t>
            </a:r>
            <a:r>
              <a:rPr lang="en-US" sz="1600" b="1" dirty="0" smtClean="0"/>
              <a:t> 76-RD1 (</a:t>
            </a:r>
            <a:r>
              <a:rPr lang="en-US" sz="1600" b="1" dirty="0" err="1" smtClean="0"/>
              <a:t>Orcutt</a:t>
            </a:r>
            <a:r>
              <a:rPr lang="en-US" sz="1600" b="1" dirty="0" smtClean="0"/>
              <a:t>)</a:t>
            </a:r>
            <a:endParaRPr lang="en-US" sz="1600" b="1" dirty="0"/>
          </a:p>
        </p:txBody>
      </p:sp>
      <p:cxnSp>
        <p:nvCxnSpPr>
          <p:cNvPr id="18" name="Straight Connector 17"/>
          <p:cNvCxnSpPr/>
          <p:nvPr/>
        </p:nvCxnSpPr>
        <p:spPr>
          <a:xfrm>
            <a:off x="0" y="681076"/>
            <a:ext cx="4840189"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840189" y="665200"/>
            <a:ext cx="0" cy="2742336"/>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840189" y="3423412"/>
            <a:ext cx="4303811"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9122347" y="3423412"/>
            <a:ext cx="0" cy="3392424"/>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3512" y="6829346"/>
            <a:ext cx="9135859"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3512" y="681076"/>
            <a:ext cx="0" cy="613476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248587" y="61804"/>
            <a:ext cx="8347680" cy="584776"/>
          </a:xfrm>
          <a:prstGeom prst="rect">
            <a:avLst/>
          </a:prstGeom>
        </p:spPr>
        <p:txBody>
          <a:bodyPr wrap="square">
            <a:spAutoFit/>
          </a:bodyPr>
          <a:lstStyle/>
          <a:p>
            <a:r>
              <a:rPr lang="en-US" sz="3200" b="1" dirty="0" smtClean="0">
                <a:solidFill>
                  <a:srgbClr val="110951"/>
                </a:solidFill>
              </a:rPr>
              <a:t>Location of Core Data</a:t>
            </a:r>
            <a:endParaRPr lang="en-US" sz="3200" dirty="0"/>
          </a:p>
        </p:txBody>
      </p:sp>
      <p:sp>
        <p:nvSpPr>
          <p:cNvPr id="37" name="Rectangle 36"/>
          <p:cNvSpPr/>
          <p:nvPr/>
        </p:nvSpPr>
        <p:spPr>
          <a:xfrm>
            <a:off x="4947967" y="332804"/>
            <a:ext cx="4147356" cy="3046988"/>
          </a:xfrm>
          <a:prstGeom prst="rect">
            <a:avLst/>
          </a:prstGeom>
          <a:solidFill>
            <a:schemeClr val="bg1"/>
          </a:solidFill>
          <a:ln>
            <a:solidFill>
              <a:srgbClr val="000000"/>
            </a:solidFill>
          </a:ln>
        </p:spPr>
        <p:txBody>
          <a:bodyPr wrap="square">
            <a:spAutoFit/>
          </a:bodyPr>
          <a:lstStyle/>
          <a:p>
            <a:r>
              <a:rPr lang="en-US" sz="1600" b="1" dirty="0" smtClean="0"/>
              <a:t>Company</a:t>
            </a:r>
            <a:r>
              <a:rPr lang="en-US" sz="1600" b="1" dirty="0"/>
              <a:t>: </a:t>
            </a:r>
            <a:r>
              <a:rPr lang="en-US" sz="1600" dirty="0"/>
              <a:t>Santa Maria Energy, LLC</a:t>
            </a:r>
          </a:p>
          <a:p>
            <a:r>
              <a:rPr lang="en-US" sz="1600" b="1" dirty="0" smtClean="0"/>
              <a:t>Location</a:t>
            </a:r>
            <a:r>
              <a:rPr lang="en-US" sz="1600" b="1" dirty="0"/>
              <a:t>: </a:t>
            </a:r>
            <a:r>
              <a:rPr lang="en-US" sz="1600" dirty="0" err="1"/>
              <a:t>Casmailia</a:t>
            </a:r>
            <a:r>
              <a:rPr lang="en-US" sz="1600" dirty="0"/>
              <a:t> Hills</a:t>
            </a:r>
          </a:p>
          <a:p>
            <a:r>
              <a:rPr lang="en-US" sz="1600" b="1" dirty="0" smtClean="0"/>
              <a:t>Total </a:t>
            </a:r>
            <a:r>
              <a:rPr lang="en-US" sz="1600" b="1" dirty="0"/>
              <a:t>Depth of Well: </a:t>
            </a:r>
            <a:r>
              <a:rPr lang="en-US" sz="1600" dirty="0" smtClean="0"/>
              <a:t>1350 </a:t>
            </a:r>
            <a:r>
              <a:rPr lang="en-US" sz="1600" dirty="0"/>
              <a:t>ft.</a:t>
            </a:r>
          </a:p>
          <a:p>
            <a:r>
              <a:rPr lang="en-US" sz="1600" b="1" dirty="0"/>
              <a:t>Core Length: </a:t>
            </a:r>
            <a:r>
              <a:rPr lang="en-US" sz="1600" dirty="0" smtClean="0"/>
              <a:t>406 </a:t>
            </a:r>
            <a:r>
              <a:rPr lang="en-US" sz="1600" dirty="0"/>
              <a:t>ft. from 1/3 core slabs</a:t>
            </a:r>
          </a:p>
          <a:p>
            <a:r>
              <a:rPr lang="en-US" sz="1600" b="1" dirty="0"/>
              <a:t>Data: </a:t>
            </a:r>
            <a:r>
              <a:rPr lang="en-US" sz="1600" dirty="0"/>
              <a:t>Core, core photos (normal and UV light), XRD (bulk and clay mineralogy), porosity, and water saturation for depths 288 ft., 336 ft., 582 ft., 607 ft., 787 ft., 1153 ft., SEM photos for depths 607 ft. and 336 ft., </a:t>
            </a:r>
            <a:r>
              <a:rPr lang="en-US" sz="1600" dirty="0" err="1"/>
              <a:t>petrophysical</a:t>
            </a:r>
            <a:r>
              <a:rPr lang="en-US" sz="1600" dirty="0"/>
              <a:t> data (gamma ray and resistivity curves)</a:t>
            </a:r>
          </a:p>
          <a:p>
            <a:r>
              <a:rPr lang="en-US" sz="1600" b="1" dirty="0"/>
              <a:t>Total Number of Core Samples: </a:t>
            </a:r>
            <a:r>
              <a:rPr lang="en-US" sz="1600" dirty="0"/>
              <a:t>176 at various depths</a:t>
            </a:r>
          </a:p>
        </p:txBody>
      </p:sp>
      <p:sp>
        <p:nvSpPr>
          <p:cNvPr id="38" name="Rectangle 37"/>
          <p:cNvSpPr/>
          <p:nvPr/>
        </p:nvSpPr>
        <p:spPr>
          <a:xfrm>
            <a:off x="1415170" y="4381608"/>
            <a:ext cx="4174379" cy="2308324"/>
          </a:xfrm>
          <a:prstGeom prst="rect">
            <a:avLst/>
          </a:prstGeom>
          <a:solidFill>
            <a:schemeClr val="bg1"/>
          </a:solidFill>
          <a:ln>
            <a:solidFill>
              <a:srgbClr val="000000"/>
            </a:solidFill>
          </a:ln>
        </p:spPr>
        <p:txBody>
          <a:bodyPr wrap="square">
            <a:spAutoFit/>
          </a:bodyPr>
          <a:lstStyle/>
          <a:p>
            <a:r>
              <a:rPr lang="en-US" sz="1600" b="1" dirty="0" smtClean="0"/>
              <a:t>Company</a:t>
            </a:r>
            <a:r>
              <a:rPr lang="en-US" sz="1600" b="1" dirty="0"/>
              <a:t>: </a:t>
            </a:r>
            <a:r>
              <a:rPr lang="en-US" sz="1600" dirty="0" err="1"/>
              <a:t>BreitBurn</a:t>
            </a:r>
            <a:r>
              <a:rPr lang="en-US" sz="1600" dirty="0"/>
              <a:t> Energy, LLC</a:t>
            </a:r>
          </a:p>
          <a:p>
            <a:r>
              <a:rPr lang="en-US" sz="1600" b="1" dirty="0" smtClean="0"/>
              <a:t>Location</a:t>
            </a:r>
            <a:r>
              <a:rPr lang="en-US" sz="1600" b="1" dirty="0"/>
              <a:t>: </a:t>
            </a:r>
            <a:r>
              <a:rPr lang="en-US" sz="1600" dirty="0" err="1"/>
              <a:t>Orcutt</a:t>
            </a:r>
            <a:r>
              <a:rPr lang="en-US" sz="1600" dirty="0"/>
              <a:t> Oil Field</a:t>
            </a:r>
            <a:r>
              <a:rPr lang="en-US" sz="1600" b="1" dirty="0"/>
              <a:t> </a:t>
            </a:r>
            <a:endParaRPr lang="en-US" sz="1600" dirty="0"/>
          </a:p>
          <a:p>
            <a:r>
              <a:rPr lang="en-US" sz="1600" b="1" dirty="0" smtClean="0"/>
              <a:t>Total </a:t>
            </a:r>
            <a:r>
              <a:rPr lang="en-US" sz="1600" b="1" dirty="0"/>
              <a:t>Depth of Well: </a:t>
            </a:r>
            <a:r>
              <a:rPr lang="en-US" sz="1600" dirty="0"/>
              <a:t>893 ft.</a:t>
            </a:r>
          </a:p>
          <a:p>
            <a:r>
              <a:rPr lang="en-US" sz="1600" b="1" dirty="0"/>
              <a:t>Core Length: </a:t>
            </a:r>
            <a:r>
              <a:rPr lang="en-US" sz="1600" dirty="0" smtClean="0"/>
              <a:t>282 </a:t>
            </a:r>
            <a:r>
              <a:rPr lang="en-US" sz="1600" dirty="0"/>
              <a:t>ft. from 2/3 core slabs</a:t>
            </a:r>
          </a:p>
          <a:p>
            <a:r>
              <a:rPr lang="en-US" sz="1600" b="1" dirty="0"/>
              <a:t>Data: </a:t>
            </a:r>
            <a:r>
              <a:rPr lang="en-US" sz="1600" dirty="0"/>
              <a:t>Core, core photos (normal and UV light), </a:t>
            </a:r>
            <a:r>
              <a:rPr lang="en-US" sz="1600" dirty="0" err="1"/>
              <a:t>petrophysical</a:t>
            </a:r>
            <a:r>
              <a:rPr lang="en-US" sz="1600" dirty="0"/>
              <a:t> data (gamma ray and resistivity curves)</a:t>
            </a:r>
          </a:p>
          <a:p>
            <a:r>
              <a:rPr lang="en-US" sz="1600" b="1" dirty="0"/>
              <a:t>Total Number of Core Samples: </a:t>
            </a:r>
            <a:r>
              <a:rPr lang="en-US" sz="1600" dirty="0"/>
              <a:t>115 at various depths</a:t>
            </a:r>
          </a:p>
        </p:txBody>
      </p:sp>
      <p:cxnSp>
        <p:nvCxnSpPr>
          <p:cNvPr id="40" name="Straight Arrow Connector 39"/>
          <p:cNvCxnSpPr>
            <a:endCxn id="37" idx="1"/>
          </p:cNvCxnSpPr>
          <p:nvPr/>
        </p:nvCxnSpPr>
        <p:spPr>
          <a:xfrm flipV="1">
            <a:off x="4439216" y="1856298"/>
            <a:ext cx="508751" cy="354259"/>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3269814" y="3761966"/>
            <a:ext cx="232546" cy="28483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934455" y="29573"/>
            <a:ext cx="3189126" cy="307777"/>
          </a:xfrm>
          <a:prstGeom prst="rect">
            <a:avLst/>
          </a:prstGeom>
          <a:solidFill>
            <a:srgbClr val="AEE875"/>
          </a:solidFill>
          <a:ln>
            <a:solidFill>
              <a:srgbClr val="000000"/>
            </a:solidFill>
          </a:ln>
        </p:spPr>
        <p:txBody>
          <a:bodyPr wrap="square" rtlCol="0">
            <a:spAutoFit/>
          </a:bodyPr>
          <a:lstStyle/>
          <a:p>
            <a:r>
              <a:rPr lang="en-US" sz="1400" b="1" dirty="0" smtClean="0"/>
              <a:t>Core #1: Stokes A-30804 (</a:t>
            </a:r>
            <a:r>
              <a:rPr lang="en-US" sz="1400" b="1" dirty="0" err="1" smtClean="0"/>
              <a:t>Casmalia</a:t>
            </a:r>
            <a:r>
              <a:rPr lang="en-US" sz="1400" b="1" dirty="0" smtClean="0"/>
              <a:t> Hills)</a:t>
            </a:r>
            <a:endParaRPr lang="en-US" sz="1400" b="1" dirty="0"/>
          </a:p>
        </p:txBody>
      </p:sp>
      <p:sp>
        <p:nvSpPr>
          <p:cNvPr id="43" name="TextBox 42"/>
          <p:cNvSpPr txBox="1"/>
          <p:nvPr/>
        </p:nvSpPr>
        <p:spPr>
          <a:xfrm>
            <a:off x="1415170" y="4080310"/>
            <a:ext cx="3189126" cy="307777"/>
          </a:xfrm>
          <a:prstGeom prst="rect">
            <a:avLst/>
          </a:prstGeom>
          <a:solidFill>
            <a:srgbClr val="AEE875"/>
          </a:solidFill>
          <a:ln>
            <a:solidFill>
              <a:srgbClr val="000000"/>
            </a:solidFill>
          </a:ln>
        </p:spPr>
        <p:txBody>
          <a:bodyPr wrap="square" rtlCol="0">
            <a:spAutoFit/>
          </a:bodyPr>
          <a:lstStyle/>
          <a:p>
            <a:r>
              <a:rPr lang="en-US" sz="1400" b="1" dirty="0" smtClean="0"/>
              <a:t>Core #2: </a:t>
            </a:r>
            <a:r>
              <a:rPr lang="en-US" sz="1400" b="1" dirty="0" err="1" smtClean="0"/>
              <a:t>Newlove</a:t>
            </a:r>
            <a:r>
              <a:rPr lang="en-US" sz="1400" b="1" dirty="0" smtClean="0"/>
              <a:t> 76-RD1 (</a:t>
            </a:r>
            <a:r>
              <a:rPr lang="en-US" sz="1400" b="1" dirty="0" err="1" smtClean="0"/>
              <a:t>Orcutt</a:t>
            </a:r>
            <a:r>
              <a:rPr lang="en-US" sz="1400" b="1" dirty="0" smtClean="0"/>
              <a:t>)</a:t>
            </a:r>
            <a:endParaRPr lang="en-US" sz="1400" b="1" dirty="0"/>
          </a:p>
        </p:txBody>
      </p:sp>
      <p:sp>
        <p:nvSpPr>
          <p:cNvPr id="21" name="Oval 20"/>
          <p:cNvSpPr/>
          <p:nvPr/>
        </p:nvSpPr>
        <p:spPr>
          <a:xfrm>
            <a:off x="2177315" y="2308300"/>
            <a:ext cx="179609" cy="179609"/>
          </a:xfrm>
          <a:prstGeom prst="ellipse">
            <a:avLst/>
          </a:prstGeom>
          <a:solidFill>
            <a:srgbClr val="FF00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297688" y="2210557"/>
            <a:ext cx="3067725" cy="338554"/>
          </a:xfrm>
          <a:prstGeom prst="rect">
            <a:avLst/>
          </a:prstGeom>
          <a:noFill/>
        </p:spPr>
        <p:txBody>
          <a:bodyPr wrap="square" rtlCol="0">
            <a:spAutoFit/>
          </a:bodyPr>
          <a:lstStyle/>
          <a:p>
            <a:r>
              <a:rPr lang="en-US" sz="1600" b="1" dirty="0" smtClean="0"/>
              <a:t>Stokes A-30804 (</a:t>
            </a:r>
            <a:r>
              <a:rPr lang="en-US" sz="1600" b="1" dirty="0" err="1" smtClean="0"/>
              <a:t>Casmalia</a:t>
            </a:r>
            <a:r>
              <a:rPr lang="en-US" sz="1600" b="1" dirty="0" smtClean="0"/>
              <a:t> Hills)</a:t>
            </a:r>
            <a:endParaRPr lang="en-US" sz="1600" b="1" dirty="0"/>
          </a:p>
        </p:txBody>
      </p:sp>
    </p:spTree>
    <p:extLst>
      <p:ext uri="{BB962C8B-B14F-4D97-AF65-F5344CB8AC3E}">
        <p14:creationId xmlns:p14="http://schemas.microsoft.com/office/powerpoint/2010/main" val="40141466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angle 296"/>
          <p:cNvSpPr/>
          <p:nvPr/>
        </p:nvSpPr>
        <p:spPr>
          <a:xfrm>
            <a:off x="-49585" y="-22083"/>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6407696" y="17672"/>
            <a:ext cx="896710" cy="6858000"/>
          </a:xfrm>
          <a:prstGeom prst="rect">
            <a:avLst/>
          </a:prstGeom>
        </p:spPr>
      </p:pic>
      <p:sp>
        <p:nvSpPr>
          <p:cNvPr id="12" name="TextBox 11"/>
          <p:cNvSpPr txBox="1"/>
          <p:nvPr/>
        </p:nvSpPr>
        <p:spPr>
          <a:xfrm>
            <a:off x="7256587" y="884338"/>
            <a:ext cx="831912" cy="369332"/>
          </a:xfrm>
          <a:prstGeom prst="rect">
            <a:avLst/>
          </a:prstGeom>
          <a:noFill/>
        </p:spPr>
        <p:txBody>
          <a:bodyPr wrap="square" rtlCol="0">
            <a:spAutoFit/>
          </a:bodyPr>
          <a:lstStyle/>
          <a:p>
            <a:r>
              <a:rPr lang="en-US" dirty="0"/>
              <a:t>3</a:t>
            </a:r>
            <a:r>
              <a:rPr lang="en-US" dirty="0" smtClean="0"/>
              <a:t>00 ft.</a:t>
            </a:r>
            <a:endParaRPr lang="en-US" dirty="0"/>
          </a:p>
        </p:txBody>
      </p:sp>
      <p:sp>
        <p:nvSpPr>
          <p:cNvPr id="13" name="TextBox 12"/>
          <p:cNvSpPr txBox="1"/>
          <p:nvPr/>
        </p:nvSpPr>
        <p:spPr>
          <a:xfrm>
            <a:off x="7256587" y="1811509"/>
            <a:ext cx="831912" cy="369332"/>
          </a:xfrm>
          <a:prstGeom prst="rect">
            <a:avLst/>
          </a:prstGeom>
          <a:noFill/>
        </p:spPr>
        <p:txBody>
          <a:bodyPr wrap="square" rtlCol="0">
            <a:spAutoFit/>
          </a:bodyPr>
          <a:lstStyle/>
          <a:p>
            <a:r>
              <a:rPr lang="en-US" dirty="0" smtClean="0"/>
              <a:t>400 ft.</a:t>
            </a:r>
            <a:endParaRPr lang="en-US" dirty="0"/>
          </a:p>
        </p:txBody>
      </p:sp>
      <p:sp>
        <p:nvSpPr>
          <p:cNvPr id="14" name="TextBox 13"/>
          <p:cNvSpPr txBox="1"/>
          <p:nvPr/>
        </p:nvSpPr>
        <p:spPr>
          <a:xfrm>
            <a:off x="7241771" y="2719568"/>
            <a:ext cx="831912" cy="369332"/>
          </a:xfrm>
          <a:prstGeom prst="rect">
            <a:avLst/>
          </a:prstGeom>
          <a:noFill/>
        </p:spPr>
        <p:txBody>
          <a:bodyPr wrap="square" rtlCol="0">
            <a:spAutoFit/>
          </a:bodyPr>
          <a:lstStyle/>
          <a:p>
            <a:r>
              <a:rPr lang="en-US" dirty="0"/>
              <a:t>5</a:t>
            </a:r>
            <a:r>
              <a:rPr lang="en-US" dirty="0" smtClean="0"/>
              <a:t>00 ft.</a:t>
            </a:r>
            <a:endParaRPr lang="en-US" dirty="0"/>
          </a:p>
        </p:txBody>
      </p:sp>
      <p:sp>
        <p:nvSpPr>
          <p:cNvPr id="15" name="TextBox 14"/>
          <p:cNvSpPr txBox="1"/>
          <p:nvPr/>
        </p:nvSpPr>
        <p:spPr>
          <a:xfrm>
            <a:off x="7250077" y="3645811"/>
            <a:ext cx="831912" cy="369332"/>
          </a:xfrm>
          <a:prstGeom prst="rect">
            <a:avLst/>
          </a:prstGeom>
          <a:noFill/>
        </p:spPr>
        <p:txBody>
          <a:bodyPr wrap="square" rtlCol="0">
            <a:spAutoFit/>
          </a:bodyPr>
          <a:lstStyle/>
          <a:p>
            <a:r>
              <a:rPr lang="en-US" dirty="0" smtClean="0"/>
              <a:t>600 ft.</a:t>
            </a:r>
            <a:endParaRPr lang="en-US" dirty="0"/>
          </a:p>
        </p:txBody>
      </p:sp>
      <p:sp>
        <p:nvSpPr>
          <p:cNvPr id="16" name="TextBox 15"/>
          <p:cNvSpPr txBox="1"/>
          <p:nvPr/>
        </p:nvSpPr>
        <p:spPr>
          <a:xfrm>
            <a:off x="7238708" y="4553133"/>
            <a:ext cx="831912" cy="369332"/>
          </a:xfrm>
          <a:prstGeom prst="rect">
            <a:avLst/>
          </a:prstGeom>
          <a:noFill/>
        </p:spPr>
        <p:txBody>
          <a:bodyPr wrap="square" rtlCol="0">
            <a:spAutoFit/>
          </a:bodyPr>
          <a:lstStyle/>
          <a:p>
            <a:r>
              <a:rPr lang="en-US" dirty="0"/>
              <a:t>7</a:t>
            </a:r>
            <a:r>
              <a:rPr lang="en-US" dirty="0" smtClean="0"/>
              <a:t>00 ft.</a:t>
            </a:r>
            <a:endParaRPr lang="en-US" dirty="0"/>
          </a:p>
        </p:txBody>
      </p:sp>
      <p:sp>
        <p:nvSpPr>
          <p:cNvPr id="17" name="TextBox 16"/>
          <p:cNvSpPr txBox="1"/>
          <p:nvPr/>
        </p:nvSpPr>
        <p:spPr>
          <a:xfrm>
            <a:off x="7238708" y="5479818"/>
            <a:ext cx="831912" cy="369332"/>
          </a:xfrm>
          <a:prstGeom prst="rect">
            <a:avLst/>
          </a:prstGeom>
          <a:noFill/>
        </p:spPr>
        <p:txBody>
          <a:bodyPr wrap="square" rtlCol="0">
            <a:spAutoFit/>
          </a:bodyPr>
          <a:lstStyle/>
          <a:p>
            <a:r>
              <a:rPr lang="en-US" dirty="0" smtClean="0"/>
              <a:t>800 ft.</a:t>
            </a:r>
            <a:endParaRPr lang="en-US" dirty="0"/>
          </a:p>
        </p:txBody>
      </p:sp>
      <p:cxnSp>
        <p:nvCxnSpPr>
          <p:cNvPr id="45" name="Straight Connector 44"/>
          <p:cNvCxnSpPr/>
          <p:nvPr/>
        </p:nvCxnSpPr>
        <p:spPr>
          <a:xfrm>
            <a:off x="6473207" y="1084762"/>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a:off x="6469810" y="2020238"/>
            <a:ext cx="783669" cy="0"/>
          </a:xfrm>
          <a:prstGeom prst="line">
            <a:avLst/>
          </a:prstGeom>
        </p:spPr>
        <p:style>
          <a:lnRef idx="2">
            <a:schemeClr val="dk1"/>
          </a:lnRef>
          <a:fillRef idx="0">
            <a:schemeClr val="dk1"/>
          </a:fillRef>
          <a:effectRef idx="1">
            <a:schemeClr val="dk1"/>
          </a:effectRef>
          <a:fontRef idx="minor">
            <a:schemeClr val="tx1"/>
          </a:fontRef>
        </p:style>
      </p:cxnSp>
      <p:sp>
        <p:nvSpPr>
          <p:cNvPr id="58" name="Rectangle 57"/>
          <p:cNvSpPr/>
          <p:nvPr/>
        </p:nvSpPr>
        <p:spPr>
          <a:xfrm>
            <a:off x="6226773" y="815875"/>
            <a:ext cx="214943" cy="268888"/>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p:cNvCxnSpPr/>
          <p:nvPr/>
        </p:nvCxnSpPr>
        <p:spPr>
          <a:xfrm>
            <a:off x="6481562" y="2916987"/>
            <a:ext cx="771917" cy="0"/>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a:off x="6479717" y="3837283"/>
            <a:ext cx="765407"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p:cNvCxnSpPr/>
          <p:nvPr/>
        </p:nvCxnSpPr>
        <p:spPr>
          <a:xfrm>
            <a:off x="6464259" y="4763455"/>
            <a:ext cx="797575" cy="0"/>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p:cNvCxnSpPr/>
          <p:nvPr/>
        </p:nvCxnSpPr>
        <p:spPr>
          <a:xfrm>
            <a:off x="6451430" y="5690140"/>
            <a:ext cx="810404" cy="0"/>
          </a:xfrm>
          <a:prstGeom prst="line">
            <a:avLst/>
          </a:prstGeom>
        </p:spPr>
        <p:style>
          <a:lnRef idx="2">
            <a:schemeClr val="dk1"/>
          </a:lnRef>
          <a:fillRef idx="0">
            <a:schemeClr val="dk1"/>
          </a:fillRef>
          <a:effectRef idx="1">
            <a:schemeClr val="dk1"/>
          </a:effectRef>
          <a:fontRef idx="minor">
            <a:schemeClr val="tx1"/>
          </a:fontRef>
        </p:style>
      </p:cxnSp>
      <p:sp>
        <p:nvSpPr>
          <p:cNvPr id="73" name="TextBox 72"/>
          <p:cNvSpPr txBox="1"/>
          <p:nvPr/>
        </p:nvSpPr>
        <p:spPr>
          <a:xfrm>
            <a:off x="7218100" y="6382772"/>
            <a:ext cx="831912" cy="369332"/>
          </a:xfrm>
          <a:prstGeom prst="rect">
            <a:avLst/>
          </a:prstGeom>
          <a:noFill/>
        </p:spPr>
        <p:txBody>
          <a:bodyPr wrap="square" rtlCol="0">
            <a:spAutoFit/>
          </a:bodyPr>
          <a:lstStyle/>
          <a:p>
            <a:r>
              <a:rPr lang="en-US" dirty="0"/>
              <a:t>9</a:t>
            </a:r>
            <a:r>
              <a:rPr lang="en-US" dirty="0" smtClean="0"/>
              <a:t>00 ft.</a:t>
            </a:r>
            <a:endParaRPr lang="en-US" dirty="0"/>
          </a:p>
        </p:txBody>
      </p:sp>
      <p:cxnSp>
        <p:nvCxnSpPr>
          <p:cNvPr id="74" name="Straight Connector 73"/>
          <p:cNvCxnSpPr/>
          <p:nvPr/>
        </p:nvCxnSpPr>
        <p:spPr>
          <a:xfrm>
            <a:off x="6481562" y="6612201"/>
            <a:ext cx="771917" cy="0"/>
          </a:xfrm>
          <a:prstGeom prst="line">
            <a:avLst/>
          </a:prstGeom>
        </p:spPr>
        <p:style>
          <a:lnRef idx="2">
            <a:schemeClr val="dk1"/>
          </a:lnRef>
          <a:fillRef idx="0">
            <a:schemeClr val="dk1"/>
          </a:fillRef>
          <a:effectRef idx="1">
            <a:schemeClr val="dk1"/>
          </a:effectRef>
          <a:fontRef idx="minor">
            <a:schemeClr val="tx1"/>
          </a:fontRef>
        </p:style>
      </p:cxnSp>
      <p:sp>
        <p:nvSpPr>
          <p:cNvPr id="75" name="Rectangle 74"/>
          <p:cNvSpPr/>
          <p:nvPr/>
        </p:nvSpPr>
        <p:spPr>
          <a:xfrm>
            <a:off x="6209626" y="2289402"/>
            <a:ext cx="221425" cy="45719"/>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6207537" y="2347252"/>
            <a:ext cx="225885" cy="436005"/>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6197151" y="2961851"/>
            <a:ext cx="237049" cy="127049"/>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6198233" y="3114773"/>
            <a:ext cx="235967" cy="1080884"/>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6197151" y="4217079"/>
            <a:ext cx="237050" cy="196396"/>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6197151" y="4422259"/>
            <a:ext cx="237050" cy="196396"/>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235378" y="5347101"/>
            <a:ext cx="203780" cy="272823"/>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a:off x="4522415" y="39412"/>
            <a:ext cx="3335969" cy="6375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310809" y="13078"/>
            <a:ext cx="3171138" cy="337390"/>
          </a:xfrm>
          <a:prstGeom prst="rect">
            <a:avLst/>
          </a:prstGeom>
          <a:solidFill>
            <a:srgbClr val="AEE875"/>
          </a:solidFill>
          <a:ln>
            <a:solidFill>
              <a:srgbClr val="000000"/>
            </a:solidFill>
          </a:ln>
        </p:spPr>
        <p:txBody>
          <a:bodyPr wrap="square" rtlCol="0">
            <a:spAutoFit/>
          </a:bodyPr>
          <a:lstStyle/>
          <a:p>
            <a:pPr algn="ctr"/>
            <a:r>
              <a:rPr lang="en-US" sz="1600" b="1" dirty="0" smtClean="0"/>
              <a:t>Core #2: </a:t>
            </a:r>
            <a:r>
              <a:rPr lang="en-US" sz="1600" b="1" dirty="0" err="1" smtClean="0"/>
              <a:t>Newlove</a:t>
            </a:r>
            <a:r>
              <a:rPr lang="en-US" sz="1600" b="1" dirty="0" smtClean="0"/>
              <a:t> 76-RD1 (</a:t>
            </a:r>
            <a:r>
              <a:rPr lang="en-US" sz="1600" b="1" dirty="0" err="1" smtClean="0"/>
              <a:t>Orcutt</a:t>
            </a:r>
            <a:r>
              <a:rPr lang="en-US" sz="1600" b="1" dirty="0" smtClean="0"/>
              <a:t>)</a:t>
            </a:r>
            <a:endParaRPr lang="en-US" sz="1600" b="1" dirty="0"/>
          </a:p>
        </p:txBody>
      </p:sp>
      <p:cxnSp>
        <p:nvCxnSpPr>
          <p:cNvPr id="135" name="Straight Connector 134"/>
          <p:cNvCxnSpPr/>
          <p:nvPr/>
        </p:nvCxnSpPr>
        <p:spPr>
          <a:xfrm>
            <a:off x="6449246" y="541889"/>
            <a:ext cx="800831" cy="0"/>
          </a:xfrm>
          <a:prstGeom prst="line">
            <a:avLst/>
          </a:prstGeom>
        </p:spPr>
        <p:style>
          <a:lnRef idx="2">
            <a:schemeClr val="dk1"/>
          </a:lnRef>
          <a:fillRef idx="0">
            <a:schemeClr val="dk1"/>
          </a:fillRef>
          <a:effectRef idx="1">
            <a:schemeClr val="dk1"/>
          </a:effectRef>
          <a:fontRef idx="minor">
            <a:schemeClr val="tx1"/>
          </a:fontRef>
        </p:style>
      </p:cxnSp>
      <p:sp>
        <p:nvSpPr>
          <p:cNvPr id="138" name="TextBox 137"/>
          <p:cNvSpPr txBox="1"/>
          <p:nvPr/>
        </p:nvSpPr>
        <p:spPr>
          <a:xfrm>
            <a:off x="6207537" y="369775"/>
            <a:ext cx="355566" cy="307777"/>
          </a:xfrm>
          <a:prstGeom prst="rect">
            <a:avLst/>
          </a:prstGeom>
          <a:noFill/>
        </p:spPr>
        <p:txBody>
          <a:bodyPr wrap="square" rtlCol="0">
            <a:spAutoFit/>
          </a:bodyPr>
          <a:lstStyle/>
          <a:p>
            <a:r>
              <a:rPr lang="en-US" sz="1400" dirty="0"/>
              <a:t>0</a:t>
            </a:r>
          </a:p>
        </p:txBody>
      </p:sp>
      <p:sp>
        <p:nvSpPr>
          <p:cNvPr id="139" name="TextBox 138"/>
          <p:cNvSpPr txBox="1"/>
          <p:nvPr/>
        </p:nvSpPr>
        <p:spPr>
          <a:xfrm>
            <a:off x="7182810" y="368847"/>
            <a:ext cx="624837" cy="307777"/>
          </a:xfrm>
          <a:prstGeom prst="rect">
            <a:avLst/>
          </a:prstGeom>
          <a:noFill/>
        </p:spPr>
        <p:txBody>
          <a:bodyPr wrap="square" rtlCol="0">
            <a:spAutoFit/>
          </a:bodyPr>
          <a:lstStyle/>
          <a:p>
            <a:r>
              <a:rPr lang="en-US" sz="1400" dirty="0" smtClean="0"/>
              <a:t>150</a:t>
            </a:r>
            <a:endParaRPr lang="en-US" sz="1400" dirty="0"/>
          </a:p>
        </p:txBody>
      </p:sp>
      <p:sp>
        <p:nvSpPr>
          <p:cNvPr id="140" name="TextBox 139"/>
          <p:cNvSpPr txBox="1"/>
          <p:nvPr/>
        </p:nvSpPr>
        <p:spPr>
          <a:xfrm>
            <a:off x="6664227" y="284427"/>
            <a:ext cx="624837" cy="307777"/>
          </a:xfrm>
          <a:prstGeom prst="rect">
            <a:avLst/>
          </a:prstGeom>
          <a:noFill/>
        </p:spPr>
        <p:txBody>
          <a:bodyPr wrap="square" rtlCol="0">
            <a:spAutoFit/>
          </a:bodyPr>
          <a:lstStyle/>
          <a:p>
            <a:r>
              <a:rPr lang="en-US" sz="1400" dirty="0" smtClean="0"/>
              <a:t>API</a:t>
            </a:r>
            <a:endParaRPr lang="en-US" sz="1400" dirty="0"/>
          </a:p>
        </p:txBody>
      </p:sp>
      <p:cxnSp>
        <p:nvCxnSpPr>
          <p:cNvPr id="142" name="Straight Connector 141"/>
          <p:cNvCxnSpPr/>
          <p:nvPr/>
        </p:nvCxnSpPr>
        <p:spPr>
          <a:xfrm>
            <a:off x="7248905" y="474339"/>
            <a:ext cx="0" cy="135100"/>
          </a:xfrm>
          <a:prstGeom prst="line">
            <a:avLst/>
          </a:prstGeom>
        </p:spPr>
        <p:style>
          <a:lnRef idx="2">
            <a:schemeClr val="dk1"/>
          </a:lnRef>
          <a:fillRef idx="0">
            <a:schemeClr val="dk1"/>
          </a:fillRef>
          <a:effectRef idx="1">
            <a:schemeClr val="dk1"/>
          </a:effectRef>
          <a:fontRef idx="minor">
            <a:schemeClr val="tx1"/>
          </a:fontRef>
        </p:style>
      </p:cxnSp>
      <p:cxnSp>
        <p:nvCxnSpPr>
          <p:cNvPr id="143" name="Straight Connector 142"/>
          <p:cNvCxnSpPr/>
          <p:nvPr/>
        </p:nvCxnSpPr>
        <p:spPr>
          <a:xfrm>
            <a:off x="6434305" y="474339"/>
            <a:ext cx="0" cy="135100"/>
          </a:xfrm>
          <a:prstGeom prst="line">
            <a:avLst/>
          </a:prstGeom>
        </p:spPr>
        <p:style>
          <a:lnRef idx="2">
            <a:schemeClr val="dk1"/>
          </a:lnRef>
          <a:fillRef idx="0">
            <a:schemeClr val="dk1"/>
          </a:fillRef>
          <a:effectRef idx="1">
            <a:schemeClr val="dk1"/>
          </a:effectRef>
          <a:fontRef idx="minor">
            <a:schemeClr val="tx1"/>
          </a:fontRef>
        </p:style>
      </p:cxnSp>
      <p:sp>
        <p:nvSpPr>
          <p:cNvPr id="144" name="Rectangle 143"/>
          <p:cNvSpPr/>
          <p:nvPr/>
        </p:nvSpPr>
        <p:spPr>
          <a:xfrm>
            <a:off x="6463007" y="676624"/>
            <a:ext cx="811116" cy="619904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5" name="Picture 144"/>
          <p:cNvPicPr>
            <a:picLocks noChangeAspect="1"/>
          </p:cNvPicPr>
          <p:nvPr/>
        </p:nvPicPr>
        <p:blipFill>
          <a:blip r:embed="rId4"/>
          <a:stretch>
            <a:fillRect/>
          </a:stretch>
        </p:blipFill>
        <p:spPr>
          <a:xfrm>
            <a:off x="2007345" y="512206"/>
            <a:ext cx="962735" cy="5169698"/>
          </a:xfrm>
          <a:prstGeom prst="rect">
            <a:avLst/>
          </a:prstGeom>
        </p:spPr>
      </p:pic>
      <p:pic>
        <p:nvPicPr>
          <p:cNvPr id="146" name="Picture 145"/>
          <p:cNvPicPr>
            <a:picLocks noChangeAspect="1"/>
          </p:cNvPicPr>
          <p:nvPr/>
        </p:nvPicPr>
        <p:blipFill>
          <a:blip r:embed="rId5"/>
          <a:stretch>
            <a:fillRect/>
          </a:stretch>
        </p:blipFill>
        <p:spPr>
          <a:xfrm>
            <a:off x="2024879" y="5298668"/>
            <a:ext cx="904827" cy="1673116"/>
          </a:xfrm>
          <a:prstGeom prst="rect">
            <a:avLst/>
          </a:prstGeom>
        </p:spPr>
      </p:pic>
      <p:sp>
        <p:nvSpPr>
          <p:cNvPr id="147" name="Rectangle 146"/>
          <p:cNvSpPr/>
          <p:nvPr/>
        </p:nvSpPr>
        <p:spPr>
          <a:xfrm>
            <a:off x="2889401" y="142307"/>
            <a:ext cx="140444" cy="67401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858006" y="17671"/>
            <a:ext cx="3335969" cy="652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3" name="Rectangle 152"/>
          <p:cNvSpPr/>
          <p:nvPr/>
        </p:nvSpPr>
        <p:spPr>
          <a:xfrm>
            <a:off x="2040922" y="682271"/>
            <a:ext cx="811116" cy="630252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5" name="Straight Connector 154"/>
          <p:cNvCxnSpPr/>
          <p:nvPr/>
        </p:nvCxnSpPr>
        <p:spPr>
          <a:xfrm>
            <a:off x="2047559" y="1788537"/>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56" name="Straight Connector 155"/>
          <p:cNvCxnSpPr/>
          <p:nvPr/>
        </p:nvCxnSpPr>
        <p:spPr>
          <a:xfrm>
            <a:off x="2049853" y="2335121"/>
            <a:ext cx="792525" cy="0"/>
          </a:xfrm>
          <a:prstGeom prst="line">
            <a:avLst/>
          </a:prstGeom>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2829637" y="1022808"/>
            <a:ext cx="831912" cy="369332"/>
          </a:xfrm>
          <a:prstGeom prst="rect">
            <a:avLst/>
          </a:prstGeom>
          <a:noFill/>
        </p:spPr>
        <p:txBody>
          <a:bodyPr wrap="square" rtlCol="0">
            <a:spAutoFit/>
          </a:bodyPr>
          <a:lstStyle/>
          <a:p>
            <a:r>
              <a:rPr lang="en-US" dirty="0" smtClean="0"/>
              <a:t>200 ft.</a:t>
            </a:r>
            <a:endParaRPr lang="en-US" dirty="0"/>
          </a:p>
        </p:txBody>
      </p:sp>
      <p:sp>
        <p:nvSpPr>
          <p:cNvPr id="20" name="TextBox 19"/>
          <p:cNvSpPr txBox="1"/>
          <p:nvPr/>
        </p:nvSpPr>
        <p:spPr>
          <a:xfrm>
            <a:off x="2803976" y="1574995"/>
            <a:ext cx="831912" cy="369332"/>
          </a:xfrm>
          <a:prstGeom prst="rect">
            <a:avLst/>
          </a:prstGeom>
          <a:noFill/>
        </p:spPr>
        <p:txBody>
          <a:bodyPr wrap="square" rtlCol="0">
            <a:spAutoFit/>
          </a:bodyPr>
          <a:lstStyle/>
          <a:p>
            <a:r>
              <a:rPr lang="en-US" dirty="0"/>
              <a:t>3</a:t>
            </a:r>
            <a:r>
              <a:rPr lang="en-US" dirty="0" smtClean="0"/>
              <a:t>00 ft.</a:t>
            </a:r>
            <a:endParaRPr lang="en-US" dirty="0"/>
          </a:p>
        </p:txBody>
      </p:sp>
      <p:sp>
        <p:nvSpPr>
          <p:cNvPr id="21" name="TextBox 20"/>
          <p:cNvSpPr txBox="1"/>
          <p:nvPr/>
        </p:nvSpPr>
        <p:spPr>
          <a:xfrm>
            <a:off x="2793028" y="2104736"/>
            <a:ext cx="831912" cy="369332"/>
          </a:xfrm>
          <a:prstGeom prst="rect">
            <a:avLst/>
          </a:prstGeom>
          <a:noFill/>
        </p:spPr>
        <p:txBody>
          <a:bodyPr wrap="square" rtlCol="0">
            <a:spAutoFit/>
          </a:bodyPr>
          <a:lstStyle/>
          <a:p>
            <a:r>
              <a:rPr lang="en-US" dirty="0" smtClean="0"/>
              <a:t>400 ft.</a:t>
            </a:r>
            <a:endParaRPr lang="en-US" dirty="0"/>
          </a:p>
        </p:txBody>
      </p:sp>
      <p:sp>
        <p:nvSpPr>
          <p:cNvPr id="22" name="TextBox 21"/>
          <p:cNvSpPr txBox="1"/>
          <p:nvPr/>
        </p:nvSpPr>
        <p:spPr>
          <a:xfrm>
            <a:off x="2796793" y="2693952"/>
            <a:ext cx="831912" cy="369332"/>
          </a:xfrm>
          <a:prstGeom prst="rect">
            <a:avLst/>
          </a:prstGeom>
          <a:noFill/>
        </p:spPr>
        <p:txBody>
          <a:bodyPr wrap="square" rtlCol="0">
            <a:spAutoFit/>
          </a:bodyPr>
          <a:lstStyle/>
          <a:p>
            <a:r>
              <a:rPr lang="en-US" dirty="0"/>
              <a:t>5</a:t>
            </a:r>
            <a:r>
              <a:rPr lang="en-US" dirty="0" smtClean="0"/>
              <a:t>00 ft.</a:t>
            </a:r>
            <a:endParaRPr lang="en-US" dirty="0"/>
          </a:p>
        </p:txBody>
      </p:sp>
      <p:sp>
        <p:nvSpPr>
          <p:cNvPr id="23" name="TextBox 22"/>
          <p:cNvSpPr txBox="1"/>
          <p:nvPr/>
        </p:nvSpPr>
        <p:spPr>
          <a:xfrm>
            <a:off x="2796738" y="3232683"/>
            <a:ext cx="831912" cy="369332"/>
          </a:xfrm>
          <a:prstGeom prst="rect">
            <a:avLst/>
          </a:prstGeom>
          <a:noFill/>
        </p:spPr>
        <p:txBody>
          <a:bodyPr wrap="square" rtlCol="0">
            <a:spAutoFit/>
          </a:bodyPr>
          <a:lstStyle/>
          <a:p>
            <a:r>
              <a:rPr lang="en-US" dirty="0" smtClean="0"/>
              <a:t>600 ft.</a:t>
            </a:r>
            <a:endParaRPr lang="en-US" dirty="0"/>
          </a:p>
        </p:txBody>
      </p:sp>
      <p:sp>
        <p:nvSpPr>
          <p:cNvPr id="24" name="TextBox 23"/>
          <p:cNvSpPr txBox="1"/>
          <p:nvPr/>
        </p:nvSpPr>
        <p:spPr>
          <a:xfrm>
            <a:off x="2796738" y="3793002"/>
            <a:ext cx="831912" cy="369332"/>
          </a:xfrm>
          <a:prstGeom prst="rect">
            <a:avLst/>
          </a:prstGeom>
          <a:noFill/>
        </p:spPr>
        <p:txBody>
          <a:bodyPr wrap="square" rtlCol="0">
            <a:spAutoFit/>
          </a:bodyPr>
          <a:lstStyle/>
          <a:p>
            <a:r>
              <a:rPr lang="en-US" dirty="0"/>
              <a:t>7</a:t>
            </a:r>
            <a:r>
              <a:rPr lang="en-US" dirty="0" smtClean="0"/>
              <a:t>00 ft.</a:t>
            </a:r>
            <a:endParaRPr lang="en-US" dirty="0"/>
          </a:p>
        </p:txBody>
      </p:sp>
      <p:sp>
        <p:nvSpPr>
          <p:cNvPr id="25" name="TextBox 24"/>
          <p:cNvSpPr txBox="1"/>
          <p:nvPr/>
        </p:nvSpPr>
        <p:spPr>
          <a:xfrm>
            <a:off x="2796738" y="4346569"/>
            <a:ext cx="831912" cy="369332"/>
          </a:xfrm>
          <a:prstGeom prst="rect">
            <a:avLst/>
          </a:prstGeom>
          <a:noFill/>
        </p:spPr>
        <p:txBody>
          <a:bodyPr wrap="square" rtlCol="0">
            <a:spAutoFit/>
          </a:bodyPr>
          <a:lstStyle/>
          <a:p>
            <a:r>
              <a:rPr lang="en-US" dirty="0" smtClean="0"/>
              <a:t>800 ft.</a:t>
            </a:r>
            <a:endParaRPr lang="en-US" dirty="0"/>
          </a:p>
        </p:txBody>
      </p:sp>
      <p:sp>
        <p:nvSpPr>
          <p:cNvPr id="26" name="TextBox 25"/>
          <p:cNvSpPr txBox="1"/>
          <p:nvPr/>
        </p:nvSpPr>
        <p:spPr>
          <a:xfrm>
            <a:off x="2803976" y="4900635"/>
            <a:ext cx="831912" cy="369332"/>
          </a:xfrm>
          <a:prstGeom prst="rect">
            <a:avLst/>
          </a:prstGeom>
          <a:noFill/>
        </p:spPr>
        <p:txBody>
          <a:bodyPr wrap="square" rtlCol="0">
            <a:spAutoFit/>
          </a:bodyPr>
          <a:lstStyle/>
          <a:p>
            <a:r>
              <a:rPr lang="en-US" dirty="0" smtClean="0"/>
              <a:t>900 ft.</a:t>
            </a:r>
            <a:endParaRPr lang="en-US" dirty="0"/>
          </a:p>
        </p:txBody>
      </p:sp>
      <p:sp>
        <p:nvSpPr>
          <p:cNvPr id="27" name="TextBox 26"/>
          <p:cNvSpPr txBox="1"/>
          <p:nvPr/>
        </p:nvSpPr>
        <p:spPr>
          <a:xfrm>
            <a:off x="2818634" y="5345926"/>
            <a:ext cx="1065339" cy="369332"/>
          </a:xfrm>
          <a:prstGeom prst="rect">
            <a:avLst/>
          </a:prstGeom>
          <a:noFill/>
        </p:spPr>
        <p:txBody>
          <a:bodyPr wrap="square" rtlCol="0">
            <a:spAutoFit/>
          </a:bodyPr>
          <a:lstStyle/>
          <a:p>
            <a:r>
              <a:rPr lang="en-US" dirty="0" smtClean="0"/>
              <a:t>1000 ft.</a:t>
            </a:r>
            <a:endParaRPr lang="en-US" dirty="0"/>
          </a:p>
        </p:txBody>
      </p:sp>
      <p:sp>
        <p:nvSpPr>
          <p:cNvPr id="28" name="TextBox 27"/>
          <p:cNvSpPr txBox="1"/>
          <p:nvPr/>
        </p:nvSpPr>
        <p:spPr>
          <a:xfrm>
            <a:off x="2815170" y="5860099"/>
            <a:ext cx="1065339" cy="369332"/>
          </a:xfrm>
          <a:prstGeom prst="rect">
            <a:avLst/>
          </a:prstGeom>
          <a:noFill/>
        </p:spPr>
        <p:txBody>
          <a:bodyPr wrap="square" rtlCol="0">
            <a:spAutoFit/>
          </a:bodyPr>
          <a:lstStyle/>
          <a:p>
            <a:r>
              <a:rPr lang="en-US" dirty="0" smtClean="0"/>
              <a:t>1100 ft.</a:t>
            </a:r>
            <a:endParaRPr lang="en-US" dirty="0"/>
          </a:p>
        </p:txBody>
      </p:sp>
      <p:sp>
        <p:nvSpPr>
          <p:cNvPr id="29" name="TextBox 28"/>
          <p:cNvSpPr txBox="1"/>
          <p:nvPr/>
        </p:nvSpPr>
        <p:spPr>
          <a:xfrm>
            <a:off x="2831174" y="6310142"/>
            <a:ext cx="1065339" cy="369332"/>
          </a:xfrm>
          <a:prstGeom prst="rect">
            <a:avLst/>
          </a:prstGeom>
          <a:noFill/>
        </p:spPr>
        <p:txBody>
          <a:bodyPr wrap="square" rtlCol="0">
            <a:spAutoFit/>
          </a:bodyPr>
          <a:lstStyle/>
          <a:p>
            <a:r>
              <a:rPr lang="en-US" dirty="0" smtClean="0"/>
              <a:t>1200 ft.</a:t>
            </a:r>
            <a:endParaRPr lang="en-US" dirty="0"/>
          </a:p>
        </p:txBody>
      </p:sp>
      <p:sp>
        <p:nvSpPr>
          <p:cNvPr id="7" name="TextBox 6"/>
          <p:cNvSpPr txBox="1"/>
          <p:nvPr/>
        </p:nvSpPr>
        <p:spPr>
          <a:xfrm>
            <a:off x="991753" y="5988"/>
            <a:ext cx="3613706" cy="338554"/>
          </a:xfrm>
          <a:prstGeom prst="rect">
            <a:avLst/>
          </a:prstGeom>
          <a:solidFill>
            <a:srgbClr val="AEE875"/>
          </a:solidFill>
          <a:ln>
            <a:solidFill>
              <a:srgbClr val="000000"/>
            </a:solidFill>
          </a:ln>
        </p:spPr>
        <p:txBody>
          <a:bodyPr wrap="square" rtlCol="0">
            <a:spAutoFit/>
          </a:bodyPr>
          <a:lstStyle/>
          <a:p>
            <a:r>
              <a:rPr lang="en-US" sz="1600" b="1" dirty="0" smtClean="0"/>
              <a:t>Core #1: Stokes A-30804 (</a:t>
            </a:r>
            <a:r>
              <a:rPr lang="en-US" sz="1600" b="1" dirty="0" err="1" smtClean="0"/>
              <a:t>Casmalia</a:t>
            </a:r>
            <a:r>
              <a:rPr lang="en-US" sz="1600" b="1" dirty="0" smtClean="0"/>
              <a:t> Hills)</a:t>
            </a:r>
            <a:endParaRPr lang="en-US" sz="1600" b="1" dirty="0"/>
          </a:p>
        </p:txBody>
      </p:sp>
      <p:cxnSp>
        <p:nvCxnSpPr>
          <p:cNvPr id="178" name="Straight Connector 177"/>
          <p:cNvCxnSpPr/>
          <p:nvPr/>
        </p:nvCxnSpPr>
        <p:spPr>
          <a:xfrm>
            <a:off x="2037285" y="554801"/>
            <a:ext cx="800831" cy="0"/>
          </a:xfrm>
          <a:prstGeom prst="line">
            <a:avLst/>
          </a:prstGeom>
        </p:spPr>
        <p:style>
          <a:lnRef idx="2">
            <a:schemeClr val="dk1"/>
          </a:lnRef>
          <a:fillRef idx="0">
            <a:schemeClr val="dk1"/>
          </a:fillRef>
          <a:effectRef idx="1">
            <a:schemeClr val="dk1"/>
          </a:effectRef>
          <a:fontRef idx="minor">
            <a:schemeClr val="tx1"/>
          </a:fontRef>
        </p:style>
      </p:cxnSp>
      <p:sp>
        <p:nvSpPr>
          <p:cNvPr id="179" name="TextBox 178"/>
          <p:cNvSpPr txBox="1"/>
          <p:nvPr/>
        </p:nvSpPr>
        <p:spPr>
          <a:xfrm>
            <a:off x="1810517" y="382687"/>
            <a:ext cx="355566" cy="307777"/>
          </a:xfrm>
          <a:prstGeom prst="rect">
            <a:avLst/>
          </a:prstGeom>
          <a:noFill/>
        </p:spPr>
        <p:txBody>
          <a:bodyPr wrap="square" rtlCol="0">
            <a:spAutoFit/>
          </a:bodyPr>
          <a:lstStyle/>
          <a:p>
            <a:r>
              <a:rPr lang="en-US" sz="1400" dirty="0"/>
              <a:t>0</a:t>
            </a:r>
          </a:p>
        </p:txBody>
      </p:sp>
      <p:sp>
        <p:nvSpPr>
          <p:cNvPr id="180" name="TextBox 179"/>
          <p:cNvSpPr txBox="1"/>
          <p:nvPr/>
        </p:nvSpPr>
        <p:spPr>
          <a:xfrm>
            <a:off x="2785790" y="381759"/>
            <a:ext cx="624837" cy="307777"/>
          </a:xfrm>
          <a:prstGeom prst="rect">
            <a:avLst/>
          </a:prstGeom>
          <a:noFill/>
        </p:spPr>
        <p:txBody>
          <a:bodyPr wrap="square" rtlCol="0">
            <a:spAutoFit/>
          </a:bodyPr>
          <a:lstStyle/>
          <a:p>
            <a:r>
              <a:rPr lang="en-US" sz="1400" dirty="0" smtClean="0"/>
              <a:t>150</a:t>
            </a:r>
            <a:endParaRPr lang="en-US" sz="1400" dirty="0"/>
          </a:p>
        </p:txBody>
      </p:sp>
      <p:sp>
        <p:nvSpPr>
          <p:cNvPr id="181" name="TextBox 180"/>
          <p:cNvSpPr txBox="1"/>
          <p:nvPr/>
        </p:nvSpPr>
        <p:spPr>
          <a:xfrm>
            <a:off x="2237325" y="297339"/>
            <a:ext cx="624837" cy="307777"/>
          </a:xfrm>
          <a:prstGeom prst="rect">
            <a:avLst/>
          </a:prstGeom>
          <a:noFill/>
        </p:spPr>
        <p:txBody>
          <a:bodyPr wrap="square" rtlCol="0">
            <a:spAutoFit/>
          </a:bodyPr>
          <a:lstStyle/>
          <a:p>
            <a:r>
              <a:rPr lang="en-US" sz="1400" dirty="0" smtClean="0"/>
              <a:t>API</a:t>
            </a:r>
            <a:endParaRPr lang="en-US" sz="1400" dirty="0"/>
          </a:p>
        </p:txBody>
      </p:sp>
      <p:cxnSp>
        <p:nvCxnSpPr>
          <p:cNvPr id="182" name="Straight Connector 181"/>
          <p:cNvCxnSpPr/>
          <p:nvPr/>
        </p:nvCxnSpPr>
        <p:spPr>
          <a:xfrm>
            <a:off x="2851885" y="487251"/>
            <a:ext cx="0" cy="135100"/>
          </a:xfrm>
          <a:prstGeom prst="line">
            <a:avLst/>
          </a:prstGeom>
        </p:spPr>
        <p:style>
          <a:lnRef idx="2">
            <a:schemeClr val="dk1"/>
          </a:lnRef>
          <a:fillRef idx="0">
            <a:schemeClr val="dk1"/>
          </a:fillRef>
          <a:effectRef idx="1">
            <a:schemeClr val="dk1"/>
          </a:effectRef>
          <a:fontRef idx="minor">
            <a:schemeClr val="tx1"/>
          </a:fontRef>
        </p:style>
      </p:cxnSp>
      <p:cxnSp>
        <p:nvCxnSpPr>
          <p:cNvPr id="183" name="Straight Connector 182"/>
          <p:cNvCxnSpPr/>
          <p:nvPr/>
        </p:nvCxnSpPr>
        <p:spPr>
          <a:xfrm>
            <a:off x="2037285" y="487251"/>
            <a:ext cx="0" cy="135100"/>
          </a:xfrm>
          <a:prstGeom prst="line">
            <a:avLst/>
          </a:prstGeom>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2037112" y="1222093"/>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5" name="Straight Connector 184"/>
          <p:cNvCxnSpPr/>
          <p:nvPr/>
        </p:nvCxnSpPr>
        <p:spPr>
          <a:xfrm>
            <a:off x="2054115" y="2911465"/>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6" name="Straight Connector 185"/>
          <p:cNvCxnSpPr/>
          <p:nvPr/>
        </p:nvCxnSpPr>
        <p:spPr>
          <a:xfrm>
            <a:off x="2049853" y="3447410"/>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7" name="Straight Connector 186"/>
          <p:cNvCxnSpPr/>
          <p:nvPr/>
        </p:nvCxnSpPr>
        <p:spPr>
          <a:xfrm>
            <a:off x="2052589" y="4010881"/>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8" name="Straight Connector 187"/>
          <p:cNvCxnSpPr/>
          <p:nvPr/>
        </p:nvCxnSpPr>
        <p:spPr>
          <a:xfrm>
            <a:off x="2053708" y="4564665"/>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9" name="Straight Connector 188"/>
          <p:cNvCxnSpPr/>
          <p:nvPr/>
        </p:nvCxnSpPr>
        <p:spPr>
          <a:xfrm>
            <a:off x="2053191" y="5112682"/>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91" name="Straight Connector 190"/>
          <p:cNvCxnSpPr/>
          <p:nvPr/>
        </p:nvCxnSpPr>
        <p:spPr>
          <a:xfrm>
            <a:off x="2052589" y="5550611"/>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92" name="Straight Connector 191"/>
          <p:cNvCxnSpPr/>
          <p:nvPr/>
        </p:nvCxnSpPr>
        <p:spPr>
          <a:xfrm>
            <a:off x="2052589" y="6057742"/>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93" name="Straight Connector 192"/>
          <p:cNvCxnSpPr/>
          <p:nvPr/>
        </p:nvCxnSpPr>
        <p:spPr>
          <a:xfrm>
            <a:off x="2047559" y="6544281"/>
            <a:ext cx="792525" cy="0"/>
          </a:xfrm>
          <a:prstGeom prst="line">
            <a:avLst/>
          </a:prstGeom>
        </p:spPr>
        <p:style>
          <a:lnRef idx="2">
            <a:schemeClr val="dk1"/>
          </a:lnRef>
          <a:fillRef idx="0">
            <a:schemeClr val="dk1"/>
          </a:fillRef>
          <a:effectRef idx="1">
            <a:schemeClr val="dk1"/>
          </a:effectRef>
          <a:fontRef idx="minor">
            <a:schemeClr val="tx1"/>
          </a:fontRef>
        </p:style>
      </p:cxnSp>
      <p:sp>
        <p:nvSpPr>
          <p:cNvPr id="194" name="Rectangle 193"/>
          <p:cNvSpPr/>
          <p:nvPr/>
        </p:nvSpPr>
        <p:spPr>
          <a:xfrm>
            <a:off x="1823340" y="1524719"/>
            <a:ext cx="201413" cy="218332"/>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1824494" y="1821344"/>
            <a:ext cx="200259" cy="283391"/>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1825219" y="3224384"/>
            <a:ext cx="200259" cy="676422"/>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a:off x="1823769" y="4318073"/>
            <a:ext cx="200259" cy="181357"/>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p:nvPr/>
        </p:nvSpPr>
        <p:spPr>
          <a:xfrm>
            <a:off x="1826079" y="4525238"/>
            <a:ext cx="197950" cy="238217"/>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1821050" y="5176806"/>
            <a:ext cx="197950" cy="45719"/>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p:nvPr/>
        </p:nvSpPr>
        <p:spPr>
          <a:xfrm>
            <a:off x="1824629" y="5337706"/>
            <a:ext cx="197950" cy="522393"/>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1833293" y="6139513"/>
            <a:ext cx="174651" cy="45719"/>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Rectangle 168"/>
          <p:cNvSpPr/>
          <p:nvPr/>
        </p:nvSpPr>
        <p:spPr>
          <a:xfrm>
            <a:off x="199901" y="1160262"/>
            <a:ext cx="226743" cy="231877"/>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p:cNvSpPr/>
          <p:nvPr/>
        </p:nvSpPr>
        <p:spPr>
          <a:xfrm>
            <a:off x="570056" y="1084763"/>
            <a:ext cx="575899" cy="338554"/>
          </a:xfrm>
          <a:prstGeom prst="rect">
            <a:avLst/>
          </a:prstGeom>
        </p:spPr>
        <p:txBody>
          <a:bodyPr wrap="none">
            <a:spAutoFit/>
          </a:bodyPr>
          <a:lstStyle/>
          <a:p>
            <a:r>
              <a:rPr lang="en-US" sz="1600" dirty="0" smtClean="0"/>
              <a:t>Core</a:t>
            </a:r>
            <a:endParaRPr lang="en-US" sz="1600" dirty="0"/>
          </a:p>
        </p:txBody>
      </p:sp>
      <p:sp>
        <p:nvSpPr>
          <p:cNvPr id="10" name="Rectangle 9"/>
          <p:cNvSpPr/>
          <p:nvPr/>
        </p:nvSpPr>
        <p:spPr>
          <a:xfrm>
            <a:off x="-340406" y="822193"/>
            <a:ext cx="1320011" cy="12567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a:off x="19423" y="6015955"/>
            <a:ext cx="2253063" cy="338554"/>
          </a:xfrm>
          <a:prstGeom prst="rect">
            <a:avLst/>
          </a:prstGeom>
        </p:spPr>
        <p:txBody>
          <a:bodyPr wrap="square">
            <a:spAutoFit/>
          </a:bodyPr>
          <a:lstStyle/>
          <a:p>
            <a:r>
              <a:rPr lang="en-US" sz="1600" dirty="0" smtClean="0">
                <a:solidFill>
                  <a:srgbClr val="000000"/>
                </a:solidFill>
              </a:rPr>
              <a:t>Total Core: 406 ft.</a:t>
            </a:r>
          </a:p>
        </p:txBody>
      </p:sp>
      <p:sp>
        <p:nvSpPr>
          <p:cNvPr id="173" name="Rectangle 172"/>
          <p:cNvSpPr/>
          <p:nvPr/>
        </p:nvSpPr>
        <p:spPr>
          <a:xfrm>
            <a:off x="4616332" y="6015955"/>
            <a:ext cx="2253063" cy="338554"/>
          </a:xfrm>
          <a:prstGeom prst="rect">
            <a:avLst/>
          </a:prstGeom>
        </p:spPr>
        <p:txBody>
          <a:bodyPr wrap="square">
            <a:spAutoFit/>
          </a:bodyPr>
          <a:lstStyle/>
          <a:p>
            <a:r>
              <a:rPr lang="en-US" sz="1600" dirty="0" smtClean="0">
                <a:solidFill>
                  <a:srgbClr val="000000"/>
                </a:solidFill>
              </a:rPr>
              <a:t>Total Core: 282 ft.</a:t>
            </a:r>
          </a:p>
        </p:txBody>
      </p:sp>
    </p:spTree>
    <p:extLst>
      <p:ext uri="{BB962C8B-B14F-4D97-AF65-F5344CB8AC3E}">
        <p14:creationId xmlns:p14="http://schemas.microsoft.com/office/powerpoint/2010/main" val="39583368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Purpose &amp; Importance of this study</a:t>
            </a:r>
            <a:endParaRPr lang="en-US" sz="3200" dirty="0"/>
          </a:p>
        </p:txBody>
      </p:sp>
      <p:sp>
        <p:nvSpPr>
          <p:cNvPr id="5" name="Rectangle 4"/>
          <p:cNvSpPr/>
          <p:nvPr/>
        </p:nvSpPr>
        <p:spPr>
          <a:xfrm>
            <a:off x="49210" y="1064811"/>
            <a:ext cx="9094790" cy="3170099"/>
          </a:xfrm>
          <a:prstGeom prst="rect">
            <a:avLst/>
          </a:prstGeom>
        </p:spPr>
        <p:txBody>
          <a:bodyPr wrap="square">
            <a:spAutoFit/>
          </a:bodyPr>
          <a:lstStyle/>
          <a:p>
            <a:pPr marL="457200" indent="-457200">
              <a:buFont typeface="+mj-lt"/>
              <a:buAutoNum type="arabicPeriod"/>
            </a:pPr>
            <a:r>
              <a:rPr lang="en-US" sz="2000" dirty="0" smtClean="0"/>
              <a:t>Characterize diatomaceous </a:t>
            </a:r>
            <a:r>
              <a:rPr lang="en-US" sz="2000" dirty="0" err="1" smtClean="0"/>
              <a:t>facies</a:t>
            </a:r>
            <a:r>
              <a:rPr lang="en-US" sz="2000" dirty="0" smtClean="0"/>
              <a:t> using core data</a:t>
            </a:r>
          </a:p>
          <a:p>
            <a:r>
              <a:rPr lang="en-US" sz="2000" dirty="0"/>
              <a:t>	</a:t>
            </a:r>
            <a:r>
              <a:rPr lang="en-US" sz="2000" dirty="0" smtClean="0"/>
              <a:t>	-Observational analyses</a:t>
            </a:r>
          </a:p>
          <a:p>
            <a:r>
              <a:rPr lang="en-US" sz="2000" dirty="0"/>
              <a:t>	</a:t>
            </a:r>
            <a:r>
              <a:rPr lang="en-US" sz="2000" dirty="0" smtClean="0"/>
              <a:t>	-Laboratory analyses </a:t>
            </a:r>
          </a:p>
          <a:p>
            <a:r>
              <a:rPr lang="en-US" sz="2000" dirty="0"/>
              <a:t>	</a:t>
            </a:r>
            <a:r>
              <a:rPr lang="en-US" sz="2000" dirty="0" smtClean="0"/>
              <a:t>	-</a:t>
            </a:r>
            <a:r>
              <a:rPr lang="en-US" sz="2000" dirty="0" err="1" smtClean="0"/>
              <a:t>Petrophysical</a:t>
            </a:r>
            <a:r>
              <a:rPr lang="en-US" sz="2000" dirty="0" smtClean="0"/>
              <a:t> analyses</a:t>
            </a:r>
          </a:p>
          <a:p>
            <a:endParaRPr lang="en-US" sz="2000" dirty="0" smtClean="0"/>
          </a:p>
          <a:p>
            <a:pPr marL="457200" indent="-457200">
              <a:buAutoNum type="arabicPeriod" startAt="2"/>
            </a:pPr>
            <a:r>
              <a:rPr lang="en-US" sz="2000" dirty="0" smtClean="0"/>
              <a:t>Understand relationships between diatomaceous </a:t>
            </a:r>
            <a:r>
              <a:rPr lang="en-US" sz="2000" dirty="0" err="1" smtClean="0"/>
              <a:t>facies</a:t>
            </a:r>
            <a:r>
              <a:rPr lang="en-US" sz="2000" dirty="0"/>
              <a:t>,</a:t>
            </a:r>
            <a:r>
              <a:rPr lang="en-US" sz="2000" dirty="0" smtClean="0"/>
              <a:t> depositional environment, and their effects on petroleum development and exploitation</a:t>
            </a:r>
          </a:p>
          <a:p>
            <a:endParaRPr lang="en-US" sz="2000" dirty="0" smtClean="0"/>
          </a:p>
          <a:p>
            <a:pPr marL="457200" indent="-457200">
              <a:buAutoNum type="arabicPeriod" startAt="2"/>
            </a:pPr>
            <a:r>
              <a:rPr lang="en-US" sz="2000" dirty="0" smtClean="0"/>
              <a:t>Data and interpretations from these two cores have yet to be published</a:t>
            </a:r>
            <a:r>
              <a:rPr lang="en-US" sz="2000" dirty="0"/>
              <a:t> </a:t>
            </a:r>
            <a:r>
              <a:rPr lang="en-US" sz="2000" dirty="0" smtClean="0"/>
              <a:t>and the data in this research can expand into several other theses </a:t>
            </a:r>
          </a:p>
        </p:txBody>
      </p:sp>
    </p:spTree>
    <p:extLst>
      <p:ext uri="{BB962C8B-B14F-4D97-AF65-F5344CB8AC3E}">
        <p14:creationId xmlns:p14="http://schemas.microsoft.com/office/powerpoint/2010/main" val="3035735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492" y="5552767"/>
            <a:ext cx="9144000" cy="1305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Analyses</a:t>
            </a:r>
            <a:endParaRPr lang="en-US" sz="3200" dirty="0"/>
          </a:p>
        </p:txBody>
      </p:sp>
      <p:sp>
        <p:nvSpPr>
          <p:cNvPr id="3" name="Rectangle 2"/>
          <p:cNvSpPr/>
          <p:nvPr/>
        </p:nvSpPr>
        <p:spPr>
          <a:xfrm>
            <a:off x="201551" y="1055790"/>
            <a:ext cx="2429245" cy="355375"/>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9461" y="1041833"/>
            <a:ext cx="2401335" cy="369332"/>
          </a:xfrm>
          <a:prstGeom prst="rect">
            <a:avLst/>
          </a:prstGeom>
          <a:noFill/>
          <a:effectLst/>
        </p:spPr>
        <p:txBody>
          <a:bodyPr wrap="square" rtlCol="0">
            <a:spAutoFit/>
          </a:bodyPr>
          <a:lstStyle/>
          <a:p>
            <a:r>
              <a:rPr lang="en-US" b="1" dirty="0" smtClean="0"/>
              <a:t>Observational Analyses</a:t>
            </a:r>
            <a:endParaRPr lang="en-US" b="1" dirty="0"/>
          </a:p>
        </p:txBody>
      </p:sp>
      <p:sp>
        <p:nvSpPr>
          <p:cNvPr id="6" name="Rectangle 5"/>
          <p:cNvSpPr/>
          <p:nvPr/>
        </p:nvSpPr>
        <p:spPr>
          <a:xfrm>
            <a:off x="16492" y="1250345"/>
            <a:ext cx="9127508" cy="1815882"/>
          </a:xfrm>
          <a:prstGeom prst="rect">
            <a:avLst/>
          </a:prstGeom>
        </p:spPr>
        <p:txBody>
          <a:bodyPr wrap="square">
            <a:spAutoFit/>
          </a:bodyPr>
          <a:lstStyle/>
          <a:p>
            <a:endParaRPr lang="en-US" sz="1600" dirty="0" smtClean="0"/>
          </a:p>
          <a:p>
            <a:pPr marL="342900" indent="-342900">
              <a:buFontTx/>
              <a:buAutoNum type="arabicParenR"/>
            </a:pPr>
            <a:r>
              <a:rPr lang="en-US" sz="1600" dirty="0" smtClean="0"/>
              <a:t>Characterize bedding and laminations (compositions, thickness, alternating intervals, stacking patterns, and </a:t>
            </a:r>
            <a:r>
              <a:rPr lang="en-US" sz="1600" dirty="0" err="1" smtClean="0"/>
              <a:t>cyclicity</a:t>
            </a:r>
            <a:r>
              <a:rPr lang="en-US" sz="1600" dirty="0" smtClean="0"/>
              <a:t> (if any))</a:t>
            </a:r>
          </a:p>
          <a:p>
            <a:pPr marL="342900" indent="-342900">
              <a:buFontTx/>
              <a:buAutoNum type="arabicParenR"/>
            </a:pPr>
            <a:endParaRPr lang="en-US" sz="1600" dirty="0"/>
          </a:p>
          <a:p>
            <a:pPr marL="342900" indent="-342900">
              <a:buFontTx/>
              <a:buAutoNum type="arabicParenR"/>
            </a:pPr>
            <a:r>
              <a:rPr lang="en-US" sz="1600" dirty="0" smtClean="0"/>
              <a:t>Analyze sedimentary structures and indicators for depositional environment (slump folds</a:t>
            </a:r>
            <a:r>
              <a:rPr lang="en-US" sz="1600" dirty="0"/>
              <a:t>, discontinuities, contacts, </a:t>
            </a:r>
            <a:r>
              <a:rPr lang="en-US" sz="1600" dirty="0" smtClean="0"/>
              <a:t>scours, fossils, laminations vs. massive units, debris flows, faults and more)</a:t>
            </a:r>
          </a:p>
          <a:p>
            <a:endParaRPr lang="en-US" sz="1600" dirty="0" smtClean="0"/>
          </a:p>
        </p:txBody>
      </p:sp>
      <p:sp>
        <p:nvSpPr>
          <p:cNvPr id="11" name="Rectangle 10"/>
          <p:cNvSpPr/>
          <p:nvPr/>
        </p:nvSpPr>
        <p:spPr>
          <a:xfrm>
            <a:off x="166274" y="3154338"/>
            <a:ext cx="2112994" cy="355375"/>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71504" y="3117701"/>
            <a:ext cx="2561348" cy="369332"/>
          </a:xfrm>
          <a:prstGeom prst="rect">
            <a:avLst/>
          </a:prstGeom>
          <a:noFill/>
          <a:effectLst/>
        </p:spPr>
        <p:txBody>
          <a:bodyPr wrap="square" rtlCol="0">
            <a:spAutoFit/>
          </a:bodyPr>
          <a:lstStyle/>
          <a:p>
            <a:r>
              <a:rPr lang="en-US" b="1" dirty="0" smtClean="0"/>
              <a:t>Laboratory Analyses</a:t>
            </a:r>
            <a:endParaRPr lang="en-US" b="1" dirty="0"/>
          </a:p>
        </p:txBody>
      </p:sp>
      <p:sp>
        <p:nvSpPr>
          <p:cNvPr id="14" name="Rectangle 13"/>
          <p:cNvSpPr/>
          <p:nvPr/>
        </p:nvSpPr>
        <p:spPr>
          <a:xfrm>
            <a:off x="4733" y="3330423"/>
            <a:ext cx="8678969" cy="1569660"/>
          </a:xfrm>
          <a:prstGeom prst="rect">
            <a:avLst/>
          </a:prstGeom>
        </p:spPr>
        <p:txBody>
          <a:bodyPr wrap="square">
            <a:spAutoFit/>
          </a:bodyPr>
          <a:lstStyle/>
          <a:p>
            <a:pPr marL="342900" indent="-342900">
              <a:buAutoNum type="arabicParenR"/>
            </a:pPr>
            <a:endParaRPr lang="en-US" sz="1600" dirty="0" smtClean="0"/>
          </a:p>
          <a:p>
            <a:pPr marL="342900" indent="-342900">
              <a:buFontTx/>
              <a:buAutoNum type="arabicParenR"/>
            </a:pPr>
            <a:r>
              <a:rPr lang="en-US" sz="1600" dirty="0" smtClean="0"/>
              <a:t>XRD- analyze composition, detrital vs. opal A content, bulk and clay mineralogy</a:t>
            </a:r>
          </a:p>
          <a:p>
            <a:pPr marL="342900" indent="-342900">
              <a:buFontTx/>
              <a:buAutoNum type="arabicParenR"/>
            </a:pPr>
            <a:endParaRPr lang="en-US" sz="1600" dirty="0" smtClean="0"/>
          </a:p>
          <a:p>
            <a:pPr marL="342900" indent="-342900">
              <a:buFontTx/>
              <a:buAutoNum type="arabicParenR"/>
            </a:pPr>
            <a:r>
              <a:rPr lang="en-US" sz="1600" dirty="0" smtClean="0"/>
              <a:t>SEM- analyze variations in morphology, packing, fragmentation of diatoms, </a:t>
            </a:r>
            <a:r>
              <a:rPr lang="en-US" sz="1600" dirty="0" err="1" smtClean="0"/>
              <a:t>microfabric</a:t>
            </a:r>
            <a:r>
              <a:rPr lang="en-US" sz="1600" dirty="0" smtClean="0"/>
              <a:t>, detrital content, matrix content, and </a:t>
            </a:r>
            <a:r>
              <a:rPr lang="en-US" sz="1600" dirty="0" err="1" smtClean="0"/>
              <a:t>diagenetic</a:t>
            </a:r>
            <a:r>
              <a:rPr lang="en-US" sz="1600" dirty="0" smtClean="0"/>
              <a:t> alteration</a:t>
            </a:r>
          </a:p>
          <a:p>
            <a:endParaRPr lang="en-US" sz="1600" dirty="0" smtClean="0"/>
          </a:p>
        </p:txBody>
      </p:sp>
      <p:sp>
        <p:nvSpPr>
          <p:cNvPr id="7" name="Rectangle 6"/>
          <p:cNvSpPr/>
          <p:nvPr/>
        </p:nvSpPr>
        <p:spPr>
          <a:xfrm>
            <a:off x="0" y="5386795"/>
            <a:ext cx="9144000" cy="830997"/>
          </a:xfrm>
          <a:prstGeom prst="rect">
            <a:avLst/>
          </a:prstGeom>
        </p:spPr>
        <p:txBody>
          <a:bodyPr wrap="square">
            <a:spAutoFit/>
          </a:bodyPr>
          <a:lstStyle/>
          <a:p>
            <a:pPr marL="342900" indent="-342900">
              <a:buAutoNum type="arabicParenR"/>
            </a:pPr>
            <a:r>
              <a:rPr lang="en-US" sz="1600" dirty="0" smtClean="0"/>
              <a:t>Analyze </a:t>
            </a:r>
            <a:r>
              <a:rPr lang="en-US" sz="1600" dirty="0" err="1"/>
              <a:t>petrophysical</a:t>
            </a:r>
            <a:r>
              <a:rPr lang="en-US" sz="1600" dirty="0"/>
              <a:t> characteristics (GR &amp; resistivity curves) </a:t>
            </a:r>
            <a:endParaRPr lang="en-US" sz="1600" dirty="0" smtClean="0"/>
          </a:p>
          <a:p>
            <a:endParaRPr lang="en-US" sz="1600" dirty="0" smtClean="0"/>
          </a:p>
          <a:p>
            <a:pPr marL="342900" indent="-342900">
              <a:buAutoNum type="arabicParenR"/>
            </a:pPr>
            <a:r>
              <a:rPr lang="en-US" sz="1600" dirty="0" smtClean="0"/>
              <a:t>Correlate nearby wells to examine the lateral extent of the identified units</a:t>
            </a:r>
            <a:endParaRPr lang="en-US" sz="1600" dirty="0"/>
          </a:p>
        </p:txBody>
      </p:sp>
      <p:sp>
        <p:nvSpPr>
          <p:cNvPr id="12" name="Rectangle 11"/>
          <p:cNvSpPr/>
          <p:nvPr/>
        </p:nvSpPr>
        <p:spPr>
          <a:xfrm>
            <a:off x="149703" y="4966692"/>
            <a:ext cx="2356358" cy="355375"/>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7613" y="4952735"/>
            <a:ext cx="3227650" cy="369332"/>
          </a:xfrm>
          <a:prstGeom prst="rect">
            <a:avLst/>
          </a:prstGeom>
          <a:noFill/>
          <a:effectLst/>
        </p:spPr>
        <p:txBody>
          <a:bodyPr wrap="square" rtlCol="0">
            <a:spAutoFit/>
          </a:bodyPr>
          <a:lstStyle/>
          <a:p>
            <a:r>
              <a:rPr lang="en-US" b="1" dirty="0" err="1" smtClean="0"/>
              <a:t>Petrophysical</a:t>
            </a:r>
            <a:r>
              <a:rPr lang="en-US" b="1" dirty="0" smtClean="0"/>
              <a:t> Analyses</a:t>
            </a:r>
            <a:endParaRPr lang="en-US" b="1" dirty="0"/>
          </a:p>
        </p:txBody>
      </p:sp>
    </p:spTree>
    <p:extLst>
      <p:ext uri="{BB962C8B-B14F-4D97-AF65-F5344CB8AC3E}">
        <p14:creationId xmlns:p14="http://schemas.microsoft.com/office/powerpoint/2010/main" val="8475516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Presentation Outline</a:t>
            </a:r>
            <a:endParaRPr lang="en-US" sz="3200" dirty="0"/>
          </a:p>
        </p:txBody>
      </p:sp>
      <p:sp>
        <p:nvSpPr>
          <p:cNvPr id="5" name="Rectangle 4"/>
          <p:cNvSpPr/>
          <p:nvPr/>
        </p:nvSpPr>
        <p:spPr>
          <a:xfrm>
            <a:off x="553853" y="1537345"/>
            <a:ext cx="8347680" cy="2554545"/>
          </a:xfrm>
          <a:prstGeom prst="rect">
            <a:avLst/>
          </a:prstGeom>
        </p:spPr>
        <p:txBody>
          <a:bodyPr wrap="square">
            <a:spAutoFit/>
          </a:bodyPr>
          <a:lstStyle/>
          <a:p>
            <a:pPr algn="ctr"/>
            <a:r>
              <a:rPr lang="en-US" sz="3200" b="1" dirty="0" smtClean="0">
                <a:solidFill>
                  <a:srgbClr val="110951"/>
                </a:solidFill>
              </a:rPr>
              <a:t>Introduction/Purpose/Importance</a:t>
            </a:r>
            <a:endParaRPr lang="en-US" sz="3200" b="1" dirty="0">
              <a:solidFill>
                <a:srgbClr val="110951"/>
              </a:solidFill>
            </a:endParaRPr>
          </a:p>
          <a:p>
            <a:pPr algn="ctr"/>
            <a:r>
              <a:rPr lang="en-US" sz="3200" b="1" dirty="0" smtClean="0">
                <a:solidFill>
                  <a:srgbClr val="110951"/>
                </a:solidFill>
              </a:rPr>
              <a:t>Geology/Stratigraphy/Structure</a:t>
            </a:r>
          </a:p>
          <a:p>
            <a:pPr algn="ctr"/>
            <a:r>
              <a:rPr lang="en-US" sz="3200" b="1" dirty="0" smtClean="0">
                <a:solidFill>
                  <a:srgbClr val="110951"/>
                </a:solidFill>
              </a:rPr>
              <a:t>Data</a:t>
            </a:r>
            <a:r>
              <a:rPr lang="en-US" sz="3200" b="1" dirty="0">
                <a:solidFill>
                  <a:srgbClr val="110951"/>
                </a:solidFill>
              </a:rPr>
              <a:t> </a:t>
            </a:r>
            <a:r>
              <a:rPr lang="en-US" sz="3200" b="1" dirty="0" smtClean="0">
                <a:solidFill>
                  <a:srgbClr val="110951"/>
                </a:solidFill>
              </a:rPr>
              <a:t>and Methodology</a:t>
            </a:r>
          </a:p>
          <a:p>
            <a:pPr algn="ctr"/>
            <a:r>
              <a:rPr lang="en-US" sz="3200" b="1" dirty="0" smtClean="0">
                <a:solidFill>
                  <a:srgbClr val="110951"/>
                </a:solidFill>
              </a:rPr>
              <a:t>Current Progress</a:t>
            </a:r>
          </a:p>
          <a:p>
            <a:pPr algn="ctr"/>
            <a:r>
              <a:rPr lang="en-US" sz="3200" b="1" dirty="0" smtClean="0">
                <a:solidFill>
                  <a:srgbClr val="110951"/>
                </a:solidFill>
              </a:rPr>
              <a:t>Conclusion</a:t>
            </a:r>
          </a:p>
        </p:txBody>
      </p:sp>
      <p:sp>
        <p:nvSpPr>
          <p:cNvPr id="6" name="Right Arrow 5"/>
          <p:cNvSpPr/>
          <p:nvPr/>
        </p:nvSpPr>
        <p:spPr>
          <a:xfrm>
            <a:off x="2728060" y="3179476"/>
            <a:ext cx="552667" cy="352747"/>
          </a:xfrm>
          <a:prstGeom prst="rightArrow">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374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1077218"/>
          </a:xfrm>
          <a:prstGeom prst="rect">
            <a:avLst/>
          </a:prstGeom>
        </p:spPr>
        <p:txBody>
          <a:bodyPr wrap="square">
            <a:spAutoFit/>
          </a:bodyPr>
          <a:lstStyle/>
          <a:p>
            <a:pPr algn="r"/>
            <a:r>
              <a:rPr lang="en-US" sz="3200" b="1" dirty="0" smtClean="0">
                <a:solidFill>
                  <a:srgbClr val="110951"/>
                </a:solidFill>
              </a:rPr>
              <a:t>Previous Research on Sisquoc Formation Diatomaceous Sediments</a:t>
            </a:r>
            <a:endParaRPr lang="en-US" sz="3200" dirty="0"/>
          </a:p>
        </p:txBody>
      </p:sp>
      <p:pic>
        <p:nvPicPr>
          <p:cNvPr id="5" name="Picture 4" descr="Screen Shot 2013-10-10 at 10.58.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67" y="1853788"/>
            <a:ext cx="3944722" cy="3479971"/>
          </a:xfrm>
          <a:prstGeom prst="rect">
            <a:avLst/>
          </a:prstGeom>
        </p:spPr>
      </p:pic>
      <p:sp>
        <p:nvSpPr>
          <p:cNvPr id="6" name="Rectangle 5"/>
          <p:cNvSpPr/>
          <p:nvPr/>
        </p:nvSpPr>
        <p:spPr>
          <a:xfrm>
            <a:off x="0" y="1093033"/>
            <a:ext cx="5221476" cy="5139870"/>
          </a:xfrm>
          <a:prstGeom prst="rect">
            <a:avLst/>
          </a:prstGeom>
        </p:spPr>
        <p:txBody>
          <a:bodyPr wrap="square">
            <a:spAutoFit/>
          </a:bodyPr>
          <a:lstStyle/>
          <a:p>
            <a:r>
              <a:rPr lang="en-US" sz="2000" b="1" dirty="0" smtClean="0"/>
              <a:t>Outcrop Studies:</a:t>
            </a:r>
          </a:p>
          <a:p>
            <a:pPr marL="285750" indent="-285750">
              <a:buFont typeface="Arial"/>
              <a:buChar char="•"/>
            </a:pPr>
            <a:r>
              <a:rPr lang="en-US" sz="1600" b="1" dirty="0" smtClean="0"/>
              <a:t>Ramirez, 1990</a:t>
            </a:r>
          </a:p>
          <a:p>
            <a:r>
              <a:rPr lang="en-US" sz="1600" b="1" dirty="0"/>
              <a:t>	</a:t>
            </a:r>
            <a:r>
              <a:rPr lang="en-US" sz="1600" b="1" dirty="0" smtClean="0"/>
              <a:t>	-</a:t>
            </a:r>
            <a:r>
              <a:rPr lang="en-US" sz="1600" dirty="0" smtClean="0"/>
              <a:t>Sedimentary structures (laminations, grading, 		microfossils, sandstone laminations, scour 		</a:t>
            </a:r>
            <a:r>
              <a:rPr lang="en-US" sz="1600" dirty="0"/>
              <a:t> </a:t>
            </a:r>
            <a:r>
              <a:rPr lang="en-US" sz="1600" dirty="0" smtClean="0"/>
              <a:t>  		surfaces, discontinuities, faults, slump folds, 		</a:t>
            </a:r>
            <a:r>
              <a:rPr lang="en-US" sz="1600" dirty="0" err="1" smtClean="0"/>
              <a:t>breccias</a:t>
            </a:r>
            <a:r>
              <a:rPr lang="en-US" sz="1600" dirty="0" smtClean="0"/>
              <a:t> and more)</a:t>
            </a:r>
            <a:endParaRPr lang="en-US" sz="1600" b="1" dirty="0" smtClean="0"/>
          </a:p>
          <a:p>
            <a:r>
              <a:rPr lang="en-US" sz="1600" dirty="0"/>
              <a:t>	</a:t>
            </a:r>
            <a:r>
              <a:rPr lang="en-US" sz="1600" dirty="0" smtClean="0"/>
              <a:t>	-</a:t>
            </a:r>
            <a:r>
              <a:rPr lang="en-US" sz="1600" dirty="0" err="1" smtClean="0"/>
              <a:t>Pedernales</a:t>
            </a:r>
            <a:r>
              <a:rPr lang="en-US" sz="1600" dirty="0" smtClean="0"/>
              <a:t>, Mussel Rock, Sweeney Road, 		 </a:t>
            </a:r>
            <a:r>
              <a:rPr lang="en-US" sz="1600" dirty="0"/>
              <a:t>	</a:t>
            </a:r>
            <a:r>
              <a:rPr lang="en-US" sz="1600" dirty="0" smtClean="0"/>
              <a:t>	 Lompoc Hills and, </a:t>
            </a:r>
            <a:r>
              <a:rPr lang="en-US" sz="1600" dirty="0" err="1" smtClean="0"/>
              <a:t>Casmalia</a:t>
            </a:r>
            <a:r>
              <a:rPr lang="en-US" sz="1600" dirty="0"/>
              <a:t> </a:t>
            </a:r>
            <a:r>
              <a:rPr lang="en-US" sz="1600" dirty="0" smtClean="0"/>
              <a:t>Hills</a:t>
            </a:r>
          </a:p>
          <a:p>
            <a:endParaRPr lang="en-US" sz="1600" dirty="0"/>
          </a:p>
          <a:p>
            <a:r>
              <a:rPr lang="en-US" sz="2000" b="1" dirty="0" smtClean="0"/>
              <a:t>Core Studies:</a:t>
            </a:r>
            <a:endParaRPr lang="en-US" sz="1600" dirty="0"/>
          </a:p>
          <a:p>
            <a:pPr marL="285750" indent="-285750">
              <a:buFont typeface="Arial"/>
              <a:buChar char="•"/>
            </a:pPr>
            <a:r>
              <a:rPr lang="en-US" sz="1600" b="1" dirty="0" smtClean="0"/>
              <a:t>Henderson et al., 1984 (Union Oil)</a:t>
            </a:r>
          </a:p>
          <a:p>
            <a:r>
              <a:rPr lang="en-US" sz="1600" dirty="0"/>
              <a:t>	</a:t>
            </a:r>
            <a:r>
              <a:rPr lang="en-US" sz="1600" dirty="0" smtClean="0"/>
              <a:t>	Identified various </a:t>
            </a:r>
            <a:r>
              <a:rPr lang="en-US" sz="1600" dirty="0" err="1" smtClean="0"/>
              <a:t>lithologies</a:t>
            </a:r>
            <a:r>
              <a:rPr lang="en-US" sz="1600" dirty="0" smtClean="0"/>
              <a:t>:</a:t>
            </a:r>
          </a:p>
          <a:p>
            <a:r>
              <a:rPr lang="en-US" sz="1600" b="1" dirty="0"/>
              <a:t>	</a:t>
            </a:r>
            <a:r>
              <a:rPr lang="en-US" sz="1600" b="1" dirty="0" smtClean="0"/>
              <a:t>	</a:t>
            </a:r>
            <a:r>
              <a:rPr lang="en-US" sz="1600" dirty="0" smtClean="0"/>
              <a:t>-</a:t>
            </a:r>
            <a:r>
              <a:rPr lang="en-US" sz="1600" dirty="0" err="1" smtClean="0"/>
              <a:t>Claystone</a:t>
            </a:r>
            <a:r>
              <a:rPr lang="en-US" sz="1600" dirty="0" smtClean="0"/>
              <a:t>, diatomaceous </a:t>
            </a:r>
            <a:r>
              <a:rPr lang="en-US" sz="1600" dirty="0" err="1" smtClean="0"/>
              <a:t>claystone</a:t>
            </a:r>
            <a:r>
              <a:rPr lang="en-US" sz="1600" dirty="0" smtClean="0"/>
              <a:t>, opal-CT 		   bearing </a:t>
            </a:r>
            <a:r>
              <a:rPr lang="en-US" sz="1600" dirty="0" err="1" smtClean="0"/>
              <a:t>claystone</a:t>
            </a:r>
            <a:endParaRPr lang="en-US" sz="1600" dirty="0" smtClean="0"/>
          </a:p>
          <a:p>
            <a:r>
              <a:rPr lang="en-US" sz="1600" b="1" dirty="0"/>
              <a:t>	</a:t>
            </a:r>
            <a:r>
              <a:rPr lang="en-US" sz="1600" b="1" dirty="0" smtClean="0"/>
              <a:t>	</a:t>
            </a:r>
            <a:r>
              <a:rPr lang="en-US" sz="1600" dirty="0" smtClean="0"/>
              <a:t>-Mudstone, diatomaceous mudstone, opal-CT 	</a:t>
            </a:r>
            <a:r>
              <a:rPr lang="en-US" sz="1600" dirty="0"/>
              <a:t>	</a:t>
            </a:r>
            <a:r>
              <a:rPr lang="en-US" sz="1600" dirty="0" smtClean="0"/>
              <a:t>   bearing mudstone, pebbly mudstone</a:t>
            </a:r>
          </a:p>
          <a:p>
            <a:r>
              <a:rPr lang="en-US" sz="1600" dirty="0"/>
              <a:t>	</a:t>
            </a:r>
            <a:r>
              <a:rPr lang="en-US" sz="1600" dirty="0" smtClean="0"/>
              <a:t>	-Conglomerate</a:t>
            </a:r>
          </a:p>
          <a:p>
            <a:r>
              <a:rPr lang="en-US" sz="1600" dirty="0" smtClean="0"/>
              <a:t>		-Sandstone</a:t>
            </a:r>
          </a:p>
          <a:p>
            <a:r>
              <a:rPr lang="en-US" sz="1600" dirty="0"/>
              <a:t>	</a:t>
            </a:r>
            <a:r>
              <a:rPr lang="en-US" sz="1600" dirty="0" smtClean="0"/>
              <a:t>	-Dolomite</a:t>
            </a:r>
          </a:p>
          <a:p>
            <a:r>
              <a:rPr lang="en-US" sz="1600" dirty="0"/>
              <a:t>	</a:t>
            </a:r>
            <a:r>
              <a:rPr lang="en-US" sz="1600" dirty="0" smtClean="0"/>
              <a:t>	-Interpretations of environments</a:t>
            </a:r>
          </a:p>
        </p:txBody>
      </p:sp>
      <p:sp>
        <p:nvSpPr>
          <p:cNvPr id="2" name="Rectangle 1"/>
          <p:cNvSpPr/>
          <p:nvPr/>
        </p:nvSpPr>
        <p:spPr>
          <a:xfrm>
            <a:off x="7411247" y="5244497"/>
            <a:ext cx="1686542" cy="369332"/>
          </a:xfrm>
          <a:prstGeom prst="rect">
            <a:avLst/>
          </a:prstGeom>
        </p:spPr>
        <p:txBody>
          <a:bodyPr wrap="none">
            <a:spAutoFit/>
          </a:bodyPr>
          <a:lstStyle/>
          <a:p>
            <a:r>
              <a:rPr lang="en-US" b="1" dirty="0" smtClean="0"/>
              <a:t>(Ramirez</a:t>
            </a:r>
            <a:r>
              <a:rPr lang="en-US" b="1" dirty="0"/>
              <a:t>, </a:t>
            </a:r>
            <a:r>
              <a:rPr lang="en-US" b="1" dirty="0" smtClean="0"/>
              <a:t>1990)</a:t>
            </a:r>
            <a:endParaRPr lang="en-US" b="1" dirty="0"/>
          </a:p>
        </p:txBody>
      </p:sp>
    </p:spTree>
    <p:extLst>
      <p:ext uri="{BB962C8B-B14F-4D97-AF65-F5344CB8AC3E}">
        <p14:creationId xmlns:p14="http://schemas.microsoft.com/office/powerpoint/2010/main" val="15986954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angle 296"/>
          <p:cNvSpPr/>
          <p:nvPr/>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6948610" y="17672"/>
            <a:ext cx="896710" cy="6858000"/>
          </a:xfrm>
          <a:prstGeom prst="rect">
            <a:avLst/>
          </a:prstGeom>
        </p:spPr>
      </p:pic>
      <p:sp>
        <p:nvSpPr>
          <p:cNvPr id="12" name="TextBox 11"/>
          <p:cNvSpPr txBox="1"/>
          <p:nvPr/>
        </p:nvSpPr>
        <p:spPr>
          <a:xfrm>
            <a:off x="7797501" y="884338"/>
            <a:ext cx="831912" cy="369332"/>
          </a:xfrm>
          <a:prstGeom prst="rect">
            <a:avLst/>
          </a:prstGeom>
          <a:noFill/>
        </p:spPr>
        <p:txBody>
          <a:bodyPr wrap="square" rtlCol="0">
            <a:spAutoFit/>
          </a:bodyPr>
          <a:lstStyle/>
          <a:p>
            <a:r>
              <a:rPr lang="en-US" dirty="0"/>
              <a:t>3</a:t>
            </a:r>
            <a:r>
              <a:rPr lang="en-US" dirty="0" smtClean="0"/>
              <a:t>00 ft.</a:t>
            </a:r>
            <a:endParaRPr lang="en-US" dirty="0"/>
          </a:p>
        </p:txBody>
      </p:sp>
      <p:sp>
        <p:nvSpPr>
          <p:cNvPr id="13" name="TextBox 12"/>
          <p:cNvSpPr txBox="1"/>
          <p:nvPr/>
        </p:nvSpPr>
        <p:spPr>
          <a:xfrm>
            <a:off x="7797501" y="1811509"/>
            <a:ext cx="831912" cy="369332"/>
          </a:xfrm>
          <a:prstGeom prst="rect">
            <a:avLst/>
          </a:prstGeom>
          <a:noFill/>
        </p:spPr>
        <p:txBody>
          <a:bodyPr wrap="square" rtlCol="0">
            <a:spAutoFit/>
          </a:bodyPr>
          <a:lstStyle/>
          <a:p>
            <a:r>
              <a:rPr lang="en-US" dirty="0" smtClean="0"/>
              <a:t>400 ft.</a:t>
            </a:r>
            <a:endParaRPr lang="en-US" dirty="0"/>
          </a:p>
        </p:txBody>
      </p:sp>
      <p:sp>
        <p:nvSpPr>
          <p:cNvPr id="14" name="TextBox 13"/>
          <p:cNvSpPr txBox="1"/>
          <p:nvPr/>
        </p:nvSpPr>
        <p:spPr>
          <a:xfrm>
            <a:off x="7782685" y="2719568"/>
            <a:ext cx="831912" cy="369332"/>
          </a:xfrm>
          <a:prstGeom prst="rect">
            <a:avLst/>
          </a:prstGeom>
          <a:noFill/>
        </p:spPr>
        <p:txBody>
          <a:bodyPr wrap="square" rtlCol="0">
            <a:spAutoFit/>
          </a:bodyPr>
          <a:lstStyle/>
          <a:p>
            <a:r>
              <a:rPr lang="en-US" dirty="0"/>
              <a:t>5</a:t>
            </a:r>
            <a:r>
              <a:rPr lang="en-US" dirty="0" smtClean="0"/>
              <a:t>00 ft.</a:t>
            </a:r>
            <a:endParaRPr lang="en-US" dirty="0"/>
          </a:p>
        </p:txBody>
      </p:sp>
      <p:sp>
        <p:nvSpPr>
          <p:cNvPr id="15" name="TextBox 14"/>
          <p:cNvSpPr txBox="1"/>
          <p:nvPr/>
        </p:nvSpPr>
        <p:spPr>
          <a:xfrm>
            <a:off x="7790991" y="3645811"/>
            <a:ext cx="831912" cy="369332"/>
          </a:xfrm>
          <a:prstGeom prst="rect">
            <a:avLst/>
          </a:prstGeom>
          <a:noFill/>
        </p:spPr>
        <p:txBody>
          <a:bodyPr wrap="square" rtlCol="0">
            <a:spAutoFit/>
          </a:bodyPr>
          <a:lstStyle/>
          <a:p>
            <a:r>
              <a:rPr lang="en-US" dirty="0" smtClean="0"/>
              <a:t>600 ft.</a:t>
            </a:r>
            <a:endParaRPr lang="en-US" dirty="0"/>
          </a:p>
        </p:txBody>
      </p:sp>
      <p:sp>
        <p:nvSpPr>
          <p:cNvPr id="16" name="TextBox 15"/>
          <p:cNvSpPr txBox="1"/>
          <p:nvPr/>
        </p:nvSpPr>
        <p:spPr>
          <a:xfrm>
            <a:off x="7779622" y="4553133"/>
            <a:ext cx="831912" cy="369332"/>
          </a:xfrm>
          <a:prstGeom prst="rect">
            <a:avLst/>
          </a:prstGeom>
          <a:noFill/>
        </p:spPr>
        <p:txBody>
          <a:bodyPr wrap="square" rtlCol="0">
            <a:spAutoFit/>
          </a:bodyPr>
          <a:lstStyle/>
          <a:p>
            <a:r>
              <a:rPr lang="en-US" dirty="0"/>
              <a:t>7</a:t>
            </a:r>
            <a:r>
              <a:rPr lang="en-US" dirty="0" smtClean="0"/>
              <a:t>00 ft.</a:t>
            </a:r>
            <a:endParaRPr lang="en-US" dirty="0"/>
          </a:p>
        </p:txBody>
      </p:sp>
      <p:sp>
        <p:nvSpPr>
          <p:cNvPr id="17" name="TextBox 16"/>
          <p:cNvSpPr txBox="1"/>
          <p:nvPr/>
        </p:nvSpPr>
        <p:spPr>
          <a:xfrm>
            <a:off x="7779622" y="5479818"/>
            <a:ext cx="831912" cy="369332"/>
          </a:xfrm>
          <a:prstGeom prst="rect">
            <a:avLst/>
          </a:prstGeom>
          <a:noFill/>
        </p:spPr>
        <p:txBody>
          <a:bodyPr wrap="square" rtlCol="0">
            <a:spAutoFit/>
          </a:bodyPr>
          <a:lstStyle/>
          <a:p>
            <a:r>
              <a:rPr lang="en-US" dirty="0" smtClean="0"/>
              <a:t>800 ft.</a:t>
            </a:r>
            <a:endParaRPr lang="en-US" dirty="0"/>
          </a:p>
        </p:txBody>
      </p:sp>
      <p:cxnSp>
        <p:nvCxnSpPr>
          <p:cNvPr id="45" name="Straight Connector 44"/>
          <p:cNvCxnSpPr/>
          <p:nvPr/>
        </p:nvCxnSpPr>
        <p:spPr>
          <a:xfrm>
            <a:off x="7014121" y="1084762"/>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a:off x="7010724" y="2020238"/>
            <a:ext cx="783669" cy="0"/>
          </a:xfrm>
          <a:prstGeom prst="line">
            <a:avLst/>
          </a:prstGeom>
        </p:spPr>
        <p:style>
          <a:lnRef idx="2">
            <a:schemeClr val="dk1"/>
          </a:lnRef>
          <a:fillRef idx="0">
            <a:schemeClr val="dk1"/>
          </a:fillRef>
          <a:effectRef idx="1">
            <a:schemeClr val="dk1"/>
          </a:effectRef>
          <a:fontRef idx="minor">
            <a:schemeClr val="tx1"/>
          </a:fontRef>
        </p:style>
      </p:cxnSp>
      <p:sp>
        <p:nvSpPr>
          <p:cNvPr id="58" name="Rectangle 57"/>
          <p:cNvSpPr/>
          <p:nvPr/>
        </p:nvSpPr>
        <p:spPr>
          <a:xfrm>
            <a:off x="6854246" y="815875"/>
            <a:ext cx="114273" cy="268888"/>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p:cNvCxnSpPr/>
          <p:nvPr/>
        </p:nvCxnSpPr>
        <p:spPr>
          <a:xfrm>
            <a:off x="7022476" y="2916987"/>
            <a:ext cx="771917" cy="0"/>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a:off x="7020631" y="3837283"/>
            <a:ext cx="765407"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p:cNvCxnSpPr/>
          <p:nvPr/>
        </p:nvCxnSpPr>
        <p:spPr>
          <a:xfrm>
            <a:off x="7005173" y="4763455"/>
            <a:ext cx="797575" cy="0"/>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p:cNvCxnSpPr/>
          <p:nvPr/>
        </p:nvCxnSpPr>
        <p:spPr>
          <a:xfrm>
            <a:off x="6992344" y="5690140"/>
            <a:ext cx="810404" cy="0"/>
          </a:xfrm>
          <a:prstGeom prst="line">
            <a:avLst/>
          </a:prstGeom>
        </p:spPr>
        <p:style>
          <a:lnRef idx="2">
            <a:schemeClr val="dk1"/>
          </a:lnRef>
          <a:fillRef idx="0">
            <a:schemeClr val="dk1"/>
          </a:fillRef>
          <a:effectRef idx="1">
            <a:schemeClr val="dk1"/>
          </a:effectRef>
          <a:fontRef idx="minor">
            <a:schemeClr val="tx1"/>
          </a:fontRef>
        </p:style>
      </p:cxnSp>
      <p:sp>
        <p:nvSpPr>
          <p:cNvPr id="73" name="TextBox 72"/>
          <p:cNvSpPr txBox="1"/>
          <p:nvPr/>
        </p:nvSpPr>
        <p:spPr>
          <a:xfrm>
            <a:off x="7759014" y="6382772"/>
            <a:ext cx="831912" cy="369332"/>
          </a:xfrm>
          <a:prstGeom prst="rect">
            <a:avLst/>
          </a:prstGeom>
          <a:noFill/>
        </p:spPr>
        <p:txBody>
          <a:bodyPr wrap="square" rtlCol="0">
            <a:spAutoFit/>
          </a:bodyPr>
          <a:lstStyle/>
          <a:p>
            <a:r>
              <a:rPr lang="en-US" dirty="0"/>
              <a:t>9</a:t>
            </a:r>
            <a:r>
              <a:rPr lang="en-US" dirty="0" smtClean="0"/>
              <a:t>00 ft.</a:t>
            </a:r>
            <a:endParaRPr lang="en-US" dirty="0"/>
          </a:p>
        </p:txBody>
      </p:sp>
      <p:cxnSp>
        <p:nvCxnSpPr>
          <p:cNvPr id="74" name="Straight Connector 73"/>
          <p:cNvCxnSpPr/>
          <p:nvPr/>
        </p:nvCxnSpPr>
        <p:spPr>
          <a:xfrm>
            <a:off x="7022476" y="6612201"/>
            <a:ext cx="771917" cy="0"/>
          </a:xfrm>
          <a:prstGeom prst="line">
            <a:avLst/>
          </a:prstGeom>
        </p:spPr>
        <p:style>
          <a:lnRef idx="2">
            <a:schemeClr val="dk1"/>
          </a:lnRef>
          <a:fillRef idx="0">
            <a:schemeClr val="dk1"/>
          </a:fillRef>
          <a:effectRef idx="1">
            <a:schemeClr val="dk1"/>
          </a:effectRef>
          <a:fontRef idx="minor">
            <a:schemeClr val="tx1"/>
          </a:fontRef>
        </p:style>
      </p:cxnSp>
      <p:sp>
        <p:nvSpPr>
          <p:cNvPr id="75" name="Rectangle 74"/>
          <p:cNvSpPr/>
          <p:nvPr/>
        </p:nvSpPr>
        <p:spPr>
          <a:xfrm>
            <a:off x="6854246" y="2289402"/>
            <a:ext cx="117719" cy="45719"/>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6854246" y="2347252"/>
            <a:ext cx="120090" cy="436005"/>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6849089" y="2961851"/>
            <a:ext cx="126025" cy="127049"/>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6849664" y="3114773"/>
            <a:ext cx="125450" cy="1080884"/>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6849089" y="4217079"/>
            <a:ext cx="126026" cy="196396"/>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6849089" y="4422259"/>
            <a:ext cx="126026" cy="196396"/>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871734" y="5347101"/>
            <a:ext cx="108338" cy="272823"/>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a:off x="5063329" y="39412"/>
            <a:ext cx="3335969" cy="6375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851723" y="13078"/>
            <a:ext cx="3171138" cy="337390"/>
          </a:xfrm>
          <a:prstGeom prst="rect">
            <a:avLst/>
          </a:prstGeom>
          <a:solidFill>
            <a:srgbClr val="AEE875"/>
          </a:solidFill>
          <a:ln>
            <a:solidFill>
              <a:srgbClr val="000000"/>
            </a:solidFill>
          </a:ln>
        </p:spPr>
        <p:txBody>
          <a:bodyPr wrap="square" rtlCol="0">
            <a:spAutoFit/>
          </a:bodyPr>
          <a:lstStyle/>
          <a:p>
            <a:pPr algn="ctr"/>
            <a:r>
              <a:rPr lang="en-US" sz="1600" b="1" dirty="0" smtClean="0"/>
              <a:t>Core #2: </a:t>
            </a:r>
            <a:r>
              <a:rPr lang="en-US" sz="1600" b="1" dirty="0" err="1" smtClean="0"/>
              <a:t>Newlove</a:t>
            </a:r>
            <a:r>
              <a:rPr lang="en-US" sz="1600" b="1" dirty="0" smtClean="0"/>
              <a:t> 76-RD1 (</a:t>
            </a:r>
            <a:r>
              <a:rPr lang="en-US" sz="1600" b="1" dirty="0" err="1" smtClean="0"/>
              <a:t>Orcutt</a:t>
            </a:r>
            <a:r>
              <a:rPr lang="en-US" sz="1600" b="1" dirty="0" smtClean="0"/>
              <a:t>)</a:t>
            </a:r>
            <a:endParaRPr lang="en-US" sz="1600" b="1" dirty="0"/>
          </a:p>
        </p:txBody>
      </p:sp>
      <p:cxnSp>
        <p:nvCxnSpPr>
          <p:cNvPr id="135" name="Straight Connector 134"/>
          <p:cNvCxnSpPr/>
          <p:nvPr/>
        </p:nvCxnSpPr>
        <p:spPr>
          <a:xfrm>
            <a:off x="6990160" y="541889"/>
            <a:ext cx="800831" cy="0"/>
          </a:xfrm>
          <a:prstGeom prst="line">
            <a:avLst/>
          </a:prstGeom>
        </p:spPr>
        <p:style>
          <a:lnRef idx="2">
            <a:schemeClr val="dk1"/>
          </a:lnRef>
          <a:fillRef idx="0">
            <a:schemeClr val="dk1"/>
          </a:fillRef>
          <a:effectRef idx="1">
            <a:schemeClr val="dk1"/>
          </a:effectRef>
          <a:fontRef idx="minor">
            <a:schemeClr val="tx1"/>
          </a:fontRef>
        </p:style>
      </p:cxnSp>
      <p:sp>
        <p:nvSpPr>
          <p:cNvPr id="138" name="TextBox 137"/>
          <p:cNvSpPr txBox="1"/>
          <p:nvPr/>
        </p:nvSpPr>
        <p:spPr>
          <a:xfrm>
            <a:off x="6748451" y="369775"/>
            <a:ext cx="355566" cy="307777"/>
          </a:xfrm>
          <a:prstGeom prst="rect">
            <a:avLst/>
          </a:prstGeom>
          <a:noFill/>
        </p:spPr>
        <p:txBody>
          <a:bodyPr wrap="square" rtlCol="0">
            <a:spAutoFit/>
          </a:bodyPr>
          <a:lstStyle/>
          <a:p>
            <a:r>
              <a:rPr lang="en-US" sz="1400" dirty="0"/>
              <a:t>0</a:t>
            </a:r>
          </a:p>
        </p:txBody>
      </p:sp>
      <p:sp>
        <p:nvSpPr>
          <p:cNvPr id="139" name="TextBox 138"/>
          <p:cNvSpPr txBox="1"/>
          <p:nvPr/>
        </p:nvSpPr>
        <p:spPr>
          <a:xfrm>
            <a:off x="7723724" y="368847"/>
            <a:ext cx="624837" cy="307777"/>
          </a:xfrm>
          <a:prstGeom prst="rect">
            <a:avLst/>
          </a:prstGeom>
          <a:noFill/>
        </p:spPr>
        <p:txBody>
          <a:bodyPr wrap="square" rtlCol="0">
            <a:spAutoFit/>
          </a:bodyPr>
          <a:lstStyle/>
          <a:p>
            <a:r>
              <a:rPr lang="en-US" sz="1400" dirty="0" smtClean="0"/>
              <a:t>150</a:t>
            </a:r>
            <a:endParaRPr lang="en-US" sz="1400" dirty="0"/>
          </a:p>
        </p:txBody>
      </p:sp>
      <p:sp>
        <p:nvSpPr>
          <p:cNvPr id="140" name="TextBox 139"/>
          <p:cNvSpPr txBox="1"/>
          <p:nvPr/>
        </p:nvSpPr>
        <p:spPr>
          <a:xfrm>
            <a:off x="7205141" y="284427"/>
            <a:ext cx="624837" cy="307777"/>
          </a:xfrm>
          <a:prstGeom prst="rect">
            <a:avLst/>
          </a:prstGeom>
          <a:noFill/>
        </p:spPr>
        <p:txBody>
          <a:bodyPr wrap="square" rtlCol="0">
            <a:spAutoFit/>
          </a:bodyPr>
          <a:lstStyle/>
          <a:p>
            <a:r>
              <a:rPr lang="en-US" sz="1400" dirty="0" smtClean="0"/>
              <a:t>API</a:t>
            </a:r>
            <a:endParaRPr lang="en-US" sz="1400" dirty="0"/>
          </a:p>
        </p:txBody>
      </p:sp>
      <p:cxnSp>
        <p:nvCxnSpPr>
          <p:cNvPr id="142" name="Straight Connector 141"/>
          <p:cNvCxnSpPr/>
          <p:nvPr/>
        </p:nvCxnSpPr>
        <p:spPr>
          <a:xfrm>
            <a:off x="7789819" y="474339"/>
            <a:ext cx="0" cy="135100"/>
          </a:xfrm>
          <a:prstGeom prst="line">
            <a:avLst/>
          </a:prstGeom>
        </p:spPr>
        <p:style>
          <a:lnRef idx="2">
            <a:schemeClr val="dk1"/>
          </a:lnRef>
          <a:fillRef idx="0">
            <a:schemeClr val="dk1"/>
          </a:fillRef>
          <a:effectRef idx="1">
            <a:schemeClr val="dk1"/>
          </a:effectRef>
          <a:fontRef idx="minor">
            <a:schemeClr val="tx1"/>
          </a:fontRef>
        </p:style>
      </p:cxnSp>
      <p:cxnSp>
        <p:nvCxnSpPr>
          <p:cNvPr id="143" name="Straight Connector 142"/>
          <p:cNvCxnSpPr/>
          <p:nvPr/>
        </p:nvCxnSpPr>
        <p:spPr>
          <a:xfrm>
            <a:off x="6975219" y="474339"/>
            <a:ext cx="0" cy="135100"/>
          </a:xfrm>
          <a:prstGeom prst="line">
            <a:avLst/>
          </a:prstGeom>
        </p:spPr>
        <p:style>
          <a:lnRef idx="2">
            <a:schemeClr val="dk1"/>
          </a:lnRef>
          <a:fillRef idx="0">
            <a:schemeClr val="dk1"/>
          </a:fillRef>
          <a:effectRef idx="1">
            <a:schemeClr val="dk1"/>
          </a:effectRef>
          <a:fontRef idx="minor">
            <a:schemeClr val="tx1"/>
          </a:fontRef>
        </p:style>
      </p:cxnSp>
      <p:sp>
        <p:nvSpPr>
          <p:cNvPr id="144" name="Rectangle 143"/>
          <p:cNvSpPr/>
          <p:nvPr/>
        </p:nvSpPr>
        <p:spPr>
          <a:xfrm>
            <a:off x="7003921" y="676624"/>
            <a:ext cx="811116" cy="619904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5" name="Picture 144"/>
          <p:cNvPicPr>
            <a:picLocks noChangeAspect="1"/>
          </p:cNvPicPr>
          <p:nvPr/>
        </p:nvPicPr>
        <p:blipFill>
          <a:blip r:embed="rId4"/>
          <a:stretch>
            <a:fillRect/>
          </a:stretch>
        </p:blipFill>
        <p:spPr>
          <a:xfrm>
            <a:off x="2548259" y="512206"/>
            <a:ext cx="962735" cy="5169698"/>
          </a:xfrm>
          <a:prstGeom prst="rect">
            <a:avLst/>
          </a:prstGeom>
        </p:spPr>
      </p:pic>
      <p:pic>
        <p:nvPicPr>
          <p:cNvPr id="146" name="Picture 145"/>
          <p:cNvPicPr>
            <a:picLocks noChangeAspect="1"/>
          </p:cNvPicPr>
          <p:nvPr/>
        </p:nvPicPr>
        <p:blipFill>
          <a:blip r:embed="rId5"/>
          <a:stretch>
            <a:fillRect/>
          </a:stretch>
        </p:blipFill>
        <p:spPr>
          <a:xfrm>
            <a:off x="2565793" y="5298668"/>
            <a:ext cx="904827" cy="1673116"/>
          </a:xfrm>
          <a:prstGeom prst="rect">
            <a:avLst/>
          </a:prstGeom>
        </p:spPr>
      </p:pic>
      <p:sp>
        <p:nvSpPr>
          <p:cNvPr id="147" name="Rectangle 146"/>
          <p:cNvSpPr/>
          <p:nvPr/>
        </p:nvSpPr>
        <p:spPr>
          <a:xfrm>
            <a:off x="3430315" y="142307"/>
            <a:ext cx="140444" cy="67401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1398920" y="17671"/>
            <a:ext cx="3335969" cy="652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3" name="Rectangle 152"/>
          <p:cNvSpPr/>
          <p:nvPr/>
        </p:nvSpPr>
        <p:spPr>
          <a:xfrm>
            <a:off x="2581836" y="682271"/>
            <a:ext cx="811116" cy="630252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5" name="Straight Connector 154"/>
          <p:cNvCxnSpPr/>
          <p:nvPr/>
        </p:nvCxnSpPr>
        <p:spPr>
          <a:xfrm>
            <a:off x="2588473" y="1788537"/>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56" name="Straight Connector 155"/>
          <p:cNvCxnSpPr/>
          <p:nvPr/>
        </p:nvCxnSpPr>
        <p:spPr>
          <a:xfrm>
            <a:off x="2590767" y="2335121"/>
            <a:ext cx="792525" cy="0"/>
          </a:xfrm>
          <a:prstGeom prst="line">
            <a:avLst/>
          </a:prstGeom>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3370551" y="1022808"/>
            <a:ext cx="831912" cy="369332"/>
          </a:xfrm>
          <a:prstGeom prst="rect">
            <a:avLst/>
          </a:prstGeom>
          <a:noFill/>
        </p:spPr>
        <p:txBody>
          <a:bodyPr wrap="square" rtlCol="0">
            <a:spAutoFit/>
          </a:bodyPr>
          <a:lstStyle/>
          <a:p>
            <a:r>
              <a:rPr lang="en-US" dirty="0" smtClean="0"/>
              <a:t>200 ft.</a:t>
            </a:r>
            <a:endParaRPr lang="en-US" dirty="0"/>
          </a:p>
        </p:txBody>
      </p:sp>
      <p:sp>
        <p:nvSpPr>
          <p:cNvPr id="20" name="TextBox 19"/>
          <p:cNvSpPr txBox="1"/>
          <p:nvPr/>
        </p:nvSpPr>
        <p:spPr>
          <a:xfrm>
            <a:off x="3344890" y="1574995"/>
            <a:ext cx="831912" cy="369332"/>
          </a:xfrm>
          <a:prstGeom prst="rect">
            <a:avLst/>
          </a:prstGeom>
          <a:noFill/>
        </p:spPr>
        <p:txBody>
          <a:bodyPr wrap="square" rtlCol="0">
            <a:spAutoFit/>
          </a:bodyPr>
          <a:lstStyle/>
          <a:p>
            <a:r>
              <a:rPr lang="en-US" dirty="0"/>
              <a:t>3</a:t>
            </a:r>
            <a:r>
              <a:rPr lang="en-US" dirty="0" smtClean="0"/>
              <a:t>00 ft.</a:t>
            </a:r>
            <a:endParaRPr lang="en-US" dirty="0"/>
          </a:p>
        </p:txBody>
      </p:sp>
      <p:sp>
        <p:nvSpPr>
          <p:cNvPr id="21" name="TextBox 20"/>
          <p:cNvSpPr txBox="1"/>
          <p:nvPr/>
        </p:nvSpPr>
        <p:spPr>
          <a:xfrm>
            <a:off x="3333942" y="2104736"/>
            <a:ext cx="831912" cy="369332"/>
          </a:xfrm>
          <a:prstGeom prst="rect">
            <a:avLst/>
          </a:prstGeom>
          <a:noFill/>
        </p:spPr>
        <p:txBody>
          <a:bodyPr wrap="square" rtlCol="0">
            <a:spAutoFit/>
          </a:bodyPr>
          <a:lstStyle/>
          <a:p>
            <a:r>
              <a:rPr lang="en-US" dirty="0" smtClean="0"/>
              <a:t>400 ft.</a:t>
            </a:r>
            <a:endParaRPr lang="en-US" dirty="0"/>
          </a:p>
        </p:txBody>
      </p:sp>
      <p:sp>
        <p:nvSpPr>
          <p:cNvPr id="22" name="TextBox 21"/>
          <p:cNvSpPr txBox="1"/>
          <p:nvPr/>
        </p:nvSpPr>
        <p:spPr>
          <a:xfrm>
            <a:off x="3337707" y="2693952"/>
            <a:ext cx="831912" cy="369332"/>
          </a:xfrm>
          <a:prstGeom prst="rect">
            <a:avLst/>
          </a:prstGeom>
          <a:noFill/>
        </p:spPr>
        <p:txBody>
          <a:bodyPr wrap="square" rtlCol="0">
            <a:spAutoFit/>
          </a:bodyPr>
          <a:lstStyle/>
          <a:p>
            <a:r>
              <a:rPr lang="en-US" dirty="0"/>
              <a:t>5</a:t>
            </a:r>
            <a:r>
              <a:rPr lang="en-US" dirty="0" smtClean="0"/>
              <a:t>00 ft.</a:t>
            </a:r>
            <a:endParaRPr lang="en-US" dirty="0"/>
          </a:p>
        </p:txBody>
      </p:sp>
      <p:sp>
        <p:nvSpPr>
          <p:cNvPr id="23" name="TextBox 22"/>
          <p:cNvSpPr txBox="1"/>
          <p:nvPr/>
        </p:nvSpPr>
        <p:spPr>
          <a:xfrm>
            <a:off x="3337652" y="3232683"/>
            <a:ext cx="831912" cy="369332"/>
          </a:xfrm>
          <a:prstGeom prst="rect">
            <a:avLst/>
          </a:prstGeom>
          <a:noFill/>
        </p:spPr>
        <p:txBody>
          <a:bodyPr wrap="square" rtlCol="0">
            <a:spAutoFit/>
          </a:bodyPr>
          <a:lstStyle/>
          <a:p>
            <a:r>
              <a:rPr lang="en-US" dirty="0" smtClean="0"/>
              <a:t>600 ft.</a:t>
            </a:r>
            <a:endParaRPr lang="en-US" dirty="0"/>
          </a:p>
        </p:txBody>
      </p:sp>
      <p:sp>
        <p:nvSpPr>
          <p:cNvPr id="24" name="TextBox 23"/>
          <p:cNvSpPr txBox="1"/>
          <p:nvPr/>
        </p:nvSpPr>
        <p:spPr>
          <a:xfrm>
            <a:off x="3337652" y="3793002"/>
            <a:ext cx="831912" cy="369332"/>
          </a:xfrm>
          <a:prstGeom prst="rect">
            <a:avLst/>
          </a:prstGeom>
          <a:noFill/>
        </p:spPr>
        <p:txBody>
          <a:bodyPr wrap="square" rtlCol="0">
            <a:spAutoFit/>
          </a:bodyPr>
          <a:lstStyle/>
          <a:p>
            <a:r>
              <a:rPr lang="en-US" dirty="0"/>
              <a:t>7</a:t>
            </a:r>
            <a:r>
              <a:rPr lang="en-US" dirty="0" smtClean="0"/>
              <a:t>00 ft.</a:t>
            </a:r>
            <a:endParaRPr lang="en-US" dirty="0"/>
          </a:p>
        </p:txBody>
      </p:sp>
      <p:sp>
        <p:nvSpPr>
          <p:cNvPr id="25" name="TextBox 24"/>
          <p:cNvSpPr txBox="1"/>
          <p:nvPr/>
        </p:nvSpPr>
        <p:spPr>
          <a:xfrm>
            <a:off x="3337652" y="4346569"/>
            <a:ext cx="831912" cy="369332"/>
          </a:xfrm>
          <a:prstGeom prst="rect">
            <a:avLst/>
          </a:prstGeom>
          <a:noFill/>
        </p:spPr>
        <p:txBody>
          <a:bodyPr wrap="square" rtlCol="0">
            <a:spAutoFit/>
          </a:bodyPr>
          <a:lstStyle/>
          <a:p>
            <a:r>
              <a:rPr lang="en-US" dirty="0" smtClean="0"/>
              <a:t>800 ft.</a:t>
            </a:r>
            <a:endParaRPr lang="en-US" dirty="0"/>
          </a:p>
        </p:txBody>
      </p:sp>
      <p:sp>
        <p:nvSpPr>
          <p:cNvPr id="26" name="TextBox 25"/>
          <p:cNvSpPr txBox="1"/>
          <p:nvPr/>
        </p:nvSpPr>
        <p:spPr>
          <a:xfrm>
            <a:off x="3344890" y="4900635"/>
            <a:ext cx="831912" cy="369332"/>
          </a:xfrm>
          <a:prstGeom prst="rect">
            <a:avLst/>
          </a:prstGeom>
          <a:noFill/>
        </p:spPr>
        <p:txBody>
          <a:bodyPr wrap="square" rtlCol="0">
            <a:spAutoFit/>
          </a:bodyPr>
          <a:lstStyle/>
          <a:p>
            <a:r>
              <a:rPr lang="en-US" dirty="0" smtClean="0"/>
              <a:t>900 ft.</a:t>
            </a:r>
            <a:endParaRPr lang="en-US" dirty="0"/>
          </a:p>
        </p:txBody>
      </p:sp>
      <p:sp>
        <p:nvSpPr>
          <p:cNvPr id="27" name="TextBox 26"/>
          <p:cNvSpPr txBox="1"/>
          <p:nvPr/>
        </p:nvSpPr>
        <p:spPr>
          <a:xfrm>
            <a:off x="3359548" y="5345926"/>
            <a:ext cx="1065339" cy="369332"/>
          </a:xfrm>
          <a:prstGeom prst="rect">
            <a:avLst/>
          </a:prstGeom>
          <a:noFill/>
        </p:spPr>
        <p:txBody>
          <a:bodyPr wrap="square" rtlCol="0">
            <a:spAutoFit/>
          </a:bodyPr>
          <a:lstStyle/>
          <a:p>
            <a:r>
              <a:rPr lang="en-US" dirty="0" smtClean="0"/>
              <a:t>1000 ft.</a:t>
            </a:r>
            <a:endParaRPr lang="en-US" dirty="0"/>
          </a:p>
        </p:txBody>
      </p:sp>
      <p:sp>
        <p:nvSpPr>
          <p:cNvPr id="28" name="TextBox 27"/>
          <p:cNvSpPr txBox="1"/>
          <p:nvPr/>
        </p:nvSpPr>
        <p:spPr>
          <a:xfrm>
            <a:off x="3356084" y="5860099"/>
            <a:ext cx="1065339" cy="369332"/>
          </a:xfrm>
          <a:prstGeom prst="rect">
            <a:avLst/>
          </a:prstGeom>
          <a:noFill/>
        </p:spPr>
        <p:txBody>
          <a:bodyPr wrap="square" rtlCol="0">
            <a:spAutoFit/>
          </a:bodyPr>
          <a:lstStyle/>
          <a:p>
            <a:r>
              <a:rPr lang="en-US" dirty="0" smtClean="0"/>
              <a:t>1100 ft.</a:t>
            </a:r>
            <a:endParaRPr lang="en-US" dirty="0"/>
          </a:p>
        </p:txBody>
      </p:sp>
      <p:sp>
        <p:nvSpPr>
          <p:cNvPr id="29" name="TextBox 28"/>
          <p:cNvSpPr txBox="1"/>
          <p:nvPr/>
        </p:nvSpPr>
        <p:spPr>
          <a:xfrm>
            <a:off x="3372088" y="6310142"/>
            <a:ext cx="1065339" cy="369332"/>
          </a:xfrm>
          <a:prstGeom prst="rect">
            <a:avLst/>
          </a:prstGeom>
          <a:noFill/>
        </p:spPr>
        <p:txBody>
          <a:bodyPr wrap="square" rtlCol="0">
            <a:spAutoFit/>
          </a:bodyPr>
          <a:lstStyle/>
          <a:p>
            <a:r>
              <a:rPr lang="en-US" dirty="0" smtClean="0"/>
              <a:t>1200 ft.</a:t>
            </a:r>
            <a:endParaRPr lang="en-US" dirty="0"/>
          </a:p>
        </p:txBody>
      </p:sp>
      <p:sp>
        <p:nvSpPr>
          <p:cNvPr id="7" name="TextBox 6"/>
          <p:cNvSpPr txBox="1"/>
          <p:nvPr/>
        </p:nvSpPr>
        <p:spPr>
          <a:xfrm>
            <a:off x="1532667" y="5988"/>
            <a:ext cx="3613706" cy="338554"/>
          </a:xfrm>
          <a:prstGeom prst="rect">
            <a:avLst/>
          </a:prstGeom>
          <a:solidFill>
            <a:srgbClr val="AEE875"/>
          </a:solidFill>
          <a:ln>
            <a:solidFill>
              <a:srgbClr val="000000"/>
            </a:solidFill>
          </a:ln>
        </p:spPr>
        <p:txBody>
          <a:bodyPr wrap="square" rtlCol="0">
            <a:spAutoFit/>
          </a:bodyPr>
          <a:lstStyle/>
          <a:p>
            <a:r>
              <a:rPr lang="en-US" sz="1600" b="1" dirty="0" smtClean="0"/>
              <a:t>Core #1: Stokes A-30804 (</a:t>
            </a:r>
            <a:r>
              <a:rPr lang="en-US" sz="1600" b="1" dirty="0" err="1" smtClean="0"/>
              <a:t>Casmalia</a:t>
            </a:r>
            <a:r>
              <a:rPr lang="en-US" sz="1600" b="1" dirty="0" smtClean="0"/>
              <a:t> Hills)</a:t>
            </a:r>
            <a:endParaRPr lang="en-US" sz="1600" b="1" dirty="0"/>
          </a:p>
        </p:txBody>
      </p:sp>
      <p:cxnSp>
        <p:nvCxnSpPr>
          <p:cNvPr id="178" name="Straight Connector 177"/>
          <p:cNvCxnSpPr/>
          <p:nvPr/>
        </p:nvCxnSpPr>
        <p:spPr>
          <a:xfrm>
            <a:off x="2578199" y="554801"/>
            <a:ext cx="800831" cy="0"/>
          </a:xfrm>
          <a:prstGeom prst="line">
            <a:avLst/>
          </a:prstGeom>
        </p:spPr>
        <p:style>
          <a:lnRef idx="2">
            <a:schemeClr val="dk1"/>
          </a:lnRef>
          <a:fillRef idx="0">
            <a:schemeClr val="dk1"/>
          </a:fillRef>
          <a:effectRef idx="1">
            <a:schemeClr val="dk1"/>
          </a:effectRef>
          <a:fontRef idx="minor">
            <a:schemeClr val="tx1"/>
          </a:fontRef>
        </p:style>
      </p:cxnSp>
      <p:sp>
        <p:nvSpPr>
          <p:cNvPr id="179" name="TextBox 178"/>
          <p:cNvSpPr txBox="1"/>
          <p:nvPr/>
        </p:nvSpPr>
        <p:spPr>
          <a:xfrm>
            <a:off x="2351431" y="382687"/>
            <a:ext cx="355566" cy="307777"/>
          </a:xfrm>
          <a:prstGeom prst="rect">
            <a:avLst/>
          </a:prstGeom>
          <a:noFill/>
        </p:spPr>
        <p:txBody>
          <a:bodyPr wrap="square" rtlCol="0">
            <a:spAutoFit/>
          </a:bodyPr>
          <a:lstStyle/>
          <a:p>
            <a:r>
              <a:rPr lang="en-US" sz="1400" dirty="0"/>
              <a:t>0</a:t>
            </a:r>
          </a:p>
        </p:txBody>
      </p:sp>
      <p:sp>
        <p:nvSpPr>
          <p:cNvPr id="180" name="TextBox 179"/>
          <p:cNvSpPr txBox="1"/>
          <p:nvPr/>
        </p:nvSpPr>
        <p:spPr>
          <a:xfrm>
            <a:off x="3326704" y="381759"/>
            <a:ext cx="624837" cy="307777"/>
          </a:xfrm>
          <a:prstGeom prst="rect">
            <a:avLst/>
          </a:prstGeom>
          <a:noFill/>
        </p:spPr>
        <p:txBody>
          <a:bodyPr wrap="square" rtlCol="0">
            <a:spAutoFit/>
          </a:bodyPr>
          <a:lstStyle/>
          <a:p>
            <a:r>
              <a:rPr lang="en-US" sz="1400" dirty="0" smtClean="0"/>
              <a:t>150</a:t>
            </a:r>
            <a:endParaRPr lang="en-US" sz="1400" dirty="0"/>
          </a:p>
        </p:txBody>
      </p:sp>
      <p:sp>
        <p:nvSpPr>
          <p:cNvPr id="181" name="TextBox 180"/>
          <p:cNvSpPr txBox="1"/>
          <p:nvPr/>
        </p:nvSpPr>
        <p:spPr>
          <a:xfrm>
            <a:off x="2778239" y="297339"/>
            <a:ext cx="624837" cy="307777"/>
          </a:xfrm>
          <a:prstGeom prst="rect">
            <a:avLst/>
          </a:prstGeom>
          <a:noFill/>
        </p:spPr>
        <p:txBody>
          <a:bodyPr wrap="square" rtlCol="0">
            <a:spAutoFit/>
          </a:bodyPr>
          <a:lstStyle/>
          <a:p>
            <a:r>
              <a:rPr lang="en-US" sz="1400" dirty="0" smtClean="0"/>
              <a:t>API</a:t>
            </a:r>
            <a:endParaRPr lang="en-US" sz="1400" dirty="0"/>
          </a:p>
        </p:txBody>
      </p:sp>
      <p:cxnSp>
        <p:nvCxnSpPr>
          <p:cNvPr id="182" name="Straight Connector 181"/>
          <p:cNvCxnSpPr/>
          <p:nvPr/>
        </p:nvCxnSpPr>
        <p:spPr>
          <a:xfrm>
            <a:off x="3392799" y="487251"/>
            <a:ext cx="0" cy="135100"/>
          </a:xfrm>
          <a:prstGeom prst="line">
            <a:avLst/>
          </a:prstGeom>
        </p:spPr>
        <p:style>
          <a:lnRef idx="2">
            <a:schemeClr val="dk1"/>
          </a:lnRef>
          <a:fillRef idx="0">
            <a:schemeClr val="dk1"/>
          </a:fillRef>
          <a:effectRef idx="1">
            <a:schemeClr val="dk1"/>
          </a:effectRef>
          <a:fontRef idx="minor">
            <a:schemeClr val="tx1"/>
          </a:fontRef>
        </p:style>
      </p:cxnSp>
      <p:cxnSp>
        <p:nvCxnSpPr>
          <p:cNvPr id="183" name="Straight Connector 182"/>
          <p:cNvCxnSpPr/>
          <p:nvPr/>
        </p:nvCxnSpPr>
        <p:spPr>
          <a:xfrm>
            <a:off x="2578199" y="487251"/>
            <a:ext cx="0" cy="135100"/>
          </a:xfrm>
          <a:prstGeom prst="line">
            <a:avLst/>
          </a:prstGeom>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2578026" y="1222093"/>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5" name="Straight Connector 184"/>
          <p:cNvCxnSpPr/>
          <p:nvPr/>
        </p:nvCxnSpPr>
        <p:spPr>
          <a:xfrm>
            <a:off x="2595029" y="2911465"/>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6" name="Straight Connector 185"/>
          <p:cNvCxnSpPr/>
          <p:nvPr/>
        </p:nvCxnSpPr>
        <p:spPr>
          <a:xfrm>
            <a:off x="2590767" y="3447410"/>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7" name="Straight Connector 186"/>
          <p:cNvCxnSpPr/>
          <p:nvPr/>
        </p:nvCxnSpPr>
        <p:spPr>
          <a:xfrm>
            <a:off x="2593503" y="4010881"/>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8" name="Straight Connector 187"/>
          <p:cNvCxnSpPr/>
          <p:nvPr/>
        </p:nvCxnSpPr>
        <p:spPr>
          <a:xfrm>
            <a:off x="2594622" y="4564665"/>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89" name="Straight Connector 188"/>
          <p:cNvCxnSpPr/>
          <p:nvPr/>
        </p:nvCxnSpPr>
        <p:spPr>
          <a:xfrm>
            <a:off x="2594105" y="5112682"/>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91" name="Straight Connector 190"/>
          <p:cNvCxnSpPr/>
          <p:nvPr/>
        </p:nvCxnSpPr>
        <p:spPr>
          <a:xfrm>
            <a:off x="2593503" y="5550611"/>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92" name="Straight Connector 191"/>
          <p:cNvCxnSpPr/>
          <p:nvPr/>
        </p:nvCxnSpPr>
        <p:spPr>
          <a:xfrm>
            <a:off x="2593503" y="6057742"/>
            <a:ext cx="792525" cy="0"/>
          </a:xfrm>
          <a:prstGeom prst="line">
            <a:avLst/>
          </a:prstGeom>
        </p:spPr>
        <p:style>
          <a:lnRef idx="2">
            <a:schemeClr val="dk1"/>
          </a:lnRef>
          <a:fillRef idx="0">
            <a:schemeClr val="dk1"/>
          </a:fillRef>
          <a:effectRef idx="1">
            <a:schemeClr val="dk1"/>
          </a:effectRef>
          <a:fontRef idx="minor">
            <a:schemeClr val="tx1"/>
          </a:fontRef>
        </p:style>
      </p:cxnSp>
      <p:cxnSp>
        <p:nvCxnSpPr>
          <p:cNvPr id="193" name="Straight Connector 192"/>
          <p:cNvCxnSpPr/>
          <p:nvPr/>
        </p:nvCxnSpPr>
        <p:spPr>
          <a:xfrm>
            <a:off x="2588473" y="6544281"/>
            <a:ext cx="792525" cy="0"/>
          </a:xfrm>
          <a:prstGeom prst="line">
            <a:avLst/>
          </a:prstGeom>
        </p:spPr>
        <p:style>
          <a:lnRef idx="2">
            <a:schemeClr val="dk1"/>
          </a:lnRef>
          <a:fillRef idx="0">
            <a:schemeClr val="dk1"/>
          </a:fillRef>
          <a:effectRef idx="1">
            <a:schemeClr val="dk1"/>
          </a:effectRef>
          <a:fontRef idx="minor">
            <a:schemeClr val="tx1"/>
          </a:fontRef>
        </p:style>
      </p:cxnSp>
      <p:sp>
        <p:nvSpPr>
          <p:cNvPr id="194" name="Rectangle 193"/>
          <p:cNvSpPr/>
          <p:nvPr/>
        </p:nvSpPr>
        <p:spPr>
          <a:xfrm>
            <a:off x="2425050" y="1524719"/>
            <a:ext cx="126506" cy="218332"/>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2425775" y="1821344"/>
            <a:ext cx="125781" cy="283391"/>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2426500" y="3224384"/>
            <a:ext cx="125781" cy="676422"/>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a:off x="2425050" y="4318073"/>
            <a:ext cx="125781" cy="181357"/>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p:nvPr/>
        </p:nvSpPr>
        <p:spPr>
          <a:xfrm>
            <a:off x="2426500" y="4525238"/>
            <a:ext cx="124331" cy="238217"/>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2421471" y="5176806"/>
            <a:ext cx="124331" cy="45719"/>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p:nvPr/>
        </p:nvSpPr>
        <p:spPr>
          <a:xfrm>
            <a:off x="2425050" y="5337706"/>
            <a:ext cx="124331" cy="522393"/>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2425050" y="6139513"/>
            <a:ext cx="109697" cy="45719"/>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ectangle 298"/>
          <p:cNvSpPr/>
          <p:nvPr/>
        </p:nvSpPr>
        <p:spPr>
          <a:xfrm>
            <a:off x="721027" y="809281"/>
            <a:ext cx="528811" cy="338554"/>
          </a:xfrm>
          <a:prstGeom prst="rect">
            <a:avLst/>
          </a:prstGeom>
        </p:spPr>
        <p:txBody>
          <a:bodyPr wrap="none">
            <a:spAutoFit/>
          </a:bodyPr>
          <a:lstStyle/>
          <a:p>
            <a:r>
              <a:rPr lang="en-US" sz="1600" dirty="0" smtClean="0">
                <a:solidFill>
                  <a:srgbClr val="FF0000"/>
                </a:solidFill>
              </a:rPr>
              <a:t>XRD</a:t>
            </a:r>
            <a:endParaRPr lang="en-US" sz="1600" dirty="0">
              <a:solidFill>
                <a:srgbClr val="FF0000"/>
              </a:solidFill>
            </a:endParaRPr>
          </a:p>
        </p:txBody>
      </p:sp>
      <p:cxnSp>
        <p:nvCxnSpPr>
          <p:cNvPr id="302" name="Straight Connector 301"/>
          <p:cNvCxnSpPr/>
          <p:nvPr/>
        </p:nvCxnSpPr>
        <p:spPr>
          <a:xfrm>
            <a:off x="7005337" y="821524"/>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03" name="Straight Connector 302"/>
          <p:cNvCxnSpPr/>
          <p:nvPr/>
        </p:nvCxnSpPr>
        <p:spPr>
          <a:xfrm>
            <a:off x="7011494" y="866166"/>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04" name="Straight Connector 303"/>
          <p:cNvCxnSpPr/>
          <p:nvPr/>
        </p:nvCxnSpPr>
        <p:spPr>
          <a:xfrm>
            <a:off x="7031686" y="972384"/>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05" name="Straight Connector 304"/>
          <p:cNvCxnSpPr/>
          <p:nvPr/>
        </p:nvCxnSpPr>
        <p:spPr>
          <a:xfrm>
            <a:off x="7046811" y="1033900"/>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06" name="Straight Connector 305"/>
          <p:cNvCxnSpPr/>
          <p:nvPr/>
        </p:nvCxnSpPr>
        <p:spPr>
          <a:xfrm>
            <a:off x="7023355" y="2417880"/>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07" name="Straight Connector 306"/>
          <p:cNvCxnSpPr/>
          <p:nvPr/>
        </p:nvCxnSpPr>
        <p:spPr>
          <a:xfrm>
            <a:off x="7014121" y="2497159"/>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08" name="Straight Connector 307"/>
          <p:cNvCxnSpPr/>
          <p:nvPr/>
        </p:nvCxnSpPr>
        <p:spPr>
          <a:xfrm>
            <a:off x="7027975" y="2557195"/>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09" name="Straight Connector 308"/>
          <p:cNvCxnSpPr/>
          <p:nvPr/>
        </p:nvCxnSpPr>
        <p:spPr>
          <a:xfrm>
            <a:off x="7026435" y="2663413"/>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0" name="Straight Connector 309"/>
          <p:cNvCxnSpPr/>
          <p:nvPr/>
        </p:nvCxnSpPr>
        <p:spPr>
          <a:xfrm>
            <a:off x="7017198" y="2738843"/>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1" name="Straight Connector 310"/>
          <p:cNvCxnSpPr/>
          <p:nvPr/>
        </p:nvCxnSpPr>
        <p:spPr>
          <a:xfrm>
            <a:off x="7029512" y="2308582"/>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2" name="Straight Connector 311"/>
          <p:cNvCxnSpPr/>
          <p:nvPr/>
        </p:nvCxnSpPr>
        <p:spPr>
          <a:xfrm>
            <a:off x="7029704" y="2984942"/>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3" name="Straight Connector 312"/>
          <p:cNvCxnSpPr/>
          <p:nvPr/>
        </p:nvCxnSpPr>
        <p:spPr>
          <a:xfrm>
            <a:off x="7020467" y="3044978"/>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4" name="Straight Connector 313"/>
          <p:cNvCxnSpPr/>
          <p:nvPr/>
        </p:nvCxnSpPr>
        <p:spPr>
          <a:xfrm>
            <a:off x="7022379" y="3149770"/>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5" name="Straight Connector 314"/>
          <p:cNvCxnSpPr/>
          <p:nvPr/>
        </p:nvCxnSpPr>
        <p:spPr>
          <a:xfrm>
            <a:off x="7011293" y="3355398"/>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6" name="Straight Connector 315"/>
          <p:cNvCxnSpPr/>
          <p:nvPr/>
        </p:nvCxnSpPr>
        <p:spPr>
          <a:xfrm>
            <a:off x="7018897" y="3602528"/>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7" name="Straight Connector 316"/>
          <p:cNvCxnSpPr/>
          <p:nvPr/>
        </p:nvCxnSpPr>
        <p:spPr>
          <a:xfrm>
            <a:off x="7014775" y="3739438"/>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8" name="Straight Connector 317"/>
          <p:cNvCxnSpPr/>
          <p:nvPr/>
        </p:nvCxnSpPr>
        <p:spPr>
          <a:xfrm>
            <a:off x="7018831" y="3837283"/>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19" name="Straight Connector 318"/>
          <p:cNvCxnSpPr/>
          <p:nvPr/>
        </p:nvCxnSpPr>
        <p:spPr>
          <a:xfrm>
            <a:off x="7015349" y="3966871"/>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20" name="Straight Connector 319"/>
          <p:cNvCxnSpPr/>
          <p:nvPr/>
        </p:nvCxnSpPr>
        <p:spPr>
          <a:xfrm>
            <a:off x="7007961" y="4134313"/>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21" name="Straight Connector 320"/>
          <p:cNvCxnSpPr/>
          <p:nvPr/>
        </p:nvCxnSpPr>
        <p:spPr>
          <a:xfrm>
            <a:off x="7006070" y="4278660"/>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22" name="Straight Connector 321"/>
          <p:cNvCxnSpPr/>
          <p:nvPr/>
        </p:nvCxnSpPr>
        <p:spPr>
          <a:xfrm>
            <a:off x="6993513" y="4533597"/>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23" name="Straight Connector 322"/>
          <p:cNvCxnSpPr/>
          <p:nvPr/>
        </p:nvCxnSpPr>
        <p:spPr>
          <a:xfrm>
            <a:off x="6972684" y="4611320"/>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24" name="Straight Connector 323"/>
          <p:cNvCxnSpPr/>
          <p:nvPr/>
        </p:nvCxnSpPr>
        <p:spPr>
          <a:xfrm>
            <a:off x="7007961" y="5408012"/>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25" name="Straight Connector 324"/>
          <p:cNvCxnSpPr/>
          <p:nvPr/>
        </p:nvCxnSpPr>
        <p:spPr>
          <a:xfrm>
            <a:off x="6993513" y="5550611"/>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26" name="Straight Connector 325"/>
          <p:cNvCxnSpPr/>
          <p:nvPr/>
        </p:nvCxnSpPr>
        <p:spPr>
          <a:xfrm>
            <a:off x="7014513" y="5420664"/>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27" name="Straight Connector 326"/>
          <p:cNvCxnSpPr/>
          <p:nvPr/>
        </p:nvCxnSpPr>
        <p:spPr>
          <a:xfrm>
            <a:off x="7007961" y="4273571"/>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28" name="Straight Connector 327"/>
          <p:cNvCxnSpPr/>
          <p:nvPr/>
        </p:nvCxnSpPr>
        <p:spPr>
          <a:xfrm>
            <a:off x="6998466" y="3739438"/>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29" name="Straight Connector 328"/>
          <p:cNvCxnSpPr/>
          <p:nvPr/>
        </p:nvCxnSpPr>
        <p:spPr>
          <a:xfrm>
            <a:off x="7001868" y="3355398"/>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30" name="Straight Connector 329"/>
          <p:cNvCxnSpPr/>
          <p:nvPr/>
        </p:nvCxnSpPr>
        <p:spPr>
          <a:xfrm>
            <a:off x="7001868" y="3044978"/>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31" name="Straight Connector 330"/>
          <p:cNvCxnSpPr/>
          <p:nvPr/>
        </p:nvCxnSpPr>
        <p:spPr>
          <a:xfrm>
            <a:off x="7007961" y="2738843"/>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33" name="Straight Connector 332"/>
          <p:cNvCxnSpPr/>
          <p:nvPr/>
        </p:nvCxnSpPr>
        <p:spPr>
          <a:xfrm>
            <a:off x="7026435" y="2497159"/>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34" name="Straight Connector 333"/>
          <p:cNvCxnSpPr/>
          <p:nvPr/>
        </p:nvCxnSpPr>
        <p:spPr>
          <a:xfrm>
            <a:off x="6997795" y="866166"/>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sp>
        <p:nvSpPr>
          <p:cNvPr id="337" name="Rectangle 336"/>
          <p:cNvSpPr/>
          <p:nvPr/>
        </p:nvSpPr>
        <p:spPr>
          <a:xfrm>
            <a:off x="721027" y="1182953"/>
            <a:ext cx="554559" cy="338554"/>
          </a:xfrm>
          <a:prstGeom prst="rect">
            <a:avLst/>
          </a:prstGeom>
        </p:spPr>
        <p:txBody>
          <a:bodyPr wrap="none">
            <a:spAutoFit/>
          </a:bodyPr>
          <a:lstStyle/>
          <a:p>
            <a:r>
              <a:rPr lang="en-US" sz="1600" dirty="0" smtClean="0">
                <a:solidFill>
                  <a:srgbClr val="0000FF"/>
                </a:solidFill>
              </a:rPr>
              <a:t>SEM</a:t>
            </a:r>
            <a:endParaRPr lang="en-US" sz="1600" dirty="0">
              <a:solidFill>
                <a:srgbClr val="0000FF"/>
              </a:solidFill>
            </a:endParaRPr>
          </a:p>
        </p:txBody>
      </p:sp>
      <p:cxnSp>
        <p:nvCxnSpPr>
          <p:cNvPr id="341" name="Straight Connector 340"/>
          <p:cNvCxnSpPr/>
          <p:nvPr/>
        </p:nvCxnSpPr>
        <p:spPr>
          <a:xfrm>
            <a:off x="2586460" y="1562035"/>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42" name="Straight Connector 341"/>
          <p:cNvCxnSpPr/>
          <p:nvPr/>
        </p:nvCxnSpPr>
        <p:spPr>
          <a:xfrm>
            <a:off x="2590767" y="1677782"/>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43" name="Straight Connector 342"/>
          <p:cNvCxnSpPr/>
          <p:nvPr/>
        </p:nvCxnSpPr>
        <p:spPr>
          <a:xfrm>
            <a:off x="2602801" y="1682035"/>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44" name="Straight Connector 343"/>
          <p:cNvCxnSpPr/>
          <p:nvPr/>
        </p:nvCxnSpPr>
        <p:spPr>
          <a:xfrm>
            <a:off x="2581836" y="1743051"/>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45" name="Straight Connector 344"/>
          <p:cNvCxnSpPr/>
          <p:nvPr/>
        </p:nvCxnSpPr>
        <p:spPr>
          <a:xfrm>
            <a:off x="2581836" y="1838086"/>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48" name="Straight Connector 347"/>
          <p:cNvCxnSpPr/>
          <p:nvPr/>
        </p:nvCxnSpPr>
        <p:spPr>
          <a:xfrm>
            <a:off x="2586042" y="1851046"/>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49" name="Straight Connector 348"/>
          <p:cNvCxnSpPr/>
          <p:nvPr/>
        </p:nvCxnSpPr>
        <p:spPr>
          <a:xfrm>
            <a:off x="2589843" y="1908835"/>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50" name="Straight Connector 349"/>
          <p:cNvCxnSpPr/>
          <p:nvPr/>
        </p:nvCxnSpPr>
        <p:spPr>
          <a:xfrm>
            <a:off x="2578026" y="1944327"/>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51" name="Straight Connector 350"/>
          <p:cNvCxnSpPr/>
          <p:nvPr/>
        </p:nvCxnSpPr>
        <p:spPr>
          <a:xfrm>
            <a:off x="2600274" y="2080675"/>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52" name="Straight Connector 351"/>
          <p:cNvCxnSpPr/>
          <p:nvPr/>
        </p:nvCxnSpPr>
        <p:spPr>
          <a:xfrm>
            <a:off x="2597772" y="3262957"/>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53" name="Straight Connector 352"/>
          <p:cNvCxnSpPr/>
          <p:nvPr/>
        </p:nvCxnSpPr>
        <p:spPr>
          <a:xfrm>
            <a:off x="2581836" y="3405108"/>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54" name="Straight Connector 353"/>
          <p:cNvCxnSpPr/>
          <p:nvPr/>
        </p:nvCxnSpPr>
        <p:spPr>
          <a:xfrm>
            <a:off x="2579563" y="3607536"/>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55" name="Straight Connector 354"/>
          <p:cNvCxnSpPr/>
          <p:nvPr/>
        </p:nvCxnSpPr>
        <p:spPr>
          <a:xfrm>
            <a:off x="2584760" y="3666935"/>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56" name="Straight Connector 355"/>
          <p:cNvCxnSpPr/>
          <p:nvPr/>
        </p:nvCxnSpPr>
        <p:spPr>
          <a:xfrm>
            <a:off x="2581994" y="3742203"/>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57" name="Straight Connector 356"/>
          <p:cNvCxnSpPr/>
          <p:nvPr/>
        </p:nvCxnSpPr>
        <p:spPr>
          <a:xfrm>
            <a:off x="2578026" y="3753775"/>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58" name="Straight Connector 357"/>
          <p:cNvCxnSpPr/>
          <p:nvPr/>
        </p:nvCxnSpPr>
        <p:spPr>
          <a:xfrm>
            <a:off x="2588473" y="3819335"/>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59" name="Straight Connector 358"/>
          <p:cNvCxnSpPr/>
          <p:nvPr/>
        </p:nvCxnSpPr>
        <p:spPr>
          <a:xfrm>
            <a:off x="2590767" y="3913417"/>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60" name="Straight Connector 359"/>
          <p:cNvCxnSpPr/>
          <p:nvPr/>
        </p:nvCxnSpPr>
        <p:spPr>
          <a:xfrm>
            <a:off x="2581836" y="4359529"/>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61" name="Straight Connector 360"/>
          <p:cNvCxnSpPr/>
          <p:nvPr/>
        </p:nvCxnSpPr>
        <p:spPr>
          <a:xfrm>
            <a:off x="2594105" y="4376852"/>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62" name="Straight Connector 361"/>
          <p:cNvCxnSpPr/>
          <p:nvPr/>
        </p:nvCxnSpPr>
        <p:spPr>
          <a:xfrm>
            <a:off x="2579981" y="4534847"/>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63" name="Straight Connector 362"/>
          <p:cNvCxnSpPr/>
          <p:nvPr/>
        </p:nvCxnSpPr>
        <p:spPr>
          <a:xfrm>
            <a:off x="2602801" y="4609487"/>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64" name="Straight Connector 363"/>
          <p:cNvCxnSpPr/>
          <p:nvPr/>
        </p:nvCxnSpPr>
        <p:spPr>
          <a:xfrm>
            <a:off x="2612663" y="4671167"/>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65" name="Straight Connector 364"/>
          <p:cNvCxnSpPr/>
          <p:nvPr/>
        </p:nvCxnSpPr>
        <p:spPr>
          <a:xfrm>
            <a:off x="2591114" y="4725018"/>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66" name="Straight Connector 365"/>
          <p:cNvCxnSpPr/>
          <p:nvPr/>
        </p:nvCxnSpPr>
        <p:spPr>
          <a:xfrm>
            <a:off x="2612663" y="5202726"/>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67" name="Straight Connector 366"/>
          <p:cNvCxnSpPr/>
          <p:nvPr/>
        </p:nvCxnSpPr>
        <p:spPr>
          <a:xfrm>
            <a:off x="2591293" y="5373684"/>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68" name="Straight Connector 367"/>
          <p:cNvCxnSpPr/>
          <p:nvPr/>
        </p:nvCxnSpPr>
        <p:spPr>
          <a:xfrm>
            <a:off x="2605395" y="5353053"/>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69" name="Straight Connector 368"/>
          <p:cNvCxnSpPr/>
          <p:nvPr/>
        </p:nvCxnSpPr>
        <p:spPr>
          <a:xfrm>
            <a:off x="2570993" y="5445954"/>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70" name="Straight Connector 369"/>
          <p:cNvCxnSpPr/>
          <p:nvPr/>
        </p:nvCxnSpPr>
        <p:spPr>
          <a:xfrm>
            <a:off x="2593813" y="5527074"/>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71" name="Straight Connector 370"/>
          <p:cNvCxnSpPr/>
          <p:nvPr/>
        </p:nvCxnSpPr>
        <p:spPr>
          <a:xfrm>
            <a:off x="2596322" y="5613444"/>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72" name="Straight Connector 371"/>
          <p:cNvCxnSpPr/>
          <p:nvPr/>
        </p:nvCxnSpPr>
        <p:spPr>
          <a:xfrm>
            <a:off x="2573502" y="5681904"/>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73" name="Straight Connector 372"/>
          <p:cNvCxnSpPr/>
          <p:nvPr/>
        </p:nvCxnSpPr>
        <p:spPr>
          <a:xfrm>
            <a:off x="2605395" y="5777868"/>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74" name="Straight Connector 373"/>
          <p:cNvCxnSpPr/>
          <p:nvPr/>
        </p:nvCxnSpPr>
        <p:spPr>
          <a:xfrm>
            <a:off x="2579981" y="5695818"/>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375" name="Straight Connector 374"/>
          <p:cNvCxnSpPr/>
          <p:nvPr/>
        </p:nvCxnSpPr>
        <p:spPr>
          <a:xfrm>
            <a:off x="2578026" y="5860099"/>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76" name="Straight Connector 375"/>
          <p:cNvCxnSpPr/>
          <p:nvPr/>
        </p:nvCxnSpPr>
        <p:spPr>
          <a:xfrm>
            <a:off x="2579981" y="6164728"/>
            <a:ext cx="792525"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377" name="Straight Connector 376"/>
          <p:cNvCxnSpPr/>
          <p:nvPr/>
        </p:nvCxnSpPr>
        <p:spPr>
          <a:xfrm>
            <a:off x="2586505" y="6183122"/>
            <a:ext cx="792525"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cxnSp>
        <p:nvCxnSpPr>
          <p:cNvPr id="162" name="Straight Connector 161"/>
          <p:cNvCxnSpPr/>
          <p:nvPr/>
        </p:nvCxnSpPr>
        <p:spPr>
          <a:xfrm>
            <a:off x="340796" y="1045359"/>
            <a:ext cx="314661" cy="0"/>
          </a:xfrm>
          <a:prstGeom prst="line">
            <a:avLst/>
          </a:prstGeom>
          <a:ln w="9525" cmpd="sng">
            <a:solidFill>
              <a:srgbClr val="FF0000"/>
            </a:solidFill>
            <a:prstDash val="sysDash"/>
          </a:ln>
        </p:spPr>
        <p:style>
          <a:lnRef idx="2">
            <a:schemeClr val="dk1"/>
          </a:lnRef>
          <a:fillRef idx="0">
            <a:schemeClr val="dk1"/>
          </a:fillRef>
          <a:effectRef idx="1">
            <a:schemeClr val="dk1"/>
          </a:effectRef>
          <a:fontRef idx="minor">
            <a:schemeClr val="tx1"/>
          </a:fontRef>
        </p:style>
      </p:cxnSp>
      <p:cxnSp>
        <p:nvCxnSpPr>
          <p:cNvPr id="163" name="Straight Connector 162"/>
          <p:cNvCxnSpPr/>
          <p:nvPr/>
        </p:nvCxnSpPr>
        <p:spPr>
          <a:xfrm>
            <a:off x="384763" y="1398152"/>
            <a:ext cx="270694" cy="0"/>
          </a:xfrm>
          <a:prstGeom prst="line">
            <a:avLst/>
          </a:prstGeom>
          <a:ln w="9525" cmpd="sng">
            <a:solidFill>
              <a:srgbClr val="0000FF"/>
            </a:solidFill>
            <a:prstDash val="sysDash"/>
          </a:ln>
        </p:spPr>
        <p:style>
          <a:lnRef idx="2">
            <a:schemeClr val="dk1"/>
          </a:lnRef>
          <a:fillRef idx="0">
            <a:schemeClr val="dk1"/>
          </a:fillRef>
          <a:effectRef idx="1">
            <a:schemeClr val="dk1"/>
          </a:effectRef>
          <a:fontRef idx="minor">
            <a:schemeClr val="tx1"/>
          </a:fontRef>
        </p:style>
      </p:cxnSp>
      <p:sp>
        <p:nvSpPr>
          <p:cNvPr id="169" name="Rectangle 168"/>
          <p:cNvSpPr/>
          <p:nvPr/>
        </p:nvSpPr>
        <p:spPr>
          <a:xfrm>
            <a:off x="441631" y="1701899"/>
            <a:ext cx="126506" cy="218332"/>
          </a:xfrm>
          <a:prstGeom prst="rect">
            <a:avLst/>
          </a:prstGeom>
          <a:solidFill>
            <a:srgbClr val="0080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p:cNvSpPr/>
          <p:nvPr/>
        </p:nvSpPr>
        <p:spPr>
          <a:xfrm>
            <a:off x="711549" y="1626399"/>
            <a:ext cx="575899" cy="338554"/>
          </a:xfrm>
          <a:prstGeom prst="rect">
            <a:avLst/>
          </a:prstGeom>
        </p:spPr>
        <p:txBody>
          <a:bodyPr wrap="none">
            <a:spAutoFit/>
          </a:bodyPr>
          <a:lstStyle/>
          <a:p>
            <a:r>
              <a:rPr lang="en-US" sz="1600" dirty="0" smtClean="0"/>
              <a:t>Core</a:t>
            </a:r>
            <a:endParaRPr lang="en-US" sz="1600" dirty="0"/>
          </a:p>
        </p:txBody>
      </p:sp>
      <p:sp>
        <p:nvSpPr>
          <p:cNvPr id="10" name="Rectangle 9"/>
          <p:cNvSpPr/>
          <p:nvPr/>
        </p:nvSpPr>
        <p:spPr>
          <a:xfrm>
            <a:off x="200508" y="822193"/>
            <a:ext cx="1320011" cy="12567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a:off x="268662" y="5887683"/>
            <a:ext cx="2253063" cy="830997"/>
          </a:xfrm>
          <a:prstGeom prst="rect">
            <a:avLst/>
          </a:prstGeom>
        </p:spPr>
        <p:txBody>
          <a:bodyPr wrap="square">
            <a:spAutoFit/>
          </a:bodyPr>
          <a:lstStyle/>
          <a:p>
            <a:r>
              <a:rPr lang="en-US" sz="1600" dirty="0" smtClean="0">
                <a:solidFill>
                  <a:srgbClr val="000000"/>
                </a:solidFill>
              </a:rPr>
              <a:t>Total Core: 406 ft.</a:t>
            </a:r>
          </a:p>
          <a:p>
            <a:r>
              <a:rPr lang="en-US" sz="1600" dirty="0" smtClean="0">
                <a:solidFill>
                  <a:srgbClr val="000000"/>
                </a:solidFill>
              </a:rPr>
              <a:t>Samples for XRD : 28 </a:t>
            </a:r>
          </a:p>
          <a:p>
            <a:r>
              <a:rPr lang="en-US" sz="1600" dirty="0" smtClean="0">
                <a:solidFill>
                  <a:srgbClr val="000000"/>
                </a:solidFill>
              </a:rPr>
              <a:t>Samples for SEM: 7</a:t>
            </a:r>
            <a:endParaRPr lang="en-US" sz="1600" dirty="0">
              <a:solidFill>
                <a:srgbClr val="000000"/>
              </a:solidFill>
            </a:endParaRPr>
          </a:p>
        </p:txBody>
      </p:sp>
      <p:sp>
        <p:nvSpPr>
          <p:cNvPr id="173" name="Rectangle 172"/>
          <p:cNvSpPr/>
          <p:nvPr/>
        </p:nvSpPr>
        <p:spPr>
          <a:xfrm>
            <a:off x="5039656" y="5864068"/>
            <a:ext cx="2253063" cy="830997"/>
          </a:xfrm>
          <a:prstGeom prst="rect">
            <a:avLst/>
          </a:prstGeom>
        </p:spPr>
        <p:txBody>
          <a:bodyPr wrap="square">
            <a:spAutoFit/>
          </a:bodyPr>
          <a:lstStyle/>
          <a:p>
            <a:r>
              <a:rPr lang="en-US" sz="1600" dirty="0" smtClean="0">
                <a:solidFill>
                  <a:srgbClr val="000000"/>
                </a:solidFill>
              </a:rPr>
              <a:t>Total Core: 282 ft.</a:t>
            </a:r>
          </a:p>
          <a:p>
            <a:r>
              <a:rPr lang="en-US" sz="1600" dirty="0" smtClean="0">
                <a:solidFill>
                  <a:srgbClr val="000000"/>
                </a:solidFill>
              </a:rPr>
              <a:t>Samples for XRD : 25 </a:t>
            </a:r>
          </a:p>
          <a:p>
            <a:r>
              <a:rPr lang="en-US" sz="1600" dirty="0" smtClean="0">
                <a:solidFill>
                  <a:srgbClr val="000000"/>
                </a:solidFill>
              </a:rPr>
              <a:t>Samples for SEM: 8</a:t>
            </a:r>
            <a:endParaRPr lang="en-US" sz="1600" dirty="0">
              <a:solidFill>
                <a:srgbClr val="000000"/>
              </a:solidFill>
            </a:endParaRPr>
          </a:p>
        </p:txBody>
      </p:sp>
    </p:spTree>
    <p:extLst>
      <p:ext uri="{BB962C8B-B14F-4D97-AF65-F5344CB8AC3E}">
        <p14:creationId xmlns:p14="http://schemas.microsoft.com/office/powerpoint/2010/main" val="22294529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874836" y="5898445"/>
            <a:ext cx="3269164" cy="959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9837" y="1059872"/>
            <a:ext cx="1300416" cy="400110"/>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8587" y="173848"/>
            <a:ext cx="5068259" cy="584776"/>
          </a:xfrm>
          <a:prstGeom prst="rect">
            <a:avLst/>
          </a:prstGeom>
        </p:spPr>
        <p:txBody>
          <a:bodyPr wrap="square">
            <a:spAutoFit/>
          </a:bodyPr>
          <a:lstStyle/>
          <a:p>
            <a:r>
              <a:rPr lang="en-US" sz="3200" b="1" dirty="0" smtClean="0">
                <a:solidFill>
                  <a:srgbClr val="110951"/>
                </a:solidFill>
              </a:rPr>
              <a:t>Presenter Background</a:t>
            </a:r>
            <a:endParaRPr lang="en-US" sz="3200" dirty="0"/>
          </a:p>
        </p:txBody>
      </p:sp>
      <p:sp>
        <p:nvSpPr>
          <p:cNvPr id="6" name="TextBox 5"/>
          <p:cNvSpPr txBox="1"/>
          <p:nvPr/>
        </p:nvSpPr>
        <p:spPr>
          <a:xfrm>
            <a:off x="257747" y="1045915"/>
            <a:ext cx="1632733" cy="400110"/>
          </a:xfrm>
          <a:prstGeom prst="rect">
            <a:avLst/>
          </a:prstGeom>
          <a:noFill/>
        </p:spPr>
        <p:txBody>
          <a:bodyPr wrap="square" rtlCol="0">
            <a:spAutoFit/>
          </a:bodyPr>
          <a:lstStyle/>
          <a:p>
            <a:r>
              <a:rPr lang="en-US" sz="2000" b="1" dirty="0" smtClean="0"/>
              <a:t>Education</a:t>
            </a:r>
            <a:endParaRPr lang="en-US" sz="2000" b="1" dirty="0"/>
          </a:p>
        </p:txBody>
      </p:sp>
      <p:sp>
        <p:nvSpPr>
          <p:cNvPr id="10" name="Rectangle 9"/>
          <p:cNvSpPr/>
          <p:nvPr/>
        </p:nvSpPr>
        <p:spPr>
          <a:xfrm>
            <a:off x="192847" y="3163546"/>
            <a:ext cx="2765688" cy="400110"/>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20757" y="3137260"/>
            <a:ext cx="2891283" cy="400110"/>
          </a:xfrm>
          <a:prstGeom prst="rect">
            <a:avLst/>
          </a:prstGeom>
          <a:noFill/>
        </p:spPr>
        <p:txBody>
          <a:bodyPr wrap="square" rtlCol="0">
            <a:spAutoFit/>
          </a:bodyPr>
          <a:lstStyle/>
          <a:p>
            <a:r>
              <a:rPr lang="en-US" sz="2000" b="1" dirty="0" smtClean="0"/>
              <a:t>Professional Experience</a:t>
            </a:r>
            <a:endParaRPr lang="en-US" sz="2000" b="1" dirty="0"/>
          </a:p>
        </p:txBody>
      </p:sp>
      <p:sp>
        <p:nvSpPr>
          <p:cNvPr id="12" name="Rectangle 11"/>
          <p:cNvSpPr/>
          <p:nvPr/>
        </p:nvSpPr>
        <p:spPr>
          <a:xfrm>
            <a:off x="294737" y="1497835"/>
            <a:ext cx="5456805" cy="707886"/>
          </a:xfrm>
          <a:prstGeom prst="rect">
            <a:avLst/>
          </a:prstGeom>
        </p:spPr>
        <p:txBody>
          <a:bodyPr wrap="square">
            <a:spAutoFit/>
          </a:bodyPr>
          <a:lstStyle/>
          <a:p>
            <a:pPr marL="342900" indent="-342900">
              <a:buFont typeface="Arial"/>
              <a:buChar char="•"/>
            </a:pPr>
            <a:r>
              <a:rPr lang="en-US" sz="2000" dirty="0" smtClean="0"/>
              <a:t>MS, Geological Sciences</a:t>
            </a:r>
            <a:r>
              <a:rPr lang="en-US" sz="2000" dirty="0"/>
              <a:t> </a:t>
            </a:r>
            <a:r>
              <a:rPr lang="en-US" sz="2000" dirty="0" smtClean="0"/>
              <a:t>(Exp. March, 2014)</a:t>
            </a:r>
          </a:p>
          <a:p>
            <a:r>
              <a:rPr lang="en-US" sz="2000" b="1" dirty="0"/>
              <a:t> </a:t>
            </a:r>
            <a:r>
              <a:rPr lang="en-US" sz="2000" b="1" dirty="0" smtClean="0"/>
              <a:t>     California State University, Long Beach</a:t>
            </a:r>
          </a:p>
        </p:txBody>
      </p:sp>
      <p:sp>
        <p:nvSpPr>
          <p:cNvPr id="13" name="Rectangle 12"/>
          <p:cNvSpPr/>
          <p:nvPr/>
        </p:nvSpPr>
        <p:spPr>
          <a:xfrm>
            <a:off x="278898" y="2243424"/>
            <a:ext cx="5595938" cy="707886"/>
          </a:xfrm>
          <a:prstGeom prst="rect">
            <a:avLst/>
          </a:prstGeom>
        </p:spPr>
        <p:txBody>
          <a:bodyPr wrap="square">
            <a:spAutoFit/>
          </a:bodyPr>
          <a:lstStyle/>
          <a:p>
            <a:pPr marL="342900" indent="-342900">
              <a:buFont typeface="Arial"/>
              <a:buChar char="•"/>
            </a:pPr>
            <a:r>
              <a:rPr lang="en-US" sz="2000" dirty="0" smtClean="0"/>
              <a:t>BS, Geological Sciences (2011)</a:t>
            </a:r>
          </a:p>
          <a:p>
            <a:r>
              <a:rPr lang="en-US" sz="2000" dirty="0" smtClean="0"/>
              <a:t>      </a:t>
            </a:r>
            <a:r>
              <a:rPr lang="en-US" sz="2000" b="1" dirty="0" smtClean="0"/>
              <a:t>San Diego State University </a:t>
            </a:r>
            <a:r>
              <a:rPr lang="en-US" sz="2000" dirty="0"/>
              <a:t>	</a:t>
            </a:r>
            <a:endParaRPr lang="en-US" sz="2000" dirty="0" smtClean="0"/>
          </a:p>
        </p:txBody>
      </p:sp>
      <p:sp>
        <p:nvSpPr>
          <p:cNvPr id="15" name="Rectangle 14"/>
          <p:cNvSpPr/>
          <p:nvPr/>
        </p:nvSpPr>
        <p:spPr>
          <a:xfrm>
            <a:off x="259943" y="3583467"/>
            <a:ext cx="5456805" cy="3170099"/>
          </a:xfrm>
          <a:prstGeom prst="rect">
            <a:avLst/>
          </a:prstGeom>
        </p:spPr>
        <p:txBody>
          <a:bodyPr wrap="square">
            <a:spAutoFit/>
          </a:bodyPr>
          <a:lstStyle/>
          <a:p>
            <a:pPr marL="342900" indent="-342900">
              <a:buFont typeface="Arial"/>
              <a:buChar char="•"/>
            </a:pPr>
            <a:r>
              <a:rPr lang="en-US" sz="2000" dirty="0" smtClean="0"/>
              <a:t>Geoscience Internship (Summer 2013)</a:t>
            </a:r>
          </a:p>
          <a:p>
            <a:r>
              <a:rPr lang="en-US" sz="2000" b="1" dirty="0" smtClean="0"/>
              <a:t>      Devon Energy Corporation, </a:t>
            </a:r>
            <a:r>
              <a:rPr lang="en-US" sz="2000" dirty="0" smtClean="0"/>
              <a:t>Oklahoma City, OK</a:t>
            </a:r>
          </a:p>
          <a:p>
            <a:endParaRPr lang="en-US" sz="2000" b="1" dirty="0" smtClean="0"/>
          </a:p>
          <a:p>
            <a:pPr marL="342900" indent="-342900">
              <a:buFont typeface="Arial"/>
              <a:buChar char="•"/>
            </a:pPr>
            <a:r>
              <a:rPr lang="en-US" sz="2000" b="1" dirty="0" smtClean="0"/>
              <a:t>Starting as a Geologist at Devon in May, 2014</a:t>
            </a:r>
          </a:p>
          <a:p>
            <a:pPr marL="342900" indent="-342900">
              <a:buFont typeface="Arial"/>
              <a:buChar char="•"/>
            </a:pPr>
            <a:endParaRPr lang="en-US" sz="2000" b="1" dirty="0"/>
          </a:p>
          <a:p>
            <a:pPr marL="342900" indent="-342900">
              <a:buFont typeface="Arial"/>
              <a:buChar char="•"/>
            </a:pPr>
            <a:r>
              <a:rPr lang="en-US" sz="2000" dirty="0" smtClean="0"/>
              <a:t>Previous geoscience internships:</a:t>
            </a:r>
          </a:p>
          <a:p>
            <a:r>
              <a:rPr lang="en-US" sz="2000" dirty="0"/>
              <a:t>	</a:t>
            </a:r>
            <a:r>
              <a:rPr lang="en-US" sz="2000" dirty="0" smtClean="0"/>
              <a:t>	-Chesapeake Energy Corporation</a:t>
            </a:r>
          </a:p>
          <a:p>
            <a:r>
              <a:rPr lang="en-US" sz="2000" dirty="0" smtClean="0"/>
              <a:t>		-Occidental </a:t>
            </a:r>
            <a:r>
              <a:rPr lang="en-US" sz="2000" dirty="0"/>
              <a:t>Petroleum </a:t>
            </a:r>
            <a:r>
              <a:rPr lang="en-US" sz="2000" dirty="0" smtClean="0"/>
              <a:t>Corporation</a:t>
            </a:r>
            <a:endParaRPr lang="en-US" sz="2000" dirty="0"/>
          </a:p>
          <a:p>
            <a:r>
              <a:rPr lang="en-US" sz="2000" dirty="0" smtClean="0"/>
              <a:t>		-</a:t>
            </a:r>
            <a:r>
              <a:rPr lang="en-US" sz="2000" dirty="0" err="1" smtClean="0"/>
              <a:t>BreitBurn</a:t>
            </a:r>
            <a:r>
              <a:rPr lang="en-US" sz="2000" dirty="0" smtClean="0"/>
              <a:t> Management Company</a:t>
            </a:r>
            <a:endParaRPr lang="en-US" sz="2000" dirty="0"/>
          </a:p>
          <a:p>
            <a:r>
              <a:rPr lang="en-US" sz="2000" dirty="0" smtClean="0"/>
              <a:t>		-</a:t>
            </a:r>
          </a:p>
        </p:txBody>
      </p:sp>
      <p:pic>
        <p:nvPicPr>
          <p:cNvPr id="2" name="Picture 1" descr="600877_10151677891732994_1255572435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836" y="635000"/>
            <a:ext cx="3113942" cy="5511789"/>
          </a:xfrm>
          <a:prstGeom prst="rect">
            <a:avLst/>
          </a:prstGeom>
          <a:ln w="28575" cmpd="sng">
            <a:solidFill>
              <a:schemeClr val="tx1"/>
            </a:solidFill>
          </a:ln>
        </p:spPr>
      </p:pic>
      <p:sp>
        <p:nvSpPr>
          <p:cNvPr id="3" name="Rectangle 2"/>
          <p:cNvSpPr/>
          <p:nvPr/>
        </p:nvSpPr>
        <p:spPr>
          <a:xfrm>
            <a:off x="0" y="6409765"/>
            <a:ext cx="7067176" cy="448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580370" y="6146789"/>
            <a:ext cx="1786166" cy="584776"/>
          </a:xfrm>
          <a:prstGeom prst="rect">
            <a:avLst/>
          </a:prstGeom>
        </p:spPr>
        <p:txBody>
          <a:bodyPr wrap="none">
            <a:spAutoFit/>
          </a:bodyPr>
          <a:lstStyle/>
          <a:p>
            <a:pPr algn="ctr"/>
            <a:r>
              <a:rPr lang="en-US" sz="1600" b="1" dirty="0" smtClean="0"/>
              <a:t>Devon Tower</a:t>
            </a:r>
          </a:p>
          <a:p>
            <a:pPr algn="ctr"/>
            <a:r>
              <a:rPr lang="en-US" sz="1600" b="1" dirty="0" smtClean="0"/>
              <a:t>Oklahoma City, OK</a:t>
            </a:r>
            <a:endParaRPr lang="en-US" sz="1600" b="1" dirty="0"/>
          </a:p>
        </p:txBody>
      </p:sp>
    </p:spTree>
    <p:extLst>
      <p:ext uri="{BB962C8B-B14F-4D97-AF65-F5344CB8AC3E}">
        <p14:creationId xmlns:p14="http://schemas.microsoft.com/office/powerpoint/2010/main" val="762435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6069" y="1764590"/>
            <a:ext cx="2983824" cy="3604984"/>
          </a:xfrm>
          <a:prstGeom prst="rect">
            <a:avLst/>
          </a:prstGeom>
          <a:ln w="12700" cmpd="sng">
            <a:solidFill>
              <a:srgbClr val="000000"/>
            </a:solidFill>
          </a:ln>
        </p:spPr>
      </p:pic>
      <p:sp>
        <p:nvSpPr>
          <p:cNvPr id="5" name="TextBox 4"/>
          <p:cNvSpPr txBox="1"/>
          <p:nvPr/>
        </p:nvSpPr>
        <p:spPr>
          <a:xfrm>
            <a:off x="3590382" y="5369574"/>
            <a:ext cx="2223404" cy="646331"/>
          </a:xfrm>
          <a:prstGeom prst="rect">
            <a:avLst/>
          </a:prstGeom>
          <a:noFill/>
        </p:spPr>
        <p:txBody>
          <a:bodyPr wrap="square" rtlCol="0">
            <a:spAutoFit/>
          </a:bodyPr>
          <a:lstStyle/>
          <a:p>
            <a:pPr algn="ctr"/>
            <a:r>
              <a:rPr lang="en-US" b="1" dirty="0" smtClean="0"/>
              <a:t>Stokes A-30804 </a:t>
            </a:r>
          </a:p>
          <a:p>
            <a:pPr algn="ctr"/>
            <a:r>
              <a:rPr lang="en-US" b="1" dirty="0" smtClean="0"/>
              <a:t>Depth: 312’ </a:t>
            </a:r>
            <a:endParaRPr lang="en-US" b="1" dirty="0"/>
          </a:p>
        </p:txBody>
      </p:sp>
      <p:sp>
        <p:nvSpPr>
          <p:cNvPr id="6" name="Rectangle 5"/>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Sedimentary Structures</a:t>
            </a:r>
            <a:endParaRPr lang="en-US" sz="3200" dirty="0"/>
          </a:p>
        </p:txBody>
      </p:sp>
      <p:pic>
        <p:nvPicPr>
          <p:cNvPr id="7" name="Picture 6"/>
          <p:cNvPicPr>
            <a:picLocks noChangeAspect="1"/>
          </p:cNvPicPr>
          <p:nvPr/>
        </p:nvPicPr>
        <p:blipFill>
          <a:blip r:embed="rId3"/>
          <a:stretch>
            <a:fillRect/>
          </a:stretch>
        </p:blipFill>
        <p:spPr>
          <a:xfrm>
            <a:off x="14111" y="1764590"/>
            <a:ext cx="3149028" cy="3604984"/>
          </a:xfrm>
          <a:prstGeom prst="rect">
            <a:avLst/>
          </a:prstGeom>
          <a:ln w="12700" cmpd="sng">
            <a:solidFill>
              <a:srgbClr val="000000"/>
            </a:solidFill>
          </a:ln>
        </p:spPr>
      </p:pic>
      <p:sp>
        <p:nvSpPr>
          <p:cNvPr id="9" name="TextBox 8"/>
          <p:cNvSpPr txBox="1"/>
          <p:nvPr/>
        </p:nvSpPr>
        <p:spPr>
          <a:xfrm>
            <a:off x="228533" y="5369574"/>
            <a:ext cx="2223404" cy="646331"/>
          </a:xfrm>
          <a:prstGeom prst="rect">
            <a:avLst/>
          </a:prstGeom>
          <a:noFill/>
        </p:spPr>
        <p:txBody>
          <a:bodyPr wrap="square" rtlCol="0">
            <a:spAutoFit/>
          </a:bodyPr>
          <a:lstStyle/>
          <a:p>
            <a:pPr algn="ctr"/>
            <a:r>
              <a:rPr lang="en-US" b="1" dirty="0" err="1" smtClean="0"/>
              <a:t>Newlove</a:t>
            </a:r>
            <a:r>
              <a:rPr lang="en-US" b="1" dirty="0" smtClean="0"/>
              <a:t> 76-RD1</a:t>
            </a:r>
          </a:p>
          <a:p>
            <a:pPr algn="ctr"/>
            <a:r>
              <a:rPr lang="en-US" b="1" dirty="0" smtClean="0"/>
              <a:t>Depth: 467’</a:t>
            </a:r>
            <a:endParaRPr lang="en-US" b="1" dirty="0"/>
          </a:p>
        </p:txBody>
      </p:sp>
      <p:sp>
        <p:nvSpPr>
          <p:cNvPr id="10" name="TextBox 9"/>
          <p:cNvSpPr txBox="1"/>
          <p:nvPr/>
        </p:nvSpPr>
        <p:spPr>
          <a:xfrm>
            <a:off x="79573" y="1144439"/>
            <a:ext cx="3086496" cy="369332"/>
          </a:xfrm>
          <a:prstGeom prst="rect">
            <a:avLst/>
          </a:prstGeom>
          <a:noFill/>
        </p:spPr>
        <p:txBody>
          <a:bodyPr wrap="square" rtlCol="0">
            <a:spAutoFit/>
          </a:bodyPr>
          <a:lstStyle/>
          <a:p>
            <a:r>
              <a:rPr lang="en-US" b="1" u="sng" dirty="0" smtClean="0"/>
              <a:t>Massive Bioturbated Facies:</a:t>
            </a:r>
            <a:endParaRPr lang="en-US" b="1" u="sng" dirty="0"/>
          </a:p>
        </p:txBody>
      </p:sp>
      <p:sp>
        <p:nvSpPr>
          <p:cNvPr id="11" name="TextBox 10"/>
          <p:cNvSpPr txBox="1"/>
          <p:nvPr/>
        </p:nvSpPr>
        <p:spPr>
          <a:xfrm>
            <a:off x="6326278" y="1858141"/>
            <a:ext cx="2852999" cy="2585323"/>
          </a:xfrm>
          <a:prstGeom prst="rect">
            <a:avLst/>
          </a:prstGeom>
          <a:noFill/>
        </p:spPr>
        <p:txBody>
          <a:bodyPr wrap="square" rtlCol="0">
            <a:spAutoFit/>
          </a:bodyPr>
          <a:lstStyle/>
          <a:p>
            <a:r>
              <a:rPr lang="en-US" b="1" dirty="0" smtClean="0"/>
              <a:t>Interpretation:</a:t>
            </a:r>
          </a:p>
          <a:p>
            <a:pPr marL="285750" indent="-285750">
              <a:buFont typeface="Arial"/>
              <a:buChar char="•"/>
            </a:pPr>
            <a:r>
              <a:rPr lang="en-US" dirty="0" smtClean="0"/>
              <a:t>Aerobic environment</a:t>
            </a:r>
          </a:p>
          <a:p>
            <a:pPr marL="285750" indent="-285750">
              <a:buFont typeface="Arial"/>
              <a:buChar char="•"/>
            </a:pPr>
            <a:r>
              <a:rPr lang="en-US" dirty="0" smtClean="0"/>
              <a:t>Weak or no developed oxygen minimum zone</a:t>
            </a:r>
          </a:p>
          <a:p>
            <a:pPr marL="285750" indent="-285750">
              <a:buFont typeface="Arial"/>
              <a:buChar char="•"/>
            </a:pPr>
            <a:r>
              <a:rPr lang="en-US" dirty="0" smtClean="0"/>
              <a:t>High sedimentation rate</a:t>
            </a:r>
          </a:p>
          <a:p>
            <a:pPr marL="285750" indent="-285750">
              <a:buFont typeface="Arial"/>
              <a:buChar char="•"/>
            </a:pPr>
            <a:r>
              <a:rPr lang="en-US" dirty="0" smtClean="0"/>
              <a:t>Abundant bottom dwelling marine life</a:t>
            </a:r>
          </a:p>
          <a:p>
            <a:pPr marL="285750" indent="-285750">
              <a:buFont typeface="Arial"/>
              <a:buChar char="•"/>
            </a:pPr>
            <a:endParaRPr lang="en-US" dirty="0" smtClean="0"/>
          </a:p>
          <a:p>
            <a:pPr marL="285750" indent="-285750">
              <a:buFont typeface="Arial"/>
              <a:buChar char="•"/>
            </a:pPr>
            <a:endParaRPr lang="en-US" b="1" dirty="0"/>
          </a:p>
        </p:txBody>
      </p:sp>
    </p:spTree>
    <p:extLst>
      <p:ext uri="{BB962C8B-B14F-4D97-AF65-F5344CB8AC3E}">
        <p14:creationId xmlns:p14="http://schemas.microsoft.com/office/powerpoint/2010/main" val="6737147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858141"/>
            <a:ext cx="3166068" cy="3409556"/>
          </a:xfrm>
          <a:prstGeom prst="rect">
            <a:avLst/>
          </a:prstGeom>
          <a:ln w="12700" cmpd="sng">
            <a:solidFill>
              <a:srgbClr val="000000"/>
            </a:solidFill>
          </a:ln>
        </p:spPr>
      </p:pic>
      <p:sp>
        <p:nvSpPr>
          <p:cNvPr id="8" name="Rectangle 7"/>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Sedimentary Structures</a:t>
            </a:r>
            <a:endParaRPr lang="en-US" sz="3200" dirty="0"/>
          </a:p>
        </p:txBody>
      </p:sp>
      <p:pic>
        <p:nvPicPr>
          <p:cNvPr id="9" name="Picture 8"/>
          <p:cNvPicPr>
            <a:picLocks noChangeAspect="1"/>
          </p:cNvPicPr>
          <p:nvPr/>
        </p:nvPicPr>
        <p:blipFill>
          <a:blip r:embed="rId3"/>
          <a:stretch>
            <a:fillRect/>
          </a:stretch>
        </p:blipFill>
        <p:spPr>
          <a:xfrm>
            <a:off x="3186659" y="1858141"/>
            <a:ext cx="3033790" cy="3409556"/>
          </a:xfrm>
          <a:prstGeom prst="rect">
            <a:avLst/>
          </a:prstGeom>
          <a:ln w="12700" cmpd="sng">
            <a:solidFill>
              <a:srgbClr val="000000"/>
            </a:solidFill>
          </a:ln>
        </p:spPr>
      </p:pic>
      <p:sp>
        <p:nvSpPr>
          <p:cNvPr id="11" name="TextBox 10"/>
          <p:cNvSpPr txBox="1"/>
          <p:nvPr/>
        </p:nvSpPr>
        <p:spPr>
          <a:xfrm>
            <a:off x="3590382" y="5369574"/>
            <a:ext cx="2223404" cy="646331"/>
          </a:xfrm>
          <a:prstGeom prst="rect">
            <a:avLst/>
          </a:prstGeom>
          <a:noFill/>
        </p:spPr>
        <p:txBody>
          <a:bodyPr wrap="square" rtlCol="0">
            <a:spAutoFit/>
          </a:bodyPr>
          <a:lstStyle/>
          <a:p>
            <a:pPr algn="ctr"/>
            <a:r>
              <a:rPr lang="en-US" b="1" dirty="0" smtClean="0"/>
              <a:t>Stokes A-30804 </a:t>
            </a:r>
          </a:p>
          <a:p>
            <a:pPr algn="ctr"/>
            <a:r>
              <a:rPr lang="en-US" b="1" dirty="0" smtClean="0"/>
              <a:t>Depth: 1155’ </a:t>
            </a:r>
            <a:endParaRPr lang="en-US" b="1" dirty="0"/>
          </a:p>
        </p:txBody>
      </p:sp>
      <p:sp>
        <p:nvSpPr>
          <p:cNvPr id="12" name="TextBox 11"/>
          <p:cNvSpPr txBox="1"/>
          <p:nvPr/>
        </p:nvSpPr>
        <p:spPr>
          <a:xfrm>
            <a:off x="228533" y="5369574"/>
            <a:ext cx="2223404" cy="646331"/>
          </a:xfrm>
          <a:prstGeom prst="rect">
            <a:avLst/>
          </a:prstGeom>
          <a:noFill/>
        </p:spPr>
        <p:txBody>
          <a:bodyPr wrap="square" rtlCol="0">
            <a:spAutoFit/>
          </a:bodyPr>
          <a:lstStyle/>
          <a:p>
            <a:pPr algn="ctr"/>
            <a:r>
              <a:rPr lang="en-US" b="1" dirty="0" err="1" smtClean="0"/>
              <a:t>Newlove</a:t>
            </a:r>
            <a:r>
              <a:rPr lang="en-US" b="1" dirty="0" smtClean="0"/>
              <a:t> 76-RD1</a:t>
            </a:r>
          </a:p>
          <a:p>
            <a:pPr algn="ctr"/>
            <a:r>
              <a:rPr lang="en-US" b="1" dirty="0" smtClean="0"/>
              <a:t>Depth: 550’</a:t>
            </a:r>
            <a:endParaRPr lang="en-US" b="1" dirty="0"/>
          </a:p>
        </p:txBody>
      </p:sp>
      <p:sp>
        <p:nvSpPr>
          <p:cNvPr id="13" name="TextBox 12"/>
          <p:cNvSpPr txBox="1"/>
          <p:nvPr/>
        </p:nvSpPr>
        <p:spPr>
          <a:xfrm>
            <a:off x="79573" y="1144439"/>
            <a:ext cx="3086496" cy="369332"/>
          </a:xfrm>
          <a:prstGeom prst="rect">
            <a:avLst/>
          </a:prstGeom>
          <a:noFill/>
        </p:spPr>
        <p:txBody>
          <a:bodyPr wrap="square" rtlCol="0">
            <a:spAutoFit/>
          </a:bodyPr>
          <a:lstStyle/>
          <a:p>
            <a:r>
              <a:rPr lang="en-US" b="1" u="sng" dirty="0" smtClean="0"/>
              <a:t>Planar Laminated </a:t>
            </a:r>
            <a:r>
              <a:rPr lang="en-US" b="1" u="sng" dirty="0" err="1" smtClean="0"/>
              <a:t>Facies</a:t>
            </a:r>
            <a:r>
              <a:rPr lang="en-US" b="1" u="sng" dirty="0" smtClean="0"/>
              <a:t>:</a:t>
            </a:r>
            <a:endParaRPr lang="en-US" b="1" u="sng" dirty="0"/>
          </a:p>
        </p:txBody>
      </p:sp>
      <p:sp>
        <p:nvSpPr>
          <p:cNvPr id="14" name="TextBox 13"/>
          <p:cNvSpPr txBox="1"/>
          <p:nvPr/>
        </p:nvSpPr>
        <p:spPr>
          <a:xfrm>
            <a:off x="6326278" y="1858141"/>
            <a:ext cx="2852999" cy="3139321"/>
          </a:xfrm>
          <a:prstGeom prst="rect">
            <a:avLst/>
          </a:prstGeom>
          <a:noFill/>
        </p:spPr>
        <p:txBody>
          <a:bodyPr wrap="square" rtlCol="0">
            <a:spAutoFit/>
          </a:bodyPr>
          <a:lstStyle/>
          <a:p>
            <a:r>
              <a:rPr lang="en-US" b="1" dirty="0" smtClean="0"/>
              <a:t>Interpretation:</a:t>
            </a:r>
          </a:p>
          <a:p>
            <a:pPr marL="285750" indent="-285750">
              <a:buFont typeface="Arial"/>
              <a:buChar char="•"/>
            </a:pPr>
            <a:r>
              <a:rPr lang="en-US" dirty="0" smtClean="0"/>
              <a:t>Low oxygen environment</a:t>
            </a:r>
          </a:p>
          <a:p>
            <a:pPr marL="285750" indent="-285750">
              <a:buFont typeface="Arial"/>
              <a:buChar char="•"/>
            </a:pPr>
            <a:r>
              <a:rPr lang="en-US" dirty="0" smtClean="0"/>
              <a:t>Weak to well-developed oxygen minimum zone</a:t>
            </a:r>
          </a:p>
          <a:p>
            <a:pPr marL="285750" indent="-285750">
              <a:buFont typeface="Arial"/>
              <a:buChar char="•"/>
            </a:pPr>
            <a:r>
              <a:rPr lang="en-US" dirty="0" smtClean="0"/>
              <a:t>Low sedimentation rate</a:t>
            </a:r>
          </a:p>
          <a:p>
            <a:pPr marL="285750" indent="-285750">
              <a:buFont typeface="Arial"/>
              <a:buChar char="•"/>
            </a:pPr>
            <a:r>
              <a:rPr lang="en-US" dirty="0" smtClean="0"/>
              <a:t>Little bottom dwelling marine life</a:t>
            </a:r>
          </a:p>
          <a:p>
            <a:pPr marL="285750" indent="-285750">
              <a:buFont typeface="Arial"/>
              <a:buChar char="•"/>
            </a:pPr>
            <a:r>
              <a:rPr lang="en-US" dirty="0" smtClean="0"/>
              <a:t>Recurrent depositional events </a:t>
            </a:r>
          </a:p>
          <a:p>
            <a:pPr marL="285750" indent="-285750">
              <a:buFont typeface="Arial"/>
              <a:buChar char="•"/>
            </a:pPr>
            <a:endParaRPr lang="en-US" dirty="0" smtClean="0"/>
          </a:p>
          <a:p>
            <a:pPr marL="285750" indent="-285750">
              <a:buFont typeface="Arial"/>
              <a:buChar char="•"/>
            </a:pPr>
            <a:endParaRPr lang="en-US" b="1" dirty="0"/>
          </a:p>
        </p:txBody>
      </p:sp>
      <p:sp>
        <p:nvSpPr>
          <p:cNvPr id="16" name="Freeform 15"/>
          <p:cNvSpPr/>
          <p:nvPr/>
        </p:nvSpPr>
        <p:spPr>
          <a:xfrm>
            <a:off x="255909" y="3392868"/>
            <a:ext cx="2530653" cy="104258"/>
          </a:xfrm>
          <a:custGeom>
            <a:avLst/>
            <a:gdLst>
              <a:gd name="connsiteX0" fmla="*/ 2530653 w 2530653"/>
              <a:gd name="connsiteY0" fmla="*/ 47386 h 104258"/>
              <a:gd name="connsiteX1" fmla="*/ 2312657 w 2530653"/>
              <a:gd name="connsiteY1" fmla="*/ 47386 h 104258"/>
              <a:gd name="connsiteX2" fmla="*/ 2009358 w 2530653"/>
              <a:gd name="connsiteY2" fmla="*/ 37909 h 104258"/>
              <a:gd name="connsiteX3" fmla="*/ 1810317 w 2530653"/>
              <a:gd name="connsiteY3" fmla="*/ 28432 h 104258"/>
              <a:gd name="connsiteX4" fmla="*/ 1620755 w 2530653"/>
              <a:gd name="connsiteY4" fmla="*/ 0 h 104258"/>
              <a:gd name="connsiteX5" fmla="*/ 1402759 w 2530653"/>
              <a:gd name="connsiteY5" fmla="*/ 9477 h 104258"/>
              <a:gd name="connsiteX6" fmla="*/ 1355369 w 2530653"/>
              <a:gd name="connsiteY6" fmla="*/ 18954 h 104258"/>
              <a:gd name="connsiteX7" fmla="*/ 1108938 w 2530653"/>
              <a:gd name="connsiteY7" fmla="*/ 0 h 104258"/>
              <a:gd name="connsiteX8" fmla="*/ 748770 w 2530653"/>
              <a:gd name="connsiteY8" fmla="*/ 9477 h 104258"/>
              <a:gd name="connsiteX9" fmla="*/ 653989 w 2530653"/>
              <a:gd name="connsiteY9" fmla="*/ 18954 h 104258"/>
              <a:gd name="connsiteX10" fmla="*/ 587642 w 2530653"/>
              <a:gd name="connsiteY10" fmla="*/ 37909 h 104258"/>
              <a:gd name="connsiteX11" fmla="*/ 398080 w 2530653"/>
              <a:gd name="connsiteY11" fmla="*/ 56864 h 104258"/>
              <a:gd name="connsiteX12" fmla="*/ 123215 w 2530653"/>
              <a:gd name="connsiteY12" fmla="*/ 75818 h 104258"/>
              <a:gd name="connsiteX13" fmla="*/ 66347 w 2530653"/>
              <a:gd name="connsiteY13" fmla="*/ 85295 h 104258"/>
              <a:gd name="connsiteX14" fmla="*/ 0 w 2530653"/>
              <a:gd name="connsiteY14" fmla="*/ 104250 h 10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0653" h="104258">
                <a:moveTo>
                  <a:pt x="2530653" y="47386"/>
                </a:moveTo>
                <a:cubicBezTo>
                  <a:pt x="2423990" y="68719"/>
                  <a:pt x="2511450" y="55337"/>
                  <a:pt x="2312657" y="47386"/>
                </a:cubicBezTo>
                <a:lnTo>
                  <a:pt x="2009358" y="37909"/>
                </a:lnTo>
                <a:lnTo>
                  <a:pt x="1810317" y="28432"/>
                </a:lnTo>
                <a:cubicBezTo>
                  <a:pt x="1645742" y="7861"/>
                  <a:pt x="1708090" y="21831"/>
                  <a:pt x="1620755" y="0"/>
                </a:cubicBezTo>
                <a:cubicBezTo>
                  <a:pt x="1548090" y="3159"/>
                  <a:pt x="1475308" y="4296"/>
                  <a:pt x="1402759" y="9477"/>
                </a:cubicBezTo>
                <a:cubicBezTo>
                  <a:pt x="1386690" y="10625"/>
                  <a:pt x="1371478" y="18954"/>
                  <a:pt x="1355369" y="18954"/>
                </a:cubicBezTo>
                <a:cubicBezTo>
                  <a:pt x="1286616" y="18954"/>
                  <a:pt x="1182283" y="7334"/>
                  <a:pt x="1108938" y="0"/>
                </a:cubicBezTo>
                <a:lnTo>
                  <a:pt x="748770" y="9477"/>
                </a:lnTo>
                <a:cubicBezTo>
                  <a:pt x="717046" y="10799"/>
                  <a:pt x="685421" y="14464"/>
                  <a:pt x="653989" y="18954"/>
                </a:cubicBezTo>
                <a:cubicBezTo>
                  <a:pt x="596195" y="27210"/>
                  <a:pt x="636248" y="27109"/>
                  <a:pt x="587642" y="37909"/>
                </a:cubicBezTo>
                <a:cubicBezTo>
                  <a:pt x="524101" y="52028"/>
                  <a:pt x="464409" y="52126"/>
                  <a:pt x="398080" y="56864"/>
                </a:cubicBezTo>
                <a:cubicBezTo>
                  <a:pt x="266578" y="83162"/>
                  <a:pt x="412454" y="56538"/>
                  <a:pt x="123215" y="75818"/>
                </a:cubicBezTo>
                <a:cubicBezTo>
                  <a:pt x="104040" y="77096"/>
                  <a:pt x="85303" y="82136"/>
                  <a:pt x="66347" y="85295"/>
                </a:cubicBezTo>
                <a:cubicBezTo>
                  <a:pt x="6481" y="105249"/>
                  <a:pt x="29460" y="104250"/>
                  <a:pt x="0" y="104250"/>
                </a:cubicBezTo>
              </a:path>
            </a:pathLst>
          </a:custGeom>
          <a:ln w="3175" cmpd="sng">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269946" y="1990230"/>
            <a:ext cx="2682303" cy="1573229"/>
          </a:xfrm>
          <a:custGeom>
            <a:avLst/>
            <a:gdLst>
              <a:gd name="connsiteX0" fmla="*/ 2682303 w 2682303"/>
              <a:gd name="connsiteY0" fmla="*/ 1573229 h 1573229"/>
              <a:gd name="connsiteX1" fmla="*/ 2578044 w 2682303"/>
              <a:gd name="connsiteY1" fmla="*/ 1497411 h 1573229"/>
              <a:gd name="connsiteX2" fmla="*/ 2549609 w 2682303"/>
              <a:gd name="connsiteY2" fmla="*/ 1487933 h 1573229"/>
              <a:gd name="connsiteX3" fmla="*/ 2530653 w 2682303"/>
              <a:gd name="connsiteY3" fmla="*/ 1459502 h 1573229"/>
              <a:gd name="connsiteX4" fmla="*/ 2445350 w 2682303"/>
              <a:gd name="connsiteY4" fmla="*/ 1402638 h 1573229"/>
              <a:gd name="connsiteX5" fmla="*/ 2388482 w 2682303"/>
              <a:gd name="connsiteY5" fmla="*/ 1364729 h 1573229"/>
              <a:gd name="connsiteX6" fmla="*/ 2331613 w 2682303"/>
              <a:gd name="connsiteY6" fmla="*/ 1336297 h 1573229"/>
              <a:gd name="connsiteX7" fmla="*/ 2312657 w 2682303"/>
              <a:gd name="connsiteY7" fmla="*/ 1307865 h 1573229"/>
              <a:gd name="connsiteX8" fmla="*/ 2255788 w 2682303"/>
              <a:gd name="connsiteY8" fmla="*/ 1279433 h 1573229"/>
              <a:gd name="connsiteX9" fmla="*/ 2227354 w 2682303"/>
              <a:gd name="connsiteY9" fmla="*/ 1260479 h 1573229"/>
              <a:gd name="connsiteX10" fmla="*/ 2198920 w 2682303"/>
              <a:gd name="connsiteY10" fmla="*/ 1232047 h 1573229"/>
              <a:gd name="connsiteX11" fmla="*/ 2142051 w 2682303"/>
              <a:gd name="connsiteY11" fmla="*/ 1213092 h 1573229"/>
              <a:gd name="connsiteX12" fmla="*/ 2028314 w 2682303"/>
              <a:gd name="connsiteY12" fmla="*/ 1156228 h 1573229"/>
              <a:gd name="connsiteX13" fmla="*/ 1999879 w 2682303"/>
              <a:gd name="connsiteY13" fmla="*/ 1146751 h 1573229"/>
              <a:gd name="connsiteX14" fmla="*/ 1943011 w 2682303"/>
              <a:gd name="connsiteY14" fmla="*/ 1108842 h 1573229"/>
              <a:gd name="connsiteX15" fmla="*/ 1914576 w 2682303"/>
              <a:gd name="connsiteY15" fmla="*/ 1089887 h 1573229"/>
              <a:gd name="connsiteX16" fmla="*/ 1867186 w 2682303"/>
              <a:gd name="connsiteY16" fmla="*/ 1051978 h 1573229"/>
              <a:gd name="connsiteX17" fmla="*/ 1848230 w 2682303"/>
              <a:gd name="connsiteY17" fmla="*/ 1023546 h 1573229"/>
              <a:gd name="connsiteX18" fmla="*/ 1810317 w 2682303"/>
              <a:gd name="connsiteY18" fmla="*/ 1004592 h 1573229"/>
              <a:gd name="connsiteX19" fmla="*/ 1762927 w 2682303"/>
              <a:gd name="connsiteY19" fmla="*/ 966683 h 1573229"/>
              <a:gd name="connsiteX20" fmla="*/ 1677624 w 2682303"/>
              <a:gd name="connsiteY20" fmla="*/ 909819 h 1573229"/>
              <a:gd name="connsiteX21" fmla="*/ 1649190 w 2682303"/>
              <a:gd name="connsiteY21" fmla="*/ 890864 h 1573229"/>
              <a:gd name="connsiteX22" fmla="*/ 1620755 w 2682303"/>
              <a:gd name="connsiteY22" fmla="*/ 881387 h 1573229"/>
              <a:gd name="connsiteX23" fmla="*/ 1592321 w 2682303"/>
              <a:gd name="connsiteY23" fmla="*/ 862433 h 1573229"/>
              <a:gd name="connsiteX24" fmla="*/ 1563887 w 2682303"/>
              <a:gd name="connsiteY24" fmla="*/ 852955 h 1573229"/>
              <a:gd name="connsiteX25" fmla="*/ 1507018 w 2682303"/>
              <a:gd name="connsiteY25" fmla="*/ 824523 h 1573229"/>
              <a:gd name="connsiteX26" fmla="*/ 1478584 w 2682303"/>
              <a:gd name="connsiteY26" fmla="*/ 805569 h 1573229"/>
              <a:gd name="connsiteX27" fmla="*/ 1374325 w 2682303"/>
              <a:gd name="connsiteY27" fmla="*/ 720273 h 1573229"/>
              <a:gd name="connsiteX28" fmla="*/ 1336412 w 2682303"/>
              <a:gd name="connsiteY28" fmla="*/ 701319 h 1573229"/>
              <a:gd name="connsiteX29" fmla="*/ 1279544 w 2682303"/>
              <a:gd name="connsiteY29" fmla="*/ 682364 h 1573229"/>
              <a:gd name="connsiteX30" fmla="*/ 1222675 w 2682303"/>
              <a:gd name="connsiteY30" fmla="*/ 644455 h 1573229"/>
              <a:gd name="connsiteX31" fmla="*/ 1194241 w 2682303"/>
              <a:gd name="connsiteY31" fmla="*/ 625501 h 1573229"/>
              <a:gd name="connsiteX32" fmla="*/ 1165806 w 2682303"/>
              <a:gd name="connsiteY32" fmla="*/ 606546 h 1573229"/>
              <a:gd name="connsiteX33" fmla="*/ 1108938 w 2682303"/>
              <a:gd name="connsiteY33" fmla="*/ 587591 h 1573229"/>
              <a:gd name="connsiteX34" fmla="*/ 1052069 w 2682303"/>
              <a:gd name="connsiteY34" fmla="*/ 559160 h 1573229"/>
              <a:gd name="connsiteX35" fmla="*/ 1023635 w 2682303"/>
              <a:gd name="connsiteY35" fmla="*/ 540205 h 1573229"/>
              <a:gd name="connsiteX36" fmla="*/ 995200 w 2682303"/>
              <a:gd name="connsiteY36" fmla="*/ 530728 h 1573229"/>
              <a:gd name="connsiteX37" fmla="*/ 938332 w 2682303"/>
              <a:gd name="connsiteY37" fmla="*/ 492819 h 1573229"/>
              <a:gd name="connsiteX38" fmla="*/ 909897 w 2682303"/>
              <a:gd name="connsiteY38" fmla="*/ 483341 h 1573229"/>
              <a:gd name="connsiteX39" fmla="*/ 853029 w 2682303"/>
              <a:gd name="connsiteY39" fmla="*/ 445432 h 1573229"/>
              <a:gd name="connsiteX40" fmla="*/ 796160 w 2682303"/>
              <a:gd name="connsiteY40" fmla="*/ 426478 h 1573229"/>
              <a:gd name="connsiteX41" fmla="*/ 767726 w 2682303"/>
              <a:gd name="connsiteY41" fmla="*/ 417000 h 1573229"/>
              <a:gd name="connsiteX42" fmla="*/ 710857 w 2682303"/>
              <a:gd name="connsiteY42" fmla="*/ 379091 h 1573229"/>
              <a:gd name="connsiteX43" fmla="*/ 653989 w 2682303"/>
              <a:gd name="connsiteY43" fmla="*/ 341182 h 1573229"/>
              <a:gd name="connsiteX44" fmla="*/ 606598 w 2682303"/>
              <a:gd name="connsiteY44" fmla="*/ 312750 h 1573229"/>
              <a:gd name="connsiteX45" fmla="*/ 540251 w 2682303"/>
              <a:gd name="connsiteY45" fmla="*/ 274841 h 1573229"/>
              <a:gd name="connsiteX46" fmla="*/ 483383 w 2682303"/>
              <a:gd name="connsiteY46" fmla="*/ 236932 h 1573229"/>
              <a:gd name="connsiteX47" fmla="*/ 454949 w 2682303"/>
              <a:gd name="connsiteY47" fmla="*/ 217977 h 1573229"/>
              <a:gd name="connsiteX48" fmla="*/ 417036 w 2682303"/>
              <a:gd name="connsiteY48" fmla="*/ 199023 h 1573229"/>
              <a:gd name="connsiteX49" fmla="*/ 360168 w 2682303"/>
              <a:gd name="connsiteY49" fmla="*/ 161114 h 1573229"/>
              <a:gd name="connsiteX50" fmla="*/ 331733 w 2682303"/>
              <a:gd name="connsiteY50" fmla="*/ 142159 h 1573229"/>
              <a:gd name="connsiteX51" fmla="*/ 293821 w 2682303"/>
              <a:gd name="connsiteY51" fmla="*/ 132682 h 1573229"/>
              <a:gd name="connsiteX52" fmla="*/ 236952 w 2682303"/>
              <a:gd name="connsiteY52" fmla="*/ 94773 h 1573229"/>
              <a:gd name="connsiteX53" fmla="*/ 208518 w 2682303"/>
              <a:gd name="connsiteY53" fmla="*/ 85295 h 1573229"/>
              <a:gd name="connsiteX54" fmla="*/ 94781 w 2682303"/>
              <a:gd name="connsiteY54" fmla="*/ 28432 h 1573229"/>
              <a:gd name="connsiteX55" fmla="*/ 37912 w 2682303"/>
              <a:gd name="connsiteY55" fmla="*/ 9477 h 1573229"/>
              <a:gd name="connsiteX56" fmla="*/ 0 w 2682303"/>
              <a:gd name="connsiteY56" fmla="*/ 0 h 157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82303" h="1573229">
                <a:moveTo>
                  <a:pt x="2682303" y="1573229"/>
                </a:moveTo>
                <a:cubicBezTo>
                  <a:pt x="2663868" y="1558482"/>
                  <a:pt x="2599100" y="1504429"/>
                  <a:pt x="2578044" y="1497411"/>
                </a:cubicBezTo>
                <a:lnTo>
                  <a:pt x="2549609" y="1487933"/>
                </a:lnTo>
                <a:cubicBezTo>
                  <a:pt x="2543290" y="1478456"/>
                  <a:pt x="2539225" y="1467002"/>
                  <a:pt x="2530653" y="1459502"/>
                </a:cubicBezTo>
                <a:cubicBezTo>
                  <a:pt x="2530630" y="1459482"/>
                  <a:pt x="2459580" y="1412123"/>
                  <a:pt x="2445350" y="1402638"/>
                </a:cubicBezTo>
                <a:lnTo>
                  <a:pt x="2388482" y="1364729"/>
                </a:lnTo>
                <a:cubicBezTo>
                  <a:pt x="2349241" y="1351649"/>
                  <a:pt x="2368360" y="1360793"/>
                  <a:pt x="2331613" y="1336297"/>
                </a:cubicBezTo>
                <a:cubicBezTo>
                  <a:pt x="2325294" y="1326820"/>
                  <a:pt x="2320712" y="1315919"/>
                  <a:pt x="2312657" y="1307865"/>
                </a:cubicBezTo>
                <a:cubicBezTo>
                  <a:pt x="2285494" y="1280704"/>
                  <a:pt x="2286623" y="1294849"/>
                  <a:pt x="2255788" y="1279433"/>
                </a:cubicBezTo>
                <a:cubicBezTo>
                  <a:pt x="2245600" y="1274339"/>
                  <a:pt x="2236105" y="1267771"/>
                  <a:pt x="2227354" y="1260479"/>
                </a:cubicBezTo>
                <a:cubicBezTo>
                  <a:pt x="2217057" y="1251899"/>
                  <a:pt x="2210637" y="1238556"/>
                  <a:pt x="2198920" y="1232047"/>
                </a:cubicBezTo>
                <a:cubicBezTo>
                  <a:pt x="2181453" y="1222344"/>
                  <a:pt x="2142051" y="1213092"/>
                  <a:pt x="2142051" y="1213092"/>
                </a:cubicBezTo>
                <a:cubicBezTo>
                  <a:pt x="2068559" y="1164102"/>
                  <a:pt x="2106793" y="1182385"/>
                  <a:pt x="2028314" y="1156228"/>
                </a:cubicBezTo>
                <a:lnTo>
                  <a:pt x="1999879" y="1146751"/>
                </a:lnTo>
                <a:lnTo>
                  <a:pt x="1943011" y="1108842"/>
                </a:lnTo>
                <a:lnTo>
                  <a:pt x="1914576" y="1089887"/>
                </a:lnTo>
                <a:cubicBezTo>
                  <a:pt x="1860251" y="1008408"/>
                  <a:pt x="1932588" y="1104297"/>
                  <a:pt x="1867186" y="1051978"/>
                </a:cubicBezTo>
                <a:cubicBezTo>
                  <a:pt x="1858291" y="1044863"/>
                  <a:pt x="1856981" y="1030838"/>
                  <a:pt x="1848230" y="1023546"/>
                </a:cubicBezTo>
                <a:cubicBezTo>
                  <a:pt x="1837375" y="1014501"/>
                  <a:pt x="1822955" y="1010910"/>
                  <a:pt x="1810317" y="1004592"/>
                </a:cubicBezTo>
                <a:cubicBezTo>
                  <a:pt x="1775292" y="952059"/>
                  <a:pt x="1811400" y="993610"/>
                  <a:pt x="1762927" y="966683"/>
                </a:cubicBezTo>
                <a:cubicBezTo>
                  <a:pt x="1762910" y="966673"/>
                  <a:pt x="1691849" y="919302"/>
                  <a:pt x="1677624" y="909819"/>
                </a:cubicBezTo>
                <a:cubicBezTo>
                  <a:pt x="1668146" y="903501"/>
                  <a:pt x="1659997" y="894466"/>
                  <a:pt x="1649190" y="890864"/>
                </a:cubicBezTo>
                <a:lnTo>
                  <a:pt x="1620755" y="881387"/>
                </a:lnTo>
                <a:cubicBezTo>
                  <a:pt x="1611277" y="875069"/>
                  <a:pt x="1602509" y="867527"/>
                  <a:pt x="1592321" y="862433"/>
                </a:cubicBezTo>
                <a:cubicBezTo>
                  <a:pt x="1583385" y="857965"/>
                  <a:pt x="1572454" y="858095"/>
                  <a:pt x="1563887" y="852955"/>
                </a:cubicBezTo>
                <a:cubicBezTo>
                  <a:pt x="1503529" y="816743"/>
                  <a:pt x="1600524" y="847900"/>
                  <a:pt x="1507018" y="824523"/>
                </a:cubicBezTo>
                <a:cubicBezTo>
                  <a:pt x="1497540" y="818205"/>
                  <a:pt x="1487157" y="813069"/>
                  <a:pt x="1478584" y="805569"/>
                </a:cubicBezTo>
                <a:cubicBezTo>
                  <a:pt x="1426809" y="760271"/>
                  <a:pt x="1437822" y="752017"/>
                  <a:pt x="1374325" y="720273"/>
                </a:cubicBezTo>
                <a:cubicBezTo>
                  <a:pt x="1361687" y="713955"/>
                  <a:pt x="1349531" y="706566"/>
                  <a:pt x="1336412" y="701319"/>
                </a:cubicBezTo>
                <a:cubicBezTo>
                  <a:pt x="1317860" y="693899"/>
                  <a:pt x="1296170" y="693447"/>
                  <a:pt x="1279544" y="682364"/>
                </a:cubicBezTo>
                <a:lnTo>
                  <a:pt x="1222675" y="644455"/>
                </a:lnTo>
                <a:lnTo>
                  <a:pt x="1194241" y="625501"/>
                </a:lnTo>
                <a:cubicBezTo>
                  <a:pt x="1184763" y="619183"/>
                  <a:pt x="1176613" y="610148"/>
                  <a:pt x="1165806" y="606546"/>
                </a:cubicBezTo>
                <a:lnTo>
                  <a:pt x="1108938" y="587591"/>
                </a:lnTo>
                <a:cubicBezTo>
                  <a:pt x="1070782" y="549441"/>
                  <a:pt x="1113209" y="585361"/>
                  <a:pt x="1052069" y="559160"/>
                </a:cubicBezTo>
                <a:cubicBezTo>
                  <a:pt x="1041599" y="554673"/>
                  <a:pt x="1033824" y="545299"/>
                  <a:pt x="1023635" y="540205"/>
                </a:cubicBezTo>
                <a:cubicBezTo>
                  <a:pt x="1014699" y="535737"/>
                  <a:pt x="1004678" y="533887"/>
                  <a:pt x="995200" y="530728"/>
                </a:cubicBezTo>
                <a:cubicBezTo>
                  <a:pt x="976244" y="518092"/>
                  <a:pt x="959945" y="500023"/>
                  <a:pt x="938332" y="492819"/>
                </a:cubicBezTo>
                <a:cubicBezTo>
                  <a:pt x="928854" y="489660"/>
                  <a:pt x="918631" y="488193"/>
                  <a:pt x="909897" y="483341"/>
                </a:cubicBezTo>
                <a:cubicBezTo>
                  <a:pt x="889982" y="472278"/>
                  <a:pt x="874642" y="452635"/>
                  <a:pt x="853029" y="445432"/>
                </a:cubicBezTo>
                <a:lnTo>
                  <a:pt x="796160" y="426478"/>
                </a:lnTo>
                <a:cubicBezTo>
                  <a:pt x="786682" y="423319"/>
                  <a:pt x="776039" y="422541"/>
                  <a:pt x="767726" y="417000"/>
                </a:cubicBezTo>
                <a:cubicBezTo>
                  <a:pt x="748770" y="404364"/>
                  <a:pt x="726967" y="395200"/>
                  <a:pt x="710857" y="379091"/>
                </a:cubicBezTo>
                <a:cubicBezTo>
                  <a:pt x="675358" y="343595"/>
                  <a:pt x="695139" y="354897"/>
                  <a:pt x="653989" y="341182"/>
                </a:cubicBezTo>
                <a:cubicBezTo>
                  <a:pt x="609624" y="296821"/>
                  <a:pt x="664018" y="345559"/>
                  <a:pt x="606598" y="312750"/>
                </a:cubicBezTo>
                <a:cubicBezTo>
                  <a:pt x="526266" y="266850"/>
                  <a:pt x="605446" y="296570"/>
                  <a:pt x="540251" y="274841"/>
                </a:cubicBezTo>
                <a:lnTo>
                  <a:pt x="483383" y="236932"/>
                </a:lnTo>
                <a:cubicBezTo>
                  <a:pt x="473905" y="230614"/>
                  <a:pt x="465138" y="223071"/>
                  <a:pt x="454949" y="217977"/>
                </a:cubicBezTo>
                <a:cubicBezTo>
                  <a:pt x="442311" y="211659"/>
                  <a:pt x="429152" y="206292"/>
                  <a:pt x="417036" y="199023"/>
                </a:cubicBezTo>
                <a:cubicBezTo>
                  <a:pt x="397500" y="187303"/>
                  <a:pt x="379124" y="173750"/>
                  <a:pt x="360168" y="161114"/>
                </a:cubicBezTo>
                <a:cubicBezTo>
                  <a:pt x="350690" y="154796"/>
                  <a:pt x="342784" y="144922"/>
                  <a:pt x="331733" y="142159"/>
                </a:cubicBezTo>
                <a:lnTo>
                  <a:pt x="293821" y="132682"/>
                </a:lnTo>
                <a:cubicBezTo>
                  <a:pt x="274865" y="120046"/>
                  <a:pt x="258565" y="101977"/>
                  <a:pt x="236952" y="94773"/>
                </a:cubicBezTo>
                <a:cubicBezTo>
                  <a:pt x="227474" y="91614"/>
                  <a:pt x="217252" y="90147"/>
                  <a:pt x="208518" y="85295"/>
                </a:cubicBezTo>
                <a:cubicBezTo>
                  <a:pt x="98278" y="24055"/>
                  <a:pt x="205490" y="65332"/>
                  <a:pt x="94781" y="28432"/>
                </a:cubicBezTo>
                <a:cubicBezTo>
                  <a:pt x="94771" y="28429"/>
                  <a:pt x="37923" y="9480"/>
                  <a:pt x="37912" y="9477"/>
                </a:cubicBezTo>
                <a:lnTo>
                  <a:pt x="0" y="0"/>
                </a:lnTo>
              </a:path>
            </a:pathLst>
          </a:custGeom>
          <a:noFill/>
          <a:ln w="3175" cmpd="sng">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826793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644661"/>
            <a:ext cx="3166069" cy="3605861"/>
          </a:xfrm>
          <a:prstGeom prst="rect">
            <a:avLst/>
          </a:prstGeom>
          <a:ln w="12700" cmpd="sng">
            <a:solidFill>
              <a:srgbClr val="000000"/>
            </a:solidFill>
          </a:ln>
        </p:spPr>
      </p:pic>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Sedimentary Structures</a:t>
            </a:r>
            <a:endParaRPr lang="en-US" sz="3200" dirty="0"/>
          </a:p>
        </p:txBody>
      </p:sp>
      <p:sp>
        <p:nvSpPr>
          <p:cNvPr id="11" name="TextBox 10"/>
          <p:cNvSpPr txBox="1"/>
          <p:nvPr/>
        </p:nvSpPr>
        <p:spPr>
          <a:xfrm>
            <a:off x="228533" y="5369574"/>
            <a:ext cx="2223404" cy="646331"/>
          </a:xfrm>
          <a:prstGeom prst="rect">
            <a:avLst/>
          </a:prstGeom>
          <a:noFill/>
        </p:spPr>
        <p:txBody>
          <a:bodyPr wrap="square" rtlCol="0">
            <a:spAutoFit/>
          </a:bodyPr>
          <a:lstStyle/>
          <a:p>
            <a:pPr algn="ctr"/>
            <a:r>
              <a:rPr lang="en-US" b="1" dirty="0" err="1" smtClean="0"/>
              <a:t>Newlove</a:t>
            </a:r>
            <a:r>
              <a:rPr lang="en-US" b="1" dirty="0" smtClean="0"/>
              <a:t> 76-RD1</a:t>
            </a:r>
          </a:p>
          <a:p>
            <a:pPr algn="ctr"/>
            <a:r>
              <a:rPr lang="en-US" b="1" dirty="0" smtClean="0"/>
              <a:t>Depth: 510’</a:t>
            </a:r>
            <a:endParaRPr lang="en-US" b="1" dirty="0"/>
          </a:p>
        </p:txBody>
      </p:sp>
      <p:sp>
        <p:nvSpPr>
          <p:cNvPr id="12" name="TextBox 11"/>
          <p:cNvSpPr txBox="1"/>
          <p:nvPr/>
        </p:nvSpPr>
        <p:spPr>
          <a:xfrm>
            <a:off x="79572" y="1144439"/>
            <a:ext cx="5947155" cy="369332"/>
          </a:xfrm>
          <a:prstGeom prst="rect">
            <a:avLst/>
          </a:prstGeom>
          <a:noFill/>
        </p:spPr>
        <p:txBody>
          <a:bodyPr wrap="square" rtlCol="0">
            <a:spAutoFit/>
          </a:bodyPr>
          <a:lstStyle/>
          <a:p>
            <a:r>
              <a:rPr lang="en-US" b="1" u="sng" dirty="0" smtClean="0"/>
              <a:t>Slump folds and Discontinuities/Truncation Surfaces:</a:t>
            </a:r>
            <a:endParaRPr lang="en-US" b="1" u="sng" dirty="0"/>
          </a:p>
        </p:txBody>
      </p:sp>
      <p:sp>
        <p:nvSpPr>
          <p:cNvPr id="13" name="TextBox 12"/>
          <p:cNvSpPr txBox="1"/>
          <p:nvPr/>
        </p:nvSpPr>
        <p:spPr>
          <a:xfrm>
            <a:off x="6390423" y="1858141"/>
            <a:ext cx="2852999" cy="3416320"/>
          </a:xfrm>
          <a:prstGeom prst="rect">
            <a:avLst/>
          </a:prstGeom>
          <a:noFill/>
        </p:spPr>
        <p:txBody>
          <a:bodyPr wrap="square" rtlCol="0">
            <a:spAutoFit/>
          </a:bodyPr>
          <a:lstStyle/>
          <a:p>
            <a:r>
              <a:rPr lang="en-US" b="1" dirty="0" smtClean="0"/>
              <a:t>Interpretation:</a:t>
            </a:r>
          </a:p>
          <a:p>
            <a:pPr marL="285750" indent="-285750">
              <a:buFont typeface="Arial"/>
              <a:buChar char="•"/>
            </a:pPr>
            <a:r>
              <a:rPr lang="en-US" dirty="0" smtClean="0"/>
              <a:t>Deposition on an unstable slope</a:t>
            </a:r>
          </a:p>
          <a:p>
            <a:pPr marL="285750" indent="-285750">
              <a:buFont typeface="Arial"/>
              <a:buChar char="•"/>
            </a:pPr>
            <a:r>
              <a:rPr lang="en-US" dirty="0" smtClean="0"/>
              <a:t>Debris flow and/or turbidity current driven</a:t>
            </a:r>
          </a:p>
          <a:p>
            <a:pPr marL="285750" indent="-285750">
              <a:buFont typeface="Arial"/>
              <a:buChar char="•"/>
            </a:pPr>
            <a:r>
              <a:rPr lang="en-US" dirty="0" smtClean="0"/>
              <a:t>Slump-triggering mechanisms</a:t>
            </a:r>
          </a:p>
          <a:p>
            <a:pPr lvl="1"/>
            <a:r>
              <a:rPr lang="en-US" dirty="0" smtClean="0"/>
              <a:t>-Sedimentation rate</a:t>
            </a:r>
          </a:p>
          <a:p>
            <a:pPr lvl="1"/>
            <a:r>
              <a:rPr lang="en-US" dirty="0" smtClean="0"/>
              <a:t>-Earthquakes</a:t>
            </a:r>
          </a:p>
          <a:p>
            <a:pPr lvl="1"/>
            <a:r>
              <a:rPr lang="en-US" dirty="0" smtClean="0"/>
              <a:t>-Tectonic activity</a:t>
            </a:r>
          </a:p>
          <a:p>
            <a:pPr marL="285750" indent="-285750">
              <a:buFont typeface="Arial"/>
              <a:buChar char="•"/>
            </a:pPr>
            <a:endParaRPr lang="en-US" dirty="0" smtClean="0"/>
          </a:p>
          <a:p>
            <a:pPr marL="285750" indent="-285750">
              <a:buFont typeface="Arial"/>
              <a:buChar char="•"/>
            </a:pPr>
            <a:endParaRPr lang="en-US" b="1" dirty="0"/>
          </a:p>
        </p:txBody>
      </p:sp>
      <p:pic>
        <p:nvPicPr>
          <p:cNvPr id="9" name="Picture 8"/>
          <p:cNvPicPr>
            <a:picLocks noChangeAspect="1"/>
          </p:cNvPicPr>
          <p:nvPr/>
        </p:nvPicPr>
        <p:blipFill>
          <a:blip r:embed="rId3"/>
          <a:stretch>
            <a:fillRect/>
          </a:stretch>
        </p:blipFill>
        <p:spPr>
          <a:xfrm>
            <a:off x="3166069" y="1644660"/>
            <a:ext cx="3166069" cy="3605861"/>
          </a:xfrm>
          <a:prstGeom prst="rect">
            <a:avLst/>
          </a:prstGeom>
          <a:ln>
            <a:solidFill>
              <a:srgbClr val="000000"/>
            </a:solidFill>
          </a:ln>
        </p:spPr>
      </p:pic>
      <p:sp>
        <p:nvSpPr>
          <p:cNvPr id="14" name="TextBox 13"/>
          <p:cNvSpPr txBox="1"/>
          <p:nvPr/>
        </p:nvSpPr>
        <p:spPr>
          <a:xfrm>
            <a:off x="3394602" y="5384146"/>
            <a:ext cx="2223404" cy="646331"/>
          </a:xfrm>
          <a:prstGeom prst="rect">
            <a:avLst/>
          </a:prstGeom>
          <a:noFill/>
        </p:spPr>
        <p:txBody>
          <a:bodyPr wrap="square" rtlCol="0">
            <a:spAutoFit/>
          </a:bodyPr>
          <a:lstStyle/>
          <a:p>
            <a:pPr algn="ctr"/>
            <a:r>
              <a:rPr lang="en-US" b="1" dirty="0" err="1" smtClean="0"/>
              <a:t>Newlove</a:t>
            </a:r>
            <a:r>
              <a:rPr lang="en-US" b="1" dirty="0" smtClean="0"/>
              <a:t> 76-RD1</a:t>
            </a:r>
          </a:p>
          <a:p>
            <a:pPr algn="ctr"/>
            <a:r>
              <a:rPr lang="en-US" b="1" dirty="0" smtClean="0"/>
              <a:t>Depth: 522’</a:t>
            </a:r>
            <a:endParaRPr lang="en-US" b="1" dirty="0"/>
          </a:p>
        </p:txBody>
      </p:sp>
    </p:spTree>
    <p:extLst>
      <p:ext uri="{BB962C8B-B14F-4D97-AF65-F5344CB8AC3E}">
        <p14:creationId xmlns:p14="http://schemas.microsoft.com/office/powerpoint/2010/main" val="2253209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Sedimentary Structures</a:t>
            </a:r>
            <a:endParaRPr lang="en-US" sz="3200" dirty="0"/>
          </a:p>
        </p:txBody>
      </p:sp>
      <p:pic>
        <p:nvPicPr>
          <p:cNvPr id="2" name="Picture 1"/>
          <p:cNvPicPr>
            <a:picLocks noChangeAspect="1"/>
          </p:cNvPicPr>
          <p:nvPr/>
        </p:nvPicPr>
        <p:blipFill>
          <a:blip r:embed="rId2"/>
          <a:stretch>
            <a:fillRect/>
          </a:stretch>
        </p:blipFill>
        <p:spPr>
          <a:xfrm>
            <a:off x="3166069" y="1644660"/>
            <a:ext cx="3014033" cy="3605861"/>
          </a:xfrm>
          <a:prstGeom prst="rect">
            <a:avLst/>
          </a:prstGeom>
          <a:ln w="12700" cmpd="sng">
            <a:solidFill>
              <a:srgbClr val="000000"/>
            </a:solidFill>
          </a:ln>
        </p:spPr>
      </p:pic>
      <p:sp>
        <p:nvSpPr>
          <p:cNvPr id="10" name="TextBox 9"/>
          <p:cNvSpPr txBox="1"/>
          <p:nvPr/>
        </p:nvSpPr>
        <p:spPr>
          <a:xfrm>
            <a:off x="3590382" y="5369574"/>
            <a:ext cx="2223404" cy="646331"/>
          </a:xfrm>
          <a:prstGeom prst="rect">
            <a:avLst/>
          </a:prstGeom>
          <a:noFill/>
        </p:spPr>
        <p:txBody>
          <a:bodyPr wrap="square" rtlCol="0">
            <a:spAutoFit/>
          </a:bodyPr>
          <a:lstStyle/>
          <a:p>
            <a:pPr algn="ctr"/>
            <a:r>
              <a:rPr lang="en-US" b="1" dirty="0" smtClean="0"/>
              <a:t>Stokes A-30804 </a:t>
            </a:r>
          </a:p>
          <a:p>
            <a:pPr algn="ctr"/>
            <a:r>
              <a:rPr lang="en-US" b="1" dirty="0" smtClean="0"/>
              <a:t>Depth: 322’ </a:t>
            </a:r>
            <a:endParaRPr lang="en-US" b="1" dirty="0"/>
          </a:p>
        </p:txBody>
      </p:sp>
      <p:sp>
        <p:nvSpPr>
          <p:cNvPr id="12" name="TextBox 11"/>
          <p:cNvSpPr txBox="1"/>
          <p:nvPr/>
        </p:nvSpPr>
        <p:spPr>
          <a:xfrm>
            <a:off x="79573" y="1144439"/>
            <a:ext cx="3086496" cy="369332"/>
          </a:xfrm>
          <a:prstGeom prst="rect">
            <a:avLst/>
          </a:prstGeom>
          <a:noFill/>
        </p:spPr>
        <p:txBody>
          <a:bodyPr wrap="square" rtlCol="0">
            <a:spAutoFit/>
          </a:bodyPr>
          <a:lstStyle/>
          <a:p>
            <a:r>
              <a:rPr lang="en-US" b="1" u="sng" dirty="0" err="1" smtClean="0"/>
              <a:t>Intraformational</a:t>
            </a:r>
            <a:r>
              <a:rPr lang="en-US" b="1" u="sng" dirty="0" smtClean="0"/>
              <a:t> </a:t>
            </a:r>
            <a:r>
              <a:rPr lang="en-US" b="1" u="sng" dirty="0" err="1" smtClean="0"/>
              <a:t>Breccias</a:t>
            </a:r>
            <a:r>
              <a:rPr lang="en-US" b="1" u="sng" dirty="0" smtClean="0"/>
              <a:t>:</a:t>
            </a:r>
            <a:endParaRPr lang="en-US" b="1" u="sng" dirty="0"/>
          </a:p>
        </p:txBody>
      </p:sp>
      <p:sp>
        <p:nvSpPr>
          <p:cNvPr id="13" name="TextBox 12"/>
          <p:cNvSpPr txBox="1"/>
          <p:nvPr/>
        </p:nvSpPr>
        <p:spPr>
          <a:xfrm>
            <a:off x="6326278" y="1858141"/>
            <a:ext cx="2852999" cy="3970318"/>
          </a:xfrm>
          <a:prstGeom prst="rect">
            <a:avLst/>
          </a:prstGeom>
          <a:noFill/>
        </p:spPr>
        <p:txBody>
          <a:bodyPr wrap="square" rtlCol="0">
            <a:spAutoFit/>
          </a:bodyPr>
          <a:lstStyle/>
          <a:p>
            <a:r>
              <a:rPr lang="en-US" b="1" dirty="0" smtClean="0"/>
              <a:t>Interpretation:</a:t>
            </a:r>
          </a:p>
          <a:p>
            <a:pPr marL="285750" indent="-285750">
              <a:buFont typeface="Arial"/>
              <a:buChar char="•"/>
            </a:pPr>
            <a:r>
              <a:rPr lang="en-US" dirty="0" smtClean="0"/>
              <a:t>Deposition on an unstable slope</a:t>
            </a:r>
          </a:p>
          <a:p>
            <a:pPr marL="285750" indent="-285750">
              <a:buFont typeface="Arial"/>
              <a:buChar char="•"/>
            </a:pPr>
            <a:r>
              <a:rPr lang="en-US" dirty="0" smtClean="0"/>
              <a:t>Diatomaceous sediment deforms in somewhat brittle fashion</a:t>
            </a:r>
          </a:p>
          <a:p>
            <a:pPr marL="285750" indent="-285750">
              <a:buFont typeface="Arial"/>
              <a:buChar char="•"/>
            </a:pPr>
            <a:r>
              <a:rPr lang="en-US" dirty="0" smtClean="0"/>
              <a:t>Failure-triggering mechanisms</a:t>
            </a:r>
          </a:p>
          <a:p>
            <a:pPr lvl="1"/>
            <a:r>
              <a:rPr lang="en-US" dirty="0" smtClean="0"/>
              <a:t>-Sedimentation rate</a:t>
            </a:r>
          </a:p>
          <a:p>
            <a:pPr lvl="1"/>
            <a:r>
              <a:rPr lang="en-US" dirty="0" smtClean="0"/>
              <a:t>-Earthquakes</a:t>
            </a:r>
          </a:p>
          <a:p>
            <a:pPr lvl="1"/>
            <a:r>
              <a:rPr lang="en-US" dirty="0" smtClean="0"/>
              <a:t>-Tectonic activity</a:t>
            </a:r>
          </a:p>
          <a:p>
            <a:pPr lvl="1"/>
            <a:r>
              <a:rPr lang="en-US" dirty="0" smtClean="0"/>
              <a:t>-</a:t>
            </a:r>
            <a:r>
              <a:rPr lang="en-US" dirty="0" err="1" smtClean="0"/>
              <a:t>Oversteep</a:t>
            </a:r>
            <a:r>
              <a:rPr lang="en-US" dirty="0" smtClean="0"/>
              <a:t> slopes</a:t>
            </a:r>
          </a:p>
          <a:p>
            <a:pPr marL="285750" indent="-285750">
              <a:buFont typeface="Arial"/>
              <a:buChar char="•"/>
            </a:pPr>
            <a:endParaRPr lang="en-US" dirty="0" smtClean="0"/>
          </a:p>
          <a:p>
            <a:pPr marL="285750" indent="-285750">
              <a:buFont typeface="Arial"/>
              <a:buChar char="•"/>
            </a:pPr>
            <a:endParaRPr lang="en-US" b="1" dirty="0"/>
          </a:p>
        </p:txBody>
      </p:sp>
      <p:sp>
        <p:nvSpPr>
          <p:cNvPr id="14" name="TextBox 13"/>
          <p:cNvSpPr txBox="1"/>
          <p:nvPr/>
        </p:nvSpPr>
        <p:spPr>
          <a:xfrm>
            <a:off x="248587" y="5369574"/>
            <a:ext cx="2223404" cy="646331"/>
          </a:xfrm>
          <a:prstGeom prst="rect">
            <a:avLst/>
          </a:prstGeom>
          <a:noFill/>
        </p:spPr>
        <p:txBody>
          <a:bodyPr wrap="square" rtlCol="0">
            <a:spAutoFit/>
          </a:bodyPr>
          <a:lstStyle/>
          <a:p>
            <a:pPr algn="ctr"/>
            <a:r>
              <a:rPr lang="en-US" b="1" dirty="0" smtClean="0"/>
              <a:t>Stokes A-30804 </a:t>
            </a:r>
          </a:p>
          <a:p>
            <a:pPr algn="ctr"/>
            <a:r>
              <a:rPr lang="en-US" b="1" dirty="0" smtClean="0"/>
              <a:t>Depth: 626’ </a:t>
            </a:r>
            <a:endParaRPr lang="en-US" b="1" dirty="0"/>
          </a:p>
        </p:txBody>
      </p:sp>
      <p:pic>
        <p:nvPicPr>
          <p:cNvPr id="5" name="Picture 4"/>
          <p:cNvPicPr>
            <a:picLocks noChangeAspect="1"/>
          </p:cNvPicPr>
          <p:nvPr/>
        </p:nvPicPr>
        <p:blipFill>
          <a:blip r:embed="rId3"/>
          <a:stretch>
            <a:fillRect/>
          </a:stretch>
        </p:blipFill>
        <p:spPr>
          <a:xfrm>
            <a:off x="0" y="1644659"/>
            <a:ext cx="2970478" cy="3605861"/>
          </a:xfrm>
          <a:prstGeom prst="rect">
            <a:avLst/>
          </a:prstGeom>
        </p:spPr>
      </p:pic>
      <p:pic>
        <p:nvPicPr>
          <p:cNvPr id="6" name="Picture 5"/>
          <p:cNvPicPr>
            <a:picLocks noChangeAspect="1"/>
          </p:cNvPicPr>
          <p:nvPr/>
        </p:nvPicPr>
        <p:blipFill>
          <a:blip r:embed="rId4"/>
          <a:stretch>
            <a:fillRect/>
          </a:stretch>
        </p:blipFill>
        <p:spPr>
          <a:xfrm>
            <a:off x="0" y="1644660"/>
            <a:ext cx="2968337" cy="3605860"/>
          </a:xfrm>
          <a:prstGeom prst="rect">
            <a:avLst/>
          </a:prstGeom>
        </p:spPr>
      </p:pic>
    </p:spTree>
    <p:extLst>
      <p:ext uri="{BB962C8B-B14F-4D97-AF65-F5344CB8AC3E}">
        <p14:creationId xmlns:p14="http://schemas.microsoft.com/office/powerpoint/2010/main" val="15923609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75" y="1795013"/>
            <a:ext cx="3056106" cy="3422953"/>
          </a:xfrm>
          <a:prstGeom prst="rect">
            <a:avLst/>
          </a:prstGeom>
          <a:ln>
            <a:solidFill>
              <a:srgbClr val="000000"/>
            </a:solidFill>
          </a:ln>
        </p:spPr>
      </p:pic>
      <p:sp>
        <p:nvSpPr>
          <p:cNvPr id="6" name="Rectangle 5"/>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Sedimentary Structures</a:t>
            </a:r>
            <a:endParaRPr lang="en-US" sz="3200" dirty="0"/>
          </a:p>
        </p:txBody>
      </p:sp>
      <p:pic>
        <p:nvPicPr>
          <p:cNvPr id="7" name="Picture 6"/>
          <p:cNvPicPr>
            <a:picLocks noChangeAspect="1"/>
          </p:cNvPicPr>
          <p:nvPr/>
        </p:nvPicPr>
        <p:blipFill>
          <a:blip r:embed="rId3"/>
          <a:stretch>
            <a:fillRect/>
          </a:stretch>
        </p:blipFill>
        <p:spPr>
          <a:xfrm>
            <a:off x="3095721" y="1795013"/>
            <a:ext cx="2966091" cy="3422953"/>
          </a:xfrm>
          <a:prstGeom prst="rect">
            <a:avLst/>
          </a:prstGeom>
          <a:ln>
            <a:solidFill>
              <a:srgbClr val="000000"/>
            </a:solidFill>
          </a:ln>
        </p:spPr>
      </p:pic>
      <p:sp>
        <p:nvSpPr>
          <p:cNvPr id="9" name="TextBox 8"/>
          <p:cNvSpPr txBox="1"/>
          <p:nvPr/>
        </p:nvSpPr>
        <p:spPr>
          <a:xfrm>
            <a:off x="3590382" y="5274461"/>
            <a:ext cx="2223404" cy="646331"/>
          </a:xfrm>
          <a:prstGeom prst="rect">
            <a:avLst/>
          </a:prstGeom>
          <a:noFill/>
        </p:spPr>
        <p:txBody>
          <a:bodyPr wrap="square" rtlCol="0">
            <a:spAutoFit/>
          </a:bodyPr>
          <a:lstStyle/>
          <a:p>
            <a:pPr algn="ctr"/>
            <a:r>
              <a:rPr lang="en-US" b="1" dirty="0" smtClean="0"/>
              <a:t>Stokes A-30804 </a:t>
            </a:r>
          </a:p>
          <a:p>
            <a:pPr algn="ctr"/>
            <a:r>
              <a:rPr lang="en-US" b="1" dirty="0" smtClean="0"/>
              <a:t>Depth: 602’ </a:t>
            </a:r>
            <a:endParaRPr lang="en-US" b="1" dirty="0"/>
          </a:p>
        </p:txBody>
      </p:sp>
      <p:sp>
        <p:nvSpPr>
          <p:cNvPr id="10" name="TextBox 9"/>
          <p:cNvSpPr txBox="1"/>
          <p:nvPr/>
        </p:nvSpPr>
        <p:spPr>
          <a:xfrm>
            <a:off x="228533" y="5274461"/>
            <a:ext cx="2223404" cy="646331"/>
          </a:xfrm>
          <a:prstGeom prst="rect">
            <a:avLst/>
          </a:prstGeom>
          <a:noFill/>
        </p:spPr>
        <p:txBody>
          <a:bodyPr wrap="square" rtlCol="0">
            <a:spAutoFit/>
          </a:bodyPr>
          <a:lstStyle/>
          <a:p>
            <a:pPr algn="ctr"/>
            <a:r>
              <a:rPr lang="en-US" b="1" dirty="0" err="1" smtClean="0"/>
              <a:t>Newlove</a:t>
            </a:r>
            <a:r>
              <a:rPr lang="en-US" b="1" dirty="0" smtClean="0"/>
              <a:t> 76-RD1</a:t>
            </a:r>
          </a:p>
          <a:p>
            <a:pPr algn="ctr"/>
            <a:r>
              <a:rPr lang="en-US" b="1" dirty="0" smtClean="0"/>
              <a:t>Depth: 281’</a:t>
            </a:r>
            <a:endParaRPr lang="en-US" b="1" dirty="0"/>
          </a:p>
        </p:txBody>
      </p:sp>
      <p:sp>
        <p:nvSpPr>
          <p:cNvPr id="11" name="TextBox 10"/>
          <p:cNvSpPr txBox="1"/>
          <p:nvPr/>
        </p:nvSpPr>
        <p:spPr>
          <a:xfrm>
            <a:off x="79573" y="1049326"/>
            <a:ext cx="3086496" cy="369332"/>
          </a:xfrm>
          <a:prstGeom prst="rect">
            <a:avLst/>
          </a:prstGeom>
          <a:noFill/>
        </p:spPr>
        <p:txBody>
          <a:bodyPr wrap="square" rtlCol="0">
            <a:spAutoFit/>
          </a:bodyPr>
          <a:lstStyle/>
          <a:p>
            <a:r>
              <a:rPr lang="en-US" b="1" u="sng" dirty="0" smtClean="0"/>
              <a:t>Faults:</a:t>
            </a:r>
            <a:endParaRPr lang="en-US" b="1" u="sng" dirty="0"/>
          </a:p>
        </p:txBody>
      </p:sp>
      <p:sp>
        <p:nvSpPr>
          <p:cNvPr id="12" name="TextBox 11"/>
          <p:cNvSpPr txBox="1"/>
          <p:nvPr/>
        </p:nvSpPr>
        <p:spPr>
          <a:xfrm>
            <a:off x="6326278" y="1858141"/>
            <a:ext cx="2852999" cy="2031325"/>
          </a:xfrm>
          <a:prstGeom prst="rect">
            <a:avLst/>
          </a:prstGeom>
          <a:noFill/>
        </p:spPr>
        <p:txBody>
          <a:bodyPr wrap="square" rtlCol="0">
            <a:spAutoFit/>
          </a:bodyPr>
          <a:lstStyle/>
          <a:p>
            <a:r>
              <a:rPr lang="en-US" b="1" dirty="0" smtClean="0"/>
              <a:t>Interpretation:</a:t>
            </a:r>
          </a:p>
          <a:p>
            <a:pPr marL="285750" indent="-285750">
              <a:buFont typeface="Arial"/>
              <a:buChar char="•"/>
            </a:pPr>
            <a:r>
              <a:rPr lang="en-US" dirty="0" smtClean="0"/>
              <a:t>Deposition on an unstable slope</a:t>
            </a:r>
          </a:p>
          <a:p>
            <a:pPr marL="285750" indent="-285750">
              <a:buFont typeface="Arial"/>
              <a:buChar char="•"/>
            </a:pPr>
            <a:r>
              <a:rPr lang="en-US" dirty="0" smtClean="0"/>
              <a:t>Tectonic activity</a:t>
            </a:r>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b="1" dirty="0"/>
          </a:p>
        </p:txBody>
      </p:sp>
      <p:sp>
        <p:nvSpPr>
          <p:cNvPr id="2" name="Freeform 1"/>
          <p:cNvSpPr/>
          <p:nvPr/>
        </p:nvSpPr>
        <p:spPr>
          <a:xfrm>
            <a:off x="4467817" y="2710313"/>
            <a:ext cx="1587549" cy="793816"/>
          </a:xfrm>
          <a:custGeom>
            <a:avLst/>
            <a:gdLst>
              <a:gd name="connsiteX0" fmla="*/ 1587549 w 1587549"/>
              <a:gd name="connsiteY0" fmla="*/ 793816 h 793816"/>
              <a:gd name="connsiteX1" fmla="*/ 975209 w 1587549"/>
              <a:gd name="connsiteY1" fmla="*/ 578352 h 793816"/>
              <a:gd name="connsiteX2" fmla="*/ 714397 w 1587549"/>
              <a:gd name="connsiteY2" fmla="*/ 453609 h 793816"/>
              <a:gd name="connsiteX3" fmla="*/ 476265 w 1587549"/>
              <a:gd name="connsiteY3" fmla="*/ 294846 h 793816"/>
              <a:gd name="connsiteX4" fmla="*/ 294831 w 1587549"/>
              <a:gd name="connsiteY4" fmla="*/ 147423 h 793816"/>
              <a:gd name="connsiteX5" fmla="*/ 0 w 1587549"/>
              <a:gd name="connsiteY5" fmla="*/ 0 h 79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549" h="793816">
                <a:moveTo>
                  <a:pt x="1587549" y="793816"/>
                </a:moveTo>
                <a:lnTo>
                  <a:pt x="975209" y="578352"/>
                </a:lnTo>
                <a:lnTo>
                  <a:pt x="714397" y="453609"/>
                </a:lnTo>
                <a:lnTo>
                  <a:pt x="476265" y="294846"/>
                </a:lnTo>
                <a:lnTo>
                  <a:pt x="294831" y="147423"/>
                </a:lnTo>
                <a:lnTo>
                  <a:pt x="0" y="0"/>
                </a:lnTo>
              </a:path>
            </a:pathLst>
          </a:custGeom>
          <a:noFill/>
          <a:ln>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3141080" y="2925778"/>
            <a:ext cx="997888" cy="703093"/>
          </a:xfrm>
          <a:custGeom>
            <a:avLst/>
            <a:gdLst>
              <a:gd name="connsiteX0" fmla="*/ 997888 w 997888"/>
              <a:gd name="connsiteY0" fmla="*/ 703093 h 703093"/>
              <a:gd name="connsiteX1" fmla="*/ 997888 w 997888"/>
              <a:gd name="connsiteY1" fmla="*/ 703093 h 703093"/>
              <a:gd name="connsiteX2" fmla="*/ 771095 w 997888"/>
              <a:gd name="connsiteY2" fmla="*/ 578351 h 703093"/>
              <a:gd name="connsiteX3" fmla="*/ 532962 w 997888"/>
              <a:gd name="connsiteY3" fmla="*/ 442268 h 703093"/>
              <a:gd name="connsiteX4" fmla="*/ 532962 w 997888"/>
              <a:gd name="connsiteY4" fmla="*/ 442268 h 703093"/>
              <a:gd name="connsiteX5" fmla="*/ 374208 w 997888"/>
              <a:gd name="connsiteY5" fmla="*/ 340206 h 703093"/>
              <a:gd name="connsiteX6" fmla="*/ 226792 w 997888"/>
              <a:gd name="connsiteY6" fmla="*/ 272165 h 703093"/>
              <a:gd name="connsiteX7" fmla="*/ 136075 w 997888"/>
              <a:gd name="connsiteY7" fmla="*/ 204124 h 703093"/>
              <a:gd name="connsiteX8" fmla="*/ 45358 w 997888"/>
              <a:gd name="connsiteY8" fmla="*/ 90721 h 703093"/>
              <a:gd name="connsiteX9" fmla="*/ 0 w 997888"/>
              <a:gd name="connsiteY9" fmla="*/ 0 h 70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888" h="703093">
                <a:moveTo>
                  <a:pt x="997888" y="703093"/>
                </a:moveTo>
                <a:lnTo>
                  <a:pt x="997888" y="703093"/>
                </a:lnTo>
                <a:lnTo>
                  <a:pt x="771095" y="578351"/>
                </a:lnTo>
                <a:lnTo>
                  <a:pt x="532962" y="442268"/>
                </a:lnTo>
                <a:lnTo>
                  <a:pt x="532962" y="442268"/>
                </a:lnTo>
                <a:lnTo>
                  <a:pt x="374208" y="340206"/>
                </a:lnTo>
                <a:lnTo>
                  <a:pt x="226792" y="272165"/>
                </a:lnTo>
                <a:lnTo>
                  <a:pt x="136075" y="204124"/>
                </a:lnTo>
                <a:lnTo>
                  <a:pt x="45358" y="90721"/>
                </a:lnTo>
                <a:lnTo>
                  <a:pt x="0" y="0"/>
                </a:lnTo>
              </a:path>
            </a:pathLst>
          </a:custGeom>
          <a:ln>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292719" y="3005159"/>
            <a:ext cx="1587549" cy="226805"/>
          </a:xfrm>
          <a:custGeom>
            <a:avLst/>
            <a:gdLst>
              <a:gd name="connsiteX0" fmla="*/ 1587549 w 1587549"/>
              <a:gd name="connsiteY0" fmla="*/ 0 h 226805"/>
              <a:gd name="connsiteX1" fmla="*/ 1009227 w 1587549"/>
              <a:gd name="connsiteY1" fmla="*/ 45361 h 226805"/>
              <a:gd name="connsiteX2" fmla="*/ 703057 w 1587549"/>
              <a:gd name="connsiteY2" fmla="*/ 124743 h 226805"/>
              <a:gd name="connsiteX3" fmla="*/ 385547 w 1587549"/>
              <a:gd name="connsiteY3" fmla="*/ 170104 h 226805"/>
              <a:gd name="connsiteX4" fmla="*/ 0 w 1587549"/>
              <a:gd name="connsiteY4" fmla="*/ 226805 h 226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49" h="226805">
                <a:moveTo>
                  <a:pt x="1587549" y="0"/>
                </a:moveTo>
                <a:lnTo>
                  <a:pt x="1009227" y="45361"/>
                </a:lnTo>
                <a:lnTo>
                  <a:pt x="703057" y="124743"/>
                </a:lnTo>
                <a:lnTo>
                  <a:pt x="385547" y="170104"/>
                </a:lnTo>
                <a:lnTo>
                  <a:pt x="0" y="226805"/>
                </a:lnTo>
              </a:path>
            </a:pathLst>
          </a:custGeom>
          <a:ln>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58755" y="2302065"/>
            <a:ext cx="782435" cy="113403"/>
          </a:xfrm>
          <a:custGeom>
            <a:avLst/>
            <a:gdLst>
              <a:gd name="connsiteX0" fmla="*/ 782435 w 782435"/>
              <a:gd name="connsiteY0" fmla="*/ 0 h 113403"/>
              <a:gd name="connsiteX1" fmla="*/ 374208 w 782435"/>
              <a:gd name="connsiteY1" fmla="*/ 45361 h 113403"/>
              <a:gd name="connsiteX2" fmla="*/ 0 w 782435"/>
              <a:gd name="connsiteY2" fmla="*/ 113403 h 113403"/>
            </a:gdLst>
            <a:ahLst/>
            <a:cxnLst>
              <a:cxn ang="0">
                <a:pos x="connsiteX0" y="connsiteY0"/>
              </a:cxn>
              <a:cxn ang="0">
                <a:pos x="connsiteX1" y="connsiteY1"/>
              </a:cxn>
              <a:cxn ang="0">
                <a:pos x="connsiteX2" y="connsiteY2"/>
              </a:cxn>
            </a:cxnLst>
            <a:rect l="l" t="t" r="r" b="b"/>
            <a:pathLst>
              <a:path w="782435" h="113403">
                <a:moveTo>
                  <a:pt x="782435" y="0"/>
                </a:moveTo>
                <a:lnTo>
                  <a:pt x="374208" y="45361"/>
                </a:lnTo>
                <a:lnTo>
                  <a:pt x="0" y="113403"/>
                </a:lnTo>
              </a:path>
            </a:pathLst>
          </a:custGeom>
          <a:ln>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510038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82" y="1801441"/>
            <a:ext cx="3173363" cy="3422953"/>
          </a:xfrm>
          <a:prstGeom prst="rect">
            <a:avLst/>
          </a:prstGeom>
          <a:ln>
            <a:solidFill>
              <a:srgbClr val="000000"/>
            </a:solidFill>
          </a:ln>
        </p:spPr>
      </p:pic>
      <p:pic>
        <p:nvPicPr>
          <p:cNvPr id="6" name="Picture 5"/>
          <p:cNvPicPr>
            <a:picLocks noChangeAspect="1"/>
          </p:cNvPicPr>
          <p:nvPr/>
        </p:nvPicPr>
        <p:blipFill>
          <a:blip r:embed="rId3"/>
          <a:stretch>
            <a:fillRect/>
          </a:stretch>
        </p:blipFill>
        <p:spPr>
          <a:xfrm>
            <a:off x="3159881" y="1801441"/>
            <a:ext cx="2974863" cy="3422187"/>
          </a:xfrm>
          <a:prstGeom prst="rect">
            <a:avLst/>
          </a:prstGeom>
          <a:ln>
            <a:solidFill>
              <a:srgbClr val="000000"/>
            </a:solidFill>
          </a:ln>
        </p:spPr>
      </p:pic>
      <p:sp>
        <p:nvSpPr>
          <p:cNvPr id="8" name="Rectangle 7"/>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Sedimentary Structures</a:t>
            </a:r>
            <a:endParaRPr lang="en-US" sz="3200" dirty="0"/>
          </a:p>
        </p:txBody>
      </p:sp>
      <p:sp>
        <p:nvSpPr>
          <p:cNvPr id="9" name="TextBox 8"/>
          <p:cNvSpPr txBox="1"/>
          <p:nvPr/>
        </p:nvSpPr>
        <p:spPr>
          <a:xfrm>
            <a:off x="3590382" y="5274461"/>
            <a:ext cx="2223404" cy="646331"/>
          </a:xfrm>
          <a:prstGeom prst="rect">
            <a:avLst/>
          </a:prstGeom>
          <a:noFill/>
        </p:spPr>
        <p:txBody>
          <a:bodyPr wrap="square" rtlCol="0">
            <a:spAutoFit/>
          </a:bodyPr>
          <a:lstStyle/>
          <a:p>
            <a:pPr algn="ctr"/>
            <a:r>
              <a:rPr lang="en-US" b="1" dirty="0" smtClean="0"/>
              <a:t>Stokes A-30804 </a:t>
            </a:r>
          </a:p>
          <a:p>
            <a:pPr algn="ctr"/>
            <a:r>
              <a:rPr lang="en-US" b="1" dirty="0" smtClean="0"/>
              <a:t>Depth: 289’ </a:t>
            </a:r>
            <a:endParaRPr lang="en-US" b="1" dirty="0"/>
          </a:p>
        </p:txBody>
      </p:sp>
      <p:sp>
        <p:nvSpPr>
          <p:cNvPr id="10" name="TextBox 9"/>
          <p:cNvSpPr txBox="1"/>
          <p:nvPr/>
        </p:nvSpPr>
        <p:spPr>
          <a:xfrm>
            <a:off x="228533" y="5274461"/>
            <a:ext cx="2223404" cy="646331"/>
          </a:xfrm>
          <a:prstGeom prst="rect">
            <a:avLst/>
          </a:prstGeom>
          <a:noFill/>
        </p:spPr>
        <p:txBody>
          <a:bodyPr wrap="square" rtlCol="0">
            <a:spAutoFit/>
          </a:bodyPr>
          <a:lstStyle/>
          <a:p>
            <a:pPr algn="ctr"/>
            <a:r>
              <a:rPr lang="en-US" b="1" dirty="0" err="1" smtClean="0"/>
              <a:t>Newlove</a:t>
            </a:r>
            <a:r>
              <a:rPr lang="en-US" b="1" dirty="0" smtClean="0"/>
              <a:t> 76-RD1</a:t>
            </a:r>
          </a:p>
          <a:p>
            <a:pPr algn="ctr"/>
            <a:r>
              <a:rPr lang="en-US" b="1" dirty="0" smtClean="0"/>
              <a:t>Depth: 272’</a:t>
            </a:r>
            <a:endParaRPr lang="en-US" b="1" dirty="0"/>
          </a:p>
        </p:txBody>
      </p:sp>
      <p:sp>
        <p:nvSpPr>
          <p:cNvPr id="11" name="TextBox 10"/>
          <p:cNvSpPr txBox="1"/>
          <p:nvPr/>
        </p:nvSpPr>
        <p:spPr>
          <a:xfrm>
            <a:off x="79572" y="1049326"/>
            <a:ext cx="3730545" cy="369332"/>
          </a:xfrm>
          <a:prstGeom prst="rect">
            <a:avLst/>
          </a:prstGeom>
          <a:noFill/>
        </p:spPr>
        <p:txBody>
          <a:bodyPr wrap="square" rtlCol="0">
            <a:spAutoFit/>
          </a:bodyPr>
          <a:lstStyle/>
          <a:p>
            <a:r>
              <a:rPr lang="en-US" b="1" u="sng" dirty="0" smtClean="0"/>
              <a:t>Fossils and Burrows:</a:t>
            </a:r>
            <a:endParaRPr lang="en-US" b="1" u="sng" dirty="0"/>
          </a:p>
        </p:txBody>
      </p:sp>
      <p:sp>
        <p:nvSpPr>
          <p:cNvPr id="12" name="TextBox 11"/>
          <p:cNvSpPr txBox="1"/>
          <p:nvPr/>
        </p:nvSpPr>
        <p:spPr>
          <a:xfrm>
            <a:off x="6326278" y="1858141"/>
            <a:ext cx="2852999" cy="3139321"/>
          </a:xfrm>
          <a:prstGeom prst="rect">
            <a:avLst/>
          </a:prstGeom>
          <a:noFill/>
        </p:spPr>
        <p:txBody>
          <a:bodyPr wrap="square" rtlCol="0">
            <a:spAutoFit/>
          </a:bodyPr>
          <a:lstStyle/>
          <a:p>
            <a:r>
              <a:rPr lang="en-US" b="1" dirty="0" smtClean="0"/>
              <a:t>Interpretation:</a:t>
            </a:r>
          </a:p>
          <a:p>
            <a:pPr marL="285750" indent="-285750">
              <a:buFont typeface="Arial"/>
              <a:buChar char="•"/>
            </a:pPr>
            <a:r>
              <a:rPr lang="en-US" i="1" dirty="0" smtClean="0"/>
              <a:t>In situ </a:t>
            </a:r>
            <a:r>
              <a:rPr lang="en-US" dirty="0" smtClean="0"/>
              <a:t>and transported and re-deposited</a:t>
            </a:r>
          </a:p>
          <a:p>
            <a:pPr marL="285750" indent="-285750">
              <a:buFont typeface="Arial"/>
              <a:buChar char="•"/>
            </a:pPr>
            <a:r>
              <a:rPr lang="en-US" dirty="0" err="1" smtClean="0"/>
              <a:t>Paleoxygen</a:t>
            </a:r>
            <a:r>
              <a:rPr lang="en-US" dirty="0" smtClean="0"/>
              <a:t> indicators</a:t>
            </a:r>
          </a:p>
          <a:p>
            <a:pPr marL="285750" indent="-285750">
              <a:buFont typeface="Arial"/>
              <a:buChar char="•"/>
            </a:pPr>
            <a:r>
              <a:rPr lang="en-US" dirty="0" smtClean="0"/>
              <a:t>Reworking of deposits</a:t>
            </a:r>
          </a:p>
          <a:p>
            <a:pPr marL="285750" indent="-285750">
              <a:buFont typeface="Arial"/>
              <a:buChar char="•"/>
            </a:pPr>
            <a:r>
              <a:rPr lang="en-US" dirty="0" smtClean="0"/>
              <a:t>Generally in massive beds</a:t>
            </a:r>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b="1" dirty="0"/>
          </a:p>
        </p:txBody>
      </p:sp>
    </p:spTree>
    <p:extLst>
      <p:ext uri="{BB962C8B-B14F-4D97-AF65-F5344CB8AC3E}">
        <p14:creationId xmlns:p14="http://schemas.microsoft.com/office/powerpoint/2010/main" val="136955088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92" y="1867619"/>
            <a:ext cx="3173363" cy="3127205"/>
          </a:xfrm>
          <a:prstGeom prst="rect">
            <a:avLst/>
          </a:prstGeom>
          <a:ln>
            <a:solidFill>
              <a:srgbClr val="000000"/>
            </a:solidFill>
          </a:ln>
        </p:spPr>
      </p:pic>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Sedimentary Structures</a:t>
            </a:r>
            <a:endParaRPr lang="en-US" sz="3200" dirty="0"/>
          </a:p>
        </p:txBody>
      </p:sp>
      <p:pic>
        <p:nvPicPr>
          <p:cNvPr id="7" name="Picture 6"/>
          <p:cNvPicPr>
            <a:picLocks noChangeAspect="1"/>
          </p:cNvPicPr>
          <p:nvPr/>
        </p:nvPicPr>
        <p:blipFill>
          <a:blip r:embed="rId4"/>
          <a:stretch>
            <a:fillRect/>
          </a:stretch>
        </p:blipFill>
        <p:spPr>
          <a:xfrm>
            <a:off x="3181255" y="1867619"/>
            <a:ext cx="2930809" cy="3116663"/>
          </a:xfrm>
          <a:prstGeom prst="rect">
            <a:avLst/>
          </a:prstGeom>
          <a:ln>
            <a:solidFill>
              <a:srgbClr val="000000"/>
            </a:solidFill>
          </a:ln>
        </p:spPr>
      </p:pic>
      <p:sp>
        <p:nvSpPr>
          <p:cNvPr id="9" name="TextBox 8"/>
          <p:cNvSpPr txBox="1"/>
          <p:nvPr/>
        </p:nvSpPr>
        <p:spPr>
          <a:xfrm>
            <a:off x="3590382" y="5274461"/>
            <a:ext cx="2223404" cy="646331"/>
          </a:xfrm>
          <a:prstGeom prst="rect">
            <a:avLst/>
          </a:prstGeom>
          <a:noFill/>
        </p:spPr>
        <p:txBody>
          <a:bodyPr wrap="square" rtlCol="0">
            <a:spAutoFit/>
          </a:bodyPr>
          <a:lstStyle/>
          <a:p>
            <a:pPr algn="ctr"/>
            <a:r>
              <a:rPr lang="en-US" b="1" dirty="0" smtClean="0"/>
              <a:t>Stokes A-30804 </a:t>
            </a:r>
          </a:p>
          <a:p>
            <a:pPr algn="ctr"/>
            <a:r>
              <a:rPr lang="en-US" b="1" dirty="0" smtClean="0"/>
              <a:t>Depth: 577’ </a:t>
            </a:r>
            <a:endParaRPr lang="en-US" b="1" dirty="0"/>
          </a:p>
        </p:txBody>
      </p:sp>
      <p:sp>
        <p:nvSpPr>
          <p:cNvPr id="10" name="TextBox 9"/>
          <p:cNvSpPr txBox="1"/>
          <p:nvPr/>
        </p:nvSpPr>
        <p:spPr>
          <a:xfrm>
            <a:off x="228533" y="5274461"/>
            <a:ext cx="2223404" cy="646331"/>
          </a:xfrm>
          <a:prstGeom prst="rect">
            <a:avLst/>
          </a:prstGeom>
          <a:noFill/>
        </p:spPr>
        <p:txBody>
          <a:bodyPr wrap="square" rtlCol="0">
            <a:spAutoFit/>
          </a:bodyPr>
          <a:lstStyle/>
          <a:p>
            <a:pPr algn="ctr"/>
            <a:r>
              <a:rPr lang="en-US" b="1" dirty="0" err="1" smtClean="0"/>
              <a:t>Newlove</a:t>
            </a:r>
            <a:r>
              <a:rPr lang="en-US" b="1" dirty="0" smtClean="0"/>
              <a:t> 76-RD1</a:t>
            </a:r>
          </a:p>
          <a:p>
            <a:pPr algn="ctr"/>
            <a:r>
              <a:rPr lang="en-US" b="1" dirty="0" smtClean="0"/>
              <a:t>Depth: 447’</a:t>
            </a:r>
            <a:endParaRPr lang="en-US" b="1" dirty="0"/>
          </a:p>
        </p:txBody>
      </p:sp>
      <p:sp>
        <p:nvSpPr>
          <p:cNvPr id="11" name="TextBox 10"/>
          <p:cNvSpPr txBox="1"/>
          <p:nvPr/>
        </p:nvSpPr>
        <p:spPr>
          <a:xfrm>
            <a:off x="79572" y="1049326"/>
            <a:ext cx="3730545" cy="369332"/>
          </a:xfrm>
          <a:prstGeom prst="rect">
            <a:avLst/>
          </a:prstGeom>
          <a:noFill/>
        </p:spPr>
        <p:txBody>
          <a:bodyPr wrap="square" rtlCol="0">
            <a:spAutoFit/>
          </a:bodyPr>
          <a:lstStyle/>
          <a:p>
            <a:r>
              <a:rPr lang="en-US" b="1" u="sng" dirty="0" smtClean="0"/>
              <a:t>Scour Surfaces or </a:t>
            </a:r>
            <a:r>
              <a:rPr lang="en-US" b="1" u="sng" dirty="0" err="1"/>
              <a:t>H</a:t>
            </a:r>
            <a:r>
              <a:rPr lang="en-US" b="1" u="sng" dirty="0" err="1" smtClean="0"/>
              <a:t>ardgrounds</a:t>
            </a:r>
            <a:r>
              <a:rPr lang="en-US" b="1" u="sng" dirty="0" smtClean="0"/>
              <a:t>:</a:t>
            </a:r>
            <a:endParaRPr lang="en-US" b="1" u="sng" dirty="0"/>
          </a:p>
        </p:txBody>
      </p:sp>
      <p:sp>
        <p:nvSpPr>
          <p:cNvPr id="12" name="TextBox 11"/>
          <p:cNvSpPr txBox="1"/>
          <p:nvPr/>
        </p:nvSpPr>
        <p:spPr>
          <a:xfrm>
            <a:off x="6326278" y="1858141"/>
            <a:ext cx="2852999" cy="3693319"/>
          </a:xfrm>
          <a:prstGeom prst="rect">
            <a:avLst/>
          </a:prstGeom>
          <a:noFill/>
        </p:spPr>
        <p:txBody>
          <a:bodyPr wrap="square" rtlCol="0">
            <a:spAutoFit/>
          </a:bodyPr>
          <a:lstStyle/>
          <a:p>
            <a:r>
              <a:rPr lang="en-US" b="1" dirty="0" smtClean="0"/>
              <a:t>Interpretation:</a:t>
            </a:r>
          </a:p>
          <a:p>
            <a:pPr marL="285750" indent="-285750">
              <a:buFont typeface="Arial"/>
              <a:buChar char="•"/>
            </a:pPr>
            <a:r>
              <a:rPr lang="en-US" dirty="0" smtClean="0"/>
              <a:t>Depositional hiatuses</a:t>
            </a:r>
          </a:p>
          <a:p>
            <a:pPr marL="285750" indent="-285750">
              <a:buFont typeface="Arial"/>
              <a:buChar char="•"/>
            </a:pPr>
            <a:r>
              <a:rPr lang="en-US" dirty="0" err="1" smtClean="0"/>
              <a:t>Paleoxygen</a:t>
            </a:r>
            <a:r>
              <a:rPr lang="en-US" dirty="0" smtClean="0"/>
              <a:t> changes</a:t>
            </a:r>
          </a:p>
          <a:p>
            <a:pPr marL="285750" indent="-285750">
              <a:buFont typeface="Arial"/>
              <a:buChar char="•"/>
            </a:pPr>
            <a:r>
              <a:rPr lang="en-US" dirty="0" smtClean="0"/>
              <a:t>Shallow penetration of sediments by organisms</a:t>
            </a:r>
          </a:p>
          <a:p>
            <a:pPr marL="285750" indent="-285750">
              <a:buFont typeface="Arial"/>
              <a:buChar char="•"/>
            </a:pPr>
            <a:r>
              <a:rPr lang="en-US" dirty="0" smtClean="0"/>
              <a:t>Authigenic surficial cementation</a:t>
            </a:r>
            <a:endParaRPr lang="en-US" dirty="0"/>
          </a:p>
          <a:p>
            <a:pPr marL="285750" indent="-285750">
              <a:buFont typeface="Arial"/>
              <a:buChar char="•"/>
            </a:pPr>
            <a:r>
              <a:rPr lang="en-US" i="1" dirty="0" err="1" smtClean="0"/>
              <a:t>Chondrites</a:t>
            </a:r>
            <a:r>
              <a:rPr lang="en-US" i="1" dirty="0" smtClean="0"/>
              <a:t> </a:t>
            </a:r>
            <a:r>
              <a:rPr lang="en-US" dirty="0" smtClean="0"/>
              <a:t>identified in Stokes A-30804</a:t>
            </a:r>
            <a:endParaRPr lang="en-US" i="1" dirty="0" smtClean="0"/>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b="1" dirty="0"/>
          </a:p>
        </p:txBody>
      </p:sp>
      <p:sp>
        <p:nvSpPr>
          <p:cNvPr id="13" name="Freeform 12"/>
          <p:cNvSpPr/>
          <p:nvPr/>
        </p:nvSpPr>
        <p:spPr>
          <a:xfrm>
            <a:off x="136076" y="2925778"/>
            <a:ext cx="2868928" cy="249485"/>
          </a:xfrm>
          <a:custGeom>
            <a:avLst/>
            <a:gdLst>
              <a:gd name="connsiteX0" fmla="*/ 2868928 w 2868928"/>
              <a:gd name="connsiteY0" fmla="*/ 90721 h 249485"/>
              <a:gd name="connsiteX1" fmla="*/ 2812230 w 2868928"/>
              <a:gd name="connsiteY1" fmla="*/ 56701 h 249485"/>
              <a:gd name="connsiteX2" fmla="*/ 2755532 w 2868928"/>
              <a:gd name="connsiteY2" fmla="*/ 11340 h 249485"/>
              <a:gd name="connsiteX3" fmla="*/ 2698833 w 2868928"/>
              <a:gd name="connsiteY3" fmla="*/ 22680 h 249485"/>
              <a:gd name="connsiteX4" fmla="*/ 2653475 w 2868928"/>
              <a:gd name="connsiteY4" fmla="*/ 34020 h 249485"/>
              <a:gd name="connsiteX5" fmla="*/ 2574097 w 2868928"/>
              <a:gd name="connsiteY5" fmla="*/ 22680 h 249485"/>
              <a:gd name="connsiteX6" fmla="*/ 2404003 w 2868928"/>
              <a:gd name="connsiteY6" fmla="*/ 0 h 249485"/>
              <a:gd name="connsiteX7" fmla="*/ 2199889 w 2868928"/>
              <a:gd name="connsiteY7" fmla="*/ 22680 h 249485"/>
              <a:gd name="connsiteX8" fmla="*/ 2165870 w 2868928"/>
              <a:gd name="connsiteY8" fmla="*/ 34020 h 249485"/>
              <a:gd name="connsiteX9" fmla="*/ 2075153 w 2868928"/>
              <a:gd name="connsiteY9" fmla="*/ 56701 h 249485"/>
              <a:gd name="connsiteX10" fmla="*/ 1995776 w 2868928"/>
              <a:gd name="connsiteY10" fmla="*/ 79381 h 249485"/>
              <a:gd name="connsiteX11" fmla="*/ 1927738 w 2868928"/>
              <a:gd name="connsiteY11" fmla="*/ 90721 h 249485"/>
              <a:gd name="connsiteX12" fmla="*/ 1882379 w 2868928"/>
              <a:gd name="connsiteY12" fmla="*/ 102062 h 249485"/>
              <a:gd name="connsiteX13" fmla="*/ 1723625 w 2868928"/>
              <a:gd name="connsiteY13" fmla="*/ 113402 h 249485"/>
              <a:gd name="connsiteX14" fmla="*/ 1621568 w 2868928"/>
              <a:gd name="connsiteY14" fmla="*/ 158763 h 249485"/>
              <a:gd name="connsiteX15" fmla="*/ 1587549 w 2868928"/>
              <a:gd name="connsiteY15" fmla="*/ 170103 h 249485"/>
              <a:gd name="connsiteX16" fmla="*/ 1553530 w 2868928"/>
              <a:gd name="connsiteY16" fmla="*/ 192783 h 249485"/>
              <a:gd name="connsiteX17" fmla="*/ 1462813 w 2868928"/>
              <a:gd name="connsiteY17" fmla="*/ 215464 h 249485"/>
              <a:gd name="connsiteX18" fmla="*/ 1292718 w 2868928"/>
              <a:gd name="connsiteY18" fmla="*/ 204124 h 249485"/>
              <a:gd name="connsiteX19" fmla="*/ 1258699 w 2868928"/>
              <a:gd name="connsiteY19" fmla="*/ 192783 h 249485"/>
              <a:gd name="connsiteX20" fmla="*/ 1167982 w 2868928"/>
              <a:gd name="connsiteY20" fmla="*/ 158763 h 249485"/>
              <a:gd name="connsiteX21" fmla="*/ 1133963 w 2868928"/>
              <a:gd name="connsiteY21" fmla="*/ 147422 h 249485"/>
              <a:gd name="connsiteX22" fmla="*/ 1099944 w 2868928"/>
              <a:gd name="connsiteY22" fmla="*/ 124742 h 249485"/>
              <a:gd name="connsiteX23" fmla="*/ 1043246 w 2868928"/>
              <a:gd name="connsiteY23" fmla="*/ 113402 h 249485"/>
              <a:gd name="connsiteX24" fmla="*/ 975208 w 2868928"/>
              <a:gd name="connsiteY24" fmla="*/ 90721 h 249485"/>
              <a:gd name="connsiteX25" fmla="*/ 805114 w 2868928"/>
              <a:gd name="connsiteY25" fmla="*/ 68041 h 249485"/>
              <a:gd name="connsiteX26" fmla="*/ 737076 w 2868928"/>
              <a:gd name="connsiteY26" fmla="*/ 79381 h 249485"/>
              <a:gd name="connsiteX27" fmla="*/ 725736 w 2868928"/>
              <a:gd name="connsiteY27" fmla="*/ 113402 h 249485"/>
              <a:gd name="connsiteX28" fmla="*/ 714397 w 2868928"/>
              <a:gd name="connsiteY28" fmla="*/ 192783 h 249485"/>
              <a:gd name="connsiteX29" fmla="*/ 680378 w 2868928"/>
              <a:gd name="connsiteY29" fmla="*/ 204124 h 249485"/>
              <a:gd name="connsiteX30" fmla="*/ 623680 w 2868928"/>
              <a:gd name="connsiteY30" fmla="*/ 215464 h 249485"/>
              <a:gd name="connsiteX31" fmla="*/ 476264 w 2868928"/>
              <a:gd name="connsiteY31" fmla="*/ 204124 h 249485"/>
              <a:gd name="connsiteX32" fmla="*/ 340189 w 2868928"/>
              <a:gd name="connsiteY32" fmla="*/ 226804 h 249485"/>
              <a:gd name="connsiteX33" fmla="*/ 204113 w 2868928"/>
              <a:gd name="connsiteY33" fmla="*/ 238144 h 249485"/>
              <a:gd name="connsiteX34" fmla="*/ 158755 w 2868928"/>
              <a:gd name="connsiteY34" fmla="*/ 249485 h 249485"/>
              <a:gd name="connsiteX35" fmla="*/ 56698 w 2868928"/>
              <a:gd name="connsiteY35" fmla="*/ 226804 h 249485"/>
              <a:gd name="connsiteX36" fmla="*/ 22679 w 2868928"/>
              <a:gd name="connsiteY36" fmla="*/ 204124 h 249485"/>
              <a:gd name="connsiteX37" fmla="*/ 0 w 2868928"/>
              <a:gd name="connsiteY37" fmla="*/ 192783 h 24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68928" h="249485">
                <a:moveTo>
                  <a:pt x="2868928" y="90721"/>
                </a:moveTo>
                <a:cubicBezTo>
                  <a:pt x="2850029" y="79381"/>
                  <a:pt x="2828964" y="71045"/>
                  <a:pt x="2812230" y="56701"/>
                </a:cubicBezTo>
                <a:cubicBezTo>
                  <a:pt x="2746949" y="744"/>
                  <a:pt x="2834026" y="37506"/>
                  <a:pt x="2755532" y="11340"/>
                </a:cubicBezTo>
                <a:cubicBezTo>
                  <a:pt x="2736632" y="15120"/>
                  <a:pt x="2717648" y="18499"/>
                  <a:pt x="2698833" y="22680"/>
                </a:cubicBezTo>
                <a:cubicBezTo>
                  <a:pt x="2683619" y="26061"/>
                  <a:pt x="2669060" y="34020"/>
                  <a:pt x="2653475" y="34020"/>
                </a:cubicBezTo>
                <a:cubicBezTo>
                  <a:pt x="2626747" y="34020"/>
                  <a:pt x="2600556" y="26460"/>
                  <a:pt x="2574097" y="22680"/>
                </a:cubicBezTo>
                <a:cubicBezTo>
                  <a:pt x="2506614" y="185"/>
                  <a:pt x="2514993" y="0"/>
                  <a:pt x="2404003" y="0"/>
                </a:cubicBezTo>
                <a:cubicBezTo>
                  <a:pt x="2360527" y="0"/>
                  <a:pt x="2254473" y="10550"/>
                  <a:pt x="2199889" y="22680"/>
                </a:cubicBezTo>
                <a:cubicBezTo>
                  <a:pt x="2188221" y="25273"/>
                  <a:pt x="2177402" y="30875"/>
                  <a:pt x="2165870" y="34020"/>
                </a:cubicBezTo>
                <a:cubicBezTo>
                  <a:pt x="2135799" y="42222"/>
                  <a:pt x="2104723" y="46844"/>
                  <a:pt x="2075153" y="56701"/>
                </a:cubicBezTo>
                <a:cubicBezTo>
                  <a:pt x="2042731" y="67509"/>
                  <a:pt x="2031371" y="72262"/>
                  <a:pt x="1995776" y="79381"/>
                </a:cubicBezTo>
                <a:cubicBezTo>
                  <a:pt x="1973230" y="83890"/>
                  <a:pt x="1950284" y="86212"/>
                  <a:pt x="1927738" y="90721"/>
                </a:cubicBezTo>
                <a:cubicBezTo>
                  <a:pt x="1912456" y="93778"/>
                  <a:pt x="1897869" y="100341"/>
                  <a:pt x="1882379" y="102062"/>
                </a:cubicBezTo>
                <a:cubicBezTo>
                  <a:pt x="1829651" y="107921"/>
                  <a:pt x="1776543" y="109622"/>
                  <a:pt x="1723625" y="113402"/>
                </a:cubicBezTo>
                <a:cubicBezTo>
                  <a:pt x="1669716" y="149343"/>
                  <a:pt x="1702534" y="131773"/>
                  <a:pt x="1621568" y="158763"/>
                </a:cubicBezTo>
                <a:cubicBezTo>
                  <a:pt x="1610228" y="162543"/>
                  <a:pt x="1597494" y="163472"/>
                  <a:pt x="1587549" y="170103"/>
                </a:cubicBezTo>
                <a:cubicBezTo>
                  <a:pt x="1576209" y="177663"/>
                  <a:pt x="1565720" y="186688"/>
                  <a:pt x="1553530" y="192783"/>
                </a:cubicBezTo>
                <a:cubicBezTo>
                  <a:pt x="1530280" y="204409"/>
                  <a:pt x="1484385" y="211149"/>
                  <a:pt x="1462813" y="215464"/>
                </a:cubicBezTo>
                <a:cubicBezTo>
                  <a:pt x="1406115" y="211684"/>
                  <a:pt x="1349195" y="210400"/>
                  <a:pt x="1292718" y="204124"/>
                </a:cubicBezTo>
                <a:cubicBezTo>
                  <a:pt x="1280838" y="202804"/>
                  <a:pt x="1270192" y="196067"/>
                  <a:pt x="1258699" y="192783"/>
                </a:cubicBezTo>
                <a:cubicBezTo>
                  <a:pt x="1154167" y="162914"/>
                  <a:pt x="1273677" y="204063"/>
                  <a:pt x="1167982" y="158763"/>
                </a:cubicBezTo>
                <a:cubicBezTo>
                  <a:pt x="1156995" y="154054"/>
                  <a:pt x="1144654" y="152768"/>
                  <a:pt x="1133963" y="147422"/>
                </a:cubicBezTo>
                <a:cubicBezTo>
                  <a:pt x="1121773" y="141327"/>
                  <a:pt x="1112705" y="129527"/>
                  <a:pt x="1099944" y="124742"/>
                </a:cubicBezTo>
                <a:cubicBezTo>
                  <a:pt x="1081898" y="117974"/>
                  <a:pt x="1061840" y="118474"/>
                  <a:pt x="1043246" y="113402"/>
                </a:cubicBezTo>
                <a:cubicBezTo>
                  <a:pt x="1020182" y="107111"/>
                  <a:pt x="998789" y="94651"/>
                  <a:pt x="975208" y="90721"/>
                </a:cubicBezTo>
                <a:cubicBezTo>
                  <a:pt x="873408" y="73754"/>
                  <a:pt x="930022" y="81920"/>
                  <a:pt x="805114" y="68041"/>
                </a:cubicBezTo>
                <a:cubicBezTo>
                  <a:pt x="782435" y="71821"/>
                  <a:pt x="757039" y="67973"/>
                  <a:pt x="737076" y="79381"/>
                </a:cubicBezTo>
                <a:cubicBezTo>
                  <a:pt x="726697" y="85312"/>
                  <a:pt x="728080" y="101680"/>
                  <a:pt x="725736" y="113402"/>
                </a:cubicBezTo>
                <a:cubicBezTo>
                  <a:pt x="720494" y="139612"/>
                  <a:pt x="726350" y="168876"/>
                  <a:pt x="714397" y="192783"/>
                </a:cubicBezTo>
                <a:cubicBezTo>
                  <a:pt x="709052" y="203474"/>
                  <a:pt x="691974" y="201225"/>
                  <a:pt x="680378" y="204124"/>
                </a:cubicBezTo>
                <a:cubicBezTo>
                  <a:pt x="661680" y="208799"/>
                  <a:pt x="642579" y="211684"/>
                  <a:pt x="623680" y="215464"/>
                </a:cubicBezTo>
                <a:cubicBezTo>
                  <a:pt x="574541" y="211684"/>
                  <a:pt x="525548" y="204124"/>
                  <a:pt x="476264" y="204124"/>
                </a:cubicBezTo>
                <a:cubicBezTo>
                  <a:pt x="171680" y="204124"/>
                  <a:pt x="473258" y="209061"/>
                  <a:pt x="340189" y="226804"/>
                </a:cubicBezTo>
                <a:cubicBezTo>
                  <a:pt x="295072" y="232820"/>
                  <a:pt x="249472" y="234364"/>
                  <a:pt x="204113" y="238144"/>
                </a:cubicBezTo>
                <a:cubicBezTo>
                  <a:pt x="188994" y="241924"/>
                  <a:pt x="174340" y="249485"/>
                  <a:pt x="158755" y="249485"/>
                </a:cubicBezTo>
                <a:cubicBezTo>
                  <a:pt x="141336" y="249485"/>
                  <a:pt x="80084" y="238497"/>
                  <a:pt x="56698" y="226804"/>
                </a:cubicBezTo>
                <a:cubicBezTo>
                  <a:pt x="44508" y="220709"/>
                  <a:pt x="34365" y="211136"/>
                  <a:pt x="22679" y="204124"/>
                </a:cubicBezTo>
                <a:cubicBezTo>
                  <a:pt x="15431" y="199775"/>
                  <a:pt x="7560" y="196563"/>
                  <a:pt x="0" y="192783"/>
                </a:cubicBezTo>
              </a:path>
            </a:pathLst>
          </a:custGeom>
          <a:noFill/>
          <a:ln>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3424570" y="1984539"/>
            <a:ext cx="2698834" cy="646393"/>
          </a:xfrm>
          <a:custGeom>
            <a:avLst/>
            <a:gdLst>
              <a:gd name="connsiteX0" fmla="*/ 2698834 w 2698834"/>
              <a:gd name="connsiteY0" fmla="*/ 0 h 646393"/>
              <a:gd name="connsiteX1" fmla="*/ 2483381 w 2698834"/>
              <a:gd name="connsiteY1" fmla="*/ 11340 h 646393"/>
              <a:gd name="connsiteX2" fmla="*/ 2460702 w 2698834"/>
              <a:gd name="connsiteY2" fmla="*/ 34021 h 646393"/>
              <a:gd name="connsiteX3" fmla="*/ 2426683 w 2698834"/>
              <a:gd name="connsiteY3" fmla="*/ 45361 h 646393"/>
              <a:gd name="connsiteX4" fmla="*/ 2301947 w 2698834"/>
              <a:gd name="connsiteY4" fmla="*/ 56701 h 646393"/>
              <a:gd name="connsiteX5" fmla="*/ 2267928 w 2698834"/>
              <a:gd name="connsiteY5" fmla="*/ 68041 h 646393"/>
              <a:gd name="connsiteX6" fmla="*/ 2233909 w 2698834"/>
              <a:gd name="connsiteY6" fmla="*/ 124743 h 646393"/>
              <a:gd name="connsiteX7" fmla="*/ 2154532 w 2698834"/>
              <a:gd name="connsiteY7" fmla="*/ 158763 h 646393"/>
              <a:gd name="connsiteX8" fmla="*/ 2086494 w 2698834"/>
              <a:gd name="connsiteY8" fmla="*/ 170103 h 646393"/>
              <a:gd name="connsiteX9" fmla="*/ 2052475 w 2698834"/>
              <a:gd name="connsiteY9" fmla="*/ 181444 h 646393"/>
              <a:gd name="connsiteX10" fmla="*/ 1995777 w 2698834"/>
              <a:gd name="connsiteY10" fmla="*/ 226805 h 646393"/>
              <a:gd name="connsiteX11" fmla="*/ 1927739 w 2698834"/>
              <a:gd name="connsiteY11" fmla="*/ 272165 h 646393"/>
              <a:gd name="connsiteX12" fmla="*/ 1893720 w 2698834"/>
              <a:gd name="connsiteY12" fmla="*/ 294846 h 646393"/>
              <a:gd name="connsiteX13" fmla="*/ 1859701 w 2698834"/>
              <a:gd name="connsiteY13" fmla="*/ 306186 h 646393"/>
              <a:gd name="connsiteX14" fmla="*/ 1757644 w 2698834"/>
              <a:gd name="connsiteY14" fmla="*/ 340207 h 646393"/>
              <a:gd name="connsiteX15" fmla="*/ 1689606 w 2698834"/>
              <a:gd name="connsiteY15" fmla="*/ 294846 h 646393"/>
              <a:gd name="connsiteX16" fmla="*/ 1666927 w 2698834"/>
              <a:gd name="connsiteY16" fmla="*/ 260825 h 646393"/>
              <a:gd name="connsiteX17" fmla="*/ 1553531 w 2698834"/>
              <a:gd name="connsiteY17" fmla="*/ 204124 h 646393"/>
              <a:gd name="connsiteX18" fmla="*/ 1474153 w 2698834"/>
              <a:gd name="connsiteY18" fmla="*/ 215464 h 646393"/>
              <a:gd name="connsiteX19" fmla="*/ 1406115 w 2698834"/>
              <a:gd name="connsiteY19" fmla="*/ 238145 h 646393"/>
              <a:gd name="connsiteX20" fmla="*/ 1338078 w 2698834"/>
              <a:gd name="connsiteY20" fmla="*/ 249485 h 646393"/>
              <a:gd name="connsiteX21" fmla="*/ 1326738 w 2698834"/>
              <a:gd name="connsiteY21" fmla="*/ 294846 h 646393"/>
              <a:gd name="connsiteX22" fmla="*/ 1292719 w 2698834"/>
              <a:gd name="connsiteY22" fmla="*/ 306186 h 646393"/>
              <a:gd name="connsiteX23" fmla="*/ 1236021 w 2698834"/>
              <a:gd name="connsiteY23" fmla="*/ 317526 h 646393"/>
              <a:gd name="connsiteX24" fmla="*/ 1213342 w 2698834"/>
              <a:gd name="connsiteY24" fmla="*/ 340207 h 646393"/>
              <a:gd name="connsiteX25" fmla="*/ 1179323 w 2698834"/>
              <a:gd name="connsiteY25" fmla="*/ 396908 h 646393"/>
              <a:gd name="connsiteX26" fmla="*/ 1145304 w 2698834"/>
              <a:gd name="connsiteY26" fmla="*/ 408248 h 646393"/>
              <a:gd name="connsiteX27" fmla="*/ 1099945 w 2698834"/>
              <a:gd name="connsiteY27" fmla="*/ 476289 h 646393"/>
              <a:gd name="connsiteX28" fmla="*/ 1031907 w 2698834"/>
              <a:gd name="connsiteY28" fmla="*/ 498970 h 646393"/>
              <a:gd name="connsiteX29" fmla="*/ 1009228 w 2698834"/>
              <a:gd name="connsiteY29" fmla="*/ 532991 h 646393"/>
              <a:gd name="connsiteX30" fmla="*/ 997889 w 2698834"/>
              <a:gd name="connsiteY30" fmla="*/ 612372 h 646393"/>
              <a:gd name="connsiteX31" fmla="*/ 986549 w 2698834"/>
              <a:gd name="connsiteY31" fmla="*/ 646393 h 646393"/>
              <a:gd name="connsiteX32" fmla="*/ 861813 w 2698834"/>
              <a:gd name="connsiteY32" fmla="*/ 635053 h 646393"/>
              <a:gd name="connsiteX33" fmla="*/ 793775 w 2698834"/>
              <a:gd name="connsiteY33" fmla="*/ 601032 h 646393"/>
              <a:gd name="connsiteX34" fmla="*/ 759756 w 2698834"/>
              <a:gd name="connsiteY34" fmla="*/ 589692 h 646393"/>
              <a:gd name="connsiteX35" fmla="*/ 646360 w 2698834"/>
              <a:gd name="connsiteY35" fmla="*/ 544331 h 646393"/>
              <a:gd name="connsiteX36" fmla="*/ 578322 w 2698834"/>
              <a:gd name="connsiteY36" fmla="*/ 521650 h 646393"/>
              <a:gd name="connsiteX37" fmla="*/ 544303 w 2698834"/>
              <a:gd name="connsiteY37" fmla="*/ 510310 h 646393"/>
              <a:gd name="connsiteX38" fmla="*/ 385548 w 2698834"/>
              <a:gd name="connsiteY38" fmla="*/ 521650 h 646393"/>
              <a:gd name="connsiteX39" fmla="*/ 306171 w 2698834"/>
              <a:gd name="connsiteY39" fmla="*/ 544331 h 646393"/>
              <a:gd name="connsiteX40" fmla="*/ 90718 w 2698834"/>
              <a:gd name="connsiteY40" fmla="*/ 555671 h 646393"/>
              <a:gd name="connsiteX41" fmla="*/ 68038 w 2698834"/>
              <a:gd name="connsiteY41" fmla="*/ 578351 h 646393"/>
              <a:gd name="connsiteX42" fmla="*/ 0 w 2698834"/>
              <a:gd name="connsiteY42" fmla="*/ 601032 h 64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98834" h="646393">
                <a:moveTo>
                  <a:pt x="2698834" y="0"/>
                </a:moveTo>
                <a:cubicBezTo>
                  <a:pt x="2627016" y="3780"/>
                  <a:pt x="2554575" y="1169"/>
                  <a:pt x="2483381" y="11340"/>
                </a:cubicBezTo>
                <a:cubicBezTo>
                  <a:pt x="2472797" y="12852"/>
                  <a:pt x="2469870" y="28520"/>
                  <a:pt x="2460702" y="34021"/>
                </a:cubicBezTo>
                <a:cubicBezTo>
                  <a:pt x="2450452" y="40171"/>
                  <a:pt x="2438516" y="43671"/>
                  <a:pt x="2426683" y="45361"/>
                </a:cubicBezTo>
                <a:cubicBezTo>
                  <a:pt x="2385352" y="51266"/>
                  <a:pt x="2343526" y="52921"/>
                  <a:pt x="2301947" y="56701"/>
                </a:cubicBezTo>
                <a:cubicBezTo>
                  <a:pt x="2290607" y="60481"/>
                  <a:pt x="2276380" y="59589"/>
                  <a:pt x="2267928" y="68041"/>
                </a:cubicBezTo>
                <a:cubicBezTo>
                  <a:pt x="2199694" y="136278"/>
                  <a:pt x="2312903" y="72078"/>
                  <a:pt x="2233909" y="124743"/>
                </a:cubicBezTo>
                <a:cubicBezTo>
                  <a:pt x="2216578" y="136298"/>
                  <a:pt x="2177209" y="153723"/>
                  <a:pt x="2154532" y="158763"/>
                </a:cubicBezTo>
                <a:cubicBezTo>
                  <a:pt x="2132087" y="163751"/>
                  <a:pt x="2109173" y="166323"/>
                  <a:pt x="2086494" y="170103"/>
                </a:cubicBezTo>
                <a:cubicBezTo>
                  <a:pt x="2075154" y="173883"/>
                  <a:pt x="2063166" y="176098"/>
                  <a:pt x="2052475" y="181444"/>
                </a:cubicBezTo>
                <a:cubicBezTo>
                  <a:pt x="2023863" y="195751"/>
                  <a:pt x="2016873" y="205708"/>
                  <a:pt x="1995777" y="226805"/>
                </a:cubicBezTo>
                <a:cubicBezTo>
                  <a:pt x="1975513" y="287597"/>
                  <a:pt x="2000720" y="244795"/>
                  <a:pt x="1927739" y="272165"/>
                </a:cubicBezTo>
                <a:cubicBezTo>
                  <a:pt x="1914978" y="276951"/>
                  <a:pt x="1905910" y="288751"/>
                  <a:pt x="1893720" y="294846"/>
                </a:cubicBezTo>
                <a:cubicBezTo>
                  <a:pt x="1883029" y="300192"/>
                  <a:pt x="1871041" y="302406"/>
                  <a:pt x="1859701" y="306186"/>
                </a:cubicBezTo>
                <a:cubicBezTo>
                  <a:pt x="1800714" y="365176"/>
                  <a:pt x="1835310" y="355741"/>
                  <a:pt x="1757644" y="340207"/>
                </a:cubicBezTo>
                <a:cubicBezTo>
                  <a:pt x="1720980" y="321873"/>
                  <a:pt x="1712693" y="323705"/>
                  <a:pt x="1689606" y="294846"/>
                </a:cubicBezTo>
                <a:cubicBezTo>
                  <a:pt x="1681092" y="284203"/>
                  <a:pt x="1676564" y="270462"/>
                  <a:pt x="1666927" y="260825"/>
                </a:cubicBezTo>
                <a:cubicBezTo>
                  <a:pt x="1642774" y="236671"/>
                  <a:pt x="1574003" y="212898"/>
                  <a:pt x="1553531" y="204124"/>
                </a:cubicBezTo>
                <a:cubicBezTo>
                  <a:pt x="1527072" y="207904"/>
                  <a:pt x="1500196" y="209454"/>
                  <a:pt x="1474153" y="215464"/>
                </a:cubicBezTo>
                <a:cubicBezTo>
                  <a:pt x="1450859" y="220840"/>
                  <a:pt x="1429696" y="234215"/>
                  <a:pt x="1406115" y="238145"/>
                </a:cubicBezTo>
                <a:lnTo>
                  <a:pt x="1338078" y="249485"/>
                </a:lnTo>
                <a:cubicBezTo>
                  <a:pt x="1334298" y="264605"/>
                  <a:pt x="1336474" y="282675"/>
                  <a:pt x="1326738" y="294846"/>
                </a:cubicBezTo>
                <a:cubicBezTo>
                  <a:pt x="1319271" y="304180"/>
                  <a:pt x="1304315" y="303287"/>
                  <a:pt x="1292719" y="306186"/>
                </a:cubicBezTo>
                <a:cubicBezTo>
                  <a:pt x="1274021" y="310861"/>
                  <a:pt x="1254920" y="313746"/>
                  <a:pt x="1236021" y="317526"/>
                </a:cubicBezTo>
                <a:cubicBezTo>
                  <a:pt x="1228461" y="325086"/>
                  <a:pt x="1218843" y="331039"/>
                  <a:pt x="1213342" y="340207"/>
                </a:cubicBezTo>
                <a:cubicBezTo>
                  <a:pt x="1193275" y="373654"/>
                  <a:pt x="1215236" y="375359"/>
                  <a:pt x="1179323" y="396908"/>
                </a:cubicBezTo>
                <a:cubicBezTo>
                  <a:pt x="1169073" y="403058"/>
                  <a:pt x="1156644" y="404468"/>
                  <a:pt x="1145304" y="408248"/>
                </a:cubicBezTo>
                <a:cubicBezTo>
                  <a:pt x="1134649" y="440215"/>
                  <a:pt x="1134694" y="456983"/>
                  <a:pt x="1099945" y="476289"/>
                </a:cubicBezTo>
                <a:cubicBezTo>
                  <a:pt x="1079047" y="487899"/>
                  <a:pt x="1031907" y="498970"/>
                  <a:pt x="1031907" y="498970"/>
                </a:cubicBezTo>
                <a:cubicBezTo>
                  <a:pt x="1024347" y="510310"/>
                  <a:pt x="1013144" y="519937"/>
                  <a:pt x="1009228" y="532991"/>
                </a:cubicBezTo>
                <a:cubicBezTo>
                  <a:pt x="1001548" y="558593"/>
                  <a:pt x="1003131" y="586162"/>
                  <a:pt x="997889" y="612372"/>
                </a:cubicBezTo>
                <a:cubicBezTo>
                  <a:pt x="995545" y="624094"/>
                  <a:pt x="990329" y="635053"/>
                  <a:pt x="986549" y="646393"/>
                </a:cubicBezTo>
                <a:cubicBezTo>
                  <a:pt x="944970" y="642613"/>
                  <a:pt x="903143" y="640958"/>
                  <a:pt x="861813" y="635053"/>
                </a:cubicBezTo>
                <a:cubicBezTo>
                  <a:pt x="821913" y="629352"/>
                  <a:pt x="829704" y="618997"/>
                  <a:pt x="793775" y="601032"/>
                </a:cubicBezTo>
                <a:cubicBezTo>
                  <a:pt x="783084" y="595686"/>
                  <a:pt x="771096" y="593472"/>
                  <a:pt x="759756" y="589692"/>
                </a:cubicBezTo>
                <a:cubicBezTo>
                  <a:pt x="710703" y="540635"/>
                  <a:pt x="760087" y="582243"/>
                  <a:pt x="646360" y="544331"/>
                </a:cubicBezTo>
                <a:lnTo>
                  <a:pt x="578322" y="521650"/>
                </a:lnTo>
                <a:lnTo>
                  <a:pt x="544303" y="510310"/>
                </a:lnTo>
                <a:cubicBezTo>
                  <a:pt x="491385" y="514090"/>
                  <a:pt x="438238" y="515451"/>
                  <a:pt x="385548" y="521650"/>
                </a:cubicBezTo>
                <a:cubicBezTo>
                  <a:pt x="225812" y="540444"/>
                  <a:pt x="507759" y="526801"/>
                  <a:pt x="306171" y="544331"/>
                </a:cubicBezTo>
                <a:cubicBezTo>
                  <a:pt x="234524" y="550561"/>
                  <a:pt x="162536" y="551891"/>
                  <a:pt x="90718" y="555671"/>
                </a:cubicBezTo>
                <a:cubicBezTo>
                  <a:pt x="83158" y="563231"/>
                  <a:pt x="77601" y="573569"/>
                  <a:pt x="68038" y="578351"/>
                </a:cubicBezTo>
                <a:cubicBezTo>
                  <a:pt x="46656" y="589043"/>
                  <a:pt x="0" y="601032"/>
                  <a:pt x="0" y="601032"/>
                </a:cubicBezTo>
              </a:path>
            </a:pathLst>
          </a:custGeom>
          <a:ln>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264703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36889"/>
            <a:ext cx="3162300" cy="3273428"/>
          </a:xfrm>
          <a:prstGeom prst="rect">
            <a:avLst/>
          </a:prstGeom>
          <a:ln>
            <a:solidFill>
              <a:srgbClr val="000000"/>
            </a:solidFill>
          </a:ln>
        </p:spPr>
      </p:pic>
      <p:sp>
        <p:nvSpPr>
          <p:cNvPr id="6" name="TextBox 5"/>
          <p:cNvSpPr txBox="1"/>
          <p:nvPr/>
        </p:nvSpPr>
        <p:spPr>
          <a:xfrm>
            <a:off x="3590382" y="5274461"/>
            <a:ext cx="2223404" cy="646331"/>
          </a:xfrm>
          <a:prstGeom prst="rect">
            <a:avLst/>
          </a:prstGeom>
          <a:noFill/>
        </p:spPr>
        <p:txBody>
          <a:bodyPr wrap="square" rtlCol="0">
            <a:spAutoFit/>
          </a:bodyPr>
          <a:lstStyle/>
          <a:p>
            <a:pPr algn="ctr"/>
            <a:r>
              <a:rPr lang="en-US" b="1" dirty="0" smtClean="0"/>
              <a:t>Stokes A-30804 </a:t>
            </a:r>
          </a:p>
          <a:p>
            <a:pPr algn="ctr"/>
            <a:r>
              <a:rPr lang="en-US" b="1" dirty="0" smtClean="0"/>
              <a:t>Depth: 1027’ </a:t>
            </a:r>
            <a:endParaRPr lang="en-US" b="1" dirty="0"/>
          </a:p>
        </p:txBody>
      </p:sp>
      <p:sp>
        <p:nvSpPr>
          <p:cNvPr id="7" name="TextBox 6"/>
          <p:cNvSpPr txBox="1"/>
          <p:nvPr/>
        </p:nvSpPr>
        <p:spPr>
          <a:xfrm>
            <a:off x="228533" y="5274461"/>
            <a:ext cx="2223404" cy="646331"/>
          </a:xfrm>
          <a:prstGeom prst="rect">
            <a:avLst/>
          </a:prstGeom>
          <a:noFill/>
        </p:spPr>
        <p:txBody>
          <a:bodyPr wrap="square" rtlCol="0">
            <a:spAutoFit/>
          </a:bodyPr>
          <a:lstStyle/>
          <a:p>
            <a:pPr algn="ctr"/>
            <a:r>
              <a:rPr lang="en-US" b="1" dirty="0" err="1" smtClean="0"/>
              <a:t>Newlove</a:t>
            </a:r>
            <a:r>
              <a:rPr lang="en-US" b="1" dirty="0" smtClean="0"/>
              <a:t> 76-RD1</a:t>
            </a:r>
          </a:p>
          <a:p>
            <a:pPr algn="ctr"/>
            <a:r>
              <a:rPr lang="en-US" b="1" dirty="0" smtClean="0"/>
              <a:t>Depth: 891’</a:t>
            </a:r>
            <a:endParaRPr lang="en-US" b="1" dirty="0"/>
          </a:p>
        </p:txBody>
      </p:sp>
      <p:sp>
        <p:nvSpPr>
          <p:cNvPr id="8" name="TextBox 7"/>
          <p:cNvSpPr txBox="1"/>
          <p:nvPr/>
        </p:nvSpPr>
        <p:spPr>
          <a:xfrm>
            <a:off x="79572" y="1049326"/>
            <a:ext cx="4490302" cy="369332"/>
          </a:xfrm>
          <a:prstGeom prst="rect">
            <a:avLst/>
          </a:prstGeom>
          <a:noFill/>
        </p:spPr>
        <p:txBody>
          <a:bodyPr wrap="square" rtlCol="0">
            <a:spAutoFit/>
          </a:bodyPr>
          <a:lstStyle/>
          <a:p>
            <a:r>
              <a:rPr lang="en-US" b="1" u="sng" dirty="0" smtClean="0"/>
              <a:t>Sandstone/Sandstone Laminations:</a:t>
            </a:r>
            <a:endParaRPr lang="en-US" b="1" u="sng" dirty="0"/>
          </a:p>
        </p:txBody>
      </p:sp>
      <p:sp>
        <p:nvSpPr>
          <p:cNvPr id="9" name="TextBox 8"/>
          <p:cNvSpPr txBox="1"/>
          <p:nvPr/>
        </p:nvSpPr>
        <p:spPr>
          <a:xfrm>
            <a:off x="6326278" y="1858141"/>
            <a:ext cx="2852999" cy="2862323"/>
          </a:xfrm>
          <a:prstGeom prst="rect">
            <a:avLst/>
          </a:prstGeom>
          <a:noFill/>
        </p:spPr>
        <p:txBody>
          <a:bodyPr wrap="square" rtlCol="0">
            <a:spAutoFit/>
          </a:bodyPr>
          <a:lstStyle/>
          <a:p>
            <a:r>
              <a:rPr lang="en-US" b="1" dirty="0" smtClean="0"/>
              <a:t>Interpretation:</a:t>
            </a:r>
          </a:p>
          <a:p>
            <a:pPr marL="285750" indent="-285750">
              <a:buFont typeface="Arial"/>
              <a:buChar char="•"/>
            </a:pPr>
            <a:r>
              <a:rPr lang="en-US" dirty="0" smtClean="0"/>
              <a:t>Influx of </a:t>
            </a:r>
            <a:r>
              <a:rPr lang="en-US" dirty="0" err="1" smtClean="0"/>
              <a:t>terrigenous</a:t>
            </a:r>
            <a:r>
              <a:rPr lang="en-US" dirty="0" smtClean="0"/>
              <a:t> sediment </a:t>
            </a:r>
            <a:endParaRPr lang="en-US" dirty="0"/>
          </a:p>
          <a:p>
            <a:pPr marL="285750" indent="-285750">
              <a:buFont typeface="Arial"/>
              <a:buChar char="•"/>
            </a:pPr>
            <a:r>
              <a:rPr lang="en-US" dirty="0"/>
              <a:t>High accumulation </a:t>
            </a:r>
            <a:r>
              <a:rPr lang="en-US" dirty="0" smtClean="0"/>
              <a:t>rate</a:t>
            </a:r>
          </a:p>
          <a:p>
            <a:pPr marL="285750" indent="-285750">
              <a:buFont typeface="Arial"/>
              <a:buChar char="•"/>
            </a:pPr>
            <a:r>
              <a:rPr lang="en-US" dirty="0" err="1" smtClean="0"/>
              <a:t>Turbidites</a:t>
            </a:r>
            <a:r>
              <a:rPr lang="en-US" dirty="0" smtClean="0"/>
              <a:t> or </a:t>
            </a:r>
            <a:r>
              <a:rPr lang="en-US" dirty="0" err="1" smtClean="0"/>
              <a:t>Contourites</a:t>
            </a:r>
            <a:endParaRPr lang="en-US" dirty="0"/>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b="1" dirty="0"/>
          </a:p>
        </p:txBody>
      </p:sp>
      <p:sp>
        <p:nvSpPr>
          <p:cNvPr id="10" name="Rectangle 9"/>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Sedimentary Structures</a:t>
            </a:r>
            <a:endParaRPr lang="en-US" sz="3200" dirty="0"/>
          </a:p>
        </p:txBody>
      </p:sp>
      <p:pic>
        <p:nvPicPr>
          <p:cNvPr id="11" name="Picture 10"/>
          <p:cNvPicPr>
            <a:picLocks noChangeAspect="1"/>
          </p:cNvPicPr>
          <p:nvPr/>
        </p:nvPicPr>
        <p:blipFill>
          <a:blip r:embed="rId3"/>
          <a:stretch>
            <a:fillRect/>
          </a:stretch>
        </p:blipFill>
        <p:spPr>
          <a:xfrm>
            <a:off x="3067372" y="1636889"/>
            <a:ext cx="3027683" cy="3273428"/>
          </a:xfrm>
          <a:prstGeom prst="rect">
            <a:avLst/>
          </a:prstGeom>
          <a:ln>
            <a:solidFill>
              <a:srgbClr val="000000"/>
            </a:solidFill>
          </a:ln>
        </p:spPr>
      </p:pic>
      <p:sp>
        <p:nvSpPr>
          <p:cNvPr id="12" name="Freeform 11"/>
          <p:cNvSpPr/>
          <p:nvPr/>
        </p:nvSpPr>
        <p:spPr>
          <a:xfrm>
            <a:off x="3156208" y="2795774"/>
            <a:ext cx="2928734" cy="483366"/>
          </a:xfrm>
          <a:custGeom>
            <a:avLst/>
            <a:gdLst>
              <a:gd name="connsiteX0" fmla="*/ 2928734 w 2928734"/>
              <a:gd name="connsiteY0" fmla="*/ 483366 h 483366"/>
              <a:gd name="connsiteX1" fmla="*/ 2881344 w 2928734"/>
              <a:gd name="connsiteY1" fmla="*/ 473889 h 483366"/>
              <a:gd name="connsiteX2" fmla="*/ 2814997 w 2928734"/>
              <a:gd name="connsiteY2" fmla="*/ 464412 h 483366"/>
              <a:gd name="connsiteX3" fmla="*/ 2786563 w 2928734"/>
              <a:gd name="connsiteY3" fmla="*/ 454935 h 483366"/>
              <a:gd name="connsiteX4" fmla="*/ 2767606 w 2928734"/>
              <a:gd name="connsiteY4" fmla="*/ 435980 h 483366"/>
              <a:gd name="connsiteX5" fmla="*/ 2606479 w 2928734"/>
              <a:gd name="connsiteY5" fmla="*/ 407548 h 483366"/>
              <a:gd name="connsiteX6" fmla="*/ 2540132 w 2928734"/>
              <a:gd name="connsiteY6" fmla="*/ 388594 h 483366"/>
              <a:gd name="connsiteX7" fmla="*/ 2464307 w 2928734"/>
              <a:gd name="connsiteY7" fmla="*/ 379116 h 483366"/>
              <a:gd name="connsiteX8" fmla="*/ 2435873 w 2928734"/>
              <a:gd name="connsiteY8" fmla="*/ 369639 h 483366"/>
              <a:gd name="connsiteX9" fmla="*/ 2331614 w 2928734"/>
              <a:gd name="connsiteY9" fmla="*/ 350684 h 483366"/>
              <a:gd name="connsiteX10" fmla="*/ 2303179 w 2928734"/>
              <a:gd name="connsiteY10" fmla="*/ 341207 h 483366"/>
              <a:gd name="connsiteX11" fmla="*/ 2056749 w 2928734"/>
              <a:gd name="connsiteY11" fmla="*/ 331730 h 483366"/>
              <a:gd name="connsiteX12" fmla="*/ 2009358 w 2928734"/>
              <a:gd name="connsiteY12" fmla="*/ 322253 h 483366"/>
              <a:gd name="connsiteX13" fmla="*/ 1943011 w 2928734"/>
              <a:gd name="connsiteY13" fmla="*/ 312775 h 483366"/>
              <a:gd name="connsiteX14" fmla="*/ 1914577 w 2928734"/>
              <a:gd name="connsiteY14" fmla="*/ 303298 h 483366"/>
              <a:gd name="connsiteX15" fmla="*/ 1829274 w 2928734"/>
              <a:gd name="connsiteY15" fmla="*/ 284343 h 483366"/>
              <a:gd name="connsiteX16" fmla="*/ 1668146 w 2928734"/>
              <a:gd name="connsiteY16" fmla="*/ 274866 h 483366"/>
              <a:gd name="connsiteX17" fmla="*/ 1469106 w 2928734"/>
              <a:gd name="connsiteY17" fmla="*/ 246434 h 483366"/>
              <a:gd name="connsiteX18" fmla="*/ 1431194 w 2928734"/>
              <a:gd name="connsiteY18" fmla="*/ 236957 h 483366"/>
              <a:gd name="connsiteX19" fmla="*/ 1402760 w 2928734"/>
              <a:gd name="connsiteY19" fmla="*/ 227480 h 483366"/>
              <a:gd name="connsiteX20" fmla="*/ 1326935 w 2928734"/>
              <a:gd name="connsiteY20" fmla="*/ 208525 h 483366"/>
              <a:gd name="connsiteX21" fmla="*/ 1270066 w 2928734"/>
              <a:gd name="connsiteY21" fmla="*/ 189571 h 483366"/>
              <a:gd name="connsiteX22" fmla="*/ 1156329 w 2928734"/>
              <a:gd name="connsiteY22" fmla="*/ 170616 h 483366"/>
              <a:gd name="connsiteX23" fmla="*/ 1023635 w 2928734"/>
              <a:gd name="connsiteY23" fmla="*/ 161139 h 483366"/>
              <a:gd name="connsiteX24" fmla="*/ 890942 w 2928734"/>
              <a:gd name="connsiteY24" fmla="*/ 132707 h 483366"/>
              <a:gd name="connsiteX25" fmla="*/ 748770 w 2928734"/>
              <a:gd name="connsiteY25" fmla="*/ 123230 h 483366"/>
              <a:gd name="connsiteX26" fmla="*/ 568687 w 2928734"/>
              <a:gd name="connsiteY26" fmla="*/ 104275 h 483366"/>
              <a:gd name="connsiteX27" fmla="*/ 511818 w 2928734"/>
              <a:gd name="connsiteY27" fmla="*/ 94798 h 483366"/>
              <a:gd name="connsiteX28" fmla="*/ 445471 w 2928734"/>
              <a:gd name="connsiteY28" fmla="*/ 85320 h 483366"/>
              <a:gd name="connsiteX29" fmla="*/ 407559 w 2928734"/>
              <a:gd name="connsiteY29" fmla="*/ 75843 h 483366"/>
              <a:gd name="connsiteX30" fmla="*/ 341212 w 2928734"/>
              <a:gd name="connsiteY30" fmla="*/ 66366 h 483366"/>
              <a:gd name="connsiteX31" fmla="*/ 284343 w 2928734"/>
              <a:gd name="connsiteY31" fmla="*/ 56889 h 483366"/>
              <a:gd name="connsiteX32" fmla="*/ 217997 w 2928734"/>
              <a:gd name="connsiteY32" fmla="*/ 47411 h 483366"/>
              <a:gd name="connsiteX33" fmla="*/ 104259 w 2928734"/>
              <a:gd name="connsiteY33" fmla="*/ 28457 h 483366"/>
              <a:gd name="connsiteX34" fmla="*/ 37913 w 2928734"/>
              <a:gd name="connsiteY34" fmla="*/ 9502 h 483366"/>
              <a:gd name="connsiteX35" fmla="*/ 0 w 2928734"/>
              <a:gd name="connsiteY35" fmla="*/ 25 h 48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28734" h="483366">
                <a:moveTo>
                  <a:pt x="2928734" y="483366"/>
                </a:moveTo>
                <a:cubicBezTo>
                  <a:pt x="2912937" y="480207"/>
                  <a:pt x="2897234" y="476537"/>
                  <a:pt x="2881344" y="473889"/>
                </a:cubicBezTo>
                <a:cubicBezTo>
                  <a:pt x="2859308" y="470217"/>
                  <a:pt x="2836903" y="468793"/>
                  <a:pt x="2814997" y="464412"/>
                </a:cubicBezTo>
                <a:cubicBezTo>
                  <a:pt x="2805200" y="462453"/>
                  <a:pt x="2796041" y="458094"/>
                  <a:pt x="2786563" y="454935"/>
                </a:cubicBezTo>
                <a:cubicBezTo>
                  <a:pt x="2780244" y="448617"/>
                  <a:pt x="2775599" y="439976"/>
                  <a:pt x="2767606" y="435980"/>
                </a:cubicBezTo>
                <a:cubicBezTo>
                  <a:pt x="2714287" y="409322"/>
                  <a:pt x="2666622" y="413015"/>
                  <a:pt x="2606479" y="407548"/>
                </a:cubicBezTo>
                <a:cubicBezTo>
                  <a:pt x="2583943" y="400037"/>
                  <a:pt x="2563934" y="392561"/>
                  <a:pt x="2540132" y="388594"/>
                </a:cubicBezTo>
                <a:cubicBezTo>
                  <a:pt x="2515007" y="384407"/>
                  <a:pt x="2489582" y="382275"/>
                  <a:pt x="2464307" y="379116"/>
                </a:cubicBezTo>
                <a:cubicBezTo>
                  <a:pt x="2454829" y="375957"/>
                  <a:pt x="2445565" y="372062"/>
                  <a:pt x="2435873" y="369639"/>
                </a:cubicBezTo>
                <a:cubicBezTo>
                  <a:pt x="2366896" y="352397"/>
                  <a:pt x="2407643" y="367578"/>
                  <a:pt x="2331614" y="350684"/>
                </a:cubicBezTo>
                <a:cubicBezTo>
                  <a:pt x="2321861" y="348517"/>
                  <a:pt x="2313146" y="341894"/>
                  <a:pt x="2303179" y="341207"/>
                </a:cubicBezTo>
                <a:cubicBezTo>
                  <a:pt x="2221170" y="335552"/>
                  <a:pt x="2138892" y="334889"/>
                  <a:pt x="2056749" y="331730"/>
                </a:cubicBezTo>
                <a:cubicBezTo>
                  <a:pt x="2040952" y="328571"/>
                  <a:pt x="2025249" y="324901"/>
                  <a:pt x="2009358" y="322253"/>
                </a:cubicBezTo>
                <a:cubicBezTo>
                  <a:pt x="1987322" y="318581"/>
                  <a:pt x="1964917" y="317156"/>
                  <a:pt x="1943011" y="312775"/>
                </a:cubicBezTo>
                <a:cubicBezTo>
                  <a:pt x="1933214" y="310816"/>
                  <a:pt x="1924183" y="306042"/>
                  <a:pt x="1914577" y="303298"/>
                </a:cubicBezTo>
                <a:cubicBezTo>
                  <a:pt x="1898099" y="298590"/>
                  <a:pt x="1843602" y="285645"/>
                  <a:pt x="1829274" y="284343"/>
                </a:cubicBezTo>
                <a:cubicBezTo>
                  <a:pt x="1775693" y="279472"/>
                  <a:pt x="1721790" y="278992"/>
                  <a:pt x="1668146" y="274866"/>
                </a:cubicBezTo>
                <a:cubicBezTo>
                  <a:pt x="1619911" y="271156"/>
                  <a:pt x="1509943" y="256642"/>
                  <a:pt x="1469106" y="246434"/>
                </a:cubicBezTo>
                <a:cubicBezTo>
                  <a:pt x="1456469" y="243275"/>
                  <a:pt x="1443719" y="240535"/>
                  <a:pt x="1431194" y="236957"/>
                </a:cubicBezTo>
                <a:cubicBezTo>
                  <a:pt x="1421588" y="234213"/>
                  <a:pt x="1412399" y="230109"/>
                  <a:pt x="1402760" y="227480"/>
                </a:cubicBezTo>
                <a:cubicBezTo>
                  <a:pt x="1377625" y="220626"/>
                  <a:pt x="1351651" y="216763"/>
                  <a:pt x="1326935" y="208525"/>
                </a:cubicBezTo>
                <a:cubicBezTo>
                  <a:pt x="1307979" y="202207"/>
                  <a:pt x="1289659" y="193490"/>
                  <a:pt x="1270066" y="189571"/>
                </a:cubicBezTo>
                <a:cubicBezTo>
                  <a:pt x="1227737" y="181105"/>
                  <a:pt x="1201226" y="174891"/>
                  <a:pt x="1156329" y="170616"/>
                </a:cubicBezTo>
                <a:cubicBezTo>
                  <a:pt x="1112185" y="166412"/>
                  <a:pt x="1067866" y="164298"/>
                  <a:pt x="1023635" y="161139"/>
                </a:cubicBezTo>
                <a:cubicBezTo>
                  <a:pt x="980822" y="150436"/>
                  <a:pt x="935406" y="136941"/>
                  <a:pt x="890942" y="132707"/>
                </a:cubicBezTo>
                <a:cubicBezTo>
                  <a:pt x="843660" y="128205"/>
                  <a:pt x="796161" y="126389"/>
                  <a:pt x="748770" y="123230"/>
                </a:cubicBezTo>
                <a:cubicBezTo>
                  <a:pt x="656925" y="100269"/>
                  <a:pt x="752496" y="121779"/>
                  <a:pt x="568687" y="104275"/>
                </a:cubicBezTo>
                <a:cubicBezTo>
                  <a:pt x="549556" y="102453"/>
                  <a:pt x="530812" y="97720"/>
                  <a:pt x="511818" y="94798"/>
                </a:cubicBezTo>
                <a:cubicBezTo>
                  <a:pt x="489738" y="91401"/>
                  <a:pt x="467451" y="89316"/>
                  <a:pt x="445471" y="85320"/>
                </a:cubicBezTo>
                <a:cubicBezTo>
                  <a:pt x="432655" y="82990"/>
                  <a:pt x="420375" y="78173"/>
                  <a:pt x="407559" y="75843"/>
                </a:cubicBezTo>
                <a:cubicBezTo>
                  <a:pt x="385579" y="71847"/>
                  <a:pt x="363292" y="69763"/>
                  <a:pt x="341212" y="66366"/>
                </a:cubicBezTo>
                <a:cubicBezTo>
                  <a:pt x="322218" y="63444"/>
                  <a:pt x="303337" y="59811"/>
                  <a:pt x="284343" y="56889"/>
                </a:cubicBezTo>
                <a:cubicBezTo>
                  <a:pt x="262263" y="53492"/>
                  <a:pt x="240033" y="51083"/>
                  <a:pt x="217997" y="47411"/>
                </a:cubicBezTo>
                <a:cubicBezTo>
                  <a:pt x="51755" y="19706"/>
                  <a:pt x="320991" y="59415"/>
                  <a:pt x="104259" y="28457"/>
                </a:cubicBezTo>
                <a:cubicBezTo>
                  <a:pt x="36110" y="5741"/>
                  <a:pt x="121187" y="33292"/>
                  <a:pt x="37913" y="9502"/>
                </a:cubicBezTo>
                <a:cubicBezTo>
                  <a:pt x="1243" y="-974"/>
                  <a:pt x="21125" y="25"/>
                  <a:pt x="0" y="25"/>
                </a:cubicBezTo>
              </a:path>
            </a:pathLst>
          </a:custGeom>
          <a:ln w="3175" cmpd="sng">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279128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766" y="1647154"/>
            <a:ext cx="3138042" cy="3379319"/>
          </a:xfrm>
          <a:prstGeom prst="rect">
            <a:avLst/>
          </a:prstGeom>
          <a:ln>
            <a:solidFill>
              <a:srgbClr val="000000"/>
            </a:solidFill>
          </a:ln>
        </p:spPr>
      </p:pic>
      <p:sp>
        <p:nvSpPr>
          <p:cNvPr id="5" name="Rectangle 4"/>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Sedimentary Structures</a:t>
            </a:r>
            <a:endParaRPr lang="en-US" sz="3200" dirty="0"/>
          </a:p>
        </p:txBody>
      </p:sp>
      <p:sp>
        <p:nvSpPr>
          <p:cNvPr id="9" name="TextBox 8"/>
          <p:cNvSpPr txBox="1"/>
          <p:nvPr/>
        </p:nvSpPr>
        <p:spPr>
          <a:xfrm>
            <a:off x="3590382" y="5274461"/>
            <a:ext cx="2223404" cy="646331"/>
          </a:xfrm>
          <a:prstGeom prst="rect">
            <a:avLst/>
          </a:prstGeom>
          <a:noFill/>
        </p:spPr>
        <p:txBody>
          <a:bodyPr wrap="square" rtlCol="0">
            <a:spAutoFit/>
          </a:bodyPr>
          <a:lstStyle/>
          <a:p>
            <a:pPr algn="ctr"/>
            <a:r>
              <a:rPr lang="en-US" b="1" dirty="0" smtClean="0"/>
              <a:t>Stokes A-30804 </a:t>
            </a:r>
          </a:p>
          <a:p>
            <a:pPr algn="ctr"/>
            <a:r>
              <a:rPr lang="en-US" b="1" dirty="0" smtClean="0"/>
              <a:t>Depth: 317’ </a:t>
            </a:r>
            <a:endParaRPr lang="en-US" b="1" dirty="0"/>
          </a:p>
        </p:txBody>
      </p:sp>
      <p:sp>
        <p:nvSpPr>
          <p:cNvPr id="10" name="TextBox 9"/>
          <p:cNvSpPr txBox="1"/>
          <p:nvPr/>
        </p:nvSpPr>
        <p:spPr>
          <a:xfrm>
            <a:off x="228533" y="5274461"/>
            <a:ext cx="2223404" cy="646331"/>
          </a:xfrm>
          <a:prstGeom prst="rect">
            <a:avLst/>
          </a:prstGeom>
          <a:noFill/>
        </p:spPr>
        <p:txBody>
          <a:bodyPr wrap="square" rtlCol="0">
            <a:spAutoFit/>
          </a:bodyPr>
          <a:lstStyle/>
          <a:p>
            <a:pPr algn="ctr"/>
            <a:r>
              <a:rPr lang="en-US" b="1" dirty="0" smtClean="0"/>
              <a:t>Newlove 76-RD1</a:t>
            </a:r>
          </a:p>
          <a:p>
            <a:pPr algn="ctr"/>
            <a:r>
              <a:rPr lang="en-US" b="1" dirty="0" smtClean="0"/>
              <a:t>Depth: 519’</a:t>
            </a:r>
            <a:endParaRPr lang="en-US" b="1" dirty="0"/>
          </a:p>
        </p:txBody>
      </p:sp>
      <p:sp>
        <p:nvSpPr>
          <p:cNvPr id="11" name="TextBox 10"/>
          <p:cNvSpPr txBox="1"/>
          <p:nvPr/>
        </p:nvSpPr>
        <p:spPr>
          <a:xfrm>
            <a:off x="79572" y="1049326"/>
            <a:ext cx="4490302" cy="369332"/>
          </a:xfrm>
          <a:prstGeom prst="rect">
            <a:avLst/>
          </a:prstGeom>
          <a:noFill/>
        </p:spPr>
        <p:txBody>
          <a:bodyPr wrap="square" rtlCol="0">
            <a:spAutoFit/>
          </a:bodyPr>
          <a:lstStyle/>
          <a:p>
            <a:r>
              <a:rPr lang="en-US" b="1" u="sng" dirty="0" smtClean="0"/>
              <a:t>Small to Large Scale Conglomerate Units:</a:t>
            </a:r>
            <a:endParaRPr lang="en-US" b="1" u="sng" dirty="0"/>
          </a:p>
        </p:txBody>
      </p:sp>
      <p:sp>
        <p:nvSpPr>
          <p:cNvPr id="12" name="TextBox 11"/>
          <p:cNvSpPr txBox="1"/>
          <p:nvPr/>
        </p:nvSpPr>
        <p:spPr>
          <a:xfrm>
            <a:off x="6221222" y="1362766"/>
            <a:ext cx="2958055" cy="5355313"/>
          </a:xfrm>
          <a:prstGeom prst="rect">
            <a:avLst/>
          </a:prstGeom>
          <a:noFill/>
        </p:spPr>
        <p:txBody>
          <a:bodyPr wrap="square" rtlCol="0">
            <a:spAutoFit/>
          </a:bodyPr>
          <a:lstStyle/>
          <a:p>
            <a:r>
              <a:rPr lang="en-US" b="1" dirty="0" smtClean="0"/>
              <a:t>Interpretation:</a:t>
            </a:r>
          </a:p>
          <a:p>
            <a:pPr marL="285750" indent="-285750">
              <a:buFont typeface="Arial"/>
              <a:buChar char="•"/>
            </a:pPr>
            <a:r>
              <a:rPr lang="en-US" dirty="0" smtClean="0"/>
              <a:t>Transported via debris flows (poor sorting and grading)</a:t>
            </a:r>
          </a:p>
          <a:p>
            <a:pPr marL="285750" indent="-285750">
              <a:buFont typeface="Arial"/>
              <a:buChar char="•"/>
            </a:pPr>
            <a:r>
              <a:rPr lang="en-US" dirty="0" smtClean="0"/>
              <a:t>Formed by tectonic stresses and/or lack of accommodation space at upper depths </a:t>
            </a:r>
          </a:p>
          <a:p>
            <a:pPr marL="285750" indent="-285750">
              <a:buFont typeface="Arial"/>
              <a:buChar char="•"/>
            </a:pPr>
            <a:r>
              <a:rPr lang="en-US" dirty="0" smtClean="0"/>
              <a:t>Moderately to highly oil saturated</a:t>
            </a:r>
          </a:p>
          <a:p>
            <a:pPr marL="285750" indent="-285750">
              <a:buFont typeface="Arial"/>
              <a:buChar char="•"/>
            </a:pPr>
            <a:r>
              <a:rPr lang="en-US" dirty="0" smtClean="0"/>
              <a:t>“Conduit” for oil migration into the Sisquoc Fm. from underlying Monterey Fm.</a:t>
            </a:r>
          </a:p>
          <a:p>
            <a:pPr marL="285750" indent="-285750">
              <a:buFont typeface="Arial"/>
              <a:buChar char="•"/>
            </a:pPr>
            <a:r>
              <a:rPr lang="en-US" dirty="0" smtClean="0"/>
              <a:t>Represents high GR signatures in well logs</a:t>
            </a:r>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b="1" dirty="0"/>
          </a:p>
        </p:txBody>
      </p:sp>
      <p:pic>
        <p:nvPicPr>
          <p:cNvPr id="2" name="Picture 1"/>
          <p:cNvPicPr>
            <a:picLocks noChangeAspect="1"/>
          </p:cNvPicPr>
          <p:nvPr/>
        </p:nvPicPr>
        <p:blipFill>
          <a:blip r:embed="rId3"/>
          <a:stretch>
            <a:fillRect/>
          </a:stretch>
        </p:blipFill>
        <p:spPr>
          <a:xfrm>
            <a:off x="3220125" y="1647154"/>
            <a:ext cx="2872808" cy="3379318"/>
          </a:xfrm>
          <a:prstGeom prst="rect">
            <a:avLst/>
          </a:prstGeom>
          <a:ln>
            <a:solidFill>
              <a:schemeClr val="tx1"/>
            </a:solidFill>
          </a:ln>
        </p:spPr>
      </p:pic>
    </p:spTree>
    <p:extLst>
      <p:ext uri="{BB962C8B-B14F-4D97-AF65-F5344CB8AC3E}">
        <p14:creationId xmlns:p14="http://schemas.microsoft.com/office/powerpoint/2010/main" val="37447940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64286"/>
            <a:ext cx="9144000" cy="9937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v</a:t>
            </a:r>
            <a:endParaRPr lang="en-US" dirty="0"/>
          </a:p>
        </p:txBody>
      </p:sp>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Conglomerate Debris Flow Units</a:t>
            </a:r>
            <a:endParaRPr lang="en-US" sz="3200" dirty="0"/>
          </a:p>
        </p:txBody>
      </p:sp>
      <p:pic>
        <p:nvPicPr>
          <p:cNvPr id="5" name="Picture 4"/>
          <p:cNvPicPr>
            <a:picLocks noChangeAspect="1"/>
          </p:cNvPicPr>
          <p:nvPr/>
        </p:nvPicPr>
        <p:blipFill>
          <a:blip r:embed="rId2"/>
          <a:stretch>
            <a:fillRect/>
          </a:stretch>
        </p:blipFill>
        <p:spPr>
          <a:xfrm>
            <a:off x="3578864" y="1111776"/>
            <a:ext cx="1513549" cy="5579950"/>
          </a:xfrm>
          <a:prstGeom prst="rect">
            <a:avLst/>
          </a:prstGeom>
        </p:spPr>
      </p:pic>
      <p:sp>
        <p:nvSpPr>
          <p:cNvPr id="6" name="TextBox 5"/>
          <p:cNvSpPr txBox="1"/>
          <p:nvPr/>
        </p:nvSpPr>
        <p:spPr>
          <a:xfrm>
            <a:off x="2628593" y="703837"/>
            <a:ext cx="3171138" cy="337390"/>
          </a:xfrm>
          <a:prstGeom prst="rect">
            <a:avLst/>
          </a:prstGeom>
          <a:solidFill>
            <a:srgbClr val="AEE875"/>
          </a:solidFill>
          <a:ln>
            <a:solidFill>
              <a:srgbClr val="000000"/>
            </a:solidFill>
          </a:ln>
        </p:spPr>
        <p:txBody>
          <a:bodyPr wrap="square" rtlCol="0">
            <a:spAutoFit/>
          </a:bodyPr>
          <a:lstStyle/>
          <a:p>
            <a:pPr algn="ctr"/>
            <a:r>
              <a:rPr lang="en-US" sz="1600" b="1" dirty="0" smtClean="0"/>
              <a:t>Core #2: Newlove 76-RD1 (Orcutt)</a:t>
            </a:r>
            <a:endParaRPr lang="en-US" sz="1600" b="1" dirty="0"/>
          </a:p>
        </p:txBody>
      </p:sp>
    </p:spTree>
    <p:extLst>
      <p:ext uri="{BB962C8B-B14F-4D97-AF65-F5344CB8AC3E}">
        <p14:creationId xmlns:p14="http://schemas.microsoft.com/office/powerpoint/2010/main" val="9225910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874836" y="5898445"/>
            <a:ext cx="3269164" cy="959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9837" y="1059872"/>
            <a:ext cx="1300416" cy="400110"/>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8587" y="173848"/>
            <a:ext cx="5068259" cy="584776"/>
          </a:xfrm>
          <a:prstGeom prst="rect">
            <a:avLst/>
          </a:prstGeom>
        </p:spPr>
        <p:txBody>
          <a:bodyPr wrap="square">
            <a:spAutoFit/>
          </a:bodyPr>
          <a:lstStyle/>
          <a:p>
            <a:r>
              <a:rPr lang="en-US" sz="3200" b="1" dirty="0" smtClean="0">
                <a:solidFill>
                  <a:srgbClr val="110951"/>
                </a:solidFill>
              </a:rPr>
              <a:t>Presenter Background</a:t>
            </a:r>
            <a:endParaRPr lang="en-US" sz="3200" dirty="0"/>
          </a:p>
        </p:txBody>
      </p:sp>
      <p:sp>
        <p:nvSpPr>
          <p:cNvPr id="6" name="TextBox 5"/>
          <p:cNvSpPr txBox="1"/>
          <p:nvPr/>
        </p:nvSpPr>
        <p:spPr>
          <a:xfrm>
            <a:off x="257747" y="1045915"/>
            <a:ext cx="1632733" cy="400110"/>
          </a:xfrm>
          <a:prstGeom prst="rect">
            <a:avLst/>
          </a:prstGeom>
          <a:noFill/>
        </p:spPr>
        <p:txBody>
          <a:bodyPr wrap="square" rtlCol="0">
            <a:spAutoFit/>
          </a:bodyPr>
          <a:lstStyle/>
          <a:p>
            <a:r>
              <a:rPr lang="en-US" sz="2000" b="1" dirty="0" smtClean="0"/>
              <a:t>Education</a:t>
            </a:r>
            <a:endParaRPr lang="en-US" sz="2000" b="1" dirty="0"/>
          </a:p>
        </p:txBody>
      </p:sp>
      <p:sp>
        <p:nvSpPr>
          <p:cNvPr id="10" name="Rectangle 9"/>
          <p:cNvSpPr/>
          <p:nvPr/>
        </p:nvSpPr>
        <p:spPr>
          <a:xfrm>
            <a:off x="192847" y="3163546"/>
            <a:ext cx="2765688" cy="400110"/>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20757" y="3137260"/>
            <a:ext cx="2891283" cy="400110"/>
          </a:xfrm>
          <a:prstGeom prst="rect">
            <a:avLst/>
          </a:prstGeom>
          <a:noFill/>
        </p:spPr>
        <p:txBody>
          <a:bodyPr wrap="square" rtlCol="0">
            <a:spAutoFit/>
          </a:bodyPr>
          <a:lstStyle/>
          <a:p>
            <a:r>
              <a:rPr lang="en-US" sz="2000" b="1" dirty="0" smtClean="0"/>
              <a:t>Professional Experience</a:t>
            </a:r>
            <a:endParaRPr lang="en-US" sz="2000" b="1" dirty="0"/>
          </a:p>
        </p:txBody>
      </p:sp>
      <p:sp>
        <p:nvSpPr>
          <p:cNvPr id="12" name="Rectangle 11"/>
          <p:cNvSpPr/>
          <p:nvPr/>
        </p:nvSpPr>
        <p:spPr>
          <a:xfrm>
            <a:off x="294737" y="1497835"/>
            <a:ext cx="5456805" cy="707886"/>
          </a:xfrm>
          <a:prstGeom prst="rect">
            <a:avLst/>
          </a:prstGeom>
        </p:spPr>
        <p:txBody>
          <a:bodyPr wrap="square">
            <a:spAutoFit/>
          </a:bodyPr>
          <a:lstStyle/>
          <a:p>
            <a:pPr marL="342900" indent="-342900">
              <a:buFont typeface="Arial"/>
              <a:buChar char="•"/>
            </a:pPr>
            <a:r>
              <a:rPr lang="en-US" sz="2000" dirty="0" smtClean="0"/>
              <a:t>MS, Geological Sciences</a:t>
            </a:r>
            <a:r>
              <a:rPr lang="en-US" sz="2000" dirty="0"/>
              <a:t> </a:t>
            </a:r>
            <a:r>
              <a:rPr lang="en-US" sz="2000" dirty="0" smtClean="0"/>
              <a:t>(Exp. March, 2014)</a:t>
            </a:r>
          </a:p>
          <a:p>
            <a:r>
              <a:rPr lang="en-US" sz="2000" b="1" dirty="0"/>
              <a:t> </a:t>
            </a:r>
            <a:r>
              <a:rPr lang="en-US" sz="2000" b="1" dirty="0" smtClean="0"/>
              <a:t>     California State University, Long Beach</a:t>
            </a:r>
          </a:p>
        </p:txBody>
      </p:sp>
      <p:sp>
        <p:nvSpPr>
          <p:cNvPr id="13" name="Rectangle 12"/>
          <p:cNvSpPr/>
          <p:nvPr/>
        </p:nvSpPr>
        <p:spPr>
          <a:xfrm>
            <a:off x="278898" y="2243424"/>
            <a:ext cx="5595938" cy="707886"/>
          </a:xfrm>
          <a:prstGeom prst="rect">
            <a:avLst/>
          </a:prstGeom>
        </p:spPr>
        <p:txBody>
          <a:bodyPr wrap="square">
            <a:spAutoFit/>
          </a:bodyPr>
          <a:lstStyle/>
          <a:p>
            <a:pPr marL="342900" indent="-342900">
              <a:buFont typeface="Arial"/>
              <a:buChar char="•"/>
            </a:pPr>
            <a:r>
              <a:rPr lang="en-US" sz="2000" dirty="0" smtClean="0"/>
              <a:t>BS, Geological Sciences (2011)</a:t>
            </a:r>
          </a:p>
          <a:p>
            <a:r>
              <a:rPr lang="en-US" sz="2000" dirty="0" smtClean="0"/>
              <a:t>      </a:t>
            </a:r>
            <a:r>
              <a:rPr lang="en-US" sz="2000" b="1" dirty="0" smtClean="0"/>
              <a:t>San Diego State University </a:t>
            </a:r>
            <a:r>
              <a:rPr lang="en-US" sz="2000" dirty="0"/>
              <a:t>	</a:t>
            </a:r>
            <a:endParaRPr lang="en-US" sz="2000" dirty="0" smtClean="0"/>
          </a:p>
        </p:txBody>
      </p:sp>
      <p:sp>
        <p:nvSpPr>
          <p:cNvPr id="15" name="Rectangle 14"/>
          <p:cNvSpPr/>
          <p:nvPr/>
        </p:nvSpPr>
        <p:spPr>
          <a:xfrm>
            <a:off x="259943" y="3583467"/>
            <a:ext cx="5456805" cy="3170099"/>
          </a:xfrm>
          <a:prstGeom prst="rect">
            <a:avLst/>
          </a:prstGeom>
        </p:spPr>
        <p:txBody>
          <a:bodyPr wrap="square">
            <a:spAutoFit/>
          </a:bodyPr>
          <a:lstStyle/>
          <a:p>
            <a:pPr marL="342900" indent="-342900">
              <a:buFont typeface="Arial"/>
              <a:buChar char="•"/>
            </a:pPr>
            <a:r>
              <a:rPr lang="en-US" sz="2000" dirty="0" smtClean="0"/>
              <a:t>Geoscience Internship (Summer 2013)</a:t>
            </a:r>
          </a:p>
          <a:p>
            <a:r>
              <a:rPr lang="en-US" sz="2000" b="1" dirty="0" smtClean="0"/>
              <a:t>      Devon Energy Corporation, </a:t>
            </a:r>
            <a:r>
              <a:rPr lang="en-US" sz="2000" dirty="0" smtClean="0"/>
              <a:t>Oklahoma City, OK</a:t>
            </a:r>
          </a:p>
          <a:p>
            <a:endParaRPr lang="en-US" sz="2000" b="1" dirty="0" smtClean="0"/>
          </a:p>
          <a:p>
            <a:pPr marL="342900" indent="-342900">
              <a:buFont typeface="Arial"/>
              <a:buChar char="•"/>
            </a:pPr>
            <a:r>
              <a:rPr lang="en-US" sz="2000" b="1" dirty="0" smtClean="0"/>
              <a:t>Starting as a Geologist at Devon in May, 2014</a:t>
            </a:r>
          </a:p>
          <a:p>
            <a:pPr marL="342900" indent="-342900">
              <a:buFont typeface="Arial"/>
              <a:buChar char="•"/>
            </a:pPr>
            <a:endParaRPr lang="en-US" sz="2000" b="1" dirty="0"/>
          </a:p>
          <a:p>
            <a:pPr marL="342900" indent="-342900">
              <a:buFont typeface="Arial"/>
              <a:buChar char="•"/>
            </a:pPr>
            <a:r>
              <a:rPr lang="en-US" sz="2000" dirty="0" smtClean="0"/>
              <a:t>Previous geoscience internships:</a:t>
            </a:r>
          </a:p>
          <a:p>
            <a:r>
              <a:rPr lang="en-US" sz="2000" dirty="0"/>
              <a:t>	</a:t>
            </a:r>
            <a:r>
              <a:rPr lang="en-US" sz="2000" dirty="0" smtClean="0"/>
              <a:t>	-Chesapeake Energy Corporation</a:t>
            </a:r>
          </a:p>
          <a:p>
            <a:r>
              <a:rPr lang="en-US" sz="2000" dirty="0" smtClean="0"/>
              <a:t>		-Occidental </a:t>
            </a:r>
            <a:r>
              <a:rPr lang="en-US" sz="2000" dirty="0"/>
              <a:t>Petroleum </a:t>
            </a:r>
            <a:r>
              <a:rPr lang="en-US" sz="2000" dirty="0" smtClean="0"/>
              <a:t>Corporation</a:t>
            </a:r>
            <a:endParaRPr lang="en-US" sz="2000" dirty="0"/>
          </a:p>
          <a:p>
            <a:r>
              <a:rPr lang="en-US" sz="2000" dirty="0" smtClean="0"/>
              <a:t>		-</a:t>
            </a:r>
            <a:r>
              <a:rPr lang="en-US" sz="2000" dirty="0" err="1" smtClean="0"/>
              <a:t>BreitBurn</a:t>
            </a:r>
            <a:r>
              <a:rPr lang="en-US" sz="2000" dirty="0" smtClean="0"/>
              <a:t> Management Company</a:t>
            </a:r>
            <a:endParaRPr lang="en-US" sz="2000" dirty="0"/>
          </a:p>
          <a:p>
            <a:r>
              <a:rPr lang="en-US" sz="2000" dirty="0" smtClean="0"/>
              <a:t>		-</a:t>
            </a:r>
          </a:p>
        </p:txBody>
      </p:sp>
      <p:pic>
        <p:nvPicPr>
          <p:cNvPr id="2" name="Picture 1" descr="600877_10151677891732994_1255572435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836" y="635000"/>
            <a:ext cx="3113942" cy="5511789"/>
          </a:xfrm>
          <a:prstGeom prst="rect">
            <a:avLst/>
          </a:prstGeom>
          <a:ln w="28575" cmpd="sng">
            <a:solidFill>
              <a:schemeClr val="tx1"/>
            </a:solidFill>
          </a:ln>
        </p:spPr>
      </p:pic>
      <p:sp>
        <p:nvSpPr>
          <p:cNvPr id="3" name="Rectangle 2"/>
          <p:cNvSpPr/>
          <p:nvPr/>
        </p:nvSpPr>
        <p:spPr>
          <a:xfrm>
            <a:off x="0" y="6409765"/>
            <a:ext cx="7067176" cy="448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580370" y="6146789"/>
            <a:ext cx="1786166" cy="584776"/>
          </a:xfrm>
          <a:prstGeom prst="rect">
            <a:avLst/>
          </a:prstGeom>
        </p:spPr>
        <p:txBody>
          <a:bodyPr wrap="none">
            <a:spAutoFit/>
          </a:bodyPr>
          <a:lstStyle/>
          <a:p>
            <a:pPr algn="ctr"/>
            <a:r>
              <a:rPr lang="en-US" sz="1600" b="1" dirty="0" smtClean="0"/>
              <a:t>Devon Tower</a:t>
            </a:r>
          </a:p>
          <a:p>
            <a:pPr algn="ctr"/>
            <a:r>
              <a:rPr lang="en-US" sz="1600" b="1" dirty="0" smtClean="0"/>
              <a:t>Oklahoma City, OK</a:t>
            </a:r>
            <a:endParaRPr lang="en-US" sz="1600" b="1" dirty="0"/>
          </a:p>
        </p:txBody>
      </p:sp>
      <p:pic>
        <p:nvPicPr>
          <p:cNvPr id="7" name="Picture 6" descr="1075838_10151781725307994_2084606719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69570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864286"/>
            <a:ext cx="9144000" cy="9937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v</a:t>
            </a:r>
            <a:endParaRPr lang="en-US" dirty="0"/>
          </a:p>
        </p:txBody>
      </p:sp>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Conglomerate Debris Flow Units</a:t>
            </a:r>
            <a:endParaRPr lang="en-US" sz="3200" dirty="0"/>
          </a:p>
        </p:txBody>
      </p:sp>
      <p:pic>
        <p:nvPicPr>
          <p:cNvPr id="5" name="Picture 4"/>
          <p:cNvPicPr>
            <a:picLocks noChangeAspect="1"/>
          </p:cNvPicPr>
          <p:nvPr/>
        </p:nvPicPr>
        <p:blipFill>
          <a:blip r:embed="rId2"/>
          <a:stretch>
            <a:fillRect/>
          </a:stretch>
        </p:blipFill>
        <p:spPr>
          <a:xfrm>
            <a:off x="3578864" y="1111776"/>
            <a:ext cx="1513549" cy="5579950"/>
          </a:xfrm>
          <a:prstGeom prst="rect">
            <a:avLst/>
          </a:prstGeom>
        </p:spPr>
      </p:pic>
      <p:sp>
        <p:nvSpPr>
          <p:cNvPr id="6" name="TextBox 5"/>
          <p:cNvSpPr txBox="1"/>
          <p:nvPr/>
        </p:nvSpPr>
        <p:spPr>
          <a:xfrm>
            <a:off x="2628593" y="703837"/>
            <a:ext cx="3171138" cy="337390"/>
          </a:xfrm>
          <a:prstGeom prst="rect">
            <a:avLst/>
          </a:prstGeom>
          <a:solidFill>
            <a:srgbClr val="AEE875"/>
          </a:solidFill>
          <a:ln>
            <a:solidFill>
              <a:srgbClr val="000000"/>
            </a:solidFill>
          </a:ln>
        </p:spPr>
        <p:txBody>
          <a:bodyPr wrap="square" rtlCol="0">
            <a:spAutoFit/>
          </a:bodyPr>
          <a:lstStyle/>
          <a:p>
            <a:pPr algn="ctr"/>
            <a:r>
              <a:rPr lang="en-US" sz="1600" b="1" dirty="0" smtClean="0"/>
              <a:t>Core #2: </a:t>
            </a:r>
            <a:r>
              <a:rPr lang="en-US" sz="1600" b="1" dirty="0" err="1" smtClean="0"/>
              <a:t>Newlove</a:t>
            </a:r>
            <a:r>
              <a:rPr lang="en-US" sz="1600" b="1" dirty="0" smtClean="0"/>
              <a:t> 76-RD1 (</a:t>
            </a:r>
            <a:r>
              <a:rPr lang="en-US" sz="1600" b="1" dirty="0" err="1" smtClean="0"/>
              <a:t>Orcutt</a:t>
            </a:r>
            <a:r>
              <a:rPr lang="en-US" sz="1600" b="1" dirty="0" smtClean="0"/>
              <a:t>)</a:t>
            </a:r>
            <a:endParaRPr lang="en-US" sz="1600" b="1" dirty="0"/>
          </a:p>
        </p:txBody>
      </p:sp>
      <p:pic>
        <p:nvPicPr>
          <p:cNvPr id="7" name="Picture 6"/>
          <p:cNvPicPr>
            <a:picLocks noChangeAspect="1"/>
          </p:cNvPicPr>
          <p:nvPr/>
        </p:nvPicPr>
        <p:blipFill>
          <a:blip r:embed="rId3"/>
          <a:stretch>
            <a:fillRect/>
          </a:stretch>
        </p:blipFill>
        <p:spPr>
          <a:xfrm>
            <a:off x="643651" y="4186343"/>
            <a:ext cx="2158479" cy="2286801"/>
          </a:xfrm>
          <a:prstGeom prst="rect">
            <a:avLst/>
          </a:prstGeom>
          <a:ln>
            <a:solidFill>
              <a:srgbClr val="000000"/>
            </a:solidFill>
          </a:ln>
        </p:spPr>
      </p:pic>
      <p:sp>
        <p:nvSpPr>
          <p:cNvPr id="8" name="Rectangle 7"/>
          <p:cNvSpPr/>
          <p:nvPr/>
        </p:nvSpPr>
        <p:spPr>
          <a:xfrm>
            <a:off x="1032544" y="3824874"/>
            <a:ext cx="1294871" cy="369332"/>
          </a:xfrm>
          <a:prstGeom prst="rect">
            <a:avLst/>
          </a:prstGeom>
        </p:spPr>
        <p:txBody>
          <a:bodyPr wrap="none">
            <a:spAutoFit/>
          </a:bodyPr>
          <a:lstStyle/>
          <a:p>
            <a:r>
              <a:rPr lang="en-US" b="1" dirty="0" smtClean="0"/>
              <a:t>Depth: 519’</a:t>
            </a:r>
            <a:endParaRPr lang="en-US" dirty="0"/>
          </a:p>
        </p:txBody>
      </p:sp>
      <p:pic>
        <p:nvPicPr>
          <p:cNvPr id="9" name="Picture 8"/>
          <p:cNvPicPr>
            <a:picLocks noChangeAspect="1"/>
          </p:cNvPicPr>
          <p:nvPr/>
        </p:nvPicPr>
        <p:blipFill>
          <a:blip r:embed="rId4"/>
          <a:stretch>
            <a:fillRect/>
          </a:stretch>
        </p:blipFill>
        <p:spPr>
          <a:xfrm>
            <a:off x="551377" y="1586527"/>
            <a:ext cx="2250753" cy="2070693"/>
          </a:xfrm>
          <a:prstGeom prst="rect">
            <a:avLst/>
          </a:prstGeom>
          <a:ln>
            <a:solidFill>
              <a:srgbClr val="000000"/>
            </a:solidFill>
          </a:ln>
        </p:spPr>
      </p:pic>
      <p:pic>
        <p:nvPicPr>
          <p:cNvPr id="11" name="Picture 10"/>
          <p:cNvPicPr>
            <a:picLocks noChangeAspect="1"/>
          </p:cNvPicPr>
          <p:nvPr/>
        </p:nvPicPr>
        <p:blipFill>
          <a:blip r:embed="rId5"/>
          <a:stretch>
            <a:fillRect/>
          </a:stretch>
        </p:blipFill>
        <p:spPr>
          <a:xfrm>
            <a:off x="6103685" y="1514563"/>
            <a:ext cx="1976817" cy="2142657"/>
          </a:xfrm>
          <a:prstGeom prst="rect">
            <a:avLst/>
          </a:prstGeom>
          <a:ln>
            <a:solidFill>
              <a:srgbClr val="000000"/>
            </a:solidFill>
          </a:ln>
        </p:spPr>
      </p:pic>
      <p:pic>
        <p:nvPicPr>
          <p:cNvPr id="13" name="Picture 12"/>
          <p:cNvPicPr>
            <a:picLocks noChangeAspect="1"/>
          </p:cNvPicPr>
          <p:nvPr/>
        </p:nvPicPr>
        <p:blipFill>
          <a:blip r:embed="rId6"/>
          <a:stretch>
            <a:fillRect/>
          </a:stretch>
        </p:blipFill>
        <p:spPr>
          <a:xfrm>
            <a:off x="5715181" y="4423324"/>
            <a:ext cx="2671052" cy="1873446"/>
          </a:xfrm>
          <a:prstGeom prst="rect">
            <a:avLst/>
          </a:prstGeom>
          <a:ln>
            <a:solidFill>
              <a:srgbClr val="000000"/>
            </a:solidFill>
          </a:ln>
        </p:spPr>
      </p:pic>
      <p:sp>
        <p:nvSpPr>
          <p:cNvPr id="15" name="Rectangle 14"/>
          <p:cNvSpPr/>
          <p:nvPr/>
        </p:nvSpPr>
        <p:spPr>
          <a:xfrm>
            <a:off x="1036619" y="1228953"/>
            <a:ext cx="1294871" cy="369332"/>
          </a:xfrm>
          <a:prstGeom prst="rect">
            <a:avLst/>
          </a:prstGeom>
        </p:spPr>
        <p:txBody>
          <a:bodyPr wrap="none">
            <a:spAutoFit/>
          </a:bodyPr>
          <a:lstStyle/>
          <a:p>
            <a:r>
              <a:rPr lang="en-US" b="1" dirty="0" smtClean="0"/>
              <a:t>Depth: 478’</a:t>
            </a:r>
            <a:endParaRPr lang="en-US" dirty="0"/>
          </a:p>
        </p:txBody>
      </p:sp>
      <p:sp>
        <p:nvSpPr>
          <p:cNvPr id="16" name="Rectangle 15"/>
          <p:cNvSpPr/>
          <p:nvPr/>
        </p:nvSpPr>
        <p:spPr>
          <a:xfrm>
            <a:off x="6345321" y="4078185"/>
            <a:ext cx="1294871" cy="369332"/>
          </a:xfrm>
          <a:prstGeom prst="rect">
            <a:avLst/>
          </a:prstGeom>
        </p:spPr>
        <p:txBody>
          <a:bodyPr wrap="none">
            <a:spAutoFit/>
          </a:bodyPr>
          <a:lstStyle/>
          <a:p>
            <a:r>
              <a:rPr lang="en-US" b="1" dirty="0" smtClean="0"/>
              <a:t>Depth: 631’</a:t>
            </a:r>
            <a:endParaRPr lang="en-US" dirty="0"/>
          </a:p>
        </p:txBody>
      </p:sp>
      <p:sp>
        <p:nvSpPr>
          <p:cNvPr id="17" name="Rectangle 16"/>
          <p:cNvSpPr/>
          <p:nvPr/>
        </p:nvSpPr>
        <p:spPr>
          <a:xfrm>
            <a:off x="6443970" y="1155772"/>
            <a:ext cx="1300506" cy="369332"/>
          </a:xfrm>
          <a:prstGeom prst="rect">
            <a:avLst/>
          </a:prstGeom>
        </p:spPr>
        <p:txBody>
          <a:bodyPr wrap="none">
            <a:spAutoFit/>
          </a:bodyPr>
          <a:lstStyle/>
          <a:p>
            <a:r>
              <a:rPr lang="en-US" b="1" dirty="0" smtClean="0"/>
              <a:t>Depth: 588’</a:t>
            </a:r>
            <a:endParaRPr lang="en-US" dirty="0"/>
          </a:p>
        </p:txBody>
      </p:sp>
      <p:sp>
        <p:nvSpPr>
          <p:cNvPr id="18" name="Right Arrow 17"/>
          <p:cNvSpPr/>
          <p:nvPr/>
        </p:nvSpPr>
        <p:spPr>
          <a:xfrm rot="1613368">
            <a:off x="2631999" y="2695976"/>
            <a:ext cx="1375789" cy="220440"/>
          </a:xfrm>
          <a:prstGeom prst="rightArrow">
            <a:avLst/>
          </a:prstGeom>
          <a:solidFill>
            <a:srgbClr val="FFFF00"/>
          </a:solid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Right Arrow 20"/>
          <p:cNvSpPr/>
          <p:nvPr/>
        </p:nvSpPr>
        <p:spPr>
          <a:xfrm rot="9599506">
            <a:off x="4186436" y="3454142"/>
            <a:ext cx="2016871" cy="226544"/>
          </a:xfrm>
          <a:prstGeom prst="rightArrow">
            <a:avLst/>
          </a:prstGeom>
          <a:solidFill>
            <a:srgbClr val="FFFF00"/>
          </a:solid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2" name="Right Arrow 21"/>
          <p:cNvSpPr/>
          <p:nvPr/>
        </p:nvSpPr>
        <p:spPr>
          <a:xfrm rot="11898199">
            <a:off x="4208951" y="4425884"/>
            <a:ext cx="1559963" cy="213798"/>
          </a:xfrm>
          <a:prstGeom prst="rightArrow">
            <a:avLst/>
          </a:prstGeom>
          <a:solidFill>
            <a:srgbClr val="FFFF00"/>
          </a:solid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3" name="Right Arrow 22"/>
          <p:cNvSpPr/>
          <p:nvPr/>
        </p:nvSpPr>
        <p:spPr>
          <a:xfrm rot="20202132">
            <a:off x="2407074" y="3720945"/>
            <a:ext cx="1532636" cy="177408"/>
          </a:xfrm>
          <a:prstGeom prst="rightArrow">
            <a:avLst/>
          </a:prstGeom>
          <a:solidFill>
            <a:srgbClr val="FFFF00"/>
          </a:solid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8615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586" y="173848"/>
            <a:ext cx="8895413" cy="523220"/>
          </a:xfrm>
          <a:prstGeom prst="rect">
            <a:avLst/>
          </a:prstGeom>
        </p:spPr>
        <p:txBody>
          <a:bodyPr wrap="square">
            <a:spAutoFit/>
          </a:bodyPr>
          <a:lstStyle/>
          <a:p>
            <a:r>
              <a:rPr lang="en-US" sz="2800" b="1" dirty="0" smtClean="0">
                <a:solidFill>
                  <a:srgbClr val="110951"/>
                </a:solidFill>
              </a:rPr>
              <a:t>Questions- Application for Petroleum Development</a:t>
            </a:r>
            <a:endParaRPr lang="en-US" sz="2800" dirty="0"/>
          </a:p>
        </p:txBody>
      </p:sp>
      <p:sp>
        <p:nvSpPr>
          <p:cNvPr id="6" name="Rectangle 5"/>
          <p:cNvSpPr/>
          <p:nvPr/>
        </p:nvSpPr>
        <p:spPr>
          <a:xfrm>
            <a:off x="164624" y="989108"/>
            <a:ext cx="8854438" cy="4093428"/>
          </a:xfrm>
          <a:prstGeom prst="rect">
            <a:avLst/>
          </a:prstGeom>
        </p:spPr>
        <p:txBody>
          <a:bodyPr wrap="square">
            <a:spAutoFit/>
          </a:bodyPr>
          <a:lstStyle/>
          <a:p>
            <a:pPr marL="342900" lvl="0" indent="-342900">
              <a:buFont typeface="+mj-lt"/>
              <a:buAutoNum type="arabicPeriod"/>
            </a:pPr>
            <a:endParaRPr lang="en-US" sz="2000" dirty="0" smtClean="0"/>
          </a:p>
          <a:p>
            <a:pPr marL="342900" lvl="0" indent="-342900">
              <a:buFont typeface="+mj-lt"/>
              <a:buAutoNum type="arabicPeriod"/>
            </a:pPr>
            <a:r>
              <a:rPr lang="en-US" sz="2000" dirty="0" smtClean="0"/>
              <a:t>Are the conglomerate units major conduits for oil migration and charging the Sisquoc Formation diatomites from the Monterey?</a:t>
            </a:r>
          </a:p>
          <a:p>
            <a:pPr lvl="0"/>
            <a:endParaRPr lang="en-US" sz="2000" dirty="0"/>
          </a:p>
          <a:p>
            <a:pPr marL="342900" lvl="0" indent="-342900">
              <a:buFont typeface="+mj-lt"/>
              <a:buAutoNum type="arabicPeriod"/>
            </a:pPr>
            <a:r>
              <a:rPr lang="en-US" sz="2000" dirty="0" smtClean="0"/>
              <a:t>How laterally continuous are these conglomerate units? And in what direction?</a:t>
            </a:r>
          </a:p>
          <a:p>
            <a:pPr marL="342900" lvl="0" indent="-342900">
              <a:buFont typeface="+mj-lt"/>
              <a:buAutoNum type="arabicPeriod"/>
            </a:pPr>
            <a:endParaRPr lang="en-US" sz="2000" dirty="0"/>
          </a:p>
          <a:p>
            <a:pPr marL="342900" lvl="0" indent="-342900">
              <a:buFont typeface="+mj-lt"/>
              <a:buAutoNum type="arabicPeriod"/>
            </a:pPr>
            <a:r>
              <a:rPr lang="en-US" sz="2000" dirty="0" smtClean="0"/>
              <a:t>Did they occur in a certain stage and location on the paleo-bathymetric ridge?</a:t>
            </a:r>
          </a:p>
          <a:p>
            <a:pPr marL="342900" lvl="0" indent="-342900">
              <a:buFont typeface="+mj-lt"/>
              <a:buAutoNum type="arabicPeriod"/>
            </a:pPr>
            <a:endParaRPr lang="en-US" sz="2000" dirty="0"/>
          </a:p>
          <a:p>
            <a:pPr marL="342900" indent="-342900">
              <a:buFont typeface="+mj-lt"/>
              <a:buAutoNum type="arabicPeriod"/>
            </a:pPr>
            <a:r>
              <a:rPr lang="en-US" sz="2000" dirty="0" smtClean="0"/>
              <a:t>Does total thickness of </a:t>
            </a:r>
            <a:r>
              <a:rPr lang="en-US" sz="2000" dirty="0"/>
              <a:t>conglomerate </a:t>
            </a:r>
            <a:r>
              <a:rPr lang="en-US" sz="2000" dirty="0" smtClean="0"/>
              <a:t>beds correlate </a:t>
            </a:r>
            <a:r>
              <a:rPr lang="en-US" sz="2000" dirty="0"/>
              <a:t>with </a:t>
            </a:r>
            <a:r>
              <a:rPr lang="en-US" sz="2000" dirty="0" smtClean="0"/>
              <a:t>high oil </a:t>
            </a:r>
            <a:r>
              <a:rPr lang="en-US" sz="2000" dirty="0"/>
              <a:t>saturation</a:t>
            </a:r>
            <a:r>
              <a:rPr lang="en-US" sz="2000" dirty="0" smtClean="0"/>
              <a:t>?</a:t>
            </a:r>
          </a:p>
          <a:p>
            <a:pPr marL="342900" indent="-342900">
              <a:buFont typeface="+mj-lt"/>
              <a:buAutoNum type="arabicPeriod"/>
            </a:pPr>
            <a:endParaRPr lang="en-US" sz="2000" dirty="0"/>
          </a:p>
          <a:p>
            <a:pPr marL="342900" indent="-342900">
              <a:buFont typeface="+mj-lt"/>
              <a:buAutoNum type="arabicPeriod"/>
            </a:pPr>
            <a:r>
              <a:rPr lang="en-US" sz="2000" dirty="0" smtClean="0"/>
              <a:t>Do massive and laminated diatomites have different physical properties that may effect oil saturation?</a:t>
            </a:r>
          </a:p>
          <a:p>
            <a:pPr marL="342900" indent="-342900">
              <a:buFont typeface="+mj-lt"/>
              <a:buAutoNum type="arabicPeriod"/>
            </a:pPr>
            <a:endParaRPr lang="en-US" sz="2000" dirty="0" smtClean="0"/>
          </a:p>
        </p:txBody>
      </p:sp>
    </p:spTree>
    <p:extLst>
      <p:ext uri="{BB962C8B-B14F-4D97-AF65-F5344CB8AC3E}">
        <p14:creationId xmlns:p14="http://schemas.microsoft.com/office/powerpoint/2010/main" val="3158827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Presentation Outline</a:t>
            </a:r>
            <a:endParaRPr lang="en-US" sz="3200" dirty="0"/>
          </a:p>
        </p:txBody>
      </p:sp>
      <p:sp>
        <p:nvSpPr>
          <p:cNvPr id="5" name="Rectangle 4"/>
          <p:cNvSpPr/>
          <p:nvPr/>
        </p:nvSpPr>
        <p:spPr>
          <a:xfrm>
            <a:off x="553853" y="1537345"/>
            <a:ext cx="8347680" cy="2554545"/>
          </a:xfrm>
          <a:prstGeom prst="rect">
            <a:avLst/>
          </a:prstGeom>
        </p:spPr>
        <p:txBody>
          <a:bodyPr wrap="square">
            <a:spAutoFit/>
          </a:bodyPr>
          <a:lstStyle/>
          <a:p>
            <a:pPr algn="ctr"/>
            <a:r>
              <a:rPr lang="en-US" sz="3200" b="1" dirty="0" smtClean="0">
                <a:solidFill>
                  <a:srgbClr val="110951"/>
                </a:solidFill>
              </a:rPr>
              <a:t>Introduction/Purpose/Importance</a:t>
            </a:r>
            <a:endParaRPr lang="en-US" sz="3200" b="1" dirty="0">
              <a:solidFill>
                <a:srgbClr val="110951"/>
              </a:solidFill>
            </a:endParaRPr>
          </a:p>
          <a:p>
            <a:pPr algn="ctr"/>
            <a:r>
              <a:rPr lang="en-US" sz="3200" b="1" dirty="0" smtClean="0">
                <a:solidFill>
                  <a:srgbClr val="110951"/>
                </a:solidFill>
              </a:rPr>
              <a:t>Geology/Stratigraphy/Structure</a:t>
            </a:r>
          </a:p>
          <a:p>
            <a:pPr algn="ctr"/>
            <a:r>
              <a:rPr lang="en-US" sz="3200" b="1" dirty="0" smtClean="0">
                <a:solidFill>
                  <a:srgbClr val="110951"/>
                </a:solidFill>
              </a:rPr>
              <a:t>Data</a:t>
            </a:r>
            <a:r>
              <a:rPr lang="en-US" sz="3200" b="1" dirty="0">
                <a:solidFill>
                  <a:srgbClr val="110951"/>
                </a:solidFill>
              </a:rPr>
              <a:t> </a:t>
            </a:r>
            <a:r>
              <a:rPr lang="en-US" sz="3200" b="1" dirty="0" smtClean="0">
                <a:solidFill>
                  <a:srgbClr val="110951"/>
                </a:solidFill>
              </a:rPr>
              <a:t>and Methodology</a:t>
            </a:r>
          </a:p>
          <a:p>
            <a:pPr algn="ctr"/>
            <a:r>
              <a:rPr lang="en-US" sz="3200" b="1" dirty="0" smtClean="0">
                <a:solidFill>
                  <a:srgbClr val="110951"/>
                </a:solidFill>
              </a:rPr>
              <a:t>Current Progress</a:t>
            </a:r>
          </a:p>
          <a:p>
            <a:pPr algn="ctr"/>
            <a:r>
              <a:rPr lang="en-US" sz="3200" b="1" dirty="0" smtClean="0">
                <a:solidFill>
                  <a:srgbClr val="110951"/>
                </a:solidFill>
              </a:rPr>
              <a:t>Conclusion</a:t>
            </a:r>
          </a:p>
        </p:txBody>
      </p:sp>
      <p:sp>
        <p:nvSpPr>
          <p:cNvPr id="6" name="Right Arrow 5"/>
          <p:cNvSpPr/>
          <p:nvPr/>
        </p:nvSpPr>
        <p:spPr>
          <a:xfrm>
            <a:off x="3191393" y="3631032"/>
            <a:ext cx="552667" cy="352747"/>
          </a:xfrm>
          <a:prstGeom prst="rightArrow">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2035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Early Conclusions- so far…..</a:t>
            </a:r>
            <a:endParaRPr lang="en-US" sz="3200" dirty="0"/>
          </a:p>
        </p:txBody>
      </p:sp>
      <p:sp>
        <p:nvSpPr>
          <p:cNvPr id="6" name="Rectangle 5"/>
          <p:cNvSpPr/>
          <p:nvPr/>
        </p:nvSpPr>
        <p:spPr>
          <a:xfrm>
            <a:off x="164624" y="989108"/>
            <a:ext cx="8854438" cy="3139321"/>
          </a:xfrm>
          <a:prstGeom prst="rect">
            <a:avLst/>
          </a:prstGeom>
        </p:spPr>
        <p:txBody>
          <a:bodyPr wrap="square">
            <a:spAutoFit/>
          </a:bodyPr>
          <a:lstStyle/>
          <a:p>
            <a:pPr marL="342900" lvl="0" indent="-342900">
              <a:buFont typeface="+mj-lt"/>
              <a:buAutoNum type="arabicPeriod"/>
            </a:pPr>
            <a:endParaRPr lang="en-US" dirty="0" smtClean="0"/>
          </a:p>
          <a:p>
            <a:pPr marL="342900" lvl="0" indent="-342900">
              <a:buFont typeface="+mj-lt"/>
              <a:buAutoNum type="arabicPeriod"/>
            </a:pPr>
            <a:r>
              <a:rPr lang="en-US" dirty="0" smtClean="0"/>
              <a:t>Changes in the depositional environment produced compositionally different variations of diatomaceous sediments and sedimentary structures identified in cores </a:t>
            </a:r>
            <a:r>
              <a:rPr lang="en-US" dirty="0" err="1" smtClean="0"/>
              <a:t>Newlove</a:t>
            </a:r>
            <a:r>
              <a:rPr lang="en-US" dirty="0" smtClean="0"/>
              <a:t> 76-RD1 and Stokes-A30804</a:t>
            </a:r>
          </a:p>
          <a:p>
            <a:pPr lvl="0"/>
            <a:endParaRPr lang="en-US" dirty="0" smtClean="0"/>
          </a:p>
          <a:p>
            <a:pPr marL="342900" lvl="0" indent="-342900">
              <a:buFont typeface="+mj-lt"/>
              <a:buAutoNum type="arabicPeriod"/>
            </a:pPr>
            <a:r>
              <a:rPr lang="en-US" dirty="0" smtClean="0"/>
              <a:t>Sedimentary structures reveal that the </a:t>
            </a:r>
            <a:r>
              <a:rPr lang="en-US" dirty="0" err="1" smtClean="0"/>
              <a:t>Sisquoc</a:t>
            </a:r>
            <a:r>
              <a:rPr lang="en-US" dirty="0" smtClean="0"/>
              <a:t> Fm. in both cores was deposited on an active unstable inner basin slope</a:t>
            </a:r>
          </a:p>
          <a:p>
            <a:pPr marL="342900" lvl="0" indent="-342900">
              <a:buFont typeface="+mj-lt"/>
              <a:buAutoNum type="arabicPeriod"/>
            </a:pPr>
            <a:endParaRPr lang="en-US" dirty="0"/>
          </a:p>
          <a:p>
            <a:pPr marL="342900" lvl="0" indent="-342900">
              <a:buFont typeface="+mj-lt"/>
              <a:buAutoNum type="arabicPeriod"/>
            </a:pPr>
            <a:r>
              <a:rPr lang="en-US" dirty="0" smtClean="0"/>
              <a:t>Conglomerate debris flow material may be a conduit for oil migration into the </a:t>
            </a:r>
            <a:r>
              <a:rPr lang="en-US" dirty="0" err="1" smtClean="0"/>
              <a:t>Sisquoc</a:t>
            </a:r>
            <a:r>
              <a:rPr lang="en-US" dirty="0" smtClean="0"/>
              <a:t> Fm. from the underlying Monterey Fm.</a:t>
            </a:r>
          </a:p>
          <a:p>
            <a:pPr marL="342900" lvl="0" indent="-342900">
              <a:buFont typeface="+mj-lt"/>
              <a:buAutoNum type="arabicPeriod"/>
            </a:pPr>
            <a:endParaRPr lang="en-US" dirty="0"/>
          </a:p>
        </p:txBody>
      </p:sp>
    </p:spTree>
    <p:extLst>
      <p:ext uri="{BB962C8B-B14F-4D97-AF65-F5344CB8AC3E}">
        <p14:creationId xmlns:p14="http://schemas.microsoft.com/office/powerpoint/2010/main" val="29017494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Thank You</a:t>
            </a:r>
            <a:endParaRPr lang="en-US" sz="3200" dirty="0"/>
          </a:p>
        </p:txBody>
      </p:sp>
      <p:pic>
        <p:nvPicPr>
          <p:cNvPr id="2" name="Picture 1" descr="249113_10151707463972994_739933802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650" y="1733396"/>
            <a:ext cx="3347606" cy="4463475"/>
          </a:xfrm>
          <a:prstGeom prst="rect">
            <a:avLst/>
          </a:prstGeom>
          <a:ln>
            <a:solidFill>
              <a:srgbClr val="000000"/>
            </a:solidFill>
          </a:ln>
        </p:spPr>
      </p:pic>
      <p:sp>
        <p:nvSpPr>
          <p:cNvPr id="6" name="Rectangle 5"/>
          <p:cNvSpPr/>
          <p:nvPr/>
        </p:nvSpPr>
        <p:spPr>
          <a:xfrm>
            <a:off x="3464946" y="1060964"/>
            <a:ext cx="2400922" cy="584776"/>
          </a:xfrm>
          <a:prstGeom prst="rect">
            <a:avLst/>
          </a:prstGeom>
        </p:spPr>
        <p:txBody>
          <a:bodyPr wrap="square">
            <a:spAutoFit/>
          </a:bodyPr>
          <a:lstStyle/>
          <a:p>
            <a:r>
              <a:rPr lang="en-US" sz="3200" b="1" dirty="0" smtClean="0">
                <a:solidFill>
                  <a:srgbClr val="110951"/>
                </a:solidFill>
              </a:rPr>
              <a:t>Questions?</a:t>
            </a:r>
            <a:endParaRPr lang="en-US" sz="3200" dirty="0"/>
          </a:p>
        </p:txBody>
      </p:sp>
    </p:spTree>
    <p:extLst>
      <p:ext uri="{BB962C8B-B14F-4D97-AF65-F5344CB8AC3E}">
        <p14:creationId xmlns:p14="http://schemas.microsoft.com/office/powerpoint/2010/main" val="398555063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References</a:t>
            </a:r>
            <a:endParaRPr lang="en-US" sz="3200" dirty="0"/>
          </a:p>
        </p:txBody>
      </p:sp>
      <p:sp>
        <p:nvSpPr>
          <p:cNvPr id="5" name="Rectangle 4"/>
          <p:cNvSpPr/>
          <p:nvPr/>
        </p:nvSpPr>
        <p:spPr>
          <a:xfrm>
            <a:off x="58794" y="885828"/>
            <a:ext cx="9014651" cy="4555093"/>
          </a:xfrm>
          <a:prstGeom prst="rect">
            <a:avLst/>
          </a:prstGeom>
        </p:spPr>
        <p:txBody>
          <a:bodyPr wrap="square">
            <a:spAutoFit/>
          </a:bodyPr>
          <a:lstStyle/>
          <a:p>
            <a:r>
              <a:rPr lang="en-US" sz="1000" dirty="0"/>
              <a:t> </a:t>
            </a:r>
          </a:p>
          <a:p>
            <a:r>
              <a:rPr lang="en-US" sz="1000" dirty="0" err="1"/>
              <a:t>Behl</a:t>
            </a:r>
            <a:r>
              <a:rPr lang="en-US" sz="1000" dirty="0"/>
              <a:t>. R.J. and J. Ingle. (1998). The </a:t>
            </a:r>
            <a:r>
              <a:rPr lang="en-US" sz="1000" dirty="0" err="1"/>
              <a:t>Sisquoc</a:t>
            </a:r>
            <a:r>
              <a:rPr lang="en-US" sz="1000" dirty="0"/>
              <a:t> Formation-</a:t>
            </a:r>
            <a:r>
              <a:rPr lang="en-US" sz="1000" dirty="0" err="1"/>
              <a:t>Foxen</a:t>
            </a:r>
            <a:r>
              <a:rPr lang="en-US" sz="1000" dirty="0"/>
              <a:t> Mudstone Boundary in the Santa Maria Basin, California: Sedimentary response to the new tectonic regime. U.S. Geological Bulletin 1995-V:V1-</a:t>
            </a:r>
            <a:r>
              <a:rPr lang="en-US" sz="1000" dirty="0" smtClean="0"/>
              <a:t>V16</a:t>
            </a:r>
          </a:p>
          <a:p>
            <a:endParaRPr lang="en-US" sz="1000" dirty="0"/>
          </a:p>
          <a:p>
            <a:r>
              <a:rPr lang="en-US" sz="1000" dirty="0" err="1"/>
              <a:t>Behl</a:t>
            </a:r>
            <a:r>
              <a:rPr lang="en-US" sz="1000" dirty="0"/>
              <a:t>, R.J., 1999, “Since </a:t>
            </a:r>
            <a:r>
              <a:rPr lang="en-US" sz="1000" dirty="0" err="1"/>
              <a:t>Bramlette</a:t>
            </a:r>
            <a:r>
              <a:rPr lang="en-US" sz="1000" dirty="0"/>
              <a:t> (1946): The Miocene Monterey Formation of California revisited”, Geological Society of America Special Paper 338, p. 301-</a:t>
            </a:r>
            <a:r>
              <a:rPr lang="en-US" sz="1000" dirty="0" smtClean="0"/>
              <a:t>309</a:t>
            </a:r>
          </a:p>
          <a:p>
            <a:endParaRPr lang="en-US" sz="1000" dirty="0"/>
          </a:p>
          <a:p>
            <a:r>
              <a:rPr lang="en-US" sz="1000" dirty="0" err="1"/>
              <a:t>Behl</a:t>
            </a:r>
            <a:r>
              <a:rPr lang="en-US" sz="1000" dirty="0"/>
              <a:t>, R.J., and Ramirez, P.C., 2000, Field Guide to the Geology of the </a:t>
            </a:r>
            <a:r>
              <a:rPr lang="en-US" sz="1000" dirty="0" err="1"/>
              <a:t>Neogene</a:t>
            </a:r>
            <a:r>
              <a:rPr lang="en-US" sz="1000" dirty="0"/>
              <a:t> Santa Maria Basin: From Rift to Uplift Field Guide to the Geology of the </a:t>
            </a:r>
            <a:r>
              <a:rPr lang="en-US" sz="1000" dirty="0" err="1"/>
              <a:t>Neogene</a:t>
            </a:r>
            <a:r>
              <a:rPr lang="en-US" sz="1000" dirty="0"/>
              <a:t> Santa Maria Basin: From Rift to Uplift, Special Publication Pacific Section SEPM, Book 86, p. 1-</a:t>
            </a:r>
            <a:r>
              <a:rPr lang="en-US" sz="1000" dirty="0" smtClean="0"/>
              <a:t>31</a:t>
            </a:r>
          </a:p>
          <a:p>
            <a:endParaRPr lang="en-US" sz="1000" dirty="0"/>
          </a:p>
          <a:p>
            <a:r>
              <a:rPr lang="en-US" sz="1000" dirty="0"/>
              <a:t>Canfield, C.R. (1939). Subsurface stratigraphy of Santa Maria Valley Oil Field and adjacent parts of Santa Maria Valley, California. American Association of Petroleum Geologists Bulletin 23: 45-</a:t>
            </a:r>
            <a:r>
              <a:rPr lang="en-US" sz="1000" dirty="0" smtClean="0"/>
              <a:t>81</a:t>
            </a:r>
          </a:p>
          <a:p>
            <a:endParaRPr lang="en-US" sz="1000" dirty="0"/>
          </a:p>
          <a:p>
            <a:r>
              <a:rPr lang="en-US" sz="1000" dirty="0"/>
              <a:t>Henderson, N.C., Jr., 1983, Relationship of </a:t>
            </a:r>
            <a:r>
              <a:rPr lang="en-US" sz="1000" dirty="0" err="1"/>
              <a:t>diagenetic</a:t>
            </a:r>
            <a:r>
              <a:rPr lang="en-US" sz="1000" dirty="0"/>
              <a:t> dolomite to depositional </a:t>
            </a:r>
            <a:r>
              <a:rPr lang="en-US" sz="1000" dirty="0" err="1"/>
              <a:t>facies</a:t>
            </a:r>
            <a:r>
              <a:rPr lang="en-US" sz="1000" dirty="0"/>
              <a:t> in diatomaceous strata, upper </a:t>
            </a:r>
            <a:r>
              <a:rPr lang="en-US" sz="1000" dirty="0" err="1"/>
              <a:t>Sisquoc</a:t>
            </a:r>
            <a:r>
              <a:rPr lang="en-US" sz="1000" dirty="0"/>
              <a:t> Formation, </a:t>
            </a:r>
            <a:r>
              <a:rPr lang="en-US" sz="1000" dirty="0" err="1"/>
              <a:t>Casmalia</a:t>
            </a:r>
            <a:r>
              <a:rPr lang="en-US" sz="1000" dirty="0"/>
              <a:t> Hills, Santa Barbara County, California: University of Southern California, masters thesis, 200 p</a:t>
            </a:r>
            <a:r>
              <a:rPr lang="en-US" sz="1000" dirty="0" smtClean="0"/>
              <a:t>.</a:t>
            </a:r>
          </a:p>
          <a:p>
            <a:endParaRPr lang="en-US" sz="1000" dirty="0"/>
          </a:p>
          <a:p>
            <a:r>
              <a:rPr lang="en-US" sz="1000" dirty="0"/>
              <a:t>Ingle, J. C. Jr., 1981, Origin of </a:t>
            </a:r>
            <a:r>
              <a:rPr lang="en-US" sz="1000" dirty="0" err="1"/>
              <a:t>Neogene</a:t>
            </a:r>
            <a:r>
              <a:rPr lang="en-US" sz="1000" dirty="0"/>
              <a:t> </a:t>
            </a:r>
            <a:r>
              <a:rPr lang="en-US" sz="1000" dirty="0" err="1"/>
              <a:t>Diatomites</a:t>
            </a:r>
            <a:r>
              <a:rPr lang="en-US" sz="1000" dirty="0"/>
              <a:t> around the north Pacific rim, in the Monterey Formation and Related Siliceous Rocks of California: Los Angeles, Pacific Section, Society of Economic Paleontologists and Mineralogists, p. 159-</a:t>
            </a:r>
            <a:r>
              <a:rPr lang="en-US" sz="1000" dirty="0" smtClean="0"/>
              <a:t>179</a:t>
            </a:r>
          </a:p>
          <a:p>
            <a:endParaRPr lang="en-US" sz="1000" dirty="0"/>
          </a:p>
          <a:p>
            <a:r>
              <a:rPr lang="en-US" sz="1000" dirty="0"/>
              <a:t>Isaacs, C. M., 1981a, Outline of </a:t>
            </a:r>
            <a:r>
              <a:rPr lang="en-US" sz="1000" dirty="0" err="1"/>
              <a:t>Diagenesis</a:t>
            </a:r>
            <a:r>
              <a:rPr lang="en-US" sz="1000" dirty="0"/>
              <a:t> in the Monterey Formation Examined Laterally along the Santa Barbara Coast, California, Pacific Section AAPG, Vol. 52, pg. 25-</a:t>
            </a:r>
            <a:r>
              <a:rPr lang="en-US" sz="1000" dirty="0" smtClean="0"/>
              <a:t>38</a:t>
            </a:r>
          </a:p>
          <a:p>
            <a:endParaRPr lang="en-US" sz="1000" dirty="0"/>
          </a:p>
          <a:p>
            <a:r>
              <a:rPr lang="en-US" sz="1000" dirty="0"/>
              <a:t>Isaacs, C. M., 1981b, Field Characterization of Rocks in the Monterey Formation along the Coast near Santa Barbara, California”, Pacific Section AAPG, Vol. 52, pg. 39-</a:t>
            </a:r>
            <a:r>
              <a:rPr lang="en-US" sz="1000" dirty="0" smtClean="0"/>
              <a:t>53</a:t>
            </a:r>
          </a:p>
          <a:p>
            <a:endParaRPr lang="en-US" sz="1000" dirty="0"/>
          </a:p>
          <a:p>
            <a:r>
              <a:rPr lang="en-US" sz="1000" dirty="0" err="1"/>
              <a:t>McCrory</a:t>
            </a:r>
            <a:r>
              <a:rPr lang="en-US" sz="1000" dirty="0"/>
              <a:t>, P.A., Wilson, D.S., Ingle, J.C., and Stanley, R.G. (1995) </a:t>
            </a:r>
            <a:r>
              <a:rPr lang="en-US" sz="1000" dirty="0" err="1"/>
              <a:t>Neogene</a:t>
            </a:r>
            <a:r>
              <a:rPr lang="en-US" sz="1000" dirty="0"/>
              <a:t> </a:t>
            </a:r>
            <a:r>
              <a:rPr lang="en-US" sz="1000" dirty="0" err="1"/>
              <a:t>Geohistory</a:t>
            </a:r>
            <a:r>
              <a:rPr lang="en-US" sz="1000" dirty="0"/>
              <a:t> Analysis of Santa Maria Basin, California, and Its Relationship to Transfer of Central California to the Pacific Plate, U.S. Geological Survey Bulletin, v. 1995 J, 38p</a:t>
            </a:r>
            <a:r>
              <a:rPr lang="en-US" sz="1000" dirty="0" smtClean="0"/>
              <a:t>.</a:t>
            </a:r>
          </a:p>
          <a:p>
            <a:endParaRPr lang="en-US" sz="1000" dirty="0"/>
          </a:p>
          <a:p>
            <a:r>
              <a:rPr lang="en-US" sz="1000" dirty="0"/>
              <a:t>Ramirez, P.C. and Garrison, R.G., (1995) Stratigraphy of the Fine-Grained </a:t>
            </a:r>
            <a:r>
              <a:rPr lang="en-US" sz="1000" dirty="0" err="1"/>
              <a:t>Facies</a:t>
            </a:r>
            <a:r>
              <a:rPr lang="en-US" sz="1000" dirty="0"/>
              <a:t> of the </a:t>
            </a:r>
            <a:r>
              <a:rPr lang="en-US" sz="1000" dirty="0" err="1"/>
              <a:t>Sisquoc</a:t>
            </a:r>
            <a:r>
              <a:rPr lang="en-US" sz="1000" dirty="0"/>
              <a:t> Formation, Santa Maria Basin, California-</a:t>
            </a:r>
            <a:r>
              <a:rPr lang="en-US" sz="1000" dirty="0" err="1"/>
              <a:t>Paleoceanographic</a:t>
            </a:r>
            <a:r>
              <a:rPr lang="en-US" sz="1000" dirty="0"/>
              <a:t> and Tectonic Implications, U.S. Geological Survey Bulletin, 1995, Ch. T,V,</a:t>
            </a:r>
            <a:r>
              <a:rPr lang="en-US" sz="1000" dirty="0" smtClean="0"/>
              <a:t>U</a:t>
            </a:r>
          </a:p>
          <a:p>
            <a:endParaRPr lang="en-US" sz="1000" dirty="0"/>
          </a:p>
          <a:p>
            <a:r>
              <a:rPr lang="en-US" sz="1000" dirty="0" err="1"/>
              <a:t>Woodring</a:t>
            </a:r>
            <a:r>
              <a:rPr lang="en-US" sz="1000" dirty="0"/>
              <a:t>, WP and </a:t>
            </a:r>
            <a:r>
              <a:rPr lang="en-US" sz="1000" dirty="0" err="1"/>
              <a:t>Bramlette</a:t>
            </a:r>
            <a:r>
              <a:rPr lang="en-US" sz="1000" dirty="0"/>
              <a:t>, MN, 1950, Geology and Paleontology of the Santa Maria District California, Geological Survey Profession Paper 222, p. 1-179</a:t>
            </a:r>
          </a:p>
        </p:txBody>
      </p:sp>
    </p:spTree>
    <p:extLst>
      <p:ext uri="{BB962C8B-B14F-4D97-AF65-F5344CB8AC3E}">
        <p14:creationId xmlns:p14="http://schemas.microsoft.com/office/powerpoint/2010/main" val="29301304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dirty="0" err="1" smtClean="0"/>
              <a:t>Lithostratigraphic</a:t>
            </a:r>
            <a:r>
              <a:rPr lang="en-US" sz="3200" dirty="0" smtClean="0"/>
              <a:t> Units</a:t>
            </a:r>
            <a:endParaRPr lang="en-US" sz="3200" dirty="0"/>
          </a:p>
        </p:txBody>
      </p:sp>
      <p:sp>
        <p:nvSpPr>
          <p:cNvPr id="3" name="Rectangle 2"/>
          <p:cNvSpPr/>
          <p:nvPr/>
        </p:nvSpPr>
        <p:spPr>
          <a:xfrm>
            <a:off x="-205264" y="1273770"/>
            <a:ext cx="2091155" cy="523220"/>
          </a:xfrm>
          <a:prstGeom prst="rect">
            <a:avLst/>
          </a:prstGeom>
        </p:spPr>
        <p:txBody>
          <a:bodyPr wrap="square">
            <a:spAutoFit/>
          </a:bodyPr>
          <a:lstStyle/>
          <a:p>
            <a:pPr algn="ctr"/>
            <a:r>
              <a:rPr lang="en-US" sz="1400" dirty="0" err="1" smtClean="0">
                <a:solidFill>
                  <a:srgbClr val="FF0000"/>
                </a:solidFill>
              </a:rPr>
              <a:t>Lithostratigraphic</a:t>
            </a:r>
            <a:endParaRPr lang="en-US" sz="1400" dirty="0" smtClean="0">
              <a:solidFill>
                <a:srgbClr val="FF0000"/>
              </a:solidFill>
            </a:endParaRPr>
          </a:p>
          <a:p>
            <a:pPr algn="ctr"/>
            <a:r>
              <a:rPr lang="en-US" sz="1400" dirty="0" smtClean="0">
                <a:solidFill>
                  <a:srgbClr val="FF0000"/>
                </a:solidFill>
              </a:rPr>
              <a:t>  Unit</a:t>
            </a:r>
            <a:endParaRPr lang="en-US" sz="1400" dirty="0">
              <a:solidFill>
                <a:srgbClr val="FF0000"/>
              </a:solidFill>
            </a:endParaRPr>
          </a:p>
        </p:txBody>
      </p:sp>
      <p:sp>
        <p:nvSpPr>
          <p:cNvPr id="5" name="Rectangle 4"/>
          <p:cNvSpPr/>
          <p:nvPr/>
        </p:nvSpPr>
        <p:spPr>
          <a:xfrm>
            <a:off x="1642134" y="1248114"/>
            <a:ext cx="2205076" cy="523220"/>
          </a:xfrm>
          <a:prstGeom prst="rect">
            <a:avLst/>
          </a:prstGeom>
        </p:spPr>
        <p:txBody>
          <a:bodyPr wrap="square">
            <a:spAutoFit/>
          </a:bodyPr>
          <a:lstStyle/>
          <a:p>
            <a:pPr algn="ctr"/>
            <a:r>
              <a:rPr lang="en-US" sz="1400" dirty="0" smtClean="0">
                <a:solidFill>
                  <a:srgbClr val="FF0000"/>
                </a:solidFill>
              </a:rPr>
              <a:t>Description, Composition and Lithology</a:t>
            </a:r>
            <a:endParaRPr lang="en-US" sz="1400" dirty="0">
              <a:solidFill>
                <a:srgbClr val="FF0000"/>
              </a:solidFill>
            </a:endParaRPr>
          </a:p>
        </p:txBody>
      </p:sp>
      <p:sp>
        <p:nvSpPr>
          <p:cNvPr id="6" name="Rectangle 5"/>
          <p:cNvSpPr/>
          <p:nvPr/>
        </p:nvSpPr>
        <p:spPr>
          <a:xfrm>
            <a:off x="3680432" y="1252764"/>
            <a:ext cx="1692136" cy="738664"/>
          </a:xfrm>
          <a:prstGeom prst="rect">
            <a:avLst/>
          </a:prstGeom>
        </p:spPr>
        <p:txBody>
          <a:bodyPr wrap="square">
            <a:spAutoFit/>
          </a:bodyPr>
          <a:lstStyle/>
          <a:p>
            <a:pPr algn="ctr"/>
            <a:r>
              <a:rPr lang="en-US" sz="1400" dirty="0" smtClean="0">
                <a:solidFill>
                  <a:srgbClr val="FF0000"/>
                </a:solidFill>
              </a:rPr>
              <a:t>SEM </a:t>
            </a:r>
            <a:r>
              <a:rPr lang="en-US" sz="1400" dirty="0" err="1" smtClean="0">
                <a:solidFill>
                  <a:srgbClr val="FF0000"/>
                </a:solidFill>
              </a:rPr>
              <a:t>Microfabric</a:t>
            </a:r>
            <a:r>
              <a:rPr lang="en-US" sz="1400" dirty="0" smtClean="0">
                <a:solidFill>
                  <a:srgbClr val="FF0000"/>
                </a:solidFill>
              </a:rPr>
              <a:t> Analysis </a:t>
            </a:r>
          </a:p>
          <a:p>
            <a:pPr algn="ctr"/>
            <a:endParaRPr lang="en-US" sz="1400" dirty="0">
              <a:solidFill>
                <a:srgbClr val="FF0000"/>
              </a:solidFill>
            </a:endParaRPr>
          </a:p>
        </p:txBody>
      </p:sp>
      <p:sp>
        <p:nvSpPr>
          <p:cNvPr id="7" name="Rectangle 6"/>
          <p:cNvSpPr/>
          <p:nvPr/>
        </p:nvSpPr>
        <p:spPr>
          <a:xfrm>
            <a:off x="5487799" y="1263116"/>
            <a:ext cx="1503514" cy="523220"/>
          </a:xfrm>
          <a:prstGeom prst="rect">
            <a:avLst/>
          </a:prstGeom>
        </p:spPr>
        <p:txBody>
          <a:bodyPr wrap="square">
            <a:spAutoFit/>
          </a:bodyPr>
          <a:lstStyle/>
          <a:p>
            <a:pPr algn="ctr"/>
            <a:r>
              <a:rPr lang="en-US" sz="1400" dirty="0" err="1" smtClean="0">
                <a:solidFill>
                  <a:srgbClr val="FF0000"/>
                </a:solidFill>
              </a:rPr>
              <a:t>Petrophysical</a:t>
            </a:r>
            <a:endParaRPr lang="en-US" sz="1400" dirty="0" smtClean="0">
              <a:solidFill>
                <a:srgbClr val="FF0000"/>
              </a:solidFill>
            </a:endParaRPr>
          </a:p>
          <a:p>
            <a:pPr algn="ctr"/>
            <a:r>
              <a:rPr lang="en-US" sz="1400" dirty="0" smtClean="0">
                <a:solidFill>
                  <a:srgbClr val="FF0000"/>
                </a:solidFill>
              </a:rPr>
              <a:t> Analysis</a:t>
            </a:r>
            <a:endParaRPr lang="en-US" sz="1400" dirty="0">
              <a:solidFill>
                <a:srgbClr val="FF0000"/>
              </a:solidFill>
            </a:endParaRPr>
          </a:p>
        </p:txBody>
      </p:sp>
      <p:sp>
        <p:nvSpPr>
          <p:cNvPr id="18" name="Rectangle 17"/>
          <p:cNvSpPr/>
          <p:nvPr/>
        </p:nvSpPr>
        <p:spPr>
          <a:xfrm>
            <a:off x="7258224" y="1254639"/>
            <a:ext cx="1868304" cy="523220"/>
          </a:xfrm>
          <a:prstGeom prst="rect">
            <a:avLst/>
          </a:prstGeom>
        </p:spPr>
        <p:txBody>
          <a:bodyPr wrap="square">
            <a:spAutoFit/>
          </a:bodyPr>
          <a:lstStyle/>
          <a:p>
            <a:pPr algn="ctr"/>
            <a:r>
              <a:rPr lang="en-US" sz="1400" dirty="0" smtClean="0">
                <a:solidFill>
                  <a:srgbClr val="FF0000"/>
                </a:solidFill>
              </a:rPr>
              <a:t>Dep. Environment Interpretation</a:t>
            </a:r>
            <a:endParaRPr lang="en-US" sz="1400" dirty="0">
              <a:solidFill>
                <a:srgbClr val="FF0000"/>
              </a:solidFill>
            </a:endParaRPr>
          </a:p>
        </p:txBody>
      </p:sp>
      <p:cxnSp>
        <p:nvCxnSpPr>
          <p:cNvPr id="14" name="Straight Connector 13"/>
          <p:cNvCxnSpPr/>
          <p:nvPr/>
        </p:nvCxnSpPr>
        <p:spPr>
          <a:xfrm>
            <a:off x="0" y="1252764"/>
            <a:ext cx="9144000" cy="0"/>
          </a:xfrm>
          <a:prstGeom prst="line">
            <a:avLst/>
          </a:prstGeom>
          <a:ln w="12700" cmpd="sng">
            <a:solidFill>
              <a:srgbClr val="000000"/>
            </a:solidFill>
          </a:ln>
          <a:effectLst/>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0" y="1803937"/>
            <a:ext cx="9144000" cy="0"/>
          </a:xfrm>
          <a:prstGeom prst="line">
            <a:avLst/>
          </a:prstGeom>
          <a:ln w="12700" cmpd="sng">
            <a:solidFill>
              <a:srgbClr val="000000"/>
            </a:solidFill>
          </a:ln>
          <a:effectLst/>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7180647" y="1252764"/>
            <a:ext cx="0" cy="4494038"/>
          </a:xfrm>
          <a:prstGeom prst="line">
            <a:avLst/>
          </a:prstGeom>
          <a:ln w="12700" cmpd="sng">
            <a:solidFill>
              <a:srgbClr val="000000"/>
            </a:solidFill>
          </a:ln>
          <a:effectLst/>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17472" y="5746802"/>
            <a:ext cx="9144000" cy="0"/>
          </a:xfrm>
          <a:prstGeom prst="line">
            <a:avLst/>
          </a:prstGeom>
          <a:ln w="12700" cmpd="sng">
            <a:solidFill>
              <a:srgbClr val="000000"/>
            </a:solidFill>
          </a:ln>
          <a:effectLst/>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5282523" y="1252764"/>
            <a:ext cx="0" cy="4494038"/>
          </a:xfrm>
          <a:prstGeom prst="line">
            <a:avLst/>
          </a:prstGeom>
          <a:ln w="12700" cmpd="sng">
            <a:solidFill>
              <a:srgbClr val="000000"/>
            </a:solidFill>
          </a:ln>
          <a:effectLst/>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3680432" y="1252764"/>
            <a:ext cx="0" cy="4494038"/>
          </a:xfrm>
          <a:prstGeom prst="line">
            <a:avLst/>
          </a:prstGeom>
          <a:ln w="12700" cmpd="sng">
            <a:solidFill>
              <a:srgbClr val="000000"/>
            </a:solidFill>
          </a:ln>
          <a:effectLst/>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1768876" y="1252764"/>
            <a:ext cx="0" cy="4494038"/>
          </a:xfrm>
          <a:prstGeom prst="line">
            <a:avLst/>
          </a:prstGeom>
          <a:ln w="12700" cmpd="sng">
            <a:solidFill>
              <a:srgbClr val="000000"/>
            </a:solidFill>
          </a:ln>
          <a:effectLst/>
        </p:spPr>
        <p:style>
          <a:lnRef idx="2">
            <a:schemeClr val="dk1"/>
          </a:lnRef>
          <a:fillRef idx="0">
            <a:schemeClr val="dk1"/>
          </a:fillRef>
          <a:effectRef idx="1">
            <a:schemeClr val="dk1"/>
          </a:effectRef>
          <a:fontRef idx="minor">
            <a:schemeClr val="tx1"/>
          </a:fontRef>
        </p:style>
      </p:cxnSp>
      <p:pic>
        <p:nvPicPr>
          <p:cNvPr id="28" name="Picture 27"/>
          <p:cNvPicPr>
            <a:picLocks noChangeAspect="1"/>
          </p:cNvPicPr>
          <p:nvPr/>
        </p:nvPicPr>
        <p:blipFill>
          <a:blip r:embed="rId2"/>
          <a:stretch>
            <a:fillRect/>
          </a:stretch>
        </p:blipFill>
        <p:spPr>
          <a:xfrm>
            <a:off x="115467" y="2919228"/>
            <a:ext cx="1550775" cy="2036052"/>
          </a:xfrm>
          <a:prstGeom prst="rect">
            <a:avLst/>
          </a:prstGeom>
          <a:ln>
            <a:solidFill>
              <a:srgbClr val="000000"/>
            </a:solidFill>
          </a:ln>
        </p:spPr>
      </p:pic>
      <p:sp>
        <p:nvSpPr>
          <p:cNvPr id="30" name="Rectangle 29"/>
          <p:cNvSpPr/>
          <p:nvPr/>
        </p:nvSpPr>
        <p:spPr>
          <a:xfrm>
            <a:off x="0" y="1968631"/>
            <a:ext cx="1768875" cy="738664"/>
          </a:xfrm>
          <a:prstGeom prst="rect">
            <a:avLst/>
          </a:prstGeom>
        </p:spPr>
        <p:txBody>
          <a:bodyPr wrap="square">
            <a:spAutoFit/>
          </a:bodyPr>
          <a:lstStyle/>
          <a:p>
            <a:pPr algn="ctr"/>
            <a:r>
              <a:rPr lang="en-US" sz="1400" b="1" dirty="0" smtClean="0"/>
              <a:t>Massive </a:t>
            </a:r>
            <a:r>
              <a:rPr lang="en-US" sz="1400" b="1" dirty="0" err="1" smtClean="0"/>
              <a:t>bioturbated</a:t>
            </a:r>
            <a:r>
              <a:rPr lang="en-US" sz="1400" b="1" dirty="0" smtClean="0"/>
              <a:t> diatomaceous mudstone</a:t>
            </a:r>
            <a:endParaRPr lang="en-US" sz="1400" b="1" dirty="0"/>
          </a:p>
        </p:txBody>
      </p:sp>
      <p:sp>
        <p:nvSpPr>
          <p:cNvPr id="32" name="TextBox 31"/>
          <p:cNvSpPr txBox="1"/>
          <p:nvPr/>
        </p:nvSpPr>
        <p:spPr>
          <a:xfrm>
            <a:off x="235758" y="4995128"/>
            <a:ext cx="1339734" cy="461665"/>
          </a:xfrm>
          <a:prstGeom prst="rect">
            <a:avLst/>
          </a:prstGeom>
          <a:noFill/>
        </p:spPr>
        <p:txBody>
          <a:bodyPr wrap="square" rtlCol="0">
            <a:spAutoFit/>
          </a:bodyPr>
          <a:lstStyle/>
          <a:p>
            <a:pPr algn="ctr"/>
            <a:r>
              <a:rPr lang="en-US" sz="1200" dirty="0" err="1" smtClean="0"/>
              <a:t>Newlove</a:t>
            </a:r>
            <a:r>
              <a:rPr lang="en-US" sz="1200" dirty="0" smtClean="0"/>
              <a:t> 76-RD1</a:t>
            </a:r>
          </a:p>
          <a:p>
            <a:pPr algn="ctr"/>
            <a:r>
              <a:rPr lang="en-US" sz="1200" dirty="0" smtClean="0"/>
              <a:t>Depth: 535’</a:t>
            </a:r>
            <a:endParaRPr lang="en-US" sz="1200" dirty="0"/>
          </a:p>
        </p:txBody>
      </p:sp>
      <p:sp>
        <p:nvSpPr>
          <p:cNvPr id="33" name="Rectangle 32"/>
          <p:cNvSpPr/>
          <p:nvPr/>
        </p:nvSpPr>
        <p:spPr>
          <a:xfrm>
            <a:off x="1768876" y="1979171"/>
            <a:ext cx="1911556" cy="3046987"/>
          </a:xfrm>
          <a:prstGeom prst="rect">
            <a:avLst/>
          </a:prstGeom>
        </p:spPr>
        <p:txBody>
          <a:bodyPr wrap="square">
            <a:spAutoFit/>
          </a:bodyPr>
          <a:lstStyle/>
          <a:p>
            <a:pPr marL="171450" indent="-171450">
              <a:buFont typeface="Arial"/>
              <a:buChar char="•"/>
            </a:pPr>
            <a:r>
              <a:rPr lang="en-US" sz="1200" dirty="0" smtClean="0"/>
              <a:t>Dark brown massive </a:t>
            </a:r>
            <a:r>
              <a:rPr lang="en-US" sz="1200" dirty="0" err="1" smtClean="0"/>
              <a:t>bioturbated</a:t>
            </a:r>
            <a:r>
              <a:rPr lang="en-US" sz="1200" dirty="0" smtClean="0"/>
              <a:t> diatomaceous mudstone, weak mud-like texture, indistinct discontinuous bedding</a:t>
            </a:r>
          </a:p>
          <a:p>
            <a:endParaRPr lang="en-US" sz="1200" dirty="0" smtClean="0"/>
          </a:p>
          <a:p>
            <a:pPr marL="171450" indent="-171450">
              <a:buFont typeface="Arial"/>
              <a:buChar char="•"/>
            </a:pPr>
            <a:r>
              <a:rPr lang="en-US" sz="1200" dirty="0"/>
              <a:t>Primarily composed of </a:t>
            </a:r>
            <a:r>
              <a:rPr lang="en-US" sz="1200" dirty="0" smtClean="0"/>
              <a:t>opal</a:t>
            </a:r>
            <a:r>
              <a:rPr lang="en-US" sz="1200" dirty="0"/>
              <a:t>-A (67.3%), p</a:t>
            </a:r>
            <a:r>
              <a:rPr lang="en-US" sz="1200" dirty="0" smtClean="0"/>
              <a:t>lagioclase </a:t>
            </a:r>
            <a:r>
              <a:rPr lang="en-US" sz="1200" dirty="0"/>
              <a:t>(10.8%), </a:t>
            </a:r>
            <a:r>
              <a:rPr lang="en-US" sz="1200" dirty="0" err="1" smtClean="0"/>
              <a:t>illite</a:t>
            </a:r>
            <a:r>
              <a:rPr lang="en-US" sz="1200" dirty="0" smtClean="0"/>
              <a:t> </a:t>
            </a:r>
            <a:r>
              <a:rPr lang="en-US" sz="1200" dirty="0"/>
              <a:t>&amp; </a:t>
            </a:r>
            <a:r>
              <a:rPr lang="en-US" sz="1200" dirty="0" smtClean="0"/>
              <a:t>mica </a:t>
            </a:r>
            <a:r>
              <a:rPr lang="en-US" sz="1200" dirty="0"/>
              <a:t>(7.2%), minor </a:t>
            </a:r>
            <a:r>
              <a:rPr lang="en-US" sz="1200" dirty="0" smtClean="0"/>
              <a:t>k-feldspar </a:t>
            </a:r>
            <a:r>
              <a:rPr lang="en-US" sz="1200" dirty="0"/>
              <a:t>(2.2%), and trace amounts of </a:t>
            </a:r>
            <a:r>
              <a:rPr lang="en-US" sz="1200" dirty="0" smtClean="0"/>
              <a:t>kaolinite </a:t>
            </a:r>
            <a:r>
              <a:rPr lang="en-US" sz="1200" dirty="0"/>
              <a:t>(0.5%), and </a:t>
            </a:r>
            <a:r>
              <a:rPr lang="en-US" sz="1200" dirty="0" smtClean="0"/>
              <a:t>chlorite </a:t>
            </a:r>
            <a:r>
              <a:rPr lang="en-US" sz="1200" dirty="0"/>
              <a:t>(0.4%)</a:t>
            </a:r>
          </a:p>
          <a:p>
            <a:pPr marL="171450" indent="-171450">
              <a:buFont typeface="Arial"/>
              <a:buChar char="•"/>
            </a:pPr>
            <a:endParaRPr lang="en-US" sz="1200" dirty="0"/>
          </a:p>
        </p:txBody>
      </p:sp>
      <p:sp>
        <p:nvSpPr>
          <p:cNvPr id="36" name="Rectangle 35"/>
          <p:cNvSpPr/>
          <p:nvPr/>
        </p:nvSpPr>
        <p:spPr>
          <a:xfrm>
            <a:off x="3653725" y="1996578"/>
            <a:ext cx="1706271" cy="1938992"/>
          </a:xfrm>
          <a:prstGeom prst="rect">
            <a:avLst/>
          </a:prstGeom>
        </p:spPr>
        <p:txBody>
          <a:bodyPr wrap="square">
            <a:spAutoFit/>
          </a:bodyPr>
          <a:lstStyle/>
          <a:p>
            <a:pPr marL="171450" indent="-171450">
              <a:buFont typeface="Arial"/>
              <a:buChar char="•"/>
            </a:pPr>
            <a:r>
              <a:rPr lang="en-US" sz="1200" dirty="0" smtClean="0"/>
              <a:t>Will complete by end of October-early November</a:t>
            </a:r>
          </a:p>
          <a:p>
            <a:pPr marL="171450" indent="-171450">
              <a:buFont typeface="Arial"/>
              <a:buChar char="•"/>
            </a:pPr>
            <a:endParaRPr lang="en-US" sz="1200" dirty="0" smtClean="0"/>
          </a:p>
          <a:p>
            <a:pPr marL="171450" indent="-171450">
              <a:buFont typeface="Arial"/>
              <a:buChar char="•"/>
            </a:pPr>
            <a:r>
              <a:rPr lang="en-US" sz="1200" dirty="0" smtClean="0"/>
              <a:t>SEM will show the </a:t>
            </a:r>
            <a:r>
              <a:rPr lang="en-US" sz="1200" dirty="0" err="1" smtClean="0"/>
              <a:t>microfabric</a:t>
            </a:r>
            <a:r>
              <a:rPr lang="en-US" sz="1200" dirty="0" smtClean="0"/>
              <a:t>, morphology, packing, fragmentation of diatoms and matrix content of the unit </a:t>
            </a:r>
            <a:endParaRPr lang="en-US" sz="1200" dirty="0"/>
          </a:p>
        </p:txBody>
      </p:sp>
      <p:sp>
        <p:nvSpPr>
          <p:cNvPr id="37" name="Rectangle 36"/>
          <p:cNvSpPr/>
          <p:nvPr/>
        </p:nvSpPr>
        <p:spPr>
          <a:xfrm>
            <a:off x="5256866" y="2004510"/>
            <a:ext cx="1923782" cy="1938992"/>
          </a:xfrm>
          <a:prstGeom prst="rect">
            <a:avLst/>
          </a:prstGeom>
        </p:spPr>
        <p:txBody>
          <a:bodyPr wrap="square">
            <a:spAutoFit/>
          </a:bodyPr>
          <a:lstStyle/>
          <a:p>
            <a:pPr marL="171450" indent="-171450">
              <a:buFont typeface="Arial"/>
              <a:buChar char="•"/>
            </a:pPr>
            <a:r>
              <a:rPr lang="en-US" sz="1200" dirty="0" smtClean="0"/>
              <a:t>Unit represents a relatively low gamma ray signature (ranging from approximately 43 to 50 API)</a:t>
            </a:r>
          </a:p>
          <a:p>
            <a:endParaRPr lang="en-US" sz="1200" dirty="0" smtClean="0"/>
          </a:p>
          <a:p>
            <a:pPr marL="171450" indent="-171450">
              <a:buFont typeface="Arial"/>
              <a:buChar char="•"/>
            </a:pPr>
            <a:r>
              <a:rPr lang="en-US" sz="1200" dirty="0" smtClean="0"/>
              <a:t>Unit represents a  relatively low resistivity (RHOB) signature (approximately 2.4 G/C3)</a:t>
            </a:r>
            <a:endParaRPr lang="en-US" sz="1200" dirty="0"/>
          </a:p>
        </p:txBody>
      </p:sp>
      <p:pic>
        <p:nvPicPr>
          <p:cNvPr id="39" name="Picture 38"/>
          <p:cNvPicPr>
            <a:picLocks noChangeAspect="1"/>
          </p:cNvPicPr>
          <p:nvPr/>
        </p:nvPicPr>
        <p:blipFill>
          <a:blip r:embed="rId3"/>
          <a:stretch>
            <a:fillRect/>
          </a:stretch>
        </p:blipFill>
        <p:spPr>
          <a:xfrm>
            <a:off x="5353372" y="4519029"/>
            <a:ext cx="1788638" cy="882500"/>
          </a:xfrm>
          <a:prstGeom prst="rect">
            <a:avLst/>
          </a:prstGeom>
          <a:ln>
            <a:solidFill>
              <a:srgbClr val="000000"/>
            </a:solidFill>
          </a:ln>
        </p:spPr>
      </p:pic>
      <p:cxnSp>
        <p:nvCxnSpPr>
          <p:cNvPr id="40" name="Straight Connector 39"/>
          <p:cNvCxnSpPr/>
          <p:nvPr/>
        </p:nvCxnSpPr>
        <p:spPr>
          <a:xfrm>
            <a:off x="5353614" y="4441300"/>
            <a:ext cx="539215" cy="0"/>
          </a:xfrm>
          <a:prstGeom prst="line">
            <a:avLst/>
          </a:prstGeom>
          <a:ln w="9525" cmpd="sng"/>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5234737" y="4177338"/>
            <a:ext cx="355566" cy="246221"/>
          </a:xfrm>
          <a:prstGeom prst="rect">
            <a:avLst/>
          </a:prstGeom>
          <a:noFill/>
        </p:spPr>
        <p:txBody>
          <a:bodyPr wrap="square" rtlCol="0">
            <a:spAutoFit/>
          </a:bodyPr>
          <a:lstStyle/>
          <a:p>
            <a:r>
              <a:rPr lang="en-US" sz="1000" dirty="0"/>
              <a:t>0</a:t>
            </a:r>
          </a:p>
        </p:txBody>
      </p:sp>
      <p:sp>
        <p:nvSpPr>
          <p:cNvPr id="42" name="TextBox 41"/>
          <p:cNvSpPr txBox="1"/>
          <p:nvPr/>
        </p:nvSpPr>
        <p:spPr>
          <a:xfrm>
            <a:off x="5690235" y="4184837"/>
            <a:ext cx="624837" cy="246221"/>
          </a:xfrm>
          <a:prstGeom prst="rect">
            <a:avLst/>
          </a:prstGeom>
          <a:noFill/>
        </p:spPr>
        <p:txBody>
          <a:bodyPr wrap="square" rtlCol="0">
            <a:spAutoFit/>
          </a:bodyPr>
          <a:lstStyle/>
          <a:p>
            <a:r>
              <a:rPr lang="en-US" sz="1000" dirty="0" smtClean="0"/>
              <a:t>150</a:t>
            </a:r>
            <a:endParaRPr lang="en-US" sz="1000" dirty="0"/>
          </a:p>
        </p:txBody>
      </p:sp>
      <p:cxnSp>
        <p:nvCxnSpPr>
          <p:cNvPr id="44" name="Straight Connector 43"/>
          <p:cNvCxnSpPr/>
          <p:nvPr/>
        </p:nvCxnSpPr>
        <p:spPr>
          <a:xfrm>
            <a:off x="5353372" y="4386450"/>
            <a:ext cx="0" cy="96971"/>
          </a:xfrm>
          <a:prstGeom prst="line">
            <a:avLst/>
          </a:prstGeom>
          <a:ln w="9525" cmpd="sng"/>
        </p:spPr>
        <p:style>
          <a:lnRef idx="2">
            <a:schemeClr val="dk1"/>
          </a:lnRef>
          <a:fillRef idx="0">
            <a:schemeClr val="dk1"/>
          </a:fillRef>
          <a:effectRef idx="1">
            <a:schemeClr val="dk1"/>
          </a:effectRef>
          <a:fontRef idx="minor">
            <a:schemeClr val="tx1"/>
          </a:fontRef>
        </p:style>
      </p:cxnSp>
      <p:sp>
        <p:nvSpPr>
          <p:cNvPr id="47" name="Rectangle 46"/>
          <p:cNvSpPr/>
          <p:nvPr/>
        </p:nvSpPr>
        <p:spPr>
          <a:xfrm>
            <a:off x="5404273" y="4180314"/>
            <a:ext cx="377026" cy="276999"/>
          </a:xfrm>
          <a:prstGeom prst="rect">
            <a:avLst/>
          </a:prstGeom>
        </p:spPr>
        <p:txBody>
          <a:bodyPr wrap="none">
            <a:spAutoFit/>
          </a:bodyPr>
          <a:lstStyle/>
          <a:p>
            <a:r>
              <a:rPr lang="en-US" sz="1200" dirty="0" smtClean="0">
                <a:solidFill>
                  <a:srgbClr val="FF0000"/>
                </a:solidFill>
              </a:rPr>
              <a:t>GR</a:t>
            </a:r>
            <a:endParaRPr lang="en-US" sz="1200" dirty="0">
              <a:solidFill>
                <a:srgbClr val="FF0000"/>
              </a:solidFill>
            </a:endParaRPr>
          </a:p>
        </p:txBody>
      </p:sp>
      <p:cxnSp>
        <p:nvCxnSpPr>
          <p:cNvPr id="49" name="Straight Connector 48"/>
          <p:cNvCxnSpPr/>
          <p:nvPr/>
        </p:nvCxnSpPr>
        <p:spPr>
          <a:xfrm>
            <a:off x="5896230" y="4383275"/>
            <a:ext cx="0" cy="96971"/>
          </a:xfrm>
          <a:prstGeom prst="line">
            <a:avLst/>
          </a:prstGeom>
          <a:ln w="9525" cmpd="sng"/>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a:off x="6053207" y="4439999"/>
            <a:ext cx="1088803" cy="1301"/>
          </a:xfrm>
          <a:prstGeom prst="line">
            <a:avLst/>
          </a:prstGeom>
          <a:ln w="9525" cmpd="sng"/>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5927980" y="4184685"/>
            <a:ext cx="355566" cy="246221"/>
          </a:xfrm>
          <a:prstGeom prst="rect">
            <a:avLst/>
          </a:prstGeom>
          <a:noFill/>
        </p:spPr>
        <p:txBody>
          <a:bodyPr wrap="square" rtlCol="0">
            <a:spAutoFit/>
          </a:bodyPr>
          <a:lstStyle/>
          <a:p>
            <a:r>
              <a:rPr lang="en-US" sz="1000" dirty="0" smtClean="0"/>
              <a:t>2</a:t>
            </a:r>
            <a:endParaRPr lang="en-US" sz="1000" dirty="0"/>
          </a:p>
        </p:txBody>
      </p:sp>
      <p:cxnSp>
        <p:nvCxnSpPr>
          <p:cNvPr id="52" name="Straight Connector 51"/>
          <p:cNvCxnSpPr/>
          <p:nvPr/>
        </p:nvCxnSpPr>
        <p:spPr>
          <a:xfrm>
            <a:off x="6052965" y="4385149"/>
            <a:ext cx="0" cy="96971"/>
          </a:xfrm>
          <a:prstGeom prst="line">
            <a:avLst/>
          </a:prstGeom>
          <a:ln w="9525" cmpd="sng"/>
        </p:spPr>
        <p:style>
          <a:lnRef idx="2">
            <a:schemeClr val="dk1"/>
          </a:lnRef>
          <a:fillRef idx="0">
            <a:schemeClr val="dk1"/>
          </a:fillRef>
          <a:effectRef idx="1">
            <a:schemeClr val="dk1"/>
          </a:effectRef>
          <a:fontRef idx="minor">
            <a:schemeClr val="tx1"/>
          </a:fontRef>
        </p:style>
      </p:cxnSp>
      <p:sp>
        <p:nvSpPr>
          <p:cNvPr id="53" name="Rectangle 52"/>
          <p:cNvSpPr/>
          <p:nvPr/>
        </p:nvSpPr>
        <p:spPr>
          <a:xfrm>
            <a:off x="6142738" y="4168592"/>
            <a:ext cx="902811" cy="276999"/>
          </a:xfrm>
          <a:prstGeom prst="rect">
            <a:avLst/>
          </a:prstGeom>
        </p:spPr>
        <p:txBody>
          <a:bodyPr wrap="none">
            <a:spAutoFit/>
          </a:bodyPr>
          <a:lstStyle/>
          <a:p>
            <a:r>
              <a:rPr lang="en-US" sz="1200" dirty="0" smtClean="0">
                <a:solidFill>
                  <a:srgbClr val="FF0000"/>
                </a:solidFill>
              </a:rPr>
              <a:t>RHOB G/C3 </a:t>
            </a:r>
            <a:endParaRPr lang="en-US" sz="1200" dirty="0">
              <a:solidFill>
                <a:srgbClr val="FF0000"/>
              </a:solidFill>
            </a:endParaRPr>
          </a:p>
        </p:txBody>
      </p:sp>
      <p:cxnSp>
        <p:nvCxnSpPr>
          <p:cNvPr id="54" name="Straight Connector 53"/>
          <p:cNvCxnSpPr/>
          <p:nvPr/>
        </p:nvCxnSpPr>
        <p:spPr>
          <a:xfrm>
            <a:off x="7142010" y="4381974"/>
            <a:ext cx="0" cy="96971"/>
          </a:xfrm>
          <a:prstGeom prst="line">
            <a:avLst/>
          </a:prstGeom>
          <a:ln w="9525" cmpd="sng"/>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7017054" y="4188729"/>
            <a:ext cx="355566" cy="246221"/>
          </a:xfrm>
          <a:prstGeom prst="rect">
            <a:avLst/>
          </a:prstGeom>
          <a:noFill/>
        </p:spPr>
        <p:txBody>
          <a:bodyPr wrap="square" rtlCol="0">
            <a:spAutoFit/>
          </a:bodyPr>
          <a:lstStyle/>
          <a:p>
            <a:r>
              <a:rPr lang="en-US" sz="1000" dirty="0" smtClean="0"/>
              <a:t>3</a:t>
            </a:r>
            <a:endParaRPr lang="en-US" sz="1000" dirty="0"/>
          </a:p>
        </p:txBody>
      </p:sp>
      <p:sp>
        <p:nvSpPr>
          <p:cNvPr id="59" name="Rectangle 58"/>
          <p:cNvSpPr/>
          <p:nvPr/>
        </p:nvSpPr>
        <p:spPr>
          <a:xfrm>
            <a:off x="5353614" y="4956496"/>
            <a:ext cx="1808080" cy="160324"/>
          </a:xfrm>
          <a:prstGeom prst="rect">
            <a:avLst/>
          </a:prstGeom>
          <a:solidFill>
            <a:srgbClr val="FFFF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7161694" y="2010964"/>
            <a:ext cx="1982305" cy="3416319"/>
          </a:xfrm>
          <a:prstGeom prst="rect">
            <a:avLst/>
          </a:prstGeom>
          <a:noFill/>
        </p:spPr>
        <p:txBody>
          <a:bodyPr wrap="square" rtlCol="0">
            <a:spAutoFit/>
          </a:bodyPr>
          <a:lstStyle/>
          <a:p>
            <a:pPr marL="285750" indent="-285750">
              <a:buFont typeface="Arial"/>
              <a:buChar char="•"/>
            </a:pPr>
            <a:r>
              <a:rPr lang="en-US" sz="1200" dirty="0" smtClean="0"/>
              <a:t>The </a:t>
            </a:r>
            <a:r>
              <a:rPr lang="en-US" sz="1200" dirty="0" err="1" smtClean="0"/>
              <a:t>bioturbated</a:t>
            </a:r>
            <a:r>
              <a:rPr lang="en-US" sz="1200" dirty="0" smtClean="0"/>
              <a:t> and massive characteristics of this unit likely resulted from deposition in an aerobic environment with a weak to non-developed oxygen minimum zone</a:t>
            </a:r>
          </a:p>
          <a:p>
            <a:endParaRPr lang="en-US" sz="1200" dirty="0" smtClean="0"/>
          </a:p>
          <a:p>
            <a:pPr marL="285750" indent="-285750">
              <a:buFont typeface="Arial"/>
              <a:buChar char="•"/>
            </a:pPr>
            <a:r>
              <a:rPr lang="en-US" sz="1200" dirty="0" smtClean="0"/>
              <a:t>In addition, a high sedimentation rate and an abundant bottom dwelling marine ecosystem could have attributed to the unit’s characteristics</a:t>
            </a:r>
          </a:p>
          <a:p>
            <a:pPr marL="285750" indent="-285750">
              <a:buFont typeface="Arial"/>
              <a:buChar char="•"/>
            </a:pPr>
            <a:endParaRPr lang="en-US" sz="1200" dirty="0"/>
          </a:p>
          <a:p>
            <a:endParaRPr lang="en-US" sz="1200" dirty="0" smtClean="0"/>
          </a:p>
        </p:txBody>
      </p:sp>
    </p:spTree>
    <p:extLst>
      <p:ext uri="{BB962C8B-B14F-4D97-AF65-F5344CB8AC3E}">
        <p14:creationId xmlns:p14="http://schemas.microsoft.com/office/powerpoint/2010/main" val="36213377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586" y="173848"/>
            <a:ext cx="8895413" cy="523220"/>
          </a:xfrm>
          <a:prstGeom prst="rect">
            <a:avLst/>
          </a:prstGeom>
        </p:spPr>
        <p:txBody>
          <a:bodyPr wrap="square">
            <a:spAutoFit/>
          </a:bodyPr>
          <a:lstStyle/>
          <a:p>
            <a:r>
              <a:rPr lang="en-US" sz="2800" b="1" dirty="0" smtClean="0">
                <a:solidFill>
                  <a:srgbClr val="110951"/>
                </a:solidFill>
              </a:rPr>
              <a:t>Questions- Application for Petroleum Development</a:t>
            </a:r>
            <a:endParaRPr lang="en-US" sz="2800" dirty="0"/>
          </a:p>
        </p:txBody>
      </p:sp>
      <p:sp>
        <p:nvSpPr>
          <p:cNvPr id="6" name="Rectangle 5"/>
          <p:cNvSpPr/>
          <p:nvPr/>
        </p:nvSpPr>
        <p:spPr>
          <a:xfrm>
            <a:off x="164624" y="989108"/>
            <a:ext cx="8854438" cy="5016758"/>
          </a:xfrm>
          <a:prstGeom prst="rect">
            <a:avLst/>
          </a:prstGeom>
        </p:spPr>
        <p:txBody>
          <a:bodyPr wrap="square">
            <a:spAutoFit/>
          </a:bodyPr>
          <a:lstStyle/>
          <a:p>
            <a:pPr marL="342900" lvl="0" indent="-342900">
              <a:buFont typeface="+mj-lt"/>
              <a:buAutoNum type="arabicPeriod"/>
            </a:pPr>
            <a:endParaRPr lang="en-US" sz="2000" dirty="0" smtClean="0"/>
          </a:p>
          <a:p>
            <a:pPr marL="342900" lvl="0" indent="-342900">
              <a:buFont typeface="+mj-lt"/>
              <a:buAutoNum type="arabicPeriod"/>
            </a:pPr>
            <a:r>
              <a:rPr lang="en-US" sz="2000" dirty="0" smtClean="0"/>
              <a:t>Are the conglomerate units major conduits for oil migration and charging the Sisquoc Formation diatomites from the Monterey?</a:t>
            </a:r>
          </a:p>
          <a:p>
            <a:pPr lvl="0"/>
            <a:endParaRPr lang="en-US" sz="2000" dirty="0"/>
          </a:p>
          <a:p>
            <a:pPr marL="342900" lvl="0" indent="-342900">
              <a:buFont typeface="+mj-lt"/>
              <a:buAutoNum type="arabicPeriod"/>
            </a:pPr>
            <a:r>
              <a:rPr lang="en-US" sz="2000" dirty="0" smtClean="0"/>
              <a:t>How laterally continuous are these conglomerate units? And in what direction?</a:t>
            </a:r>
          </a:p>
          <a:p>
            <a:pPr marL="342900" lvl="0" indent="-342900">
              <a:buFont typeface="+mj-lt"/>
              <a:buAutoNum type="arabicPeriod"/>
            </a:pPr>
            <a:endParaRPr lang="en-US" sz="2000" dirty="0"/>
          </a:p>
          <a:p>
            <a:pPr marL="342900" lvl="0" indent="-342900">
              <a:buFont typeface="+mj-lt"/>
              <a:buAutoNum type="arabicPeriod"/>
            </a:pPr>
            <a:r>
              <a:rPr lang="en-US" sz="2000" dirty="0" smtClean="0"/>
              <a:t>Did they occur in a certain stage and location on the paleo-bathymetric ridge?</a:t>
            </a:r>
          </a:p>
          <a:p>
            <a:pPr marL="342900" lvl="0" indent="-342900">
              <a:buFont typeface="+mj-lt"/>
              <a:buAutoNum type="arabicPeriod"/>
            </a:pPr>
            <a:endParaRPr lang="en-US" sz="2000" dirty="0"/>
          </a:p>
          <a:p>
            <a:pPr marL="342900" indent="-342900">
              <a:buFont typeface="+mj-lt"/>
              <a:buAutoNum type="arabicPeriod"/>
            </a:pPr>
            <a:r>
              <a:rPr lang="en-US" sz="2000" dirty="0" smtClean="0"/>
              <a:t>Does total thickness of </a:t>
            </a:r>
            <a:r>
              <a:rPr lang="en-US" sz="2000" dirty="0"/>
              <a:t>conglomerate </a:t>
            </a:r>
            <a:r>
              <a:rPr lang="en-US" sz="2000" dirty="0" smtClean="0"/>
              <a:t>beds correlate </a:t>
            </a:r>
            <a:r>
              <a:rPr lang="en-US" sz="2000" dirty="0"/>
              <a:t>with </a:t>
            </a:r>
            <a:r>
              <a:rPr lang="en-US" sz="2000" dirty="0" smtClean="0"/>
              <a:t>high oil </a:t>
            </a:r>
            <a:r>
              <a:rPr lang="en-US" sz="2000" dirty="0"/>
              <a:t>saturation</a:t>
            </a:r>
            <a:r>
              <a:rPr lang="en-US" sz="2000" dirty="0" smtClean="0"/>
              <a:t>?</a:t>
            </a:r>
          </a:p>
          <a:p>
            <a:pPr marL="342900" indent="-342900">
              <a:buFont typeface="+mj-lt"/>
              <a:buAutoNum type="arabicPeriod"/>
            </a:pPr>
            <a:endParaRPr lang="en-US" sz="2000" smtClean="0"/>
          </a:p>
          <a:p>
            <a:pPr marL="342900" indent="-342900">
              <a:buFont typeface="+mj-lt"/>
              <a:buAutoNum type="arabicPeriod"/>
            </a:pPr>
            <a:r>
              <a:rPr lang="en-US" sz="2000" smtClean="0"/>
              <a:t>Do massive and laminated diatomites have different physical properties?</a:t>
            </a:r>
          </a:p>
          <a:p>
            <a:pPr marL="342900" indent="-342900">
              <a:buFont typeface="+mj-lt"/>
              <a:buAutoNum type="arabicPeriod"/>
            </a:pPr>
            <a:endParaRPr lang="en-US" sz="2000" smtClean="0"/>
          </a:p>
          <a:p>
            <a:pPr marL="342900" lvl="0" indent="-342900">
              <a:buFont typeface="+mj-lt"/>
              <a:buAutoNum type="arabicPeriod"/>
            </a:pPr>
            <a:r>
              <a:rPr lang="en-US" sz="2000" smtClean="0"/>
              <a:t>Do they occur in certain stratigraphic positions or locations on the paleo-bathymetric ridge?</a:t>
            </a:r>
          </a:p>
          <a:p>
            <a:pPr marL="342900" indent="-342900">
              <a:buFont typeface="+mj-lt"/>
              <a:buAutoNum type="arabicPeriod"/>
            </a:pPr>
            <a:endParaRPr lang="en-US" sz="2000" smtClean="0"/>
          </a:p>
          <a:p>
            <a:pPr marL="342900" indent="-342900">
              <a:buFont typeface="+mj-lt"/>
              <a:buAutoNum type="arabicPeriod"/>
            </a:pPr>
            <a:r>
              <a:rPr lang="en-US" sz="2000" smtClean="0"/>
              <a:t>What is the significance of minor amounts of opal-CT in Stokes well?</a:t>
            </a:r>
            <a:endParaRPr lang="en-US" sz="2000" dirty="0" smtClean="0"/>
          </a:p>
        </p:txBody>
      </p:sp>
    </p:spTree>
    <p:extLst>
      <p:ext uri="{BB962C8B-B14F-4D97-AF65-F5344CB8AC3E}">
        <p14:creationId xmlns:p14="http://schemas.microsoft.com/office/powerpoint/2010/main" val="19669931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Differentiating the Monterey and </a:t>
            </a:r>
            <a:r>
              <a:rPr lang="en-US" sz="3200" b="1" dirty="0" err="1" smtClean="0">
                <a:solidFill>
                  <a:srgbClr val="110951"/>
                </a:solidFill>
              </a:rPr>
              <a:t>Sisquoc</a:t>
            </a:r>
            <a:r>
              <a:rPr lang="en-US" sz="3200" b="1" dirty="0" smtClean="0">
                <a:solidFill>
                  <a:srgbClr val="110951"/>
                </a:solidFill>
              </a:rPr>
              <a:t> </a:t>
            </a:r>
            <a:r>
              <a:rPr lang="en-US" sz="3200" b="1" dirty="0" err="1" smtClean="0">
                <a:solidFill>
                  <a:srgbClr val="110951"/>
                </a:solidFill>
              </a:rPr>
              <a:t>Fms</a:t>
            </a:r>
            <a:r>
              <a:rPr lang="en-US" sz="3200" b="1" dirty="0" smtClean="0">
                <a:solidFill>
                  <a:srgbClr val="110951"/>
                </a:solidFill>
              </a:rPr>
              <a:t>.</a:t>
            </a:r>
            <a:endParaRPr lang="en-US" sz="3200" dirty="0"/>
          </a:p>
        </p:txBody>
      </p:sp>
      <p:pic>
        <p:nvPicPr>
          <p:cNvPr id="5" name="Picture 4" descr="Screen Shot 2013-10-06 at 10.14.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732" y="1098218"/>
            <a:ext cx="3829756" cy="4884893"/>
          </a:xfrm>
          <a:prstGeom prst="rect">
            <a:avLst/>
          </a:prstGeom>
          <a:ln>
            <a:solidFill>
              <a:srgbClr val="000000"/>
            </a:solidFill>
          </a:ln>
        </p:spPr>
      </p:pic>
      <p:sp>
        <p:nvSpPr>
          <p:cNvPr id="6" name="Rectangle 5"/>
          <p:cNvSpPr/>
          <p:nvPr/>
        </p:nvSpPr>
        <p:spPr>
          <a:xfrm>
            <a:off x="70554" y="911797"/>
            <a:ext cx="4992289" cy="6832641"/>
          </a:xfrm>
          <a:prstGeom prst="rect">
            <a:avLst/>
          </a:prstGeom>
        </p:spPr>
        <p:txBody>
          <a:bodyPr wrap="square">
            <a:spAutoFit/>
          </a:bodyPr>
          <a:lstStyle/>
          <a:p>
            <a:endParaRPr lang="en-US" dirty="0"/>
          </a:p>
          <a:p>
            <a:pPr marL="342900" indent="-342900">
              <a:buFont typeface="Arial"/>
              <a:buChar char="•"/>
            </a:pPr>
            <a:r>
              <a:rPr lang="en-US" b="1" dirty="0" smtClean="0"/>
              <a:t>Upper Monterey Formation</a:t>
            </a:r>
          </a:p>
          <a:p>
            <a:r>
              <a:rPr lang="en-US" dirty="0"/>
              <a:t>	</a:t>
            </a:r>
            <a:r>
              <a:rPr lang="en-US" dirty="0" smtClean="0"/>
              <a:t>	-41% detritus &amp; 56% Silica</a:t>
            </a:r>
          </a:p>
          <a:p>
            <a:r>
              <a:rPr lang="en-US" dirty="0"/>
              <a:t>	</a:t>
            </a:r>
            <a:r>
              <a:rPr lang="en-US" dirty="0" smtClean="0"/>
              <a:t>	-Highly siliceous sedimentation</a:t>
            </a:r>
          </a:p>
          <a:p>
            <a:r>
              <a:rPr lang="en-US" dirty="0"/>
              <a:t>	</a:t>
            </a:r>
            <a:r>
              <a:rPr lang="en-US" dirty="0" smtClean="0"/>
              <a:t>	-Laminated strata</a:t>
            </a:r>
          </a:p>
          <a:p>
            <a:r>
              <a:rPr lang="en-US" dirty="0"/>
              <a:t>	</a:t>
            </a:r>
            <a:r>
              <a:rPr lang="en-US" dirty="0" smtClean="0"/>
              <a:t>	-Lower accumulation rates</a:t>
            </a:r>
          </a:p>
          <a:p>
            <a:endParaRPr lang="en-US" dirty="0"/>
          </a:p>
          <a:p>
            <a:pPr marL="285750" indent="-285750">
              <a:buFont typeface="Arial"/>
              <a:buChar char="•"/>
            </a:pPr>
            <a:r>
              <a:rPr lang="en-US" b="1" dirty="0" err="1" smtClean="0"/>
              <a:t>Sisquoc</a:t>
            </a:r>
            <a:r>
              <a:rPr lang="en-US" b="1" dirty="0" smtClean="0"/>
              <a:t> Formation</a:t>
            </a:r>
            <a:endParaRPr lang="en-US" b="1" dirty="0"/>
          </a:p>
          <a:p>
            <a:r>
              <a:rPr lang="en-US" dirty="0" smtClean="0"/>
              <a:t>		-56% detritus &amp; 41% silica</a:t>
            </a:r>
            <a:endParaRPr lang="en-US" dirty="0"/>
          </a:p>
          <a:p>
            <a:r>
              <a:rPr lang="en-US" dirty="0"/>
              <a:t>		</a:t>
            </a:r>
            <a:r>
              <a:rPr lang="en-US" dirty="0" smtClean="0"/>
              <a:t>-Consist of predominantly massive 			  diatomaceous mudstone</a:t>
            </a:r>
            <a:endParaRPr lang="en-US" dirty="0"/>
          </a:p>
          <a:p>
            <a:r>
              <a:rPr lang="en-US" dirty="0"/>
              <a:t>		</a:t>
            </a:r>
            <a:r>
              <a:rPr lang="en-US" dirty="0" smtClean="0"/>
              <a:t>-</a:t>
            </a:r>
            <a:r>
              <a:rPr lang="en-US" dirty="0"/>
              <a:t>M</a:t>
            </a:r>
            <a:r>
              <a:rPr lang="en-US" dirty="0" smtClean="0"/>
              <a:t>assive to laminated strata</a:t>
            </a:r>
            <a:endParaRPr lang="en-US" dirty="0"/>
          </a:p>
          <a:p>
            <a:r>
              <a:rPr lang="en-US" dirty="0"/>
              <a:t>		</a:t>
            </a:r>
            <a:r>
              <a:rPr lang="en-US" dirty="0" smtClean="0"/>
              <a:t>-Higher accumulation rates</a:t>
            </a:r>
            <a:endParaRPr lang="en-US" dirty="0"/>
          </a:p>
          <a:p>
            <a:endParaRPr lang="en-US" dirty="0" smtClean="0"/>
          </a:p>
          <a:p>
            <a:pPr marL="285750" indent="-285750">
              <a:buFont typeface="Arial"/>
              <a:buChar char="•"/>
            </a:pPr>
            <a:r>
              <a:rPr lang="en-US" dirty="0"/>
              <a:t>C</a:t>
            </a:r>
            <a:r>
              <a:rPr lang="en-US" dirty="0" smtClean="0"/>
              <a:t>ontact of the Monterey and </a:t>
            </a:r>
            <a:r>
              <a:rPr lang="en-US" dirty="0" err="1"/>
              <a:t>Sisquoc</a:t>
            </a:r>
            <a:r>
              <a:rPr lang="en-US" dirty="0"/>
              <a:t> </a:t>
            </a:r>
            <a:r>
              <a:rPr lang="en-US" dirty="0" smtClean="0"/>
              <a:t>Formations can </a:t>
            </a:r>
            <a:r>
              <a:rPr lang="en-US" dirty="0"/>
              <a:t>range from gradational to unconformable</a:t>
            </a:r>
          </a:p>
          <a:p>
            <a:endParaRPr lang="en-US" dirty="0"/>
          </a:p>
          <a:p>
            <a:pPr marL="342900" indent="-342900">
              <a:buFont typeface="Arial"/>
              <a:buChar char="•"/>
            </a:pPr>
            <a:endParaRPr lang="en-US" dirty="0" smtClean="0"/>
          </a:p>
          <a:p>
            <a:pPr marL="342900" indent="-342900">
              <a:buFont typeface="Arial"/>
              <a:buChar char="•"/>
            </a:pPr>
            <a:endParaRPr lang="en-US" dirty="0"/>
          </a:p>
          <a:p>
            <a:pPr marL="342900" indent="-342900">
              <a:buFont typeface="Arial"/>
              <a:buChar char="•"/>
            </a:pPr>
            <a:endParaRPr lang="en-US" sz="2000" dirty="0"/>
          </a:p>
          <a:p>
            <a:pPr marL="342900" indent="-342900">
              <a:buFont typeface="Arial"/>
              <a:buChar char="•"/>
            </a:pPr>
            <a:endParaRPr lang="en-US" sz="2000" dirty="0" smtClean="0"/>
          </a:p>
          <a:p>
            <a:pPr marL="342900" indent="-342900">
              <a:buFontTx/>
              <a:buAutoNum type="arabicParenR"/>
            </a:pPr>
            <a:endParaRPr lang="en-US" sz="2000" dirty="0" smtClean="0"/>
          </a:p>
          <a:p>
            <a:endParaRPr lang="en-US" dirty="0" smtClean="0"/>
          </a:p>
        </p:txBody>
      </p:sp>
      <p:sp>
        <p:nvSpPr>
          <p:cNvPr id="7" name="Rectangle 6"/>
          <p:cNvSpPr/>
          <p:nvPr/>
        </p:nvSpPr>
        <p:spPr>
          <a:xfrm>
            <a:off x="5481848" y="6006110"/>
            <a:ext cx="2281243" cy="276999"/>
          </a:xfrm>
          <a:prstGeom prst="rect">
            <a:avLst/>
          </a:prstGeom>
        </p:spPr>
        <p:txBody>
          <a:bodyPr wrap="none">
            <a:spAutoFit/>
          </a:bodyPr>
          <a:lstStyle/>
          <a:p>
            <a:pPr algn="ctr"/>
            <a:r>
              <a:rPr lang="en-US" sz="1200" dirty="0" smtClean="0"/>
              <a:t>(Ramirez, 1990 after </a:t>
            </a:r>
            <a:r>
              <a:rPr lang="en-US" sz="1200" dirty="0" err="1" smtClean="0"/>
              <a:t>Issacs</a:t>
            </a:r>
            <a:r>
              <a:rPr lang="en-US" sz="1200" dirty="0" smtClean="0"/>
              <a:t>, 1980)</a:t>
            </a:r>
            <a:endParaRPr lang="en-US" sz="1200" dirty="0"/>
          </a:p>
        </p:txBody>
      </p:sp>
    </p:spTree>
    <p:extLst>
      <p:ext uri="{BB962C8B-B14F-4D97-AF65-F5344CB8AC3E}">
        <p14:creationId xmlns:p14="http://schemas.microsoft.com/office/powerpoint/2010/main" val="31390802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46200"/>
            <a:ext cx="9144000" cy="4151376"/>
          </a:xfrm>
          <a:prstGeom prst="rect">
            <a:avLst/>
          </a:prstGeom>
        </p:spPr>
      </p:pic>
    </p:spTree>
    <p:extLst>
      <p:ext uri="{BB962C8B-B14F-4D97-AF65-F5344CB8AC3E}">
        <p14:creationId xmlns:p14="http://schemas.microsoft.com/office/powerpoint/2010/main" val="1343811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Presentation Outline</a:t>
            </a:r>
            <a:endParaRPr lang="en-US" sz="3200" dirty="0"/>
          </a:p>
        </p:txBody>
      </p:sp>
      <p:sp>
        <p:nvSpPr>
          <p:cNvPr id="5" name="Rectangle 4"/>
          <p:cNvSpPr/>
          <p:nvPr/>
        </p:nvSpPr>
        <p:spPr>
          <a:xfrm>
            <a:off x="553853" y="1537345"/>
            <a:ext cx="8347680" cy="2554545"/>
          </a:xfrm>
          <a:prstGeom prst="rect">
            <a:avLst/>
          </a:prstGeom>
        </p:spPr>
        <p:txBody>
          <a:bodyPr wrap="square">
            <a:spAutoFit/>
          </a:bodyPr>
          <a:lstStyle/>
          <a:p>
            <a:pPr algn="ctr"/>
            <a:r>
              <a:rPr lang="en-US" sz="3200" b="1" dirty="0" smtClean="0">
                <a:solidFill>
                  <a:srgbClr val="110951"/>
                </a:solidFill>
              </a:rPr>
              <a:t>Introduction/Purpose/Importance</a:t>
            </a:r>
            <a:endParaRPr lang="en-US" sz="3200" b="1" dirty="0">
              <a:solidFill>
                <a:srgbClr val="110951"/>
              </a:solidFill>
            </a:endParaRPr>
          </a:p>
          <a:p>
            <a:pPr algn="ctr"/>
            <a:r>
              <a:rPr lang="en-US" sz="3200" b="1" dirty="0" smtClean="0">
                <a:solidFill>
                  <a:srgbClr val="110951"/>
                </a:solidFill>
              </a:rPr>
              <a:t>Geology/Stratigraphy/Structure</a:t>
            </a:r>
          </a:p>
          <a:p>
            <a:pPr algn="ctr"/>
            <a:r>
              <a:rPr lang="en-US" sz="3200" b="1" dirty="0" smtClean="0">
                <a:solidFill>
                  <a:srgbClr val="110951"/>
                </a:solidFill>
              </a:rPr>
              <a:t>Data</a:t>
            </a:r>
            <a:r>
              <a:rPr lang="en-US" sz="3200" b="1" dirty="0">
                <a:solidFill>
                  <a:srgbClr val="110951"/>
                </a:solidFill>
              </a:rPr>
              <a:t> </a:t>
            </a:r>
            <a:r>
              <a:rPr lang="en-US" sz="3200" b="1" dirty="0" smtClean="0">
                <a:solidFill>
                  <a:srgbClr val="110951"/>
                </a:solidFill>
              </a:rPr>
              <a:t>and Methodology</a:t>
            </a:r>
          </a:p>
          <a:p>
            <a:pPr algn="ctr"/>
            <a:r>
              <a:rPr lang="en-US" sz="3200" b="1" dirty="0" smtClean="0">
                <a:solidFill>
                  <a:srgbClr val="110951"/>
                </a:solidFill>
              </a:rPr>
              <a:t>Current Progress</a:t>
            </a:r>
          </a:p>
          <a:p>
            <a:pPr algn="ctr"/>
            <a:r>
              <a:rPr lang="en-US" sz="3200" b="1" dirty="0" smtClean="0">
                <a:solidFill>
                  <a:srgbClr val="110951"/>
                </a:solidFill>
              </a:rPr>
              <a:t>Conclusion</a:t>
            </a:r>
          </a:p>
        </p:txBody>
      </p:sp>
      <p:sp>
        <p:nvSpPr>
          <p:cNvPr id="6" name="Right Arrow 5"/>
          <p:cNvSpPr/>
          <p:nvPr/>
        </p:nvSpPr>
        <p:spPr>
          <a:xfrm>
            <a:off x="1148843" y="1679035"/>
            <a:ext cx="552667" cy="352747"/>
          </a:xfrm>
          <a:prstGeom prst="rightArrow">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8187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12650" b="12650"/>
          <a:stretch>
            <a:fillRect/>
          </a:stretch>
        </p:blipFill>
        <p:spPr>
          <a:xfrm>
            <a:off x="405882" y="997299"/>
            <a:ext cx="8496117" cy="4672537"/>
          </a:xfrm>
          <a:ln>
            <a:solidFill>
              <a:schemeClr val="tx1"/>
            </a:solidFill>
          </a:ln>
        </p:spPr>
      </p:pic>
      <p:sp>
        <p:nvSpPr>
          <p:cNvPr id="6" name="Oval 5"/>
          <p:cNvSpPr/>
          <p:nvPr/>
        </p:nvSpPr>
        <p:spPr>
          <a:xfrm>
            <a:off x="3271439" y="1629115"/>
            <a:ext cx="179609" cy="179609"/>
          </a:xfrm>
          <a:prstGeom prst="ellipse">
            <a:avLst/>
          </a:prstGeom>
          <a:solidFill>
            <a:srgbClr val="FF00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412561" y="1521481"/>
            <a:ext cx="3067725" cy="338554"/>
          </a:xfrm>
          <a:prstGeom prst="rect">
            <a:avLst/>
          </a:prstGeom>
          <a:noFill/>
        </p:spPr>
        <p:txBody>
          <a:bodyPr wrap="square" rtlCol="0">
            <a:spAutoFit/>
          </a:bodyPr>
          <a:lstStyle/>
          <a:p>
            <a:r>
              <a:rPr lang="en-US" sz="1600" b="1" dirty="0" smtClean="0"/>
              <a:t>Stokes A-30804 (</a:t>
            </a:r>
            <a:r>
              <a:rPr lang="en-US" sz="1600" b="1" dirty="0" err="1" smtClean="0"/>
              <a:t>Casmalia</a:t>
            </a:r>
            <a:r>
              <a:rPr lang="en-US" sz="1600" b="1" dirty="0" smtClean="0"/>
              <a:t> Hills)</a:t>
            </a:r>
            <a:endParaRPr lang="en-US" sz="1600" b="1" dirty="0"/>
          </a:p>
        </p:txBody>
      </p:sp>
      <p:sp>
        <p:nvSpPr>
          <p:cNvPr id="8" name="Oval 7"/>
          <p:cNvSpPr/>
          <p:nvPr/>
        </p:nvSpPr>
        <p:spPr>
          <a:xfrm>
            <a:off x="5142952" y="2961658"/>
            <a:ext cx="179609" cy="179609"/>
          </a:xfrm>
          <a:prstGeom prst="ellipse">
            <a:avLst/>
          </a:prstGeom>
          <a:solidFill>
            <a:srgbClr val="FF00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284074" y="2854024"/>
            <a:ext cx="3067725" cy="338554"/>
          </a:xfrm>
          <a:prstGeom prst="rect">
            <a:avLst/>
          </a:prstGeom>
          <a:noFill/>
        </p:spPr>
        <p:txBody>
          <a:bodyPr wrap="square" rtlCol="0">
            <a:spAutoFit/>
          </a:bodyPr>
          <a:lstStyle/>
          <a:p>
            <a:r>
              <a:rPr lang="en-US" sz="1600" b="1" dirty="0" err="1" smtClean="0"/>
              <a:t>Newlove</a:t>
            </a:r>
            <a:r>
              <a:rPr lang="en-US" sz="1600" b="1" dirty="0" smtClean="0"/>
              <a:t> 76-RD1 (</a:t>
            </a:r>
            <a:r>
              <a:rPr lang="en-US" sz="1600" b="1" dirty="0" err="1" smtClean="0"/>
              <a:t>Orcutt</a:t>
            </a:r>
            <a:r>
              <a:rPr lang="en-US" sz="1600" b="1" dirty="0" smtClean="0"/>
              <a:t>)</a:t>
            </a:r>
            <a:endParaRPr lang="en-US" sz="1600" b="1" dirty="0"/>
          </a:p>
        </p:txBody>
      </p:sp>
      <p:sp>
        <p:nvSpPr>
          <p:cNvPr id="10" name="Rectangle 9"/>
          <p:cNvSpPr/>
          <p:nvPr/>
        </p:nvSpPr>
        <p:spPr>
          <a:xfrm>
            <a:off x="2121376" y="6097287"/>
            <a:ext cx="5533656" cy="276999"/>
          </a:xfrm>
          <a:prstGeom prst="rect">
            <a:avLst/>
          </a:prstGeom>
        </p:spPr>
        <p:txBody>
          <a:bodyPr wrap="square">
            <a:spAutoFit/>
          </a:bodyPr>
          <a:lstStyle/>
          <a:p>
            <a:r>
              <a:rPr lang="en-US" sz="1200" dirty="0"/>
              <a:t>(Modified from </a:t>
            </a:r>
            <a:r>
              <a:rPr lang="en-US" sz="1200" u="sng" dirty="0">
                <a:hlinkClick r:id="rId3"/>
              </a:rPr>
              <a:t>http://www.quake.ca.gov/gmaps/FAM/faultactivitymap.html#</a:t>
            </a:r>
            <a:r>
              <a:rPr lang="en-US" sz="1200" dirty="0"/>
              <a:t>) </a:t>
            </a:r>
          </a:p>
        </p:txBody>
      </p:sp>
      <p:sp>
        <p:nvSpPr>
          <p:cNvPr id="18" name="Rectangle 17"/>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Location of Core Data</a:t>
            </a:r>
            <a:endParaRPr lang="en-US" sz="3200" dirty="0"/>
          </a:p>
        </p:txBody>
      </p:sp>
      <p:pic>
        <p:nvPicPr>
          <p:cNvPr id="3" name="Picture 2"/>
          <p:cNvPicPr>
            <a:picLocks noChangeAspect="1"/>
          </p:cNvPicPr>
          <p:nvPr/>
        </p:nvPicPr>
        <p:blipFill>
          <a:blip r:embed="rId4"/>
          <a:stretch>
            <a:fillRect/>
          </a:stretch>
        </p:blipFill>
        <p:spPr>
          <a:xfrm>
            <a:off x="405882" y="997299"/>
            <a:ext cx="320333" cy="524182"/>
          </a:xfrm>
          <a:prstGeom prst="rect">
            <a:avLst/>
          </a:prstGeom>
        </p:spPr>
      </p:pic>
      <p:sp>
        <p:nvSpPr>
          <p:cNvPr id="11" name="TextBox 10"/>
          <p:cNvSpPr txBox="1"/>
          <p:nvPr/>
        </p:nvSpPr>
        <p:spPr>
          <a:xfrm rot="3964973">
            <a:off x="879275" y="3989870"/>
            <a:ext cx="1566314" cy="309454"/>
          </a:xfrm>
          <a:prstGeom prst="rect">
            <a:avLst/>
          </a:prstGeom>
          <a:noFill/>
        </p:spPr>
        <p:txBody>
          <a:bodyPr wrap="square" rtlCol="0">
            <a:spAutoFit/>
          </a:bodyPr>
          <a:lstStyle/>
          <a:p>
            <a:r>
              <a:rPr lang="en-US" sz="1400" b="1" dirty="0" err="1" smtClean="0"/>
              <a:t>Hosgri</a:t>
            </a:r>
            <a:r>
              <a:rPr lang="en-US" sz="1400" b="1" dirty="0" smtClean="0"/>
              <a:t> fault Zone</a:t>
            </a:r>
            <a:endParaRPr lang="en-US" sz="1400" b="1" dirty="0"/>
          </a:p>
        </p:txBody>
      </p:sp>
    </p:spTree>
    <p:extLst>
      <p:ext uri="{BB962C8B-B14F-4D97-AF65-F5344CB8AC3E}">
        <p14:creationId xmlns:p14="http://schemas.microsoft.com/office/powerpoint/2010/main" val="32719567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12650" b="12650"/>
          <a:stretch>
            <a:fillRect/>
          </a:stretch>
        </p:blipFill>
        <p:spPr>
          <a:xfrm>
            <a:off x="405882" y="997299"/>
            <a:ext cx="8496117" cy="4672537"/>
          </a:xfrm>
          <a:ln>
            <a:solidFill>
              <a:schemeClr val="tx1"/>
            </a:solidFill>
          </a:ln>
        </p:spPr>
      </p:pic>
      <p:sp>
        <p:nvSpPr>
          <p:cNvPr id="6" name="Oval 5"/>
          <p:cNvSpPr/>
          <p:nvPr/>
        </p:nvSpPr>
        <p:spPr>
          <a:xfrm>
            <a:off x="3271439" y="1629115"/>
            <a:ext cx="179609" cy="179609"/>
          </a:xfrm>
          <a:prstGeom prst="ellipse">
            <a:avLst/>
          </a:prstGeom>
          <a:solidFill>
            <a:srgbClr val="FF00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412561" y="1521481"/>
            <a:ext cx="3067725" cy="338554"/>
          </a:xfrm>
          <a:prstGeom prst="rect">
            <a:avLst/>
          </a:prstGeom>
          <a:noFill/>
        </p:spPr>
        <p:txBody>
          <a:bodyPr wrap="square" rtlCol="0">
            <a:spAutoFit/>
          </a:bodyPr>
          <a:lstStyle/>
          <a:p>
            <a:r>
              <a:rPr lang="en-US" sz="1600" b="1" dirty="0" smtClean="0"/>
              <a:t>Stokes A-30804 (</a:t>
            </a:r>
            <a:r>
              <a:rPr lang="en-US" sz="1600" b="1" dirty="0" err="1" smtClean="0"/>
              <a:t>Casmalia</a:t>
            </a:r>
            <a:r>
              <a:rPr lang="en-US" sz="1600" b="1" dirty="0" smtClean="0"/>
              <a:t> Hills)</a:t>
            </a:r>
            <a:endParaRPr lang="en-US" sz="1600" b="1" dirty="0"/>
          </a:p>
        </p:txBody>
      </p:sp>
      <p:sp>
        <p:nvSpPr>
          <p:cNvPr id="8" name="Oval 7"/>
          <p:cNvSpPr/>
          <p:nvPr/>
        </p:nvSpPr>
        <p:spPr>
          <a:xfrm>
            <a:off x="5142952" y="2961658"/>
            <a:ext cx="179609" cy="179609"/>
          </a:xfrm>
          <a:prstGeom prst="ellipse">
            <a:avLst/>
          </a:prstGeom>
          <a:solidFill>
            <a:srgbClr val="FF000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284074" y="2854024"/>
            <a:ext cx="3067725" cy="338554"/>
          </a:xfrm>
          <a:prstGeom prst="rect">
            <a:avLst/>
          </a:prstGeom>
          <a:noFill/>
        </p:spPr>
        <p:txBody>
          <a:bodyPr wrap="square" rtlCol="0">
            <a:spAutoFit/>
          </a:bodyPr>
          <a:lstStyle/>
          <a:p>
            <a:r>
              <a:rPr lang="en-US" sz="1600" b="1" dirty="0" err="1" smtClean="0"/>
              <a:t>Newlove</a:t>
            </a:r>
            <a:r>
              <a:rPr lang="en-US" sz="1600" b="1" dirty="0" smtClean="0"/>
              <a:t> 76-RD1 (</a:t>
            </a:r>
            <a:r>
              <a:rPr lang="en-US" sz="1600" b="1" dirty="0" err="1" smtClean="0"/>
              <a:t>Orcutt</a:t>
            </a:r>
            <a:r>
              <a:rPr lang="en-US" sz="1600" b="1" dirty="0" smtClean="0"/>
              <a:t>)</a:t>
            </a:r>
            <a:endParaRPr lang="en-US" sz="1600" b="1" dirty="0"/>
          </a:p>
        </p:txBody>
      </p:sp>
      <p:sp>
        <p:nvSpPr>
          <p:cNvPr id="10" name="Rectangle 9"/>
          <p:cNvSpPr/>
          <p:nvPr/>
        </p:nvSpPr>
        <p:spPr>
          <a:xfrm>
            <a:off x="2121376" y="6097287"/>
            <a:ext cx="5533656" cy="276999"/>
          </a:xfrm>
          <a:prstGeom prst="rect">
            <a:avLst/>
          </a:prstGeom>
        </p:spPr>
        <p:txBody>
          <a:bodyPr wrap="square">
            <a:spAutoFit/>
          </a:bodyPr>
          <a:lstStyle/>
          <a:p>
            <a:r>
              <a:rPr lang="en-US" sz="1200" dirty="0"/>
              <a:t>(Modified from </a:t>
            </a:r>
            <a:r>
              <a:rPr lang="en-US" sz="1200" u="sng" dirty="0">
                <a:hlinkClick r:id="rId3"/>
              </a:rPr>
              <a:t>http://www.quake.ca.gov/gmaps/FAM/faultactivitymap.html#</a:t>
            </a:r>
            <a:r>
              <a:rPr lang="en-US" sz="1200" dirty="0"/>
              <a:t>) </a:t>
            </a:r>
          </a:p>
        </p:txBody>
      </p:sp>
      <p:sp>
        <p:nvSpPr>
          <p:cNvPr id="11" name="Rectangle 10"/>
          <p:cNvSpPr/>
          <p:nvPr/>
        </p:nvSpPr>
        <p:spPr>
          <a:xfrm>
            <a:off x="94073" y="3502578"/>
            <a:ext cx="3544076" cy="270603"/>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2313" y="3739254"/>
            <a:ext cx="4386062" cy="3046988"/>
          </a:xfrm>
          <a:prstGeom prst="rect">
            <a:avLst/>
          </a:prstGeom>
          <a:solidFill>
            <a:schemeClr val="bg1"/>
          </a:solidFill>
          <a:ln>
            <a:solidFill>
              <a:srgbClr val="000000"/>
            </a:solidFill>
          </a:ln>
        </p:spPr>
        <p:txBody>
          <a:bodyPr wrap="square">
            <a:spAutoFit/>
          </a:bodyPr>
          <a:lstStyle/>
          <a:p>
            <a:r>
              <a:rPr lang="en-US" sz="1600" b="1" dirty="0" smtClean="0"/>
              <a:t>Company</a:t>
            </a:r>
            <a:r>
              <a:rPr lang="en-US" sz="1600" b="1" dirty="0"/>
              <a:t>: </a:t>
            </a:r>
            <a:r>
              <a:rPr lang="en-US" sz="1600" dirty="0"/>
              <a:t>Santa Maria Energy, LLC</a:t>
            </a:r>
          </a:p>
          <a:p>
            <a:r>
              <a:rPr lang="en-US" sz="1600" b="1" dirty="0" smtClean="0"/>
              <a:t>Location</a:t>
            </a:r>
            <a:r>
              <a:rPr lang="en-US" sz="1600" b="1" dirty="0"/>
              <a:t>: </a:t>
            </a:r>
            <a:r>
              <a:rPr lang="en-US" sz="1600" dirty="0" err="1"/>
              <a:t>Casmailia</a:t>
            </a:r>
            <a:r>
              <a:rPr lang="en-US" sz="1600" dirty="0"/>
              <a:t> Hills</a:t>
            </a:r>
          </a:p>
          <a:p>
            <a:r>
              <a:rPr lang="en-US" sz="1600" b="1" dirty="0" smtClean="0"/>
              <a:t>Total </a:t>
            </a:r>
            <a:r>
              <a:rPr lang="en-US" sz="1600" b="1" dirty="0"/>
              <a:t>Depth of Well: </a:t>
            </a:r>
            <a:r>
              <a:rPr lang="en-US" sz="1600" dirty="0" smtClean="0"/>
              <a:t>1350 </a:t>
            </a:r>
            <a:r>
              <a:rPr lang="en-US" sz="1600" dirty="0"/>
              <a:t>ft.</a:t>
            </a:r>
          </a:p>
          <a:p>
            <a:r>
              <a:rPr lang="en-US" sz="1600" b="1" dirty="0"/>
              <a:t>Core Length: </a:t>
            </a:r>
            <a:r>
              <a:rPr lang="en-US" sz="1600" dirty="0" smtClean="0"/>
              <a:t>406 </a:t>
            </a:r>
            <a:r>
              <a:rPr lang="en-US" sz="1600" dirty="0"/>
              <a:t>ft. from 1/3 core slabs</a:t>
            </a:r>
          </a:p>
          <a:p>
            <a:r>
              <a:rPr lang="en-US" sz="1600" b="1" dirty="0"/>
              <a:t>Data: </a:t>
            </a:r>
            <a:r>
              <a:rPr lang="en-US" sz="1600" dirty="0"/>
              <a:t>Core, core photos (normal and UV light), XRD (bulk and clay mineralogy), porosity, and water saturation for depths 288 ft., 336 ft., 582 ft., 607 ft., 787 ft., 1153 ft., SEM photos for depths 607 ft. and 336 ft., </a:t>
            </a:r>
            <a:r>
              <a:rPr lang="en-US" sz="1600" dirty="0" err="1"/>
              <a:t>petrophysical</a:t>
            </a:r>
            <a:r>
              <a:rPr lang="en-US" sz="1600" dirty="0"/>
              <a:t> data (gamma ray and resistivity curves)</a:t>
            </a:r>
          </a:p>
          <a:p>
            <a:r>
              <a:rPr lang="en-US" sz="1600" b="1" dirty="0"/>
              <a:t>Total Number of Core Samples: </a:t>
            </a:r>
            <a:r>
              <a:rPr lang="en-US" sz="1600" dirty="0"/>
              <a:t>176 at various depths</a:t>
            </a:r>
          </a:p>
        </p:txBody>
      </p:sp>
      <p:sp>
        <p:nvSpPr>
          <p:cNvPr id="13" name="Rectangle 12"/>
          <p:cNvSpPr/>
          <p:nvPr/>
        </p:nvSpPr>
        <p:spPr>
          <a:xfrm>
            <a:off x="4562446" y="4745384"/>
            <a:ext cx="4605072" cy="2062103"/>
          </a:xfrm>
          <a:prstGeom prst="rect">
            <a:avLst/>
          </a:prstGeom>
          <a:solidFill>
            <a:schemeClr val="bg1"/>
          </a:solidFill>
          <a:ln>
            <a:solidFill>
              <a:srgbClr val="000000"/>
            </a:solidFill>
          </a:ln>
        </p:spPr>
        <p:txBody>
          <a:bodyPr wrap="square">
            <a:spAutoFit/>
          </a:bodyPr>
          <a:lstStyle/>
          <a:p>
            <a:r>
              <a:rPr lang="en-US" sz="1600" b="1" dirty="0" smtClean="0"/>
              <a:t>Company</a:t>
            </a:r>
            <a:r>
              <a:rPr lang="en-US" sz="1600" b="1" dirty="0"/>
              <a:t>: </a:t>
            </a:r>
            <a:r>
              <a:rPr lang="en-US" sz="1600" dirty="0" err="1"/>
              <a:t>BreitBurn</a:t>
            </a:r>
            <a:r>
              <a:rPr lang="en-US" sz="1600" dirty="0"/>
              <a:t> Energy, LLC</a:t>
            </a:r>
          </a:p>
          <a:p>
            <a:r>
              <a:rPr lang="en-US" sz="1600" b="1" dirty="0" smtClean="0"/>
              <a:t>Location</a:t>
            </a:r>
            <a:r>
              <a:rPr lang="en-US" sz="1600" b="1" dirty="0"/>
              <a:t>: </a:t>
            </a:r>
            <a:r>
              <a:rPr lang="en-US" sz="1600" dirty="0" err="1"/>
              <a:t>Orcutt</a:t>
            </a:r>
            <a:r>
              <a:rPr lang="en-US" sz="1600" dirty="0"/>
              <a:t> Oil Field</a:t>
            </a:r>
            <a:r>
              <a:rPr lang="en-US" sz="1600" b="1" dirty="0"/>
              <a:t> </a:t>
            </a:r>
            <a:endParaRPr lang="en-US" sz="1600" dirty="0"/>
          </a:p>
          <a:p>
            <a:r>
              <a:rPr lang="en-US" sz="1600" b="1" dirty="0" smtClean="0"/>
              <a:t>Total </a:t>
            </a:r>
            <a:r>
              <a:rPr lang="en-US" sz="1600" b="1" dirty="0"/>
              <a:t>Depth of Well: </a:t>
            </a:r>
            <a:r>
              <a:rPr lang="en-US" sz="1600" dirty="0"/>
              <a:t>893 ft.</a:t>
            </a:r>
          </a:p>
          <a:p>
            <a:r>
              <a:rPr lang="en-US" sz="1600" b="1" dirty="0"/>
              <a:t>Core Length: </a:t>
            </a:r>
            <a:r>
              <a:rPr lang="en-US" sz="1600" dirty="0" smtClean="0"/>
              <a:t>282 </a:t>
            </a:r>
            <a:r>
              <a:rPr lang="en-US" sz="1600" dirty="0"/>
              <a:t>ft. from 2/3 core slabs</a:t>
            </a:r>
          </a:p>
          <a:p>
            <a:r>
              <a:rPr lang="en-US" sz="1600" b="1" dirty="0"/>
              <a:t>Data: </a:t>
            </a:r>
            <a:r>
              <a:rPr lang="en-US" sz="1600" dirty="0"/>
              <a:t>Core, core photos (normal and UV light), </a:t>
            </a:r>
            <a:r>
              <a:rPr lang="en-US" sz="1600" dirty="0" err="1"/>
              <a:t>petrophysical</a:t>
            </a:r>
            <a:r>
              <a:rPr lang="en-US" sz="1600" dirty="0"/>
              <a:t> data (gamma ray and resistivity curves)</a:t>
            </a:r>
          </a:p>
          <a:p>
            <a:r>
              <a:rPr lang="en-US" sz="1600" b="1" dirty="0"/>
              <a:t>Total Number of Core Samples: </a:t>
            </a:r>
            <a:r>
              <a:rPr lang="en-US" sz="1600" dirty="0"/>
              <a:t>115 at various depths</a:t>
            </a:r>
          </a:p>
        </p:txBody>
      </p:sp>
      <p:sp>
        <p:nvSpPr>
          <p:cNvPr id="14" name="TextBox 13"/>
          <p:cNvSpPr txBox="1"/>
          <p:nvPr/>
        </p:nvSpPr>
        <p:spPr>
          <a:xfrm>
            <a:off x="4562446" y="4394202"/>
            <a:ext cx="3269433" cy="338554"/>
          </a:xfrm>
          <a:prstGeom prst="rect">
            <a:avLst/>
          </a:prstGeom>
          <a:solidFill>
            <a:srgbClr val="AEE875"/>
          </a:solidFill>
          <a:ln>
            <a:solidFill>
              <a:srgbClr val="000000"/>
            </a:solidFill>
          </a:ln>
        </p:spPr>
        <p:txBody>
          <a:bodyPr wrap="square" rtlCol="0">
            <a:spAutoFit/>
          </a:bodyPr>
          <a:lstStyle/>
          <a:p>
            <a:r>
              <a:rPr lang="en-US" sz="1600" b="1" dirty="0" smtClean="0"/>
              <a:t>Core #2: </a:t>
            </a:r>
            <a:r>
              <a:rPr lang="en-US" sz="1600" b="1" dirty="0" err="1" smtClean="0"/>
              <a:t>Newlove</a:t>
            </a:r>
            <a:r>
              <a:rPr lang="en-US" sz="1600" b="1" dirty="0" smtClean="0"/>
              <a:t> 76-RD1 (</a:t>
            </a:r>
            <a:r>
              <a:rPr lang="en-US" sz="1600" b="1" dirty="0" err="1" smtClean="0"/>
              <a:t>Orcutt</a:t>
            </a:r>
            <a:r>
              <a:rPr lang="en-US" sz="1600" b="1" dirty="0" smtClean="0"/>
              <a:t>)</a:t>
            </a:r>
            <a:endParaRPr lang="en-US" sz="1600" b="1" dirty="0"/>
          </a:p>
        </p:txBody>
      </p:sp>
      <p:cxnSp>
        <p:nvCxnSpPr>
          <p:cNvPr id="15" name="Straight Arrow Connector 14"/>
          <p:cNvCxnSpPr/>
          <p:nvPr/>
        </p:nvCxnSpPr>
        <p:spPr>
          <a:xfrm flipH="1">
            <a:off x="2657507" y="1860035"/>
            <a:ext cx="613932" cy="1508709"/>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029040" y="3268029"/>
            <a:ext cx="113912" cy="112617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2313" y="3399353"/>
            <a:ext cx="3685183" cy="338554"/>
          </a:xfrm>
          <a:prstGeom prst="rect">
            <a:avLst/>
          </a:prstGeom>
          <a:solidFill>
            <a:srgbClr val="AEE875"/>
          </a:solidFill>
          <a:ln>
            <a:solidFill>
              <a:srgbClr val="000000"/>
            </a:solidFill>
          </a:ln>
        </p:spPr>
        <p:txBody>
          <a:bodyPr wrap="square" rtlCol="0">
            <a:spAutoFit/>
          </a:bodyPr>
          <a:lstStyle/>
          <a:p>
            <a:r>
              <a:rPr lang="en-US" sz="1600" b="1" dirty="0" smtClean="0"/>
              <a:t>Core #1: Stokes A-30804 (</a:t>
            </a:r>
            <a:r>
              <a:rPr lang="en-US" sz="1600" b="1" dirty="0" err="1" smtClean="0"/>
              <a:t>Casmalia</a:t>
            </a:r>
            <a:r>
              <a:rPr lang="en-US" sz="1600" b="1" dirty="0" smtClean="0"/>
              <a:t> Hills)</a:t>
            </a:r>
            <a:endParaRPr lang="en-US" sz="1600" b="1" dirty="0"/>
          </a:p>
        </p:txBody>
      </p:sp>
      <p:sp>
        <p:nvSpPr>
          <p:cNvPr id="18" name="Rectangle 17"/>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Location of Core Data</a:t>
            </a:r>
            <a:endParaRPr lang="en-US" sz="3200" dirty="0"/>
          </a:p>
        </p:txBody>
      </p:sp>
      <p:pic>
        <p:nvPicPr>
          <p:cNvPr id="19" name="Picture 18"/>
          <p:cNvPicPr>
            <a:picLocks noChangeAspect="1"/>
          </p:cNvPicPr>
          <p:nvPr/>
        </p:nvPicPr>
        <p:blipFill>
          <a:blip r:embed="rId4"/>
          <a:stretch>
            <a:fillRect/>
          </a:stretch>
        </p:blipFill>
        <p:spPr>
          <a:xfrm>
            <a:off x="405882" y="997299"/>
            <a:ext cx="320333" cy="524182"/>
          </a:xfrm>
          <a:prstGeom prst="rect">
            <a:avLst/>
          </a:prstGeom>
        </p:spPr>
      </p:pic>
    </p:spTree>
    <p:extLst>
      <p:ext uri="{BB962C8B-B14F-4D97-AF65-F5344CB8AC3E}">
        <p14:creationId xmlns:p14="http://schemas.microsoft.com/office/powerpoint/2010/main" val="40411735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45415" y="1814438"/>
            <a:ext cx="5762905" cy="3606192"/>
          </a:xfrm>
          <a:prstGeom prst="rect">
            <a:avLst/>
          </a:prstGeom>
          <a:ln>
            <a:solidFill>
              <a:schemeClr val="tx1"/>
            </a:solidFill>
          </a:ln>
        </p:spPr>
      </p:pic>
      <p:sp>
        <p:nvSpPr>
          <p:cNvPr id="3" name="Rectangle 2"/>
          <p:cNvSpPr/>
          <p:nvPr/>
        </p:nvSpPr>
        <p:spPr>
          <a:xfrm>
            <a:off x="249186" y="912274"/>
            <a:ext cx="2531509" cy="477937"/>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61282" y="925310"/>
            <a:ext cx="2531509" cy="369332"/>
          </a:xfrm>
          <a:prstGeom prst="rect">
            <a:avLst/>
          </a:prstGeom>
        </p:spPr>
        <p:txBody>
          <a:bodyPr wrap="square">
            <a:spAutoFit/>
          </a:bodyPr>
          <a:lstStyle/>
          <a:p>
            <a:pPr algn="ctr"/>
            <a:r>
              <a:rPr lang="en-US" b="1" dirty="0" smtClean="0"/>
              <a:t>Santa Maria Basin</a:t>
            </a:r>
            <a:endParaRPr lang="en-US" dirty="0"/>
          </a:p>
        </p:txBody>
      </p:sp>
      <p:sp>
        <p:nvSpPr>
          <p:cNvPr id="5" name="Rectangle 4"/>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Importance</a:t>
            </a:r>
            <a:endParaRPr lang="en-US" sz="3200" dirty="0"/>
          </a:p>
        </p:txBody>
      </p:sp>
      <p:sp>
        <p:nvSpPr>
          <p:cNvPr id="6" name="TextBox 5"/>
          <p:cNvSpPr txBox="1"/>
          <p:nvPr/>
        </p:nvSpPr>
        <p:spPr>
          <a:xfrm>
            <a:off x="56443" y="1500141"/>
            <a:ext cx="3345416" cy="5047536"/>
          </a:xfrm>
          <a:prstGeom prst="rect">
            <a:avLst/>
          </a:prstGeom>
          <a:noFill/>
        </p:spPr>
        <p:txBody>
          <a:bodyPr wrap="square" rtlCol="0">
            <a:spAutoFit/>
          </a:bodyPr>
          <a:lstStyle/>
          <a:p>
            <a:pPr marL="285750" indent="-285750">
              <a:buFont typeface="Arial"/>
              <a:buChar char="•"/>
            </a:pPr>
            <a:r>
              <a:rPr lang="en-US" sz="1600" dirty="0" smtClean="0"/>
              <a:t>1 billion barrels of produced oil (on and offshore)</a:t>
            </a:r>
          </a:p>
          <a:p>
            <a:pPr marL="285750" indent="-285750">
              <a:buFont typeface="Arial"/>
              <a:buChar char="•"/>
            </a:pPr>
            <a:endParaRPr lang="en-US" sz="1600" dirty="0" smtClean="0"/>
          </a:p>
          <a:p>
            <a:pPr marL="285750" indent="-285750">
              <a:buFont typeface="Arial"/>
              <a:buChar char="•"/>
            </a:pPr>
            <a:r>
              <a:rPr lang="en-US" sz="1600" dirty="0" smtClean="0"/>
              <a:t>Most production from Monterey Formation</a:t>
            </a:r>
          </a:p>
          <a:p>
            <a:pPr marL="285750" indent="-285750">
              <a:buFont typeface="Arial"/>
              <a:buChar char="•"/>
            </a:pPr>
            <a:endParaRPr lang="en-US" sz="1600" dirty="0" smtClean="0"/>
          </a:p>
          <a:p>
            <a:pPr marL="285750" indent="-285750">
              <a:buFont typeface="Arial"/>
              <a:buChar char="•"/>
            </a:pPr>
            <a:r>
              <a:rPr lang="en-US" sz="1600" b="1" dirty="0" smtClean="0"/>
              <a:t>Increasing production from low permeability diatomite </a:t>
            </a:r>
            <a:r>
              <a:rPr lang="en-US" sz="1600" dirty="0" smtClean="0"/>
              <a:t>in upper Miocene Monterey and late Miocene to early Pliocene </a:t>
            </a:r>
            <a:r>
              <a:rPr lang="en-US" sz="1600" dirty="0" err="1" smtClean="0"/>
              <a:t>Sisquoc</a:t>
            </a:r>
            <a:r>
              <a:rPr lang="en-US" sz="1600" dirty="0" smtClean="0"/>
              <a:t> (cyclic steaming)</a:t>
            </a:r>
          </a:p>
          <a:p>
            <a:pPr marL="285750" indent="-285750">
              <a:buFont typeface="Arial"/>
              <a:buChar char="•"/>
            </a:pPr>
            <a:endParaRPr lang="en-US" sz="1600" dirty="0" smtClean="0"/>
          </a:p>
          <a:p>
            <a:pPr marL="285750" indent="-285750">
              <a:buFont typeface="Arial"/>
              <a:buChar char="•"/>
            </a:pPr>
            <a:r>
              <a:rPr lang="en-US" sz="1600" dirty="0"/>
              <a:t>New interest in diatomaceous sediments</a:t>
            </a:r>
          </a:p>
          <a:p>
            <a:endParaRPr lang="en-US" sz="1600" dirty="0"/>
          </a:p>
          <a:p>
            <a:pPr marL="285750" indent="-285750">
              <a:buFont typeface="Arial"/>
              <a:buChar char="•"/>
            </a:pPr>
            <a:r>
              <a:rPr lang="en-US" sz="1600" dirty="0" smtClean="0"/>
              <a:t>General conception that diatomaceous deposits are simple and homogenous rocks</a:t>
            </a:r>
          </a:p>
          <a:p>
            <a:pPr marL="285750" indent="-285750">
              <a:buFont typeface="Arial"/>
              <a:buChar char="•"/>
            </a:pPr>
            <a:endParaRPr lang="en-US" sz="1600" dirty="0" smtClean="0"/>
          </a:p>
          <a:p>
            <a:pPr marL="285750" indent="-285750">
              <a:buFont typeface="Arial"/>
              <a:buChar char="•"/>
            </a:pPr>
            <a:endParaRPr lang="en-US" dirty="0"/>
          </a:p>
        </p:txBody>
      </p:sp>
      <p:sp>
        <p:nvSpPr>
          <p:cNvPr id="7" name="Rectangle 6"/>
          <p:cNvSpPr/>
          <p:nvPr/>
        </p:nvSpPr>
        <p:spPr>
          <a:xfrm>
            <a:off x="4480134" y="1837118"/>
            <a:ext cx="399802" cy="1540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0844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36492" y="927679"/>
            <a:ext cx="1616295" cy="342938"/>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48586" y="173848"/>
            <a:ext cx="8895413" cy="584776"/>
          </a:xfrm>
          <a:prstGeom prst="rect">
            <a:avLst/>
          </a:prstGeom>
        </p:spPr>
        <p:txBody>
          <a:bodyPr wrap="square">
            <a:spAutoFit/>
          </a:bodyPr>
          <a:lstStyle/>
          <a:p>
            <a:r>
              <a:rPr lang="en-US" sz="3200" b="1" dirty="0" smtClean="0">
                <a:solidFill>
                  <a:srgbClr val="110951"/>
                </a:solidFill>
              </a:rPr>
              <a:t>Introduction- What are diatomaceous sediments?</a:t>
            </a:r>
            <a:endParaRPr lang="en-US" sz="3200" dirty="0"/>
          </a:p>
        </p:txBody>
      </p:sp>
      <p:sp>
        <p:nvSpPr>
          <p:cNvPr id="2" name="Rectangle 1"/>
          <p:cNvSpPr/>
          <p:nvPr/>
        </p:nvSpPr>
        <p:spPr>
          <a:xfrm>
            <a:off x="248587" y="870506"/>
            <a:ext cx="1604200" cy="400110"/>
          </a:xfrm>
          <a:prstGeom prst="rect">
            <a:avLst/>
          </a:prstGeom>
        </p:spPr>
        <p:txBody>
          <a:bodyPr wrap="none">
            <a:spAutoFit/>
          </a:bodyPr>
          <a:lstStyle/>
          <a:p>
            <a:r>
              <a:rPr lang="en-US" sz="2000" b="1" dirty="0" smtClean="0"/>
              <a:t>Composition:</a:t>
            </a:r>
            <a:endParaRPr lang="en-US" sz="2000" dirty="0"/>
          </a:p>
        </p:txBody>
      </p:sp>
      <p:sp>
        <p:nvSpPr>
          <p:cNvPr id="3" name="TextBox 2"/>
          <p:cNvSpPr txBox="1"/>
          <p:nvPr/>
        </p:nvSpPr>
        <p:spPr>
          <a:xfrm>
            <a:off x="0" y="1422655"/>
            <a:ext cx="4986565" cy="2554545"/>
          </a:xfrm>
          <a:prstGeom prst="rect">
            <a:avLst/>
          </a:prstGeom>
          <a:noFill/>
        </p:spPr>
        <p:txBody>
          <a:bodyPr wrap="square" rtlCol="0">
            <a:spAutoFit/>
          </a:bodyPr>
          <a:lstStyle/>
          <a:p>
            <a:pPr marL="285750" indent="-285750">
              <a:buFont typeface="Arial"/>
              <a:buChar char="•"/>
            </a:pPr>
            <a:r>
              <a:rPr lang="en-US" sz="1600" dirty="0" smtClean="0"/>
              <a:t>Highly </a:t>
            </a:r>
            <a:r>
              <a:rPr lang="en-US" sz="1600" dirty="0"/>
              <a:t>porous (50-75%) biogenic </a:t>
            </a:r>
            <a:r>
              <a:rPr lang="en-US" sz="1600" dirty="0" smtClean="0"/>
              <a:t>deposits (proven petroleum reservoir rock)</a:t>
            </a:r>
          </a:p>
          <a:p>
            <a:pPr marL="285750" indent="-285750">
              <a:buFont typeface="Arial"/>
              <a:buChar char="•"/>
            </a:pPr>
            <a:r>
              <a:rPr lang="en-US" sz="1600" dirty="0"/>
              <a:t>D</a:t>
            </a:r>
            <a:r>
              <a:rPr lang="en-US" sz="1600" dirty="0" smtClean="0"/>
              <a:t>iatom frustules + silicoflagellates + radiolarians +/- calcareous microfossils, clay, silt, and detrital minerals</a:t>
            </a:r>
          </a:p>
          <a:p>
            <a:pPr marL="285750" indent="-285750">
              <a:buFont typeface="Arial"/>
              <a:buChar char="•"/>
            </a:pPr>
            <a:r>
              <a:rPr lang="en-US" sz="1600" b="1" dirty="0" smtClean="0"/>
              <a:t>Vary </a:t>
            </a:r>
            <a:r>
              <a:rPr lang="en-US" sz="1600" b="1" dirty="0"/>
              <a:t>in composition of clays</a:t>
            </a:r>
            <a:r>
              <a:rPr lang="en-US" sz="1600" b="1" dirty="0" smtClean="0"/>
              <a:t>, silt, </a:t>
            </a:r>
            <a:r>
              <a:rPr lang="en-US" sz="1600" b="1" dirty="0"/>
              <a:t>detritus, and other </a:t>
            </a:r>
            <a:r>
              <a:rPr lang="en-US" sz="1600" b="1" dirty="0" smtClean="0"/>
              <a:t>components </a:t>
            </a:r>
            <a:r>
              <a:rPr lang="en-US" sz="1600" dirty="0" smtClean="0"/>
              <a:t>because of varied environment and irregular </a:t>
            </a:r>
            <a:r>
              <a:rPr lang="en-US" sz="1600" dirty="0"/>
              <a:t>bathymetry during </a:t>
            </a:r>
            <a:r>
              <a:rPr lang="en-US" sz="1600" dirty="0" smtClean="0"/>
              <a:t>deposition </a:t>
            </a:r>
            <a:r>
              <a:rPr lang="en-US" sz="1600" dirty="0"/>
              <a:t>on </a:t>
            </a:r>
            <a:r>
              <a:rPr lang="en-US" sz="1600" dirty="0" smtClean="0"/>
              <a:t>an active </a:t>
            </a:r>
            <a:r>
              <a:rPr lang="en-US" sz="1600" dirty="0"/>
              <a:t>continental </a:t>
            </a:r>
            <a:r>
              <a:rPr lang="en-US" sz="1600" dirty="0" smtClean="0"/>
              <a:t>margin</a:t>
            </a:r>
          </a:p>
          <a:p>
            <a:pPr marL="285750" indent="-285750">
              <a:buFont typeface="Arial"/>
              <a:buChar char="•"/>
            </a:pPr>
            <a:r>
              <a:rPr lang="en-US" sz="1600" b="1" dirty="0" smtClean="0"/>
              <a:t>Different styles of sedimentation</a:t>
            </a:r>
            <a:r>
              <a:rPr lang="en-US" sz="1600" dirty="0" smtClean="0"/>
              <a:t> may effect petroleum production</a:t>
            </a:r>
            <a:endParaRPr lang="en-US" sz="1600" dirty="0"/>
          </a:p>
        </p:txBody>
      </p:sp>
      <p:pic>
        <p:nvPicPr>
          <p:cNvPr id="6" name="Picture 5"/>
          <p:cNvPicPr>
            <a:picLocks noChangeAspect="1"/>
          </p:cNvPicPr>
          <p:nvPr/>
        </p:nvPicPr>
        <p:blipFill>
          <a:blip r:embed="rId3"/>
          <a:stretch>
            <a:fillRect/>
          </a:stretch>
        </p:blipFill>
        <p:spPr>
          <a:xfrm>
            <a:off x="4972385" y="4179105"/>
            <a:ext cx="2915129" cy="2186348"/>
          </a:xfrm>
          <a:prstGeom prst="rect">
            <a:avLst/>
          </a:prstGeom>
        </p:spPr>
      </p:pic>
      <p:pic>
        <p:nvPicPr>
          <p:cNvPr id="7" name="Picture 6"/>
          <p:cNvPicPr>
            <a:picLocks noChangeAspect="1"/>
          </p:cNvPicPr>
          <p:nvPr/>
        </p:nvPicPr>
        <p:blipFill>
          <a:blip r:embed="rId4"/>
          <a:stretch>
            <a:fillRect/>
          </a:stretch>
        </p:blipFill>
        <p:spPr>
          <a:xfrm>
            <a:off x="890768" y="4190863"/>
            <a:ext cx="2915129" cy="2186347"/>
          </a:xfrm>
          <a:prstGeom prst="rect">
            <a:avLst/>
          </a:prstGeom>
        </p:spPr>
      </p:pic>
      <p:pic>
        <p:nvPicPr>
          <p:cNvPr id="8" name="Picture 7" descr="0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1551" y="1914783"/>
            <a:ext cx="2149111" cy="1611833"/>
          </a:xfrm>
          <a:prstGeom prst="rect">
            <a:avLst/>
          </a:prstGeom>
          <a:ln>
            <a:solidFill>
              <a:schemeClr val="tx1"/>
            </a:solidFill>
          </a:ln>
        </p:spPr>
      </p:pic>
      <p:sp>
        <p:nvSpPr>
          <p:cNvPr id="11" name="Rectangle 10"/>
          <p:cNvSpPr/>
          <p:nvPr/>
        </p:nvSpPr>
        <p:spPr>
          <a:xfrm>
            <a:off x="4972385" y="4179105"/>
            <a:ext cx="2915129" cy="2186348"/>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88369" y="4190863"/>
            <a:ext cx="2915129" cy="2186348"/>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88289" y="4053397"/>
            <a:ext cx="2184485" cy="281382"/>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00384" y="3996224"/>
            <a:ext cx="2172390" cy="338554"/>
          </a:xfrm>
          <a:prstGeom prst="rect">
            <a:avLst/>
          </a:prstGeom>
        </p:spPr>
        <p:txBody>
          <a:bodyPr wrap="none">
            <a:spAutoFit/>
          </a:bodyPr>
          <a:lstStyle/>
          <a:p>
            <a:r>
              <a:rPr lang="en-US" sz="1600" b="1" dirty="0" smtClean="0"/>
              <a:t>SEM: Muddy Diatomite</a:t>
            </a:r>
            <a:endParaRPr lang="en-US" sz="1600" dirty="0"/>
          </a:p>
        </p:txBody>
      </p:sp>
      <p:sp>
        <p:nvSpPr>
          <p:cNvPr id="18" name="Rectangle 17"/>
          <p:cNvSpPr/>
          <p:nvPr/>
        </p:nvSpPr>
        <p:spPr>
          <a:xfrm>
            <a:off x="5294813" y="4077924"/>
            <a:ext cx="2184485" cy="281382"/>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319003" y="4020751"/>
            <a:ext cx="2038338" cy="338554"/>
          </a:xfrm>
          <a:prstGeom prst="rect">
            <a:avLst/>
          </a:prstGeom>
        </p:spPr>
        <p:txBody>
          <a:bodyPr wrap="none">
            <a:spAutoFit/>
          </a:bodyPr>
          <a:lstStyle/>
          <a:p>
            <a:r>
              <a:rPr lang="en-US" sz="1600" b="1" dirty="0" smtClean="0"/>
              <a:t>SEM: Clean Diatomite</a:t>
            </a:r>
            <a:endParaRPr lang="en-US" sz="1600" dirty="0"/>
          </a:p>
        </p:txBody>
      </p:sp>
      <p:sp>
        <p:nvSpPr>
          <p:cNvPr id="20" name="Rectangle 19"/>
          <p:cNvSpPr/>
          <p:nvPr/>
        </p:nvSpPr>
        <p:spPr>
          <a:xfrm>
            <a:off x="5320355" y="1290946"/>
            <a:ext cx="1507516" cy="501947"/>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563371" y="1220945"/>
            <a:ext cx="1043876" cy="584776"/>
          </a:xfrm>
          <a:prstGeom prst="rect">
            <a:avLst/>
          </a:prstGeom>
        </p:spPr>
        <p:txBody>
          <a:bodyPr wrap="none">
            <a:spAutoFit/>
          </a:bodyPr>
          <a:lstStyle/>
          <a:p>
            <a:pPr algn="ctr"/>
            <a:r>
              <a:rPr lang="en-US" sz="1600" b="1" dirty="0" smtClean="0"/>
              <a:t>Pure </a:t>
            </a:r>
          </a:p>
          <a:p>
            <a:pPr algn="ctr"/>
            <a:r>
              <a:rPr lang="en-US" sz="1600" b="1" dirty="0" smtClean="0"/>
              <a:t>Diatomite </a:t>
            </a:r>
            <a:endParaRPr lang="en-US" sz="1600" dirty="0"/>
          </a:p>
        </p:txBody>
      </p:sp>
      <p:sp>
        <p:nvSpPr>
          <p:cNvPr id="22" name="Rectangle 21"/>
          <p:cNvSpPr/>
          <p:nvPr/>
        </p:nvSpPr>
        <p:spPr>
          <a:xfrm>
            <a:off x="7505973" y="1278891"/>
            <a:ext cx="1418850" cy="527602"/>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510737" y="1221717"/>
            <a:ext cx="1406755" cy="584776"/>
          </a:xfrm>
          <a:prstGeom prst="rect">
            <a:avLst/>
          </a:prstGeom>
        </p:spPr>
        <p:txBody>
          <a:bodyPr wrap="none">
            <a:spAutoFit/>
          </a:bodyPr>
          <a:lstStyle/>
          <a:p>
            <a:pPr algn="ctr"/>
            <a:r>
              <a:rPr lang="en-US" sz="1600" b="1" dirty="0" smtClean="0"/>
              <a:t>Diatomaceous </a:t>
            </a:r>
          </a:p>
          <a:p>
            <a:pPr algn="ctr"/>
            <a:r>
              <a:rPr lang="en-US" sz="1600" b="1" dirty="0" smtClean="0"/>
              <a:t>Mudstone </a:t>
            </a:r>
            <a:endParaRPr lang="en-US" sz="1600" dirty="0"/>
          </a:p>
        </p:txBody>
      </p:sp>
      <p:pic>
        <p:nvPicPr>
          <p:cNvPr id="5" name="Picture 4" descr="mudstone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9931" y="1914782"/>
            <a:ext cx="1766392" cy="1611833"/>
          </a:xfrm>
          <a:prstGeom prst="rect">
            <a:avLst/>
          </a:prstGeom>
          <a:ln>
            <a:solidFill>
              <a:schemeClr val="tx1"/>
            </a:solidFill>
          </a:ln>
        </p:spPr>
      </p:pic>
    </p:spTree>
    <p:extLst>
      <p:ext uri="{BB962C8B-B14F-4D97-AF65-F5344CB8AC3E}">
        <p14:creationId xmlns:p14="http://schemas.microsoft.com/office/powerpoint/2010/main" val="3756735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Deposition of Diatomite in California Basins</a:t>
            </a:r>
            <a:endParaRPr lang="en-US" sz="3200" dirty="0"/>
          </a:p>
        </p:txBody>
      </p:sp>
      <p:sp>
        <p:nvSpPr>
          <p:cNvPr id="13" name="Rectangle 12"/>
          <p:cNvSpPr/>
          <p:nvPr/>
        </p:nvSpPr>
        <p:spPr>
          <a:xfrm>
            <a:off x="190727" y="1249794"/>
            <a:ext cx="2531509" cy="477937"/>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5849" y="1262830"/>
            <a:ext cx="2683743" cy="369332"/>
          </a:xfrm>
          <a:prstGeom prst="rect">
            <a:avLst/>
          </a:prstGeom>
        </p:spPr>
        <p:txBody>
          <a:bodyPr wrap="square">
            <a:spAutoFit/>
          </a:bodyPr>
          <a:lstStyle/>
          <a:p>
            <a:pPr algn="ctr"/>
            <a:r>
              <a:rPr lang="en-US" b="1" dirty="0" smtClean="0"/>
              <a:t>Diatomaceous Deposition </a:t>
            </a:r>
            <a:endParaRPr lang="en-US" dirty="0"/>
          </a:p>
        </p:txBody>
      </p:sp>
      <p:sp>
        <p:nvSpPr>
          <p:cNvPr id="15" name="TextBox 14"/>
          <p:cNvSpPr txBox="1"/>
          <p:nvPr/>
        </p:nvSpPr>
        <p:spPr>
          <a:xfrm>
            <a:off x="28221" y="1961217"/>
            <a:ext cx="3070093" cy="3693319"/>
          </a:xfrm>
          <a:prstGeom prst="rect">
            <a:avLst/>
          </a:prstGeom>
          <a:noFill/>
        </p:spPr>
        <p:txBody>
          <a:bodyPr wrap="square" rtlCol="0">
            <a:spAutoFit/>
          </a:bodyPr>
          <a:lstStyle/>
          <a:p>
            <a:pPr marL="285750" indent="-285750">
              <a:buFont typeface="Arial"/>
              <a:buChar char="•"/>
            </a:pPr>
            <a:r>
              <a:rPr lang="en-US" b="1" dirty="0" smtClean="0"/>
              <a:t>Diatomaceous deposits in California basins vary in composition </a:t>
            </a:r>
            <a:r>
              <a:rPr lang="en-US" dirty="0" smtClean="0"/>
              <a:t>(vertically and laterally) because of the complex and irregular bathymetry during deposition on a tectonically deformed and active margin </a:t>
            </a:r>
          </a:p>
          <a:p>
            <a:pPr marL="285750" indent="-285750">
              <a:buFont typeface="Arial"/>
              <a:buChar char="•"/>
            </a:pPr>
            <a:endParaRPr lang="en-US" dirty="0"/>
          </a:p>
          <a:p>
            <a:pPr marL="285750" indent="-285750">
              <a:buFont typeface="Arial"/>
              <a:buChar char="•"/>
            </a:pPr>
            <a:r>
              <a:rPr lang="en-US" b="1" dirty="0" smtClean="0"/>
              <a:t>Important </a:t>
            </a:r>
            <a:r>
              <a:rPr lang="en-US" b="1" dirty="0"/>
              <a:t>to understand variations </a:t>
            </a:r>
            <a:r>
              <a:rPr lang="en-US" b="1" dirty="0" smtClean="0"/>
              <a:t>for petroleum plays</a:t>
            </a:r>
            <a:endParaRPr lang="en-US" b="1" dirty="0"/>
          </a:p>
        </p:txBody>
      </p:sp>
      <p:pic>
        <p:nvPicPr>
          <p:cNvPr id="12" name="Picture 11"/>
          <p:cNvPicPr>
            <a:picLocks noChangeAspect="1"/>
          </p:cNvPicPr>
          <p:nvPr/>
        </p:nvPicPr>
        <p:blipFill>
          <a:blip r:embed="rId3"/>
          <a:stretch>
            <a:fillRect/>
          </a:stretch>
        </p:blipFill>
        <p:spPr>
          <a:xfrm>
            <a:off x="3070093" y="1961217"/>
            <a:ext cx="6016701" cy="4045565"/>
          </a:xfrm>
          <a:prstGeom prst="rect">
            <a:avLst/>
          </a:prstGeom>
          <a:ln>
            <a:solidFill>
              <a:schemeClr val="tx1"/>
            </a:solidFill>
          </a:ln>
        </p:spPr>
      </p:pic>
      <p:sp>
        <p:nvSpPr>
          <p:cNvPr id="17" name="Rectangle 16"/>
          <p:cNvSpPr/>
          <p:nvPr/>
        </p:nvSpPr>
        <p:spPr>
          <a:xfrm>
            <a:off x="4473331" y="1219250"/>
            <a:ext cx="3317810" cy="608448"/>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164431" y="1196366"/>
            <a:ext cx="3935609" cy="584776"/>
          </a:xfrm>
          <a:prstGeom prst="rect">
            <a:avLst/>
          </a:prstGeom>
        </p:spPr>
        <p:txBody>
          <a:bodyPr wrap="square">
            <a:spAutoFit/>
          </a:bodyPr>
          <a:lstStyle/>
          <a:p>
            <a:pPr algn="ctr"/>
            <a:r>
              <a:rPr lang="en-US" sz="1600" b="1" dirty="0" smtClean="0"/>
              <a:t>Schematic Model of Borderland Basin Geometry and Sediment Fill</a:t>
            </a:r>
            <a:endParaRPr lang="en-US" sz="1600" dirty="0"/>
          </a:p>
        </p:txBody>
      </p:sp>
      <p:sp>
        <p:nvSpPr>
          <p:cNvPr id="20" name="Rectangle 19"/>
          <p:cNvSpPr/>
          <p:nvPr/>
        </p:nvSpPr>
        <p:spPr>
          <a:xfrm>
            <a:off x="4476867" y="5959925"/>
            <a:ext cx="4787338" cy="369332"/>
          </a:xfrm>
          <a:prstGeom prst="rect">
            <a:avLst/>
          </a:prstGeom>
        </p:spPr>
        <p:txBody>
          <a:bodyPr wrap="none">
            <a:spAutoFit/>
          </a:bodyPr>
          <a:lstStyle/>
          <a:p>
            <a:r>
              <a:rPr lang="en-US" dirty="0" smtClean="0"/>
              <a:t>(Gorsline, 1990) after (Gorsline and Emery, 1959)</a:t>
            </a:r>
            <a:endParaRPr lang="en-US" dirty="0"/>
          </a:p>
        </p:txBody>
      </p:sp>
    </p:spTree>
    <p:extLst>
      <p:ext uri="{BB962C8B-B14F-4D97-AF65-F5344CB8AC3E}">
        <p14:creationId xmlns:p14="http://schemas.microsoft.com/office/powerpoint/2010/main" val="41304524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87" y="173848"/>
            <a:ext cx="8347680" cy="584776"/>
          </a:xfrm>
          <a:prstGeom prst="rect">
            <a:avLst/>
          </a:prstGeom>
        </p:spPr>
        <p:txBody>
          <a:bodyPr wrap="square">
            <a:spAutoFit/>
          </a:bodyPr>
          <a:lstStyle/>
          <a:p>
            <a:r>
              <a:rPr lang="en-US" sz="3200" b="1" dirty="0" smtClean="0">
                <a:solidFill>
                  <a:srgbClr val="110951"/>
                </a:solidFill>
              </a:rPr>
              <a:t>Presentation Outline</a:t>
            </a:r>
            <a:endParaRPr lang="en-US" sz="3200" dirty="0"/>
          </a:p>
        </p:txBody>
      </p:sp>
      <p:sp>
        <p:nvSpPr>
          <p:cNvPr id="5" name="Rectangle 4"/>
          <p:cNvSpPr/>
          <p:nvPr/>
        </p:nvSpPr>
        <p:spPr>
          <a:xfrm>
            <a:off x="553853" y="1537345"/>
            <a:ext cx="8347680" cy="2554545"/>
          </a:xfrm>
          <a:prstGeom prst="rect">
            <a:avLst/>
          </a:prstGeom>
        </p:spPr>
        <p:txBody>
          <a:bodyPr wrap="square">
            <a:spAutoFit/>
          </a:bodyPr>
          <a:lstStyle/>
          <a:p>
            <a:pPr algn="ctr"/>
            <a:r>
              <a:rPr lang="en-US" sz="3200" b="1" dirty="0" smtClean="0">
                <a:solidFill>
                  <a:srgbClr val="110951"/>
                </a:solidFill>
              </a:rPr>
              <a:t>Introduction/Purpose/Importance</a:t>
            </a:r>
            <a:endParaRPr lang="en-US" sz="3200" b="1" dirty="0">
              <a:solidFill>
                <a:srgbClr val="110951"/>
              </a:solidFill>
            </a:endParaRPr>
          </a:p>
          <a:p>
            <a:pPr algn="ctr"/>
            <a:r>
              <a:rPr lang="en-US" sz="3200" b="1" dirty="0" smtClean="0">
                <a:solidFill>
                  <a:srgbClr val="110951"/>
                </a:solidFill>
              </a:rPr>
              <a:t>Geology/Stratigraphy/Structure</a:t>
            </a:r>
          </a:p>
          <a:p>
            <a:pPr algn="ctr"/>
            <a:r>
              <a:rPr lang="en-US" sz="3200" b="1" dirty="0" smtClean="0">
                <a:solidFill>
                  <a:srgbClr val="110951"/>
                </a:solidFill>
              </a:rPr>
              <a:t>Data</a:t>
            </a:r>
            <a:r>
              <a:rPr lang="en-US" sz="3200" b="1" dirty="0">
                <a:solidFill>
                  <a:srgbClr val="110951"/>
                </a:solidFill>
              </a:rPr>
              <a:t> </a:t>
            </a:r>
            <a:r>
              <a:rPr lang="en-US" sz="3200" b="1" dirty="0" smtClean="0">
                <a:solidFill>
                  <a:srgbClr val="110951"/>
                </a:solidFill>
              </a:rPr>
              <a:t>and Methodology</a:t>
            </a:r>
          </a:p>
          <a:p>
            <a:pPr algn="ctr"/>
            <a:r>
              <a:rPr lang="en-US" sz="3200" b="1" dirty="0" smtClean="0">
                <a:solidFill>
                  <a:srgbClr val="110951"/>
                </a:solidFill>
              </a:rPr>
              <a:t>Current Progress</a:t>
            </a:r>
          </a:p>
          <a:p>
            <a:pPr algn="ctr"/>
            <a:r>
              <a:rPr lang="en-US" sz="3200" b="1" dirty="0" smtClean="0">
                <a:solidFill>
                  <a:srgbClr val="110951"/>
                </a:solidFill>
              </a:rPr>
              <a:t>Conclusion</a:t>
            </a:r>
          </a:p>
        </p:txBody>
      </p:sp>
      <p:sp>
        <p:nvSpPr>
          <p:cNvPr id="6" name="Right Arrow 5"/>
          <p:cNvSpPr/>
          <p:nvPr/>
        </p:nvSpPr>
        <p:spPr>
          <a:xfrm>
            <a:off x="1411066" y="2187035"/>
            <a:ext cx="552667" cy="352747"/>
          </a:xfrm>
          <a:prstGeom prst="rightArrow">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7904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76"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951966" y="9417"/>
            <a:ext cx="4054943" cy="6854412"/>
          </a:xfrm>
          <a:prstGeom prst="rect">
            <a:avLst/>
          </a:prstGeom>
          <a:noFill/>
          <a:ln>
            <a:noFill/>
          </a:ln>
        </p:spPr>
      </p:pic>
      <p:sp>
        <p:nvSpPr>
          <p:cNvPr id="6" name="TextBox 5"/>
          <p:cNvSpPr txBox="1"/>
          <p:nvPr/>
        </p:nvSpPr>
        <p:spPr>
          <a:xfrm rot="16200000">
            <a:off x="4744054" y="1093940"/>
            <a:ext cx="1090915" cy="246222"/>
          </a:xfrm>
          <a:prstGeom prst="rect">
            <a:avLst/>
          </a:prstGeom>
          <a:solidFill>
            <a:srgbClr val="FFFFFF"/>
          </a:solidFill>
        </p:spPr>
        <p:txBody>
          <a:bodyPr wrap="square" rtlCol="0">
            <a:spAutoFit/>
          </a:bodyPr>
          <a:lstStyle/>
          <a:p>
            <a:r>
              <a:rPr lang="en-US" sz="1000" dirty="0" smtClean="0"/>
              <a:t>Paso Robles Fm.</a:t>
            </a:r>
            <a:endParaRPr lang="en-US" sz="1000" dirty="0"/>
          </a:p>
        </p:txBody>
      </p:sp>
      <p:sp>
        <p:nvSpPr>
          <p:cNvPr id="7" name="TextBox 6"/>
          <p:cNvSpPr txBox="1"/>
          <p:nvPr/>
        </p:nvSpPr>
        <p:spPr>
          <a:xfrm rot="16200000">
            <a:off x="6619619" y="2970927"/>
            <a:ext cx="727009" cy="246223"/>
          </a:xfrm>
          <a:prstGeom prst="rect">
            <a:avLst/>
          </a:prstGeom>
          <a:solidFill>
            <a:srgbClr val="FFFFFF"/>
          </a:solidFill>
        </p:spPr>
        <p:txBody>
          <a:bodyPr wrap="square" rtlCol="0">
            <a:spAutoFit/>
          </a:bodyPr>
          <a:lstStyle/>
          <a:p>
            <a:r>
              <a:rPr lang="en-US" sz="1000" dirty="0" smtClean="0"/>
              <a:t>Pt. Sal Fm.</a:t>
            </a:r>
            <a:endParaRPr lang="en-US" sz="1000" dirty="0"/>
          </a:p>
        </p:txBody>
      </p:sp>
      <p:sp>
        <p:nvSpPr>
          <p:cNvPr id="8" name="TextBox 7"/>
          <p:cNvSpPr txBox="1"/>
          <p:nvPr/>
        </p:nvSpPr>
        <p:spPr>
          <a:xfrm rot="16200000">
            <a:off x="5791976" y="4812981"/>
            <a:ext cx="2366524" cy="246223"/>
          </a:xfrm>
          <a:prstGeom prst="rect">
            <a:avLst/>
          </a:prstGeom>
          <a:solidFill>
            <a:srgbClr val="FFFFFF"/>
          </a:solidFill>
        </p:spPr>
        <p:txBody>
          <a:bodyPr wrap="square" rtlCol="0">
            <a:spAutoFit/>
          </a:bodyPr>
          <a:lstStyle/>
          <a:p>
            <a:pPr algn="ctr"/>
            <a:r>
              <a:rPr lang="en-US" sz="1000" dirty="0" err="1" smtClean="0"/>
              <a:t>Lospe</a:t>
            </a:r>
            <a:r>
              <a:rPr lang="en-US" sz="1000" dirty="0" smtClean="0"/>
              <a:t> Fm.</a:t>
            </a:r>
            <a:endParaRPr lang="en-US" sz="1000" dirty="0"/>
          </a:p>
        </p:txBody>
      </p:sp>
      <p:cxnSp>
        <p:nvCxnSpPr>
          <p:cNvPr id="9" name="Straight Connector 8"/>
          <p:cNvCxnSpPr/>
          <p:nvPr/>
        </p:nvCxnSpPr>
        <p:spPr>
          <a:xfrm>
            <a:off x="6687347" y="3752830"/>
            <a:ext cx="126205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828462" y="6166683"/>
            <a:ext cx="344905" cy="369332"/>
          </a:xfrm>
          <a:prstGeom prst="rect">
            <a:avLst/>
          </a:prstGeom>
          <a:solidFill>
            <a:srgbClr val="FFFFFF"/>
          </a:solidFill>
        </p:spPr>
        <p:txBody>
          <a:bodyPr wrap="square" rtlCol="0">
            <a:spAutoFit/>
          </a:bodyPr>
          <a:lstStyle/>
          <a:p>
            <a:pPr algn="ctr"/>
            <a:r>
              <a:rPr lang="en-US" sz="600" dirty="0" smtClean="0"/>
              <a:t>Knox-</a:t>
            </a:r>
            <a:r>
              <a:rPr lang="en-US" sz="600" dirty="0" err="1" smtClean="0"/>
              <a:t>ville</a:t>
            </a:r>
            <a:r>
              <a:rPr lang="en-US" sz="600" dirty="0" smtClean="0"/>
              <a:t> </a:t>
            </a:r>
          </a:p>
          <a:p>
            <a:pPr algn="ctr"/>
            <a:r>
              <a:rPr lang="en-US" sz="600" dirty="0" smtClean="0"/>
              <a:t>Fm.</a:t>
            </a:r>
            <a:endParaRPr lang="en-US" sz="600" dirty="0"/>
          </a:p>
        </p:txBody>
      </p:sp>
      <p:sp>
        <p:nvSpPr>
          <p:cNvPr id="11" name="TextBox 10"/>
          <p:cNvSpPr txBox="1"/>
          <p:nvPr/>
        </p:nvSpPr>
        <p:spPr>
          <a:xfrm rot="16200000">
            <a:off x="6002707" y="1397294"/>
            <a:ext cx="1924777" cy="246221"/>
          </a:xfrm>
          <a:prstGeom prst="rect">
            <a:avLst/>
          </a:prstGeom>
          <a:solidFill>
            <a:srgbClr val="FFFFFF"/>
          </a:solidFill>
        </p:spPr>
        <p:txBody>
          <a:bodyPr wrap="square" rtlCol="0">
            <a:spAutoFit/>
          </a:bodyPr>
          <a:lstStyle/>
          <a:p>
            <a:pPr algn="ctr"/>
            <a:r>
              <a:rPr lang="en-US" sz="1000" dirty="0" smtClean="0"/>
              <a:t>Monterey Fm.</a:t>
            </a:r>
            <a:endParaRPr lang="en-US" sz="1000" dirty="0"/>
          </a:p>
        </p:txBody>
      </p:sp>
      <p:sp>
        <p:nvSpPr>
          <p:cNvPr id="13" name="TextBox 12"/>
          <p:cNvSpPr txBox="1"/>
          <p:nvPr/>
        </p:nvSpPr>
        <p:spPr>
          <a:xfrm rot="16200000">
            <a:off x="4106250" y="5399247"/>
            <a:ext cx="2366524" cy="246223"/>
          </a:xfrm>
          <a:prstGeom prst="rect">
            <a:avLst/>
          </a:prstGeom>
          <a:solidFill>
            <a:srgbClr val="FFFFFF"/>
          </a:solidFill>
        </p:spPr>
        <p:txBody>
          <a:bodyPr wrap="square" rtlCol="0">
            <a:spAutoFit/>
          </a:bodyPr>
          <a:lstStyle/>
          <a:p>
            <a:pPr algn="ctr"/>
            <a:r>
              <a:rPr lang="en-US" sz="1000" dirty="0" err="1" smtClean="0"/>
              <a:t>Sisquoc</a:t>
            </a:r>
            <a:r>
              <a:rPr lang="en-US" sz="1000" dirty="0" smtClean="0"/>
              <a:t> Fm.</a:t>
            </a:r>
            <a:endParaRPr lang="en-US" sz="1000" dirty="0"/>
          </a:p>
        </p:txBody>
      </p:sp>
      <p:sp>
        <p:nvSpPr>
          <p:cNvPr id="14" name="TextBox 13"/>
          <p:cNvSpPr txBox="1"/>
          <p:nvPr/>
        </p:nvSpPr>
        <p:spPr>
          <a:xfrm rot="16200000">
            <a:off x="4943277" y="3653634"/>
            <a:ext cx="785432" cy="400110"/>
          </a:xfrm>
          <a:prstGeom prst="rect">
            <a:avLst/>
          </a:prstGeom>
          <a:solidFill>
            <a:srgbClr val="FFFFFF"/>
          </a:solidFill>
        </p:spPr>
        <p:txBody>
          <a:bodyPr wrap="square" rtlCol="0">
            <a:spAutoFit/>
          </a:bodyPr>
          <a:lstStyle/>
          <a:p>
            <a:pPr algn="ctr"/>
            <a:r>
              <a:rPr lang="en-US" sz="1000" dirty="0" err="1" smtClean="0"/>
              <a:t>Foxen</a:t>
            </a:r>
            <a:r>
              <a:rPr lang="en-US" sz="1000" dirty="0" smtClean="0"/>
              <a:t> Mudstone</a:t>
            </a:r>
            <a:endParaRPr lang="en-US" sz="1000" dirty="0"/>
          </a:p>
        </p:txBody>
      </p:sp>
      <p:cxnSp>
        <p:nvCxnSpPr>
          <p:cNvPr id="15" name="Straight Connector 14"/>
          <p:cNvCxnSpPr/>
          <p:nvPr/>
        </p:nvCxnSpPr>
        <p:spPr>
          <a:xfrm>
            <a:off x="5135937" y="4149770"/>
            <a:ext cx="111531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6200000">
            <a:off x="4645476" y="2689290"/>
            <a:ext cx="1258731" cy="246221"/>
          </a:xfrm>
          <a:prstGeom prst="rect">
            <a:avLst/>
          </a:prstGeom>
          <a:solidFill>
            <a:srgbClr val="FFFFFF"/>
          </a:solidFill>
        </p:spPr>
        <p:txBody>
          <a:bodyPr wrap="square" rtlCol="0">
            <a:spAutoFit/>
          </a:bodyPr>
          <a:lstStyle/>
          <a:p>
            <a:pPr algn="ctr"/>
            <a:r>
              <a:rPr lang="en-US" sz="1000" dirty="0" err="1" smtClean="0"/>
              <a:t>Carreaga</a:t>
            </a:r>
            <a:r>
              <a:rPr lang="en-US" sz="1000" dirty="0" smtClean="0"/>
              <a:t> Sandstone</a:t>
            </a:r>
            <a:endParaRPr lang="en-US" sz="1000" dirty="0"/>
          </a:p>
        </p:txBody>
      </p:sp>
      <p:sp>
        <p:nvSpPr>
          <p:cNvPr id="18" name="Rectangle 17"/>
          <p:cNvSpPr/>
          <p:nvPr/>
        </p:nvSpPr>
        <p:spPr>
          <a:xfrm>
            <a:off x="5396848" y="2222478"/>
            <a:ext cx="45719" cy="11956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072451" y="883966"/>
            <a:ext cx="45719" cy="11956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738828" y="0"/>
            <a:ext cx="4264064" cy="68638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687347" y="-7875"/>
            <a:ext cx="2172139" cy="461665"/>
          </a:xfrm>
          <a:prstGeom prst="rect">
            <a:avLst/>
          </a:prstGeom>
        </p:spPr>
        <p:txBody>
          <a:bodyPr wrap="none">
            <a:spAutoFit/>
          </a:bodyPr>
          <a:lstStyle/>
          <a:p>
            <a:pPr algn="ctr"/>
            <a:r>
              <a:rPr lang="en-US" sz="1200" dirty="0" smtClean="0"/>
              <a:t>Modified from</a:t>
            </a:r>
          </a:p>
          <a:p>
            <a:pPr algn="ctr"/>
            <a:r>
              <a:rPr lang="en-US" sz="1200" dirty="0" err="1" smtClean="0"/>
              <a:t>Woodring</a:t>
            </a:r>
            <a:r>
              <a:rPr lang="en-US" sz="1200" dirty="0" smtClean="0"/>
              <a:t> and </a:t>
            </a:r>
            <a:r>
              <a:rPr lang="en-US" sz="1200" dirty="0" err="1" smtClean="0"/>
              <a:t>Bramlette</a:t>
            </a:r>
            <a:r>
              <a:rPr lang="en-US" sz="1200" dirty="0"/>
              <a:t> </a:t>
            </a:r>
            <a:r>
              <a:rPr lang="en-US" sz="1200" dirty="0" smtClean="0"/>
              <a:t>(1950)</a:t>
            </a:r>
            <a:endParaRPr lang="en-US" sz="1200" dirty="0"/>
          </a:p>
        </p:txBody>
      </p:sp>
      <p:cxnSp>
        <p:nvCxnSpPr>
          <p:cNvPr id="22" name="Straight Connector 21"/>
          <p:cNvCxnSpPr/>
          <p:nvPr/>
        </p:nvCxnSpPr>
        <p:spPr>
          <a:xfrm>
            <a:off x="6687347" y="6119355"/>
            <a:ext cx="126205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28049" y="3460972"/>
            <a:ext cx="112319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47675" y="139215"/>
            <a:ext cx="4092091" cy="338554"/>
          </a:xfrm>
          <a:prstGeom prst="rect">
            <a:avLst/>
          </a:prstGeom>
        </p:spPr>
        <p:txBody>
          <a:bodyPr wrap="square">
            <a:spAutoFit/>
          </a:bodyPr>
          <a:lstStyle/>
          <a:p>
            <a:pPr algn="ctr"/>
            <a:r>
              <a:rPr lang="en-US" sz="1600" b="1" dirty="0" smtClean="0"/>
              <a:t>Santa Maria Basin Stratigraphy</a:t>
            </a:r>
            <a:endParaRPr lang="en-US" sz="1600" dirty="0"/>
          </a:p>
        </p:txBody>
      </p:sp>
      <p:grpSp>
        <p:nvGrpSpPr>
          <p:cNvPr id="30" name="Group 29"/>
          <p:cNvGrpSpPr/>
          <p:nvPr/>
        </p:nvGrpSpPr>
        <p:grpSpPr>
          <a:xfrm>
            <a:off x="347675" y="23763"/>
            <a:ext cx="4092091" cy="509019"/>
            <a:chOff x="202823" y="851300"/>
            <a:chExt cx="4771184" cy="477937"/>
          </a:xfrm>
        </p:grpSpPr>
        <p:sp>
          <p:nvSpPr>
            <p:cNvPr id="31" name="Rectangle 30"/>
            <p:cNvSpPr/>
            <p:nvPr/>
          </p:nvSpPr>
          <p:spPr>
            <a:xfrm>
              <a:off x="649323" y="851300"/>
              <a:ext cx="3889605" cy="477937"/>
            </a:xfrm>
            <a:prstGeom prst="rect">
              <a:avLst/>
            </a:prstGeom>
            <a:solidFill>
              <a:srgbClr val="AEE8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02823" y="885138"/>
              <a:ext cx="4771184" cy="317881"/>
            </a:xfrm>
            <a:prstGeom prst="rect">
              <a:avLst/>
            </a:prstGeom>
          </p:spPr>
          <p:txBody>
            <a:bodyPr wrap="square">
              <a:spAutoFit/>
            </a:bodyPr>
            <a:lstStyle/>
            <a:p>
              <a:pPr algn="ctr"/>
              <a:r>
                <a:rPr lang="en-US" sz="1600" b="1" dirty="0" smtClean="0"/>
                <a:t>Santa Maria Basin Stratigraphy</a:t>
              </a:r>
              <a:endParaRPr lang="en-US" sz="1600" dirty="0"/>
            </a:p>
          </p:txBody>
        </p:sp>
      </p:grpSp>
      <p:cxnSp>
        <p:nvCxnSpPr>
          <p:cNvPr id="34" name="Straight Connector 33"/>
          <p:cNvCxnSpPr/>
          <p:nvPr/>
        </p:nvCxnSpPr>
        <p:spPr>
          <a:xfrm>
            <a:off x="5128049" y="2183035"/>
            <a:ext cx="1123198" cy="1049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12413" y="131639"/>
            <a:ext cx="4722336" cy="7571305"/>
          </a:xfrm>
          <a:prstGeom prst="rect">
            <a:avLst/>
          </a:prstGeom>
        </p:spPr>
        <p:txBody>
          <a:bodyPr wrap="square">
            <a:spAutoFit/>
          </a:bodyPr>
          <a:lstStyle/>
          <a:p>
            <a:pPr marL="285750" indent="-285750">
              <a:buFont typeface="Arial"/>
              <a:buChar char="•"/>
            </a:pPr>
            <a:endParaRPr lang="en-US" sz="1600" dirty="0" smtClean="0"/>
          </a:p>
          <a:p>
            <a:endParaRPr lang="en-US" sz="1600" dirty="0" smtClean="0"/>
          </a:p>
          <a:p>
            <a:pPr marL="285750" indent="-285750">
              <a:buFont typeface="Arial"/>
              <a:buChar char="•"/>
            </a:pPr>
            <a:r>
              <a:rPr lang="en-US" sz="1600" b="1" dirty="0"/>
              <a:t>Continued Infilling of Basin:</a:t>
            </a:r>
          </a:p>
          <a:p>
            <a:pPr lvl="2"/>
            <a:r>
              <a:rPr lang="en-US" sz="1600" b="1" dirty="0"/>
              <a:t>-</a:t>
            </a:r>
            <a:r>
              <a:rPr lang="en-US" sz="1600" dirty="0" err="1"/>
              <a:t>Foxen</a:t>
            </a:r>
            <a:r>
              <a:rPr lang="en-US" sz="1600" dirty="0"/>
              <a:t> Mudstone, </a:t>
            </a:r>
            <a:r>
              <a:rPr lang="en-US" sz="1600" dirty="0" err="1"/>
              <a:t>Careaga</a:t>
            </a:r>
            <a:r>
              <a:rPr lang="en-US" sz="1600" dirty="0"/>
              <a:t> Sandstone and</a:t>
            </a:r>
          </a:p>
          <a:p>
            <a:pPr lvl="2"/>
            <a:r>
              <a:rPr lang="en-US" sz="1600" dirty="0"/>
              <a:t> Paso Robles Formation</a:t>
            </a:r>
          </a:p>
          <a:p>
            <a:endParaRPr lang="en-US" sz="1600" dirty="0"/>
          </a:p>
          <a:p>
            <a:pPr marL="342900" indent="-342900">
              <a:buFont typeface="Arial"/>
              <a:buChar char="•"/>
            </a:pPr>
            <a:r>
              <a:rPr lang="en-US" sz="1600" b="1" dirty="0" err="1"/>
              <a:t>Sisquoc</a:t>
            </a:r>
            <a:r>
              <a:rPr lang="en-US" sz="1600" b="1" dirty="0"/>
              <a:t> Formation:</a:t>
            </a:r>
          </a:p>
          <a:p>
            <a:r>
              <a:rPr lang="en-US" sz="1600" dirty="0"/>
              <a:t>		-Continuation of siliceous organic rich  		  diatomaceous deposits with an increase of 		  accumulation rate of detritus</a:t>
            </a:r>
          </a:p>
          <a:p>
            <a:pPr marL="342900" indent="-342900">
              <a:buFont typeface="Arial"/>
              <a:buChar char="•"/>
            </a:pPr>
            <a:endParaRPr lang="en-US" sz="1600" b="1" dirty="0" smtClean="0"/>
          </a:p>
          <a:p>
            <a:pPr marL="342900" indent="-342900">
              <a:buFont typeface="Arial"/>
              <a:buChar char="•"/>
            </a:pPr>
            <a:r>
              <a:rPr lang="en-US" sz="1600" b="1" dirty="0" smtClean="0"/>
              <a:t>Monterey </a:t>
            </a:r>
            <a:r>
              <a:rPr lang="en-US" sz="1600" b="1" dirty="0"/>
              <a:t>Formation:</a:t>
            </a:r>
          </a:p>
          <a:p>
            <a:r>
              <a:rPr lang="en-US" sz="1600" dirty="0"/>
              <a:t>		-Abundance of diatomaceous </a:t>
            </a:r>
            <a:r>
              <a:rPr lang="en-US" sz="1600" dirty="0" smtClean="0"/>
              <a:t>productivity </a:t>
            </a:r>
            <a:r>
              <a:rPr lang="en-US" sz="1600" dirty="0"/>
              <a:t>		-Siliceous organic-rich deposits</a:t>
            </a:r>
          </a:p>
          <a:p>
            <a:pPr marL="342900" indent="-342900">
              <a:buFont typeface="Arial"/>
              <a:buChar char="•"/>
            </a:pPr>
            <a:endParaRPr lang="en-US" sz="1600" b="1" dirty="0" smtClean="0"/>
          </a:p>
          <a:p>
            <a:pPr marL="342900" indent="-342900">
              <a:buFont typeface="Arial"/>
              <a:buChar char="•"/>
            </a:pPr>
            <a:r>
              <a:rPr lang="en-US" sz="1600" b="1" dirty="0" smtClean="0"/>
              <a:t>Pt</a:t>
            </a:r>
            <a:r>
              <a:rPr lang="en-US" sz="1600" b="1" dirty="0"/>
              <a:t>. Sal Formation:</a:t>
            </a:r>
          </a:p>
          <a:p>
            <a:r>
              <a:rPr lang="en-US" sz="1600" dirty="0"/>
              <a:t>		-</a:t>
            </a:r>
            <a:r>
              <a:rPr lang="en-US" sz="1600" dirty="0" err="1"/>
              <a:t>Hemipelagic</a:t>
            </a:r>
            <a:r>
              <a:rPr lang="en-US" sz="1600" dirty="0"/>
              <a:t> and submarine fan deposition</a:t>
            </a:r>
          </a:p>
          <a:p>
            <a:endParaRPr lang="en-US" sz="1600" b="1" dirty="0" smtClean="0"/>
          </a:p>
          <a:p>
            <a:pPr marL="342900" indent="-342900">
              <a:buFont typeface="Arial"/>
              <a:buChar char="•"/>
            </a:pPr>
            <a:r>
              <a:rPr lang="en-US" sz="1600" b="1" dirty="0" err="1" smtClean="0"/>
              <a:t>Lospe</a:t>
            </a:r>
            <a:r>
              <a:rPr lang="en-US" sz="1600" b="1" dirty="0" smtClean="0"/>
              <a:t> </a:t>
            </a:r>
            <a:r>
              <a:rPr lang="en-US" sz="1600" b="1" dirty="0"/>
              <a:t>Formation:	</a:t>
            </a:r>
          </a:p>
          <a:p>
            <a:r>
              <a:rPr lang="en-US" sz="1600" dirty="0"/>
              <a:t>		-Initial subsidence of basin</a:t>
            </a:r>
          </a:p>
          <a:p>
            <a:r>
              <a:rPr lang="en-US" sz="1600" dirty="0"/>
              <a:t>		-</a:t>
            </a:r>
            <a:r>
              <a:rPr lang="en-US" sz="1600" dirty="0" err="1"/>
              <a:t>Nonmarine</a:t>
            </a:r>
            <a:r>
              <a:rPr lang="en-US" sz="1600" dirty="0"/>
              <a:t> deposition</a:t>
            </a:r>
          </a:p>
          <a:p>
            <a:pPr marL="342900" indent="-342900">
              <a:buAutoNum type="arabicParenR"/>
            </a:pPr>
            <a:endParaRPr lang="en-US" sz="1600" dirty="0"/>
          </a:p>
          <a:p>
            <a:pPr marL="342900" indent="-342900">
              <a:buFont typeface="Arial"/>
              <a:buChar char="•"/>
            </a:pPr>
            <a:r>
              <a:rPr lang="en-US" sz="1600" b="1" dirty="0"/>
              <a:t>Mesozoic Basement Rocks:</a:t>
            </a:r>
          </a:p>
          <a:p>
            <a:r>
              <a:rPr lang="en-US" sz="1600" dirty="0"/>
              <a:t>		-Point Sal </a:t>
            </a:r>
            <a:r>
              <a:rPr lang="en-US" sz="1600" dirty="0" err="1"/>
              <a:t>Ophiolite</a:t>
            </a:r>
            <a:r>
              <a:rPr lang="en-US" sz="1600" dirty="0"/>
              <a:t> </a:t>
            </a:r>
          </a:p>
          <a:p>
            <a:r>
              <a:rPr lang="en-US" sz="1600" dirty="0"/>
              <a:t>		-Franciscan Complex</a:t>
            </a:r>
          </a:p>
          <a:p>
            <a:r>
              <a:rPr lang="en-US" sz="1600" dirty="0"/>
              <a:t>		-Great Valley Sequence</a:t>
            </a:r>
          </a:p>
          <a:p>
            <a:endParaRPr lang="en-US" sz="1600" dirty="0" smtClean="0"/>
          </a:p>
          <a:p>
            <a:pPr marL="342900" indent="-342900">
              <a:buFontTx/>
              <a:buAutoNum type="arabicParenR"/>
            </a:pPr>
            <a:endParaRPr lang="en-US" sz="2000" dirty="0" smtClean="0"/>
          </a:p>
          <a:p>
            <a:endParaRPr lang="en-US" dirty="0" smtClean="0"/>
          </a:p>
        </p:txBody>
      </p:sp>
      <p:cxnSp>
        <p:nvCxnSpPr>
          <p:cNvPr id="33" name="Straight Connector 32"/>
          <p:cNvCxnSpPr/>
          <p:nvPr/>
        </p:nvCxnSpPr>
        <p:spPr>
          <a:xfrm>
            <a:off x="6687347" y="2442263"/>
            <a:ext cx="126205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01486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18038</TotalTime>
  <Words>3651</Words>
  <Application>Microsoft Macintosh PowerPoint</Application>
  <PresentationFormat>On-screen Show (4:3)</PresentationFormat>
  <Paragraphs>609</Paragraphs>
  <Slides>41</Slides>
  <Notes>18</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Torn</dc:creator>
  <cp:lastModifiedBy>Daniel T</cp:lastModifiedBy>
  <cp:revision>365</cp:revision>
  <cp:lastPrinted>2013-10-14T14:24:27Z</cp:lastPrinted>
  <dcterms:created xsi:type="dcterms:W3CDTF">2012-09-10T17:20:28Z</dcterms:created>
  <dcterms:modified xsi:type="dcterms:W3CDTF">2013-10-14T14:33:45Z</dcterms:modified>
</cp:coreProperties>
</file>