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8" r:id="rId5"/>
    <p:sldId id="264" r:id="rId6"/>
    <p:sldId id="263" r:id="rId7"/>
    <p:sldId id="269" r:id="rId8"/>
    <p:sldId id="271" r:id="rId9"/>
    <p:sldId id="267" r:id="rId10"/>
    <p:sldId id="266" r:id="rId11"/>
    <p:sldId id="268" r:id="rId12"/>
    <p:sldId id="280" r:id="rId13"/>
    <p:sldId id="291" r:id="rId14"/>
    <p:sldId id="277" r:id="rId15"/>
    <p:sldId id="286" r:id="rId16"/>
    <p:sldId id="292" r:id="rId17"/>
    <p:sldId id="287" r:id="rId18"/>
    <p:sldId id="293" r:id="rId19"/>
    <p:sldId id="294" r:id="rId20"/>
    <p:sldId id="281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1440" y="6492240"/>
            <a:ext cx="905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Long Beach MARS Project:</a:t>
            </a:r>
            <a:r>
              <a:rPr lang="en-US" i="1" baseline="0" dirty="0" smtClean="0"/>
              <a:t> </a:t>
            </a:r>
            <a:r>
              <a:rPr lang="en-US" i="1" dirty="0" smtClean="0"/>
              <a:t>Monterey and Related Sediments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91440"/>
            <a:ext cx="1950720" cy="73152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91440"/>
            <a:ext cx="1314109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8AFA-FCBB-48D1-B183-5EE625C8F58D}" type="datetimeFigureOut">
              <a:rPr lang="en-US" smtClean="0"/>
              <a:t>5/4/15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720" y="6444799"/>
            <a:ext cx="685800" cy="413201"/>
          </a:xfrm>
        </p:spPr>
        <p:txBody>
          <a:bodyPr/>
          <a:lstStyle>
            <a:lvl1pPr algn="ctr">
              <a:defRPr/>
            </a:lvl1pPr>
          </a:lstStyle>
          <a:p>
            <a:fld id="{05FF731F-26BA-4782-BB30-728D02FE2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8AFA-FCBB-48D1-B183-5EE625C8F58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731F-26BA-4782-BB30-728D02F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8AFA-FCBB-48D1-B183-5EE625C8F58D}" type="datetimeFigureOut">
              <a:rPr lang="en-US" smtClean="0"/>
              <a:t>5/4/15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731F-26BA-4782-BB30-728D02FE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8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3D Subsurface Model of Monterey-Related Sediments and the </a:t>
            </a:r>
            <a:r>
              <a:rPr lang="en-US" sz="3100" b="1" dirty="0" err="1"/>
              <a:t>Syntectonic</a:t>
            </a:r>
            <a:r>
              <a:rPr lang="en-US" sz="3100" b="1" dirty="0"/>
              <a:t> Distribution of </a:t>
            </a:r>
            <a:r>
              <a:rPr lang="en-US" sz="3100" b="1" dirty="0" err="1"/>
              <a:t>Clastic</a:t>
            </a:r>
            <a:r>
              <a:rPr lang="en-US" sz="3100" b="1" dirty="0"/>
              <a:t> and Biogenic </a:t>
            </a:r>
            <a:r>
              <a:rPr lang="en-US" sz="3100" b="1" dirty="0" err="1"/>
              <a:t>Facies</a:t>
            </a:r>
            <a:r>
              <a:rPr lang="en-US" sz="3100" b="1" dirty="0"/>
              <a:t>, Offshore Santa Maria Basin, California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by </a:t>
            </a:r>
            <a:r>
              <a:rPr lang="en-US" sz="2200" b="1" dirty="0"/>
              <a:t>Nelson Doris</a:t>
            </a:r>
            <a:br>
              <a:rPr lang="en-US" sz="2200" b="1" dirty="0"/>
            </a:br>
            <a:r>
              <a:rPr lang="en-US" sz="2000" dirty="0" smtClean="0"/>
              <a:t>Fall, 2013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Thesis Committee Chair: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Richard </a:t>
            </a:r>
            <a:r>
              <a:rPr lang="en-US" sz="2000" dirty="0" err="1"/>
              <a:t>Behl</a:t>
            </a:r>
            <a:r>
              <a:rPr lang="en-US" sz="2000" dirty="0"/>
              <a:t>, Department of Geological Sciences, California State University, Long Beach, CA 90840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b="1" dirty="0"/>
              <a:t>Thesis Committee Advisors: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Nate </a:t>
            </a:r>
            <a:r>
              <a:rPr lang="en-US" sz="2000" dirty="0" err="1"/>
              <a:t>Onderdonk</a:t>
            </a:r>
            <a:r>
              <a:rPr lang="en-US" sz="2000" dirty="0"/>
              <a:t>, Department of Geological Sciences, California State University, Long Beach, CA 90840</a:t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/>
              <a:t>Christopher C. </a:t>
            </a:r>
            <a:r>
              <a:rPr lang="en-US" sz="2000" dirty="0" err="1"/>
              <a:t>Sorlien</a:t>
            </a:r>
            <a:r>
              <a:rPr lang="en-US" sz="2000" dirty="0"/>
              <a:t>, </a:t>
            </a:r>
            <a:r>
              <a:rPr lang="en-US" sz="2000" dirty="0" smtClean="0"/>
              <a:t>Earth Research Institute, </a:t>
            </a:r>
            <a:r>
              <a:rPr lang="en-US" sz="2000" dirty="0"/>
              <a:t>University of California, Santa Barbara, CA 93106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Structural Cross Section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35" t="6760" r="20419" b="16231"/>
          <a:stretch/>
        </p:blipFill>
        <p:spPr>
          <a:xfrm rot="5400000">
            <a:off x="2727585" y="-1165485"/>
            <a:ext cx="3657600" cy="8426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8807969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Early Miocene extension caused rifting and rapid </a:t>
            </a:r>
            <a:r>
              <a:rPr lang="en-US" dirty="0" smtClean="0"/>
              <a:t>subsidence. </a:t>
            </a:r>
          </a:p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Normally faulted, tilted basement blocks created several en echelon N-S trending paleo-highs with narrow sub-basins in between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Extension slowed or even stopped during late Miocene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 smtClean="0"/>
              <a:t>Post-Miocene </a:t>
            </a:r>
            <a:r>
              <a:rPr lang="en-US" dirty="0" err="1"/>
              <a:t>transpression</a:t>
            </a:r>
            <a:r>
              <a:rPr lang="en-US" dirty="0"/>
              <a:t> reactivated old normal faults as thrust faults and created restraining bend folds of Miocene and younger strata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0875" y="4519660"/>
            <a:ext cx="13807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McCulloch, </a:t>
            </a:r>
            <a:r>
              <a:rPr lang="en-US" sz="1200" dirty="0" smtClean="0"/>
              <a:t>1987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14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9369" y="914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0926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Miocene Structural Block Model</a:t>
            </a:r>
            <a:endParaRPr lang="en-US" sz="28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757351" cy="569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1" y="6253976"/>
            <a:ext cx="17761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Sorlien</a:t>
            </a:r>
            <a:r>
              <a:rPr lang="en-US" sz="1200" dirty="0" smtClean="0"/>
              <a:t> et al., USGS, 1999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4495800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Rapid subsidence and continued displacement along Miocene normal faults created abundant accommodation space.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tilted basement fault blocks created a highly variable basin bathymetry during Monterey deposition.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Post-Miocene compression caused folding, faulting, and fracturing of Miocene deposits.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Some Miocene sub-basins have been completely inverted.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49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err="1" smtClean="0"/>
              <a:t>Lithologic</a:t>
            </a:r>
            <a:r>
              <a:rPr lang="en-US" sz="3600" u="sng" dirty="0" smtClean="0"/>
              <a:t> Variability</a:t>
            </a:r>
            <a:endParaRPr lang="en-US" sz="3600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5089541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143000"/>
            <a:ext cx="3505200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sz="2000" dirty="0" smtClean="0"/>
              <a:t>The Monterey Formation is notoriously heterogeneous.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sz="2000" dirty="0" smtClean="0"/>
              <a:t>The relative abundance of detritus buried with biosiliceous sediments greatly impacts the diagenesis of these rocks.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sz="2000" dirty="0" smtClean="0"/>
              <a:t>Only the purest biosiliceous strata will alter to </a:t>
            </a:r>
            <a:r>
              <a:rPr lang="en-US" sz="2000" dirty="0" err="1" smtClean="0"/>
              <a:t>chert</a:t>
            </a:r>
            <a:r>
              <a:rPr lang="en-US" sz="2000" dirty="0" smtClean="0"/>
              <a:t> (&lt;10% detritus).</a:t>
            </a:r>
          </a:p>
          <a:p>
            <a:pPr marL="742950" lvl="1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sz="2000" dirty="0" smtClean="0"/>
              <a:t>These </a:t>
            </a:r>
            <a:r>
              <a:rPr lang="en-US" sz="2000" dirty="0" err="1" smtClean="0"/>
              <a:t>cherts</a:t>
            </a:r>
            <a:r>
              <a:rPr lang="en-US" sz="2000" dirty="0" smtClean="0"/>
              <a:t> start forming very shortly after burial.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sz="2000" dirty="0" smtClean="0"/>
              <a:t>The amount of Monterey </a:t>
            </a:r>
            <a:r>
              <a:rPr lang="en-US" sz="2000" dirty="0" err="1" smtClean="0"/>
              <a:t>chert</a:t>
            </a:r>
            <a:r>
              <a:rPr lang="en-US" sz="2000" dirty="0" smtClean="0"/>
              <a:t> encountered while drilling in the basin varies significantly.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4675" y="6367463"/>
            <a:ext cx="8880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Behl</a:t>
            </a:r>
            <a:r>
              <a:rPr lang="en-US" sz="1200" dirty="0" smtClean="0"/>
              <a:t>, 1999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162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The Problem</a:t>
            </a:r>
            <a:endParaRPr lang="en-US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96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7" y="1142999"/>
            <a:ext cx="2309400" cy="5311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16" y="1152524"/>
            <a:ext cx="2739614" cy="5311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783192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OCS-P00411_001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783192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OCS-P00413_001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973691"/>
            <a:ext cx="1905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~400’ below top Monterey,</a:t>
            </a:r>
          </a:p>
          <a:p>
            <a:pPr algn="ctr"/>
            <a:r>
              <a:rPr lang="en-US" dirty="0" smtClean="0"/>
              <a:t>~8.5km apart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1152524"/>
            <a:ext cx="6726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37695" y="1142999"/>
            <a:ext cx="643705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3152477"/>
            <a:ext cx="1905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200’+ of ≥ 40% </a:t>
            </a:r>
            <a:r>
              <a:rPr lang="en-US" dirty="0" err="1" smtClean="0"/>
              <a:t>chert</a:t>
            </a:r>
            <a:r>
              <a:rPr lang="en-US" dirty="0" smtClean="0"/>
              <a:t> plus 10-20% dolomite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4558099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20’ of 40% </a:t>
            </a:r>
            <a:r>
              <a:rPr lang="en-US" dirty="0" err="1" smtClean="0"/>
              <a:t>chert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828800" y="3352800"/>
            <a:ext cx="1752600" cy="1228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86400" y="4742765"/>
            <a:ext cx="1600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57150" y="764142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74780" y="764142"/>
            <a:ext cx="647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Objectives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15340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objective of this study is to use seismic reflection and well data from the offshore Santa Maria Basin to find a relationship between the </a:t>
            </a:r>
            <a:r>
              <a:rPr lang="en-US" dirty="0" err="1" smtClean="0"/>
              <a:t>paleobathymetric</a:t>
            </a:r>
            <a:r>
              <a:rPr lang="en-US" dirty="0" smtClean="0"/>
              <a:t> setting of Monterey deposits across the basin and the ultimate lithology of those deposits upon burial and diagenesis.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want to test hypotheses for the mechanisms that could cause localized changes in biogenic purity. For example: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Winnowing of diatoms from paleo-highs via currents, and </a:t>
            </a:r>
            <a:r>
              <a:rPr lang="en-US" dirty="0" err="1" smtClean="0"/>
              <a:t>redeposition</a:t>
            </a:r>
            <a:r>
              <a:rPr lang="en-US" dirty="0" smtClean="0"/>
              <a:t> in paleo-lows.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Increased terrigenous sedimentation in </a:t>
            </a:r>
            <a:r>
              <a:rPr lang="en-US" dirty="0" err="1" smtClean="0"/>
              <a:t>paleo</a:t>
            </a:r>
            <a:r>
              <a:rPr lang="en-US" dirty="0" smtClean="0"/>
              <a:t>-lows from the erosion of local </a:t>
            </a:r>
            <a:r>
              <a:rPr lang="en-US" dirty="0" err="1" smtClean="0"/>
              <a:t>paleo</a:t>
            </a:r>
            <a:r>
              <a:rPr lang="en-US" dirty="0" smtClean="0"/>
              <a:t>-highs.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Variable biogenic sedimentation due to localized upwelling.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Increased terrigenous supply from landward point sources.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Devise a method to predict the lateral variations of Monterey type deposits across a basin when given an interpretation of the paleobathymetry at deposition.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5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Dataset </a:t>
            </a:r>
            <a:r>
              <a:rPr lang="en-US" dirty="0" err="1" smtClean="0"/>
              <a:t>Basemap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" y="916519"/>
            <a:ext cx="8770213" cy="5405961"/>
          </a:xfrm>
        </p:spPr>
      </p:pic>
      <p:pic>
        <p:nvPicPr>
          <p:cNvPr id="11454" name="Picture 114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09" y="2515772"/>
            <a:ext cx="2019582" cy="112199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9" t="86385" r="7444" b="1764"/>
          <a:stretch/>
        </p:blipFill>
        <p:spPr>
          <a:xfrm>
            <a:off x="4724400" y="1523998"/>
            <a:ext cx="2895600" cy="9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-85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Initial Findings: </a:t>
            </a:r>
            <a:br>
              <a:rPr lang="en-US" sz="3600" u="sng" dirty="0" smtClean="0"/>
            </a:br>
            <a:r>
              <a:rPr lang="en-US" sz="3600" u="sng" dirty="0" smtClean="0"/>
              <a:t>Thinning and Inversion</a:t>
            </a:r>
            <a:endParaRPr lang="en-US" sz="3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"/>
          <a:stretch/>
        </p:blipFill>
        <p:spPr>
          <a:xfrm>
            <a:off x="194261" y="1057275"/>
            <a:ext cx="8705850" cy="544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7275"/>
            <a:ext cx="1801296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8502" y="77734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93131" y="777342"/>
            <a:ext cx="37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55802" y="16764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’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153350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4002559">
            <a:off x="1575629" y="2177526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Hosgri</a:t>
            </a:r>
            <a:r>
              <a:rPr lang="en-US" b="1" dirty="0" smtClean="0"/>
              <a:t> </a:t>
            </a:r>
            <a:r>
              <a:rPr lang="en-US" b="1" dirty="0" err="1" smtClean="0"/>
              <a:t>flt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49127" y="1348842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Pt. Sal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673601">
            <a:off x="4216804" y="3853241"/>
            <a:ext cx="99060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Sisquoc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648560">
            <a:off x="3925415" y="4672333"/>
            <a:ext cx="135255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Monterey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655294">
            <a:off x="3515509" y="5337187"/>
            <a:ext cx="167640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Franciscan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669894">
            <a:off x="3911140" y="5054702"/>
            <a:ext cx="1272092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Volcanics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20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14400"/>
            <a:ext cx="8001000" cy="560774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2921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Initial Findings: </a:t>
            </a:r>
            <a:br>
              <a:rPr lang="en-US" sz="3600" u="sng" dirty="0" smtClean="0"/>
            </a:br>
            <a:r>
              <a:rPr lang="en-US" sz="3600" u="sng" dirty="0" err="1" smtClean="0"/>
              <a:t>Chert</a:t>
            </a:r>
            <a:r>
              <a:rPr lang="en-US" sz="3600" u="sng" dirty="0" smtClean="0"/>
              <a:t> Surrounding Highs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99806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Initial Findings: Tilted Blocks</a:t>
            </a:r>
            <a:endParaRPr lang="en-US" sz="36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5"/>
          <a:stretch/>
        </p:blipFill>
        <p:spPr>
          <a:xfrm>
            <a:off x="228599" y="1524000"/>
            <a:ext cx="8639175" cy="489108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00125"/>
            <a:ext cx="2133600" cy="2547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1339334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86775" y="1339334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Y’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184785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1659493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Y’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4002559">
            <a:off x="1793768" y="2459601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Hosgri</a:t>
            </a:r>
            <a:r>
              <a:rPr lang="en-US" b="1" dirty="0" smtClean="0"/>
              <a:t> </a:t>
            </a:r>
            <a:r>
              <a:rPr lang="en-US" b="1" dirty="0" err="1" smtClean="0"/>
              <a:t>flt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09800" y="1655801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Pt. Sal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573636">
            <a:off x="7429501" y="3935385"/>
            <a:ext cx="99060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Sisquoc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548595">
            <a:off x="7247273" y="4619443"/>
            <a:ext cx="135255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Monterey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1555329">
            <a:off x="6779910" y="5294039"/>
            <a:ext cx="167640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Franciscan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569929">
            <a:off x="7359180" y="5093984"/>
            <a:ext cx="1272092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8475" y="2956399"/>
            <a:ext cx="1676400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</a:rPr>
              <a:t>Unconformity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86200" y="3356509"/>
            <a:ext cx="1" cy="9884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3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9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Initial Findings: Erosion</a:t>
            </a:r>
            <a:endParaRPr lang="en-US" sz="3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9"/>
          <a:stretch/>
        </p:blipFill>
        <p:spPr>
          <a:xfrm>
            <a:off x="152400" y="1143000"/>
            <a:ext cx="8763000" cy="502443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0125"/>
            <a:ext cx="2266950" cy="249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" y="100012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47029" y="1000125"/>
            <a:ext cx="36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X’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28775" y="17526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X</a:t>
            </a:r>
            <a:r>
              <a:rPr lang="en-US" b="1" dirty="0"/>
              <a:t>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1950482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4002559">
            <a:off x="1828481" y="2556400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Hosgri</a:t>
            </a:r>
            <a:r>
              <a:rPr lang="en-US" b="1" dirty="0" smtClean="0"/>
              <a:t> </a:t>
            </a:r>
            <a:r>
              <a:rPr lang="en-US" b="1" dirty="0" err="1" smtClean="0"/>
              <a:t>flt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44513" y="17526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Pt. Sal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2303348">
            <a:off x="6781657" y="3769531"/>
            <a:ext cx="99060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Sisquoc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278307">
            <a:off x="6456931" y="4602912"/>
            <a:ext cx="135255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Monterey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285041">
            <a:off x="6013687" y="5427425"/>
            <a:ext cx="1676400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Franciscan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299641">
            <a:off x="6375960" y="5050374"/>
            <a:ext cx="1272092" cy="40011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</a:t>
            </a:r>
            <a:endParaRPr lang="en-US" sz="2000" dirty="0">
              <a:ln w="127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074" y="1781205"/>
            <a:ext cx="1266825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bg1"/>
                  </a:solidFill>
                </a:ln>
              </a:rPr>
              <a:t>Wavecut</a:t>
            </a:r>
            <a:r>
              <a:rPr lang="en-US" sz="2000" b="1" dirty="0" smtClean="0">
                <a:ln w="12700">
                  <a:solidFill>
                    <a:schemeClr val="bg1"/>
                  </a:solidFill>
                </a:ln>
              </a:rPr>
              <a:t> Platform?</a:t>
            </a:r>
            <a:endParaRPr lang="en-US" sz="2000" dirty="0">
              <a:ln w="12700">
                <a:solidFill>
                  <a:schemeClr val="bg1"/>
                </a:solidFill>
              </a:ln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67150" y="2489091"/>
            <a:ext cx="9526" cy="1397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52750" y="3048000"/>
            <a:ext cx="1085850" cy="838202"/>
          </a:xfrm>
          <a:prstGeom prst="line">
            <a:avLst/>
          </a:prstGeom>
          <a:ln w="76200">
            <a:solidFill>
              <a:srgbClr val="595959">
                <a:alpha val="8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038600" y="3048000"/>
            <a:ext cx="838200" cy="990602"/>
          </a:xfrm>
          <a:prstGeom prst="line">
            <a:avLst/>
          </a:prstGeom>
          <a:ln w="76200">
            <a:solidFill>
              <a:srgbClr val="595959">
                <a:alpha val="8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4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2" y="1705559"/>
            <a:ext cx="1300416" cy="400110"/>
          </a:xfrm>
          <a:prstGeom prst="rect">
            <a:avLst/>
          </a:prstGeom>
          <a:solidFill>
            <a:srgbClr val="AEE87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02" y="800101"/>
            <a:ext cx="6973889" cy="5847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110951"/>
                </a:solidFill>
              </a:rPr>
              <a:t>Nelson Doris: Presenter Background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312" y="1691602"/>
            <a:ext cx="163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Education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3402" y="4258513"/>
            <a:ext cx="2765688" cy="400110"/>
          </a:xfrm>
          <a:prstGeom prst="rect">
            <a:avLst/>
          </a:prstGeom>
          <a:solidFill>
            <a:srgbClr val="AEE87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41312" y="4244556"/>
            <a:ext cx="289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Professional Experience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1312" y="2251602"/>
            <a:ext cx="619131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MS, Petroleum Geology, </a:t>
            </a:r>
            <a:r>
              <a:rPr lang="en-US" sz="2000" dirty="0" smtClean="0"/>
              <a:t>CSU Long Beach (2011-Present)</a:t>
            </a:r>
          </a:p>
          <a:p>
            <a:r>
              <a:rPr lang="en-US" sz="2000" dirty="0"/>
              <a:t>	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1236" y="3491364"/>
            <a:ext cx="593309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BS, Geology, </a:t>
            </a:r>
            <a:r>
              <a:rPr lang="en-US" sz="2000" dirty="0" smtClean="0"/>
              <a:t>University of California, Davis (2003-2007)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02" y="48883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Development Geologist - </a:t>
            </a:r>
            <a:r>
              <a:rPr lang="en-US" b="1" dirty="0" smtClean="0"/>
              <a:t>Signal Hill Petroleum, Inc.					(2013 – Present)</a:t>
            </a:r>
          </a:p>
          <a:p>
            <a:endParaRPr lang="en-US" dirty="0" smtClean="0"/>
          </a:p>
          <a:p>
            <a:r>
              <a:rPr lang="en-US" dirty="0" smtClean="0"/>
              <a:t>Development Geologist - </a:t>
            </a:r>
            <a:r>
              <a:rPr lang="en-US" b="1" dirty="0" smtClean="0"/>
              <a:t>Warren Resources, Inc.						(2008 – 2012)</a:t>
            </a:r>
          </a:p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46" y="1830773"/>
            <a:ext cx="1322286" cy="1253850"/>
          </a:xfrm>
          <a:prstGeom prst="rect">
            <a:avLst/>
          </a:prstGeom>
        </p:spPr>
      </p:pic>
      <p:pic>
        <p:nvPicPr>
          <p:cNvPr id="1026" name="Picture 2" descr="Graphic: Black seal: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98" y="3191668"/>
            <a:ext cx="1322286" cy="13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Workflow</a:t>
            </a:r>
            <a:endParaRPr lang="en-US" sz="3600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234090"/>
            <a:ext cx="1524000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310290"/>
            <a:ext cx="1524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Import Data into Kingdom and Petrel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52725" y="1233495"/>
            <a:ext cx="1524000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6525" y="1309695"/>
            <a:ext cx="1676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Quality Control Seismic and Well Data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1233495"/>
            <a:ext cx="1524000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1309695"/>
            <a:ext cx="1676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Input Formation Tops from Well Data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10400" y="1233495"/>
            <a:ext cx="1524000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1318625"/>
            <a:ext cx="1676400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Input Available Time-Depth Data to tie well tops to seismic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" y="2886623"/>
            <a:ext cx="15240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75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Interpret Faults and Horizons over the Study Area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752725" y="2886623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76525" y="2971753"/>
            <a:ext cx="1676400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Create Surfaces from Interpreted Lines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76800" y="2886623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2971753"/>
            <a:ext cx="1676400" cy="93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Create a Time-Depth Model from Wells and New Surfaces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010400" y="2886623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4200" y="2971753"/>
            <a:ext cx="1676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Convert Surfaces to the Depth Domain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4592874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" y="4678004"/>
            <a:ext cx="1676400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Create 3D Grid and Cell Model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52725" y="4592874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76525" y="467800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Incorporate Well Data into Grid and Propagate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876800" y="4592874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00600" y="467800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Create Property Maps to Show Data Distribution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010400" y="4592874"/>
            <a:ext cx="15240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34200" y="467800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Compare Property Maps to Paleo-bathymetry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33600" y="1833570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57675" y="1805590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00800" y="1804995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33600" y="3458123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76725" y="3437906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400800" y="3437906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33600" y="5194812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00800" y="5199582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76725" y="5199582"/>
            <a:ext cx="6191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0" idx="2"/>
            <a:endCxn id="12" idx="0"/>
          </p:cNvCxnSpPr>
          <p:nvPr/>
        </p:nvCxnSpPr>
        <p:spPr>
          <a:xfrm rot="5400000">
            <a:off x="4316936" y="-568841"/>
            <a:ext cx="510128" cy="64008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4331223" y="1084287"/>
            <a:ext cx="510128" cy="640080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28649" y="6019800"/>
            <a:ext cx="2143125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Done \ Mostly Done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95674" y="6019800"/>
            <a:ext cx="2143125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 Progress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91275" y="6019800"/>
            <a:ext cx="2143125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Pending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Acknowledgements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Rick </a:t>
            </a:r>
            <a:r>
              <a:rPr lang="en-US" dirty="0" err="1" smtClean="0"/>
              <a:t>Behl</a:t>
            </a:r>
            <a:r>
              <a:rPr lang="en-US" dirty="0" smtClean="0"/>
              <a:t> – For teaching me way more than anyone in their right mind should know about the Monterey Formation, and for his continued patience while I slowly go through this program as a part time student.</a:t>
            </a:r>
          </a:p>
          <a:p>
            <a:endParaRPr lang="en-US" dirty="0"/>
          </a:p>
          <a:p>
            <a:r>
              <a:rPr lang="en-US" dirty="0" smtClean="0"/>
              <a:t>Chris </a:t>
            </a:r>
            <a:r>
              <a:rPr lang="en-US" dirty="0" err="1" smtClean="0"/>
              <a:t>Sorlien</a:t>
            </a:r>
            <a:r>
              <a:rPr lang="en-US" dirty="0"/>
              <a:t> </a:t>
            </a:r>
            <a:r>
              <a:rPr lang="en-US" dirty="0" smtClean="0"/>
              <a:t>– For holding my hand through seismic loading  and using Kingdom Suite, and even more so for his past and future help with interpreting seismic.</a:t>
            </a:r>
          </a:p>
          <a:p>
            <a:endParaRPr lang="en-US" dirty="0"/>
          </a:p>
          <a:p>
            <a:r>
              <a:rPr lang="en-US" dirty="0" smtClean="0"/>
              <a:t>Robert Dame and the BOEM\BSEE – For providing me with a bounty of 3D seismic and well data.</a:t>
            </a:r>
          </a:p>
          <a:p>
            <a:endParaRPr lang="en-US" dirty="0"/>
          </a:p>
          <a:p>
            <a:r>
              <a:rPr lang="en-US" dirty="0" smtClean="0"/>
              <a:t>USGS’s NAMSS repository – For providing hundreds of 2D seismic lines.</a:t>
            </a:r>
          </a:p>
          <a:p>
            <a:endParaRPr lang="en-US" dirty="0"/>
          </a:p>
          <a:p>
            <a:r>
              <a:rPr lang="en-US" dirty="0" smtClean="0"/>
              <a:t>And finally, to the MARS Project – For making this research possible.</a:t>
            </a:r>
          </a:p>
          <a:p>
            <a:endParaRPr lang="en-US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062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References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81075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Behl</a:t>
            </a:r>
            <a:r>
              <a:rPr lang="en-US" dirty="0"/>
              <a:t>, Richard J., 1999, Since </a:t>
            </a:r>
            <a:r>
              <a:rPr lang="en-US" dirty="0" err="1"/>
              <a:t>Bramlette</a:t>
            </a:r>
            <a:r>
              <a:rPr lang="en-US" dirty="0"/>
              <a:t> (1946): The Miocene Monterey Formation of </a:t>
            </a:r>
            <a:r>
              <a:rPr lang="en-US" dirty="0" smtClean="0"/>
              <a:t>California </a:t>
            </a:r>
            <a:r>
              <a:rPr lang="en-US" dirty="0"/>
              <a:t>revisited. </a:t>
            </a:r>
            <a:r>
              <a:rPr lang="en-US" i="1" dirty="0"/>
              <a:t>Classic Cordilleran Concepts: A View from California: Geological Society of America, Special Paper</a:t>
            </a:r>
            <a:r>
              <a:rPr lang="en-US" dirty="0"/>
              <a:t> 338, p. 301-313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/>
              <a:t>McCrory</a:t>
            </a:r>
            <a:r>
              <a:rPr lang="en-US" dirty="0"/>
              <a:t>, P.A., Wilson, D.S., Ingle, J.C. Jr., and Stanley, R.G., 1995, Neogene </a:t>
            </a:r>
            <a:r>
              <a:rPr lang="en-US" dirty="0" err="1"/>
              <a:t>geohistory</a:t>
            </a:r>
            <a:r>
              <a:rPr lang="en-US" dirty="0"/>
              <a:t> analysis of Santa Maria basin, California, and its relationship to transfer of central California to the Pacific plate. </a:t>
            </a:r>
            <a:r>
              <a:rPr lang="en-US" i="1" dirty="0"/>
              <a:t>Keller, M.A., ed., Evolution of Sedimentary Basins/</a:t>
            </a:r>
          </a:p>
          <a:p>
            <a:r>
              <a:rPr lang="en-US" i="1" dirty="0"/>
              <a:t>Onshore Oil and Gas Investigations-Santa Maria Province: U.S. Geological Survey Bulletin 1995-J</a:t>
            </a:r>
            <a:r>
              <a:rPr lang="en-US" dirty="0"/>
              <a:t>, p. J1-J38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McCulloch, D.S., 1987, Regional geology and hydrocarbon potential of offshore central California. </a:t>
            </a:r>
            <a:r>
              <a:rPr lang="en-US" i="1" dirty="0"/>
              <a:t> Scholl, D. W., </a:t>
            </a:r>
            <a:r>
              <a:rPr lang="en-US" i="1" dirty="0" err="1"/>
              <a:t>Grantz</a:t>
            </a:r>
            <a:r>
              <a:rPr lang="en-US" i="1" dirty="0"/>
              <a:t>, A., and </a:t>
            </a:r>
            <a:r>
              <a:rPr lang="en-US" i="1" dirty="0" err="1"/>
              <a:t>Vedder</a:t>
            </a:r>
            <a:r>
              <a:rPr lang="en-US" i="1" dirty="0"/>
              <a:t>, J.G., eds., Geology and resource potential of the Continental Margin of Western North America and adjacent ocean basins-Beaufort Sea to Baja California: </a:t>
            </a:r>
            <a:r>
              <a:rPr lang="en-US" i="1" dirty="0" err="1"/>
              <a:t>Circum</a:t>
            </a:r>
            <a:r>
              <a:rPr lang="en-US" i="1" dirty="0"/>
              <a:t>-Pacific Council for Energy and Mineral Resources Earth Science Series</a:t>
            </a:r>
            <a:r>
              <a:rPr lang="en-US" dirty="0"/>
              <a:t>, v. 6, Houston, Texas, p. 353-395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Mero</a:t>
            </a:r>
            <a:r>
              <a:rPr lang="en-US" dirty="0"/>
              <a:t>, W. E., Thurston, S. P. , and </a:t>
            </a:r>
            <a:r>
              <a:rPr lang="en-US" dirty="0" err="1"/>
              <a:t>Kropschot</a:t>
            </a:r>
            <a:r>
              <a:rPr lang="en-US" dirty="0"/>
              <a:t>, R. E., 1992, The Point </a:t>
            </a:r>
            <a:r>
              <a:rPr lang="en-US" dirty="0" err="1"/>
              <a:t>Arguello</a:t>
            </a:r>
            <a:r>
              <a:rPr lang="en-US" dirty="0"/>
              <a:t> Field: giant reserves in a fractured reservoir, California. </a:t>
            </a:r>
            <a:r>
              <a:rPr lang="en-US" i="1" dirty="0"/>
              <a:t>Giant oil and gas fields of the decade</a:t>
            </a:r>
            <a:r>
              <a:rPr lang="en-US" dirty="0"/>
              <a:t> 1988, p. 3-25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Sorlien</a:t>
            </a:r>
            <a:r>
              <a:rPr lang="en-US" dirty="0"/>
              <a:t>, Christopher C., Nicholson, Craig, </a:t>
            </a:r>
            <a:r>
              <a:rPr lang="en-US" dirty="0" err="1"/>
              <a:t>Luyendyk</a:t>
            </a:r>
            <a:r>
              <a:rPr lang="en-US" dirty="0"/>
              <a:t>, Bruce P., Miller, Kate C., Meltzer, Anne S, 1999, Miocene extension and post-Miocene transpression offshore of south-central California. Structure and tectonics of the central offshore Santa Maria and Santa Lucia basins, California; results from the PG&amp;E/EDGE seismic reflection survey. </a:t>
            </a:r>
            <a:r>
              <a:rPr lang="en-US" i="1" dirty="0"/>
              <a:t>Evolution of Sedimentary Basins/Offshore Oil and Gas Investigations--Santa Maria Province,</a:t>
            </a:r>
            <a:r>
              <a:rPr lang="en-US" dirty="0"/>
              <a:t> p. Y1-Y38, p. Z1-Z12</a:t>
            </a:r>
          </a:p>
          <a:p>
            <a:endParaRPr lang="en-US" i="1" dirty="0"/>
          </a:p>
          <a:p>
            <a:r>
              <a:rPr lang="en-US" dirty="0"/>
              <a:t>Willingham, C.R., </a:t>
            </a:r>
            <a:r>
              <a:rPr lang="en-US" dirty="0" err="1"/>
              <a:t>Rietman</a:t>
            </a:r>
            <a:r>
              <a:rPr lang="en-US" dirty="0"/>
              <a:t>, J.D., Heck, R.G., and </a:t>
            </a:r>
            <a:r>
              <a:rPr lang="en-US" dirty="0" err="1"/>
              <a:t>Lettis</a:t>
            </a:r>
            <a:r>
              <a:rPr lang="en-US" dirty="0"/>
              <a:t>, W.R., 2013, Characterization of the </a:t>
            </a:r>
            <a:r>
              <a:rPr lang="en-US" dirty="0" err="1"/>
              <a:t>Hosgri</a:t>
            </a:r>
            <a:r>
              <a:rPr lang="en-US" dirty="0"/>
              <a:t> Fault Zone and adjacent structures in the offshore Santa Maria Basin, south-central California, </a:t>
            </a:r>
            <a:r>
              <a:rPr lang="en-US" i="1" dirty="0"/>
              <a:t>Evolution of sedimentary basins/onshore oil and gas investigations—Santa Maria province: U.S. Geological Survey Bulletin 1995-CC</a:t>
            </a:r>
            <a:r>
              <a:rPr lang="en-US" dirty="0"/>
              <a:t>, 105 p.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References (cont.)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5899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Overview</a:t>
            </a:r>
            <a:endParaRPr lang="en-US" sz="4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37899"/>
            <a:ext cx="327660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Geology and History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Define the Problem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Objectives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Dataset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Initial Results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Status</a:t>
            </a:r>
          </a:p>
        </p:txBody>
      </p:sp>
      <p:pic>
        <p:nvPicPr>
          <p:cNvPr id="2050" name="Picture 2" descr="http://www.calbuzz.com/wp-content/uploads/platform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17659"/>
            <a:ext cx="4951411" cy="37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5231218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Platform Irene, Point </a:t>
            </a:r>
            <a:r>
              <a:rPr lang="en-US" sz="1200" dirty="0" err="1" smtClean="0"/>
              <a:t>Pedernales</a:t>
            </a:r>
            <a:r>
              <a:rPr lang="en-US" sz="1200" dirty="0" smtClean="0"/>
              <a:t> Unit, Offshore Santa Maria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987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Introduction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696200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Offshore oil-rich Santa Maria Basin, with Miocene Monterey as both source and reservoir.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Outboard basin that developed irregular bathymetry during rifting and subsidence.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Syntectonic</a:t>
            </a:r>
            <a:r>
              <a:rPr lang="en-US" sz="2400" dirty="0" smtClean="0"/>
              <a:t> sedimentation led to variability in the thickness and lithology of Monterey rocks.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Clastic</a:t>
            </a:r>
            <a:r>
              <a:rPr lang="en-US" sz="2400" dirty="0" smtClean="0"/>
              <a:t> sediment abundance a key factor in determining the ultimate lithology.</a:t>
            </a:r>
          </a:p>
          <a:p>
            <a:pPr lvl="1"/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relationship between the </a:t>
            </a:r>
            <a:r>
              <a:rPr lang="en-US" sz="2400" dirty="0" err="1" smtClean="0"/>
              <a:t>paleobathymetry</a:t>
            </a:r>
            <a:r>
              <a:rPr lang="en-US" sz="2400" dirty="0" smtClean="0"/>
              <a:t> and the lithology of biogenic sediments is not well understood.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19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Offshore Santa Maria Basin</a:t>
            </a:r>
            <a:endParaRPr lang="en-US" sz="36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705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466932"/>
            <a:ext cx="19050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McCrory</a:t>
            </a:r>
            <a:r>
              <a:rPr lang="en-US" sz="1200" dirty="0" smtClean="0"/>
              <a:t> et al., USGS, 1995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58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s.calpoly.edu/gis/data/slo_county/politicalboundaries/CA_counties/CA_counti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5343" r="4180" b="10306"/>
          <a:stretch/>
        </p:blipFill>
        <p:spPr bwMode="auto">
          <a:xfrm>
            <a:off x="102550" y="1239141"/>
            <a:ext cx="1971643" cy="23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Recognized Oil Fields</a:t>
            </a:r>
            <a:endParaRPr lang="en-US" sz="3600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8925"/>
            <a:ext cx="7131437" cy="502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6004" y="6432879"/>
            <a:ext cx="129423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OCS Report, 1995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04088" y="2824385"/>
            <a:ext cx="402571" cy="3017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04088" y="1448925"/>
            <a:ext cx="1124712" cy="1375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4088" y="3126137"/>
            <a:ext cx="1124712" cy="3306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06659" y="2743200"/>
            <a:ext cx="722141" cy="81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6659" y="3126137"/>
            <a:ext cx="722141" cy="302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8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Neogene Depositional Model</a:t>
            </a:r>
            <a:endParaRPr lang="en-US" sz="32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8"/>
          <a:stretch/>
        </p:blipFill>
        <p:spPr bwMode="auto">
          <a:xfrm>
            <a:off x="381000" y="1093922"/>
            <a:ext cx="85628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5752326"/>
            <a:ext cx="17617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Mero</a:t>
            </a:r>
            <a:r>
              <a:rPr lang="en-US" sz="1200" dirty="0"/>
              <a:t> et al.,  </a:t>
            </a:r>
            <a:r>
              <a:rPr lang="en-US" sz="1200" dirty="0" smtClean="0"/>
              <a:t>AAPG, </a:t>
            </a:r>
            <a:r>
              <a:rPr lang="en-US" sz="1200" dirty="0"/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14256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15" y="19050"/>
            <a:ext cx="8229600" cy="86836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800" dirty="0" smtClean="0"/>
              <a:t>Generalized Stratigraphy and </a:t>
            </a:r>
            <a:br>
              <a:rPr lang="en-US" sz="2800" dirty="0" smtClean="0"/>
            </a:br>
            <a:r>
              <a:rPr lang="en-US" sz="2800" u="sng" dirty="0" smtClean="0"/>
              <a:t>Correlation to Onshore SMB</a:t>
            </a:r>
            <a:endParaRPr lang="en-US" sz="2800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4"/>
          <a:stretch/>
        </p:blipFill>
        <p:spPr bwMode="auto">
          <a:xfrm>
            <a:off x="4564715" y="768349"/>
            <a:ext cx="4541185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419100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The Monterey is conformably overlain by the </a:t>
            </a:r>
            <a:r>
              <a:rPr lang="en-US" dirty="0" err="1"/>
              <a:t>Sisquoc</a:t>
            </a:r>
            <a:r>
              <a:rPr lang="en-US" dirty="0"/>
              <a:t> Formation consisting of massive to weakly laminated </a:t>
            </a:r>
            <a:r>
              <a:rPr lang="en-US" dirty="0" err="1"/>
              <a:t>biosiliceous</a:t>
            </a:r>
            <a:r>
              <a:rPr lang="en-US" dirty="0"/>
              <a:t> rocks, siltstone and sandstone. </a:t>
            </a: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The Mid-upper Miocene Monterey Formation consists of massive to well laminated </a:t>
            </a:r>
            <a:r>
              <a:rPr lang="en-US" dirty="0" err="1"/>
              <a:t>biosiliceous</a:t>
            </a:r>
            <a:r>
              <a:rPr lang="en-US" dirty="0"/>
              <a:t> and calcareous strata representing an extended period of </a:t>
            </a:r>
            <a:r>
              <a:rPr lang="en-US" dirty="0" err="1"/>
              <a:t>bathyal</a:t>
            </a:r>
            <a:r>
              <a:rPr lang="en-US" dirty="0"/>
              <a:t> sedimentation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/>
              <a:t>Lower-mid Miocene Point Sal Formation composed of calcareous marine mudstone </a:t>
            </a:r>
            <a:r>
              <a:rPr lang="en-US" dirty="0" err="1"/>
              <a:t>interbedded</a:t>
            </a:r>
            <a:r>
              <a:rPr lang="en-US" dirty="0"/>
              <a:t> with </a:t>
            </a:r>
            <a:r>
              <a:rPr lang="en-US" dirty="0" err="1"/>
              <a:t>dolostone</a:t>
            </a:r>
            <a:r>
              <a:rPr lang="en-US" dirty="0"/>
              <a:t> and sandstone</a:t>
            </a:r>
            <a:r>
              <a:rPr lang="en-US" dirty="0" smtClean="0"/>
              <a:t>.</a:t>
            </a:r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75000"/>
              </a:lnSpc>
            </a:pPr>
            <a:endParaRPr lang="en-US" dirty="0" smtClean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 smtClean="0"/>
              <a:t>Cretaceous and Jurassic Basement unconformably overlain by volcanic assemblages.</a:t>
            </a:r>
            <a:endParaRPr lang="en-US" dirty="0"/>
          </a:p>
          <a:p>
            <a:pPr marL="285750" indent="-285750"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34200" y="6285724"/>
            <a:ext cx="208561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Willingham et al., USGS,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477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/>
              <a:t>COST Well </a:t>
            </a:r>
            <a:br>
              <a:rPr lang="en-US" sz="3200" dirty="0" smtClean="0"/>
            </a:br>
            <a:r>
              <a:rPr lang="en-US" sz="3200" u="sng" dirty="0" smtClean="0"/>
              <a:t>and Pt. </a:t>
            </a:r>
            <a:r>
              <a:rPr lang="en-US" sz="3200" u="sng" dirty="0" err="1" smtClean="0"/>
              <a:t>Arguello</a:t>
            </a:r>
            <a:r>
              <a:rPr lang="en-US" sz="3200" u="sng" dirty="0" smtClean="0"/>
              <a:t> Type Log</a:t>
            </a:r>
            <a:endParaRPr lang="en-US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8123" r="12467" b="51744"/>
          <a:stretch/>
        </p:blipFill>
        <p:spPr>
          <a:xfrm rot="5340000">
            <a:off x="-595199" y="1868444"/>
            <a:ext cx="5495915" cy="38672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5"/>
          <a:stretch/>
        </p:blipFill>
        <p:spPr bwMode="auto">
          <a:xfrm>
            <a:off x="4343400" y="1114424"/>
            <a:ext cx="4534691" cy="537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" y="57150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" y="38862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62400" y="5029200"/>
            <a:ext cx="8382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2057400"/>
            <a:ext cx="8382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33967" y="1524000"/>
            <a:ext cx="1600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24300" y="11144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~10 miles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8500" y="120675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NW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705567" y="120675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81640" y="6038850"/>
            <a:ext cx="13807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McCulloch, </a:t>
            </a:r>
            <a:r>
              <a:rPr lang="en-US" sz="1200" dirty="0" smtClean="0"/>
              <a:t>1987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6444874"/>
            <a:ext cx="17617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Mero</a:t>
            </a:r>
            <a:r>
              <a:rPr lang="en-US" sz="1200" dirty="0"/>
              <a:t> et al.,  </a:t>
            </a:r>
            <a:r>
              <a:rPr lang="en-US" sz="1200" dirty="0" smtClean="0"/>
              <a:t>AAPG, </a:t>
            </a:r>
            <a:r>
              <a:rPr lang="en-US" sz="1200" dirty="0"/>
              <a:t>1992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4" y="797644"/>
            <a:ext cx="2169329" cy="1183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1631258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OCS-Cal 78-164 No. 1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731519" y="1434257"/>
            <a:ext cx="45719" cy="4949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48701" y="1521619"/>
            <a:ext cx="45719" cy="4949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1410</Words>
  <Application>Microsoft Macintosh PowerPoint</Application>
  <PresentationFormat>On-screen Show (4:3)</PresentationFormat>
  <Paragraphs>186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3D Subsurface Model of Monterey-Related Sediments and the Syntectonic Distribution of Clastic and Biogenic Facies, Offshore Santa Maria Basin, California   by Nelson Doris Fall, 2013   Thesis Committee Chair: Richard Behl, Department of Geological Sciences, California State University, Long Beach, CA 90840   Thesis Committee Advisors: Nate Onderdonk, Department of Geological Sciences, California State University, Long Beach, CA 90840   Christopher C. Sorlien, Earth Research Institute, University of California, Santa Barbara, CA 93106 </vt:lpstr>
      <vt:lpstr>PowerPoint Presentation</vt:lpstr>
      <vt:lpstr>Overview</vt:lpstr>
      <vt:lpstr>Introduction</vt:lpstr>
      <vt:lpstr>Offshore Santa Maria Basin</vt:lpstr>
      <vt:lpstr>Recognized Oil Fields</vt:lpstr>
      <vt:lpstr>Neogene Depositional Model</vt:lpstr>
      <vt:lpstr>Generalized Stratigraphy and  Correlation to Onshore SMB</vt:lpstr>
      <vt:lpstr>COST Well  and Pt. Arguello Type Log</vt:lpstr>
      <vt:lpstr>Structural Cross Section</vt:lpstr>
      <vt:lpstr>Miocene Structural Block Model</vt:lpstr>
      <vt:lpstr>Lithologic Variability</vt:lpstr>
      <vt:lpstr>The Problem</vt:lpstr>
      <vt:lpstr>Objectives</vt:lpstr>
      <vt:lpstr>Dataset Basemap</vt:lpstr>
      <vt:lpstr>Initial Findings:  Thinning and Inversion</vt:lpstr>
      <vt:lpstr>Initial Findings:  Chert Surrounding Highs </vt:lpstr>
      <vt:lpstr>Initial Findings: Tilted Blocks</vt:lpstr>
      <vt:lpstr>Initial Findings: Erosion</vt:lpstr>
      <vt:lpstr>Workflow</vt:lpstr>
      <vt:lpstr>Acknowledgements</vt:lpstr>
      <vt:lpstr>References</vt:lpstr>
      <vt:lpstr>References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SantaMaria</dc:creator>
  <cp:lastModifiedBy>Richard Behl</cp:lastModifiedBy>
  <cp:revision>124</cp:revision>
  <dcterms:created xsi:type="dcterms:W3CDTF">2012-11-20T20:51:30Z</dcterms:created>
  <dcterms:modified xsi:type="dcterms:W3CDTF">2015-05-04T13:19:05Z</dcterms:modified>
</cp:coreProperties>
</file>