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6"/>
  </p:notesMasterIdLst>
  <p:sldIdLst>
    <p:sldId id="256" r:id="rId2"/>
    <p:sldId id="270" r:id="rId3"/>
    <p:sldId id="257" r:id="rId4"/>
    <p:sldId id="342" r:id="rId5"/>
    <p:sldId id="274" r:id="rId6"/>
    <p:sldId id="287" r:id="rId7"/>
    <p:sldId id="260" r:id="rId8"/>
    <p:sldId id="343" r:id="rId9"/>
    <p:sldId id="323" r:id="rId10"/>
    <p:sldId id="324" r:id="rId11"/>
    <p:sldId id="328" r:id="rId12"/>
    <p:sldId id="330" r:id="rId13"/>
    <p:sldId id="331" r:id="rId14"/>
    <p:sldId id="338" r:id="rId15"/>
    <p:sldId id="319" r:id="rId16"/>
    <p:sldId id="320" r:id="rId17"/>
    <p:sldId id="321" r:id="rId18"/>
    <p:sldId id="344" r:id="rId19"/>
    <p:sldId id="322" r:id="rId20"/>
    <p:sldId id="339" r:id="rId21"/>
    <p:sldId id="340" r:id="rId22"/>
    <p:sldId id="346" r:id="rId23"/>
    <p:sldId id="347" r:id="rId24"/>
    <p:sldId id="341" r:id="rId25"/>
    <p:sldId id="325" r:id="rId26"/>
    <p:sldId id="332" r:id="rId27"/>
    <p:sldId id="327" r:id="rId28"/>
    <p:sldId id="329" r:id="rId29"/>
    <p:sldId id="334" r:id="rId30"/>
    <p:sldId id="335" r:id="rId31"/>
    <p:sldId id="336" r:id="rId32"/>
    <p:sldId id="345" r:id="rId33"/>
    <p:sldId id="312" r:id="rId34"/>
    <p:sldId id="26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354" autoAdjust="0"/>
  </p:normalViewPr>
  <p:slideViewPr>
    <p:cSldViewPr>
      <p:cViewPr>
        <p:scale>
          <a:sx n="100" d="100"/>
          <a:sy n="100" d="100"/>
        </p:scale>
        <p:origin x="-1320" y="-80"/>
      </p:cViewPr>
      <p:guideLst>
        <p:guide orient="horz" pos="2160"/>
        <p:guide pos="2880"/>
      </p:guideLst>
    </p:cSldViewPr>
  </p:slideViewPr>
  <p:outlineViewPr>
    <p:cViewPr>
      <p:scale>
        <a:sx n="33" d="100"/>
        <a:sy n="33" d="100"/>
      </p:scale>
      <p:origin x="0" y="880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89641-7FC3-46C0-81E1-D828E74AAA22}" type="datetimeFigureOut">
              <a:rPr lang="en-US" smtClean="0"/>
              <a:t>10/5/13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6AEB0-BBA3-45A0-9072-77B0588E2EB5}" type="slidenum">
              <a:rPr lang="en-US" smtClean="0"/>
              <a:t>‹#›</a:t>
            </a:fld>
            <a:endParaRPr lang="en-US"/>
          </a:p>
        </p:txBody>
      </p:sp>
    </p:spTree>
    <p:extLst>
      <p:ext uri="{BB962C8B-B14F-4D97-AF65-F5344CB8AC3E}">
        <p14:creationId xmlns:p14="http://schemas.microsoft.com/office/powerpoint/2010/main" val="162621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3</a:t>
            </a:fld>
            <a:endParaRPr lang="en-US"/>
          </a:p>
        </p:txBody>
      </p:sp>
    </p:spTree>
    <p:extLst>
      <p:ext uri="{BB962C8B-B14F-4D97-AF65-F5344CB8AC3E}">
        <p14:creationId xmlns:p14="http://schemas.microsoft.com/office/powerpoint/2010/main" val="222068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lithic grains tertiary</a:t>
            </a:r>
            <a:r>
              <a:rPr lang="en-US" baseline="0" dirty="0" smtClean="0"/>
              <a:t> diagram, indicates similarities between the two members. We can notice that most of the lithic grains are metamorphic and they match the “Catalina Schist”. On Point Fermin samples, there are some samples with higher than usual sedimentary lithic grains. This can be explained in the next slides.</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17</a:t>
            </a:fld>
            <a:endParaRPr lang="en-US"/>
          </a:p>
        </p:txBody>
      </p:sp>
    </p:spTree>
    <p:extLst>
      <p:ext uri="{BB962C8B-B14F-4D97-AF65-F5344CB8AC3E}">
        <p14:creationId xmlns:p14="http://schemas.microsoft.com/office/powerpoint/2010/main" val="301442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early or lower deposits of the submarine channel cut through and incorporated underlying Monterey deposits, explaining the higher percentage of </a:t>
            </a:r>
            <a:r>
              <a:rPr lang="en-US" sz="1200" b="0" i="0" u="none" strike="noStrike" kern="1200" baseline="0" dirty="0" err="1" smtClean="0">
                <a:solidFill>
                  <a:schemeClr val="tx1"/>
                </a:solidFill>
                <a:latin typeface="+mn-lt"/>
                <a:ea typeface="+mn-ea"/>
                <a:cs typeface="+mn-cs"/>
              </a:rPr>
              <a:t>Ls</a:t>
            </a:r>
            <a:r>
              <a:rPr lang="en-US" sz="1200" b="0" i="0" u="none" strike="noStrike" kern="1200" baseline="0" dirty="0" smtClean="0">
                <a:solidFill>
                  <a:schemeClr val="tx1"/>
                </a:solidFill>
                <a:latin typeface="+mn-lt"/>
                <a:ea typeface="+mn-ea"/>
                <a:cs typeface="+mn-cs"/>
              </a:rPr>
              <a:t> in these Point Fermin samples. While far or higher samples because we have (15 degree dip) as we see in the cross section, were not exposed or eroded much of the underlying Monterey deposits.</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18</a:t>
            </a:fld>
            <a:endParaRPr lang="en-US"/>
          </a:p>
        </p:txBody>
      </p:sp>
    </p:spTree>
    <p:extLst>
      <p:ext uri="{BB962C8B-B14F-4D97-AF65-F5344CB8AC3E}">
        <p14:creationId xmlns:p14="http://schemas.microsoft.com/office/powerpoint/2010/main" val="389270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comparing the</a:t>
            </a:r>
            <a:r>
              <a:rPr lang="en-US" baseline="0" dirty="0" smtClean="0"/>
              <a:t> location of the Point Fermin samples to the contact between the Point Fermin Member and Altamira Shale Member, we found out that the close to the contact have much higher sedimentary lithic grains while far away samples from the contact have much lower sedimentary lithic grains or cleaner samples.</a:t>
            </a:r>
            <a:endParaRPr lang="en-US" dirty="0" smtClean="0"/>
          </a:p>
          <a:p>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19</a:t>
            </a:fld>
            <a:endParaRPr lang="en-US"/>
          </a:p>
        </p:txBody>
      </p:sp>
    </p:spTree>
    <p:extLst>
      <p:ext uri="{BB962C8B-B14F-4D97-AF65-F5344CB8AC3E}">
        <p14:creationId xmlns:p14="http://schemas.microsoft.com/office/powerpoint/2010/main" val="91455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grain size diagram </a:t>
            </a:r>
            <a:r>
              <a:rPr lang="en-US" baseline="0" dirty="0" smtClean="0"/>
              <a:t>based on thin section analysis, show that Point Fermin has in general coarser grains. So is the grain size difference is the cause for the oil heterogeneity. We have to take into account that, the Point Fermin is a </a:t>
            </a:r>
            <a:r>
              <a:rPr lang="en-US" baseline="0" dirty="0" smtClean="0"/>
              <a:t>submarine </a:t>
            </a:r>
            <a:r>
              <a:rPr lang="en-US" baseline="0" dirty="0" smtClean="0"/>
              <a:t>channel while Altamira Shale is a hemi pelagic deposits so, the deposition energy level is really different. Back to our question, (next slide)</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21</a:t>
            </a:fld>
            <a:endParaRPr lang="en-US"/>
          </a:p>
        </p:txBody>
      </p:sp>
    </p:spTree>
    <p:extLst>
      <p:ext uri="{BB962C8B-B14F-4D97-AF65-F5344CB8AC3E}">
        <p14:creationId xmlns:p14="http://schemas.microsoft.com/office/powerpoint/2010/main" val="182892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only </a:t>
            </a:r>
            <a:r>
              <a:rPr lang="en-US" dirty="0" smtClean="0"/>
              <a:t>compare</a:t>
            </a:r>
            <a:r>
              <a:rPr lang="en-US" baseline="0" dirty="0" smtClean="0"/>
              <a:t> </a:t>
            </a:r>
            <a:r>
              <a:rPr lang="en-US" baseline="0" dirty="0" smtClean="0"/>
              <a:t>the sandstone samples that are very fine to coarse, we will compile the following samples</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22</a:t>
            </a:fld>
            <a:endParaRPr lang="en-US"/>
          </a:p>
        </p:txBody>
      </p:sp>
    </p:spTree>
    <p:extLst>
      <p:ext uri="{BB962C8B-B14F-4D97-AF65-F5344CB8AC3E}">
        <p14:creationId xmlns:p14="http://schemas.microsoft.com/office/powerpoint/2010/main" val="146171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we compare the Oil Volume</a:t>
            </a:r>
            <a:r>
              <a:rPr lang="en-US" baseline="0" dirty="0" smtClean="0"/>
              <a:t> in Rock in those samples, the difference is clear between the two members. </a:t>
            </a:r>
            <a:r>
              <a:rPr lang="en-US" sz="1200" b="0" i="0" u="none" strike="noStrike" kern="1200" baseline="0" dirty="0" smtClean="0">
                <a:solidFill>
                  <a:schemeClr val="tx1"/>
                </a:solidFill>
                <a:latin typeface="+mn-lt"/>
                <a:ea typeface="+mn-ea"/>
                <a:cs typeface="+mn-cs"/>
              </a:rPr>
              <a:t>Furthermore, Point Fermin samples with finer grains (PF-124 and PF-141) show somewhat greater oil volume in rock than coarser samples in the same member. These observations show that the grain size is not the key factor that causing the dramatic difference in oil volume in rock between the sandstones in Altamira Shale and Point Fermin. </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23</a:t>
            </a:fld>
            <a:endParaRPr lang="en-US"/>
          </a:p>
        </p:txBody>
      </p:sp>
    </p:spTree>
    <p:extLst>
      <p:ext uri="{BB962C8B-B14F-4D97-AF65-F5344CB8AC3E}">
        <p14:creationId xmlns:p14="http://schemas.microsoft.com/office/powerpoint/2010/main" val="1431011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sandstone in both Point Fermin and Altamira Shale have dolomite cement. In those thin sections you can see the dolomite cement between the grains. The dolomite cement have a distinct rhombohedral crystal shape. As we can see here, the grains are kind of floating in the dolomite cement/matrix.</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25</a:t>
            </a:fld>
            <a:endParaRPr lang="en-US"/>
          </a:p>
        </p:txBody>
      </p:sp>
    </p:spTree>
    <p:extLst>
      <p:ext uri="{BB962C8B-B14F-4D97-AF65-F5344CB8AC3E}">
        <p14:creationId xmlns:p14="http://schemas.microsoft.com/office/powerpoint/2010/main" val="2180532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in a magnified thin section, we can</a:t>
            </a:r>
            <a:r>
              <a:rPr lang="en-US" baseline="0" dirty="0" smtClean="0"/>
              <a:t> see that oil is heavily present between the rhombohedral dolomite crystals and also we can see the blue epoxy between the cement which indicates porosity.</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26</a:t>
            </a:fld>
            <a:endParaRPr lang="en-US"/>
          </a:p>
        </p:txBody>
      </p:sp>
    </p:spTree>
    <p:extLst>
      <p:ext uri="{BB962C8B-B14F-4D97-AF65-F5344CB8AC3E}">
        <p14:creationId xmlns:p14="http://schemas.microsoft.com/office/powerpoint/2010/main" val="3172599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observed that some of the dolomite crystals have hydrocarbon nuclei. This observation also been noted by other researchers. Based on these studies </a:t>
            </a:r>
            <a:r>
              <a:rPr lang="en-US" sz="1200" b="0" i="0" u="none" strike="noStrike" kern="1200" baseline="0" dirty="0" smtClean="0">
                <a:solidFill>
                  <a:schemeClr val="tx1"/>
                </a:solidFill>
                <a:latin typeface="+mn-lt"/>
                <a:ea typeface="+mn-ea"/>
                <a:cs typeface="+mn-cs"/>
              </a:rPr>
              <a:t>dolomite that is associated with hydrocarbon nuclei can be subdivided to two types: rhombohedral and spherical. In our case we have rhombohedral. There is no clear explanation why dolomite with hydrocarbon nuclei would have one or either of these two habits - rhombohedral or spherical - but their formation is thought to be associated with </a:t>
            </a:r>
            <a:r>
              <a:rPr lang="en-US" sz="1200" b="0" i="0" u="none" strike="noStrike" kern="1200" baseline="0" dirty="0" err="1" smtClean="0">
                <a:solidFill>
                  <a:schemeClr val="tx1"/>
                </a:solidFill>
                <a:latin typeface="+mn-lt"/>
                <a:ea typeface="+mn-ea"/>
                <a:cs typeface="+mn-cs"/>
              </a:rPr>
              <a:t>methanogenesis</a:t>
            </a:r>
            <a:r>
              <a:rPr lang="en-US" sz="1200" b="0" i="0" u="none" strike="noStrike" kern="1200" baseline="0" dirty="0" smtClean="0">
                <a:solidFill>
                  <a:schemeClr val="tx1"/>
                </a:solidFill>
                <a:latin typeface="+mn-lt"/>
                <a:ea typeface="+mn-ea"/>
                <a:cs typeface="+mn-cs"/>
              </a:rPr>
              <a:t> and sulfate reduction at shallow burial depths. the occurrence of dolomite with hydrocarbon nuclei can be a good indicator of an active petroleum system during their diagenesis and an indicator of the possibility of other hydrocarbon traps because the oil or gas present as nuclei must have been seeps from deeper sources and potential reservoirs. </a:t>
            </a:r>
          </a:p>
          <a:p>
            <a:r>
              <a:rPr lang="en-US" sz="1200" b="0" i="0" u="none" strike="noStrike" kern="1200" baseline="0" dirty="0" smtClean="0">
                <a:solidFill>
                  <a:schemeClr val="tx1"/>
                </a:solidFill>
                <a:latin typeface="+mn-lt"/>
                <a:ea typeface="+mn-ea"/>
                <a:cs typeface="+mn-cs"/>
              </a:rPr>
              <a:t>Also we can see in the bottom part the growth of the dolomite crystal from rhombohedral crystal shape to </a:t>
            </a:r>
            <a:r>
              <a:rPr lang="en-US" sz="1200" b="0" i="0" u="none" strike="noStrike" kern="1200" baseline="0" dirty="0" err="1" smtClean="0">
                <a:solidFill>
                  <a:schemeClr val="tx1"/>
                </a:solidFill>
                <a:latin typeface="+mn-lt"/>
                <a:ea typeface="+mn-ea"/>
                <a:cs typeface="+mn-cs"/>
              </a:rPr>
              <a:t>anhedral</a:t>
            </a:r>
            <a:r>
              <a:rPr lang="en-US" sz="1200" b="0" i="0" u="none" strike="noStrike" kern="1200" baseline="0" dirty="0" smtClean="0">
                <a:solidFill>
                  <a:schemeClr val="tx1"/>
                </a:solidFill>
                <a:latin typeface="+mn-lt"/>
                <a:ea typeface="+mn-ea"/>
                <a:cs typeface="+mn-cs"/>
              </a:rPr>
              <a:t> crystal shape. We called it 2</a:t>
            </a:r>
            <a:r>
              <a:rPr lang="en-US" sz="1200" b="0" i="0" u="none" strike="noStrike" kern="1200" baseline="30000" dirty="0"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stage growth. This growth plays an important part in the distinction and the heterogeneity between the Altamira Shale and Point Fermin because this 2</a:t>
            </a:r>
            <a:r>
              <a:rPr lang="en-US" sz="1200" b="0" i="0" u="none" strike="noStrike" kern="1200" baseline="30000" dirty="0"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stage growth is much better developed in the Altamira Shale compared to the Point Fermin.</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27</a:t>
            </a:fld>
            <a:endParaRPr lang="en-US"/>
          </a:p>
        </p:txBody>
      </p:sp>
    </p:spTree>
    <p:extLst>
      <p:ext uri="{BB962C8B-B14F-4D97-AF65-F5344CB8AC3E}">
        <p14:creationId xmlns:p14="http://schemas.microsoft.com/office/powerpoint/2010/main" val="516163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distinguishes</a:t>
            </a:r>
            <a:r>
              <a:rPr lang="en-US" baseline="0" dirty="0" smtClean="0"/>
              <a:t> The Altamira Shale from the Point Fermin, is the diagenesis. In the upper 2 images, we can see </a:t>
            </a:r>
            <a:r>
              <a:rPr lang="en-US" sz="1200" b="0" i="0" u="none" strike="noStrike" kern="1200" baseline="0" dirty="0" smtClean="0">
                <a:solidFill>
                  <a:schemeClr val="tx1"/>
                </a:solidFill>
                <a:latin typeface="+mn-lt"/>
                <a:ea typeface="+mn-ea"/>
                <a:cs typeface="+mn-cs"/>
              </a:rPr>
              <a:t>cracks or partings in schistose metamorphic rock fragment. These partings we don’t see them well developed in the Point Fermin. Another diagenesis effect, we can see it in the lower 2 images. Here we can see zeolite cement.  Zeolite cement is not easily identified in thin sections and need to be confirmed by XRD analysis. We confirmed the zeolite by the XRD. Zeolite diagenesis in sedimentary successions generally occurs with deeper burial depths and requires higher temperature (~90°C) . Zeolite is formed mainly by the alteration of volcanic material. There was intermittent volcanic activity during the middle to late Miocene in this vicinity that ceased around 12-14 Ma. The thickest of the subdivisions of the Altamira Shale is the </a:t>
            </a:r>
            <a:r>
              <a:rPr lang="en-US" sz="1200" b="0" i="0" u="none" strike="noStrike" kern="1200" baseline="0" dirty="0" err="1" smtClean="0">
                <a:solidFill>
                  <a:schemeClr val="tx1"/>
                </a:solidFill>
                <a:latin typeface="+mn-lt"/>
                <a:ea typeface="+mn-ea"/>
                <a:cs typeface="+mn-cs"/>
              </a:rPr>
              <a:t>tuffaceous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lithofacies</a:t>
            </a:r>
            <a:r>
              <a:rPr lang="en-US" sz="1200" b="0" i="0" u="none" strike="noStrike" kern="1200" baseline="0" dirty="0" smtClean="0">
                <a:solidFill>
                  <a:schemeClr val="tx1"/>
                </a:solidFill>
                <a:latin typeface="+mn-lt"/>
                <a:ea typeface="+mn-ea"/>
                <a:cs typeface="+mn-cs"/>
              </a:rPr>
              <a:t> that was deposited prior to the Point Fermin. </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28</a:t>
            </a:fld>
            <a:endParaRPr lang="en-US"/>
          </a:p>
        </p:txBody>
      </p:sp>
    </p:spTree>
    <p:extLst>
      <p:ext uri="{BB962C8B-B14F-4D97-AF65-F5344CB8AC3E}">
        <p14:creationId xmlns:p14="http://schemas.microsoft.com/office/powerpoint/2010/main" val="316540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mapped cross</a:t>
            </a:r>
            <a:r>
              <a:rPr lang="en-US" baseline="0" dirty="0" smtClean="0"/>
              <a:t> section</a:t>
            </a:r>
            <a:r>
              <a:rPr lang="en-US" dirty="0" smtClean="0"/>
              <a:t> here is the sandstone beds in both the Altamira Shale and the Point Fermin. There were 11 sandstone</a:t>
            </a:r>
            <a:r>
              <a:rPr lang="en-US" baseline="0" dirty="0" smtClean="0"/>
              <a:t> layers in Altamira Shale that met the criteria of being thicker than 10 cm and somewhat continuous. The red dots are the 32 sample locations (9 in Altamira Shale and 23 in Point Fermin). In the Point Fermin, we took 3 samples vertically in the same horizontal location and in the same bed to cover the difference in grain size that is caused by the normal grading. The apparent dip is around 17 degrees for the Altamira Shale and around 15 degrees for the Point Fermin member.</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8</a:t>
            </a:fld>
            <a:endParaRPr lang="en-US"/>
          </a:p>
        </p:txBody>
      </p:sp>
    </p:spTree>
    <p:extLst>
      <p:ext uri="{BB962C8B-B14F-4D97-AF65-F5344CB8AC3E}">
        <p14:creationId xmlns:p14="http://schemas.microsoft.com/office/powerpoint/2010/main" val="1024523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images,</a:t>
            </a:r>
            <a:r>
              <a:rPr lang="en-US" baseline="0" dirty="0" smtClean="0"/>
              <a:t> show the </a:t>
            </a:r>
            <a:r>
              <a:rPr lang="en-US" baseline="0" dirty="0" err="1" smtClean="0"/>
              <a:t>intragranular</a:t>
            </a:r>
            <a:r>
              <a:rPr lang="en-US" baseline="0" dirty="0" smtClean="0"/>
              <a:t> porosity which is well developed in the Altamira Shale grains compared to Point Fermin grains. In the upper 2 images, we can see the different kinds of </a:t>
            </a:r>
            <a:r>
              <a:rPr lang="en-US" baseline="0" dirty="0" err="1" smtClean="0"/>
              <a:t>intragranular</a:t>
            </a:r>
            <a:r>
              <a:rPr lang="en-US" baseline="0" dirty="0" smtClean="0"/>
              <a:t> porosity. We have parting and </a:t>
            </a:r>
            <a:r>
              <a:rPr lang="en-US" sz="1200" b="0" i="0" u="none" strike="noStrike" kern="1200" baseline="0" dirty="0" smtClean="0">
                <a:solidFill>
                  <a:schemeClr val="tx1"/>
                </a:solidFill>
                <a:latin typeface="+mn-lt"/>
                <a:ea typeface="+mn-ea"/>
                <a:cs typeface="+mn-cs"/>
              </a:rPr>
              <a:t>dissolution in other lithic grains, and minor quartz grains dissolution related to mineral alteration or deformation. In the lower 2 images, we can see a different kind of </a:t>
            </a:r>
            <a:r>
              <a:rPr lang="en-US" sz="1200" b="0" i="0" u="none" strike="noStrike" kern="1200" baseline="0" dirty="0" err="1" smtClean="0">
                <a:solidFill>
                  <a:schemeClr val="tx1"/>
                </a:solidFill>
                <a:latin typeface="+mn-lt"/>
                <a:ea typeface="+mn-ea"/>
                <a:cs typeface="+mn-cs"/>
              </a:rPr>
              <a:t>intragranualr</a:t>
            </a:r>
            <a:r>
              <a:rPr lang="en-US" sz="1200" b="0" i="0" u="none" strike="noStrike" kern="1200" baseline="0" dirty="0" smtClean="0">
                <a:solidFill>
                  <a:schemeClr val="tx1"/>
                </a:solidFill>
                <a:latin typeface="+mn-lt"/>
                <a:ea typeface="+mn-ea"/>
                <a:cs typeface="+mn-cs"/>
              </a:rPr>
              <a:t> porosity in Point Fermin. Here we have </a:t>
            </a:r>
            <a:r>
              <a:rPr lang="en-US" sz="1200" b="0" i="0" u="none" strike="noStrike" kern="1200" baseline="0" dirty="0" err="1" smtClean="0">
                <a:solidFill>
                  <a:schemeClr val="tx1"/>
                </a:solidFill>
                <a:latin typeface="+mn-lt"/>
                <a:ea typeface="+mn-ea"/>
                <a:cs typeface="+mn-cs"/>
              </a:rPr>
              <a:t>intragranular</a:t>
            </a:r>
            <a:r>
              <a:rPr lang="en-US" sz="1200" b="0" i="0" u="none" strike="noStrike" kern="1200" baseline="0" dirty="0" smtClean="0">
                <a:solidFill>
                  <a:schemeClr val="tx1"/>
                </a:solidFill>
                <a:latin typeface="+mn-lt"/>
                <a:ea typeface="+mn-ea"/>
                <a:cs typeface="+mn-cs"/>
              </a:rPr>
              <a:t> porosity developing in the dolomite cement crystals, so we can also more call it </a:t>
            </a:r>
            <a:r>
              <a:rPr lang="en-US" sz="1200" b="0" i="0" u="none" strike="noStrike" kern="1200" baseline="0" dirty="0" err="1" smtClean="0">
                <a:solidFill>
                  <a:schemeClr val="tx1"/>
                </a:solidFill>
                <a:latin typeface="+mn-lt"/>
                <a:ea typeface="+mn-ea"/>
                <a:cs typeface="+mn-cs"/>
              </a:rPr>
              <a:t>intracrystalline</a:t>
            </a:r>
            <a:r>
              <a:rPr lang="en-US" sz="1200" b="0" i="0" u="none" strike="noStrike" kern="1200" baseline="0" dirty="0" smtClean="0">
                <a:solidFill>
                  <a:schemeClr val="tx1"/>
                </a:solidFill>
                <a:latin typeface="+mn-lt"/>
                <a:ea typeface="+mn-ea"/>
                <a:cs typeface="+mn-cs"/>
              </a:rPr>
              <a:t> porosity!. The difference between the two members is that in the Altamira Shale, the grains developed </a:t>
            </a:r>
            <a:r>
              <a:rPr lang="en-US" sz="1200" b="0" i="0" u="none" strike="noStrike" kern="1200" baseline="0" dirty="0" err="1" smtClean="0">
                <a:solidFill>
                  <a:schemeClr val="tx1"/>
                </a:solidFill>
                <a:latin typeface="+mn-lt"/>
                <a:ea typeface="+mn-ea"/>
                <a:cs typeface="+mn-cs"/>
              </a:rPr>
              <a:t>intragranualr</a:t>
            </a:r>
            <a:r>
              <a:rPr lang="en-US" sz="1200" b="0" i="0" u="none" strike="noStrike" kern="1200" baseline="0" dirty="0" smtClean="0">
                <a:solidFill>
                  <a:schemeClr val="tx1"/>
                </a:solidFill>
                <a:latin typeface="+mn-lt"/>
                <a:ea typeface="+mn-ea"/>
                <a:cs typeface="+mn-cs"/>
              </a:rPr>
              <a:t> porosity while the dolomite cement grow to the 2</a:t>
            </a:r>
            <a:r>
              <a:rPr lang="en-US" sz="1200" b="0" i="0" u="none" strike="noStrike" kern="1200" baseline="30000" dirty="0"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stage and closed the porosity and pore spaces, therefore, we have much lower permeability in Altamira Shale. The case is different in Point Fermin, the dolomite cement have and in part developed its own </a:t>
            </a:r>
            <a:r>
              <a:rPr lang="en-US" sz="1200" b="0" i="0" u="none" strike="noStrike" kern="1200" baseline="0" dirty="0" err="1" smtClean="0">
                <a:solidFill>
                  <a:schemeClr val="tx1"/>
                </a:solidFill>
                <a:latin typeface="+mn-lt"/>
                <a:ea typeface="+mn-ea"/>
                <a:cs typeface="+mn-cs"/>
              </a:rPr>
              <a:t>intragranular</a:t>
            </a:r>
            <a:r>
              <a:rPr lang="en-US" sz="1200" b="0" i="0" u="none" strike="noStrike" kern="1200" baseline="0" dirty="0" smtClean="0">
                <a:solidFill>
                  <a:schemeClr val="tx1"/>
                </a:solidFill>
                <a:latin typeface="+mn-lt"/>
                <a:ea typeface="+mn-ea"/>
                <a:cs typeface="+mn-cs"/>
              </a:rPr>
              <a:t> porosity which increased the permeability in it and the grains didn’t go through a higher degree of diagenesis to develop </a:t>
            </a:r>
            <a:r>
              <a:rPr lang="en-US" sz="1200" b="0" i="0" u="none" strike="noStrike" kern="1200" baseline="0" dirty="0" err="1" smtClean="0">
                <a:solidFill>
                  <a:schemeClr val="tx1"/>
                </a:solidFill>
                <a:latin typeface="+mn-lt"/>
                <a:ea typeface="+mn-ea"/>
                <a:cs typeface="+mn-cs"/>
              </a:rPr>
              <a:t>intragranlar</a:t>
            </a:r>
            <a:r>
              <a:rPr lang="en-US" sz="1200" b="0" i="0" u="none" strike="noStrike" kern="1200" baseline="0" dirty="0" smtClean="0">
                <a:solidFill>
                  <a:schemeClr val="tx1"/>
                </a:solidFill>
                <a:latin typeface="+mn-lt"/>
                <a:ea typeface="+mn-ea"/>
                <a:cs typeface="+mn-cs"/>
              </a:rPr>
              <a:t> porosity even though some grains have developed as we see in the lower right which is filled with oil. </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29</a:t>
            </a:fld>
            <a:endParaRPr lang="en-US"/>
          </a:p>
        </p:txBody>
      </p:sp>
    </p:spTree>
    <p:extLst>
      <p:ext uri="{BB962C8B-B14F-4D97-AF65-F5344CB8AC3E}">
        <p14:creationId xmlns:p14="http://schemas.microsoft.com/office/powerpoint/2010/main" val="2960059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Intergranular</a:t>
            </a:r>
            <a:r>
              <a:rPr lang="en-US" sz="1200" b="0" i="0" u="none" strike="noStrike" kern="1200" baseline="0" dirty="0" smtClean="0">
                <a:solidFill>
                  <a:schemeClr val="tx1"/>
                </a:solidFill>
                <a:latin typeface="+mn-lt"/>
                <a:ea typeface="+mn-ea"/>
                <a:cs typeface="+mn-cs"/>
              </a:rPr>
              <a:t> volume (IGV) is a measurement of the degree of compaction. It measures the space between the grains. Compaction measured by IGV shows a difference between the Altamira Shale and the Point Fermin sandstone samples. The average IGV for the Altamira Shale is 41% while for Point Fermin it is 33%.  The Altamira Shale values indicate that the sandstones are composed of nearly half </a:t>
            </a:r>
            <a:r>
              <a:rPr lang="en-US" sz="1200" b="0" i="0" u="none" strike="noStrike" kern="1200" baseline="0" dirty="0" err="1" smtClean="0">
                <a:solidFill>
                  <a:schemeClr val="tx1"/>
                </a:solidFill>
                <a:latin typeface="+mn-lt"/>
                <a:ea typeface="+mn-ea"/>
                <a:cs typeface="+mn-cs"/>
              </a:rPr>
              <a:t>intergranular</a:t>
            </a:r>
            <a:r>
              <a:rPr lang="en-US" sz="1200" b="0" i="0" u="none" strike="noStrike" kern="1200" baseline="0" dirty="0" smtClean="0">
                <a:solidFill>
                  <a:schemeClr val="tx1"/>
                </a:solidFill>
                <a:latin typeface="+mn-lt"/>
                <a:ea typeface="+mn-ea"/>
                <a:cs typeface="+mn-cs"/>
              </a:rPr>
              <a:t> volume that consists mainly of cement with little to no porosity. This value is very close to values typical at initial deposition, indicating that the Altamira Shale sandstones were cemented at very shallow burial depths. </a:t>
            </a:r>
          </a:p>
        </p:txBody>
      </p:sp>
      <p:sp>
        <p:nvSpPr>
          <p:cNvPr id="4" name="Slide Number Placeholder 3"/>
          <p:cNvSpPr>
            <a:spLocks noGrp="1"/>
          </p:cNvSpPr>
          <p:nvPr>
            <p:ph type="sldNum" sz="quarter" idx="10"/>
          </p:nvPr>
        </p:nvSpPr>
        <p:spPr/>
        <p:txBody>
          <a:bodyPr/>
          <a:lstStyle/>
          <a:p>
            <a:fld id="{1196AEB0-BBA3-45A0-9072-77B0588E2EB5}" type="slidenum">
              <a:rPr lang="en-US" smtClean="0"/>
              <a:t>30</a:t>
            </a:fld>
            <a:endParaRPr lang="en-US"/>
          </a:p>
        </p:txBody>
      </p:sp>
    </p:spTree>
    <p:extLst>
      <p:ext uri="{BB962C8B-B14F-4D97-AF65-F5344CB8AC3E}">
        <p14:creationId xmlns:p14="http://schemas.microsoft.com/office/powerpoint/2010/main" val="104618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Breaking the IGV down to </a:t>
            </a:r>
            <a:r>
              <a:rPr lang="en-US" sz="1200" b="0" i="0" u="none" strike="noStrike" kern="1200" baseline="0" dirty="0" err="1" smtClean="0">
                <a:solidFill>
                  <a:schemeClr val="tx1"/>
                </a:solidFill>
                <a:latin typeface="+mn-lt"/>
                <a:ea typeface="+mn-ea"/>
                <a:cs typeface="+mn-cs"/>
              </a:rPr>
              <a:t>intergranular</a:t>
            </a:r>
            <a:r>
              <a:rPr lang="en-US" sz="1200" b="0" i="0" u="none" strike="noStrike" kern="1200" baseline="0" dirty="0" smtClean="0">
                <a:solidFill>
                  <a:schemeClr val="tx1"/>
                </a:solidFill>
                <a:latin typeface="+mn-lt"/>
                <a:ea typeface="+mn-ea"/>
                <a:cs typeface="+mn-cs"/>
              </a:rPr>
              <a:t> porosity and cement volumes provide a better understanding of the difference between the two members. In the upper diagram, the </a:t>
            </a:r>
            <a:r>
              <a:rPr lang="en-US" sz="1200" b="0" i="0" u="none" strike="noStrike" kern="1200" baseline="0" dirty="0" err="1" smtClean="0">
                <a:solidFill>
                  <a:schemeClr val="tx1"/>
                </a:solidFill>
                <a:latin typeface="+mn-lt"/>
                <a:ea typeface="+mn-ea"/>
                <a:cs typeface="+mn-cs"/>
              </a:rPr>
              <a:t>intergranualr</a:t>
            </a:r>
            <a:r>
              <a:rPr lang="en-US" sz="1200" b="0" i="0" u="none" strike="noStrike" kern="1200" baseline="0" dirty="0" smtClean="0">
                <a:solidFill>
                  <a:schemeClr val="tx1"/>
                </a:solidFill>
                <a:latin typeface="+mn-lt"/>
                <a:ea typeface="+mn-ea"/>
                <a:cs typeface="+mn-cs"/>
              </a:rPr>
              <a:t> porosity of Altamira Shale has an average of 1%, while Point Fermin has an average of 11%. The difference in </a:t>
            </a:r>
            <a:r>
              <a:rPr lang="en-US" sz="1200" b="0" i="0" u="none" strike="noStrike" kern="1200" baseline="0" dirty="0" err="1" smtClean="0">
                <a:solidFill>
                  <a:schemeClr val="tx1"/>
                </a:solidFill>
                <a:latin typeface="+mn-lt"/>
                <a:ea typeface="+mn-ea"/>
                <a:cs typeface="+mn-cs"/>
              </a:rPr>
              <a:t>intergranular</a:t>
            </a:r>
            <a:r>
              <a:rPr lang="en-US" sz="1200" b="0" i="0" u="none" strike="noStrike" kern="1200" baseline="0" dirty="0" smtClean="0">
                <a:solidFill>
                  <a:schemeClr val="tx1"/>
                </a:solidFill>
                <a:latin typeface="+mn-lt"/>
                <a:ea typeface="+mn-ea"/>
                <a:cs typeface="+mn-cs"/>
              </a:rPr>
              <a:t> porosity between the two members is striking because the Altamira Shale has almost no </a:t>
            </a:r>
            <a:r>
              <a:rPr lang="en-US" sz="1200" b="0" i="0" u="none" strike="noStrike" kern="1200" baseline="0" dirty="0" err="1" smtClean="0">
                <a:solidFill>
                  <a:schemeClr val="tx1"/>
                </a:solidFill>
                <a:latin typeface="+mn-lt"/>
                <a:ea typeface="+mn-ea"/>
                <a:cs typeface="+mn-cs"/>
              </a:rPr>
              <a:t>intergranular</a:t>
            </a:r>
            <a:r>
              <a:rPr lang="en-US" sz="1200" b="0" i="0" u="none" strike="noStrike" kern="1200" baseline="0" dirty="0" smtClean="0">
                <a:solidFill>
                  <a:schemeClr val="tx1"/>
                </a:solidFill>
                <a:latin typeface="+mn-lt"/>
                <a:ea typeface="+mn-ea"/>
                <a:cs typeface="+mn-cs"/>
              </a:rPr>
              <a:t> porosity, whereas the Point Fermin has good </a:t>
            </a:r>
            <a:r>
              <a:rPr lang="en-US" sz="1200" b="0" i="0" u="none" strike="noStrike" kern="1200" baseline="0" dirty="0" err="1" smtClean="0">
                <a:solidFill>
                  <a:schemeClr val="tx1"/>
                </a:solidFill>
                <a:latin typeface="+mn-lt"/>
                <a:ea typeface="+mn-ea"/>
                <a:cs typeface="+mn-cs"/>
              </a:rPr>
              <a:t>intergranular</a:t>
            </a:r>
            <a:r>
              <a:rPr lang="en-US" sz="1200" b="0" i="0" u="none" strike="noStrike" kern="1200" baseline="0" dirty="0" smtClean="0">
                <a:solidFill>
                  <a:schemeClr val="tx1"/>
                </a:solidFill>
                <a:latin typeface="+mn-lt"/>
                <a:ea typeface="+mn-ea"/>
                <a:cs typeface="+mn-cs"/>
              </a:rPr>
              <a:t> porosity.  </a:t>
            </a:r>
          </a:p>
          <a:p>
            <a:r>
              <a:rPr lang="en-US" sz="1200" b="0" i="0" u="none" strike="noStrike" kern="1200" baseline="0" dirty="0" smtClean="0">
                <a:solidFill>
                  <a:schemeClr val="tx1"/>
                </a:solidFill>
                <a:latin typeface="+mn-lt"/>
                <a:ea typeface="+mn-ea"/>
                <a:cs typeface="+mn-cs"/>
              </a:rPr>
              <a:t>In the lower diagram of the total cement, Altamira Shale has average of 40% while Point Fermin has an average of 22%. The difference in cementation is clear. The Altamira Shale has more cement per rock volume than the Point Fermin, with a difference around 20% on average. This information guides us to understand why oil is not present in the Altamira Shale sandstones, yet is relatively abundant in the Point Fermin samples. </a:t>
            </a:r>
          </a:p>
          <a:p>
            <a:r>
              <a:rPr lang="en-US" sz="1200" b="0" i="0" u="none" strike="noStrike" kern="1200" baseline="0" dirty="0" smtClean="0">
                <a:solidFill>
                  <a:schemeClr val="tx1"/>
                </a:solidFill>
                <a:latin typeface="+mn-lt"/>
                <a:ea typeface="+mn-ea"/>
                <a:cs typeface="+mn-cs"/>
              </a:rPr>
              <a:t>Please note that these </a:t>
            </a:r>
            <a:r>
              <a:rPr lang="en-US" sz="1200" b="0" i="0" u="none" strike="noStrike" kern="1200" baseline="0" dirty="0" err="1" smtClean="0">
                <a:solidFill>
                  <a:schemeClr val="tx1"/>
                </a:solidFill>
                <a:latin typeface="+mn-lt"/>
                <a:ea typeface="+mn-ea"/>
                <a:cs typeface="+mn-cs"/>
              </a:rPr>
              <a:t>measurments</a:t>
            </a:r>
            <a:r>
              <a:rPr lang="en-US" sz="1200" b="0" i="0" u="none" strike="noStrike" kern="1200" baseline="0" dirty="0" smtClean="0">
                <a:solidFill>
                  <a:schemeClr val="tx1"/>
                </a:solidFill>
                <a:latin typeface="+mn-lt"/>
                <a:ea typeface="+mn-ea"/>
                <a:cs typeface="+mn-cs"/>
              </a:rPr>
              <a:t> are based on point counting.</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31</a:t>
            </a:fld>
            <a:endParaRPr lang="en-US"/>
          </a:p>
        </p:txBody>
      </p:sp>
    </p:spTree>
    <p:extLst>
      <p:ext uri="{BB962C8B-B14F-4D97-AF65-F5344CB8AC3E}">
        <p14:creationId xmlns:p14="http://schemas.microsoft.com/office/powerpoint/2010/main" val="2172957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coexistence of rhombohedral dolomite, </a:t>
            </a:r>
            <a:r>
              <a:rPr lang="en-US" sz="1200" b="0" i="0" u="none" strike="noStrike" kern="1200" baseline="0" dirty="0" err="1" smtClean="0">
                <a:solidFill>
                  <a:schemeClr val="tx1"/>
                </a:solidFill>
                <a:latin typeface="+mn-lt"/>
                <a:ea typeface="+mn-ea"/>
                <a:cs typeface="+mn-cs"/>
              </a:rPr>
              <a:t>anhedral</a:t>
            </a:r>
            <a:r>
              <a:rPr lang="en-US" sz="1200" b="0" i="0" u="none" strike="noStrike" kern="1200" baseline="0" dirty="0" smtClean="0">
                <a:solidFill>
                  <a:schemeClr val="tx1"/>
                </a:solidFill>
                <a:latin typeface="+mn-lt"/>
                <a:ea typeface="+mn-ea"/>
                <a:cs typeface="+mn-cs"/>
              </a:rPr>
              <a:t> dolomite, calcite, carbonate cement , zeolites, and gypsum in many samples assists determination of the relative sequence of cement precipitation. Based on the relation we see in more than one sample, the carbonate cements (</a:t>
            </a:r>
            <a:r>
              <a:rPr lang="en-US" sz="1200" b="0" i="0" u="none" strike="noStrike" kern="1200" baseline="0" dirty="0" err="1" smtClean="0">
                <a:solidFill>
                  <a:schemeClr val="tx1"/>
                </a:solidFill>
                <a:latin typeface="+mn-lt"/>
                <a:ea typeface="+mn-ea"/>
                <a:cs typeface="+mn-cs"/>
              </a:rPr>
              <a:t>subhedral</a:t>
            </a:r>
            <a:r>
              <a:rPr lang="en-US" sz="1200" b="0" i="0" u="none" strike="noStrike" kern="1200" baseline="0" dirty="0" smtClean="0">
                <a:solidFill>
                  <a:schemeClr val="tx1"/>
                </a:solidFill>
                <a:latin typeface="+mn-lt"/>
                <a:ea typeface="+mn-ea"/>
                <a:cs typeface="+mn-cs"/>
              </a:rPr>
              <a:t> rhombohedral dolomite, </a:t>
            </a:r>
            <a:r>
              <a:rPr lang="en-US" sz="1200" b="0" i="0" u="none" strike="noStrike" kern="1200" baseline="0" dirty="0" err="1" smtClean="0">
                <a:solidFill>
                  <a:schemeClr val="tx1"/>
                </a:solidFill>
                <a:latin typeface="+mn-lt"/>
                <a:ea typeface="+mn-ea"/>
                <a:cs typeface="+mn-cs"/>
              </a:rPr>
              <a:t>anhedral</a:t>
            </a:r>
            <a:r>
              <a:rPr lang="en-US" sz="1200" b="0" i="0" u="none" strike="noStrike" kern="1200" baseline="0" dirty="0" smtClean="0">
                <a:solidFill>
                  <a:schemeClr val="tx1"/>
                </a:solidFill>
                <a:latin typeface="+mn-lt"/>
                <a:ea typeface="+mn-ea"/>
                <a:cs typeface="+mn-cs"/>
              </a:rPr>
              <a:t> dolomite, and calcite) are older than the zeolite and gypsum cements. By adding seepage, compaction, </a:t>
            </a:r>
            <a:r>
              <a:rPr lang="en-US" sz="1200" b="0" i="0" u="none" strike="noStrike" kern="1200" baseline="0" dirty="0" err="1" smtClean="0">
                <a:solidFill>
                  <a:schemeClr val="tx1"/>
                </a:solidFill>
                <a:latin typeface="+mn-lt"/>
                <a:ea typeface="+mn-ea"/>
                <a:cs typeface="+mn-cs"/>
              </a:rPr>
              <a:t>intragranular</a:t>
            </a:r>
            <a:r>
              <a:rPr lang="en-US" sz="1200" b="0" i="0" u="none" strike="noStrike" kern="1200" baseline="0" dirty="0" smtClean="0">
                <a:solidFill>
                  <a:schemeClr val="tx1"/>
                </a:solidFill>
                <a:latin typeface="+mn-lt"/>
                <a:ea typeface="+mn-ea"/>
                <a:cs typeface="+mn-cs"/>
              </a:rPr>
              <a:t> porosity, and </a:t>
            </a:r>
            <a:r>
              <a:rPr lang="en-US" sz="1200" b="0" i="0" u="none" strike="noStrike" kern="1200" baseline="0" dirty="0" err="1" smtClean="0">
                <a:solidFill>
                  <a:schemeClr val="tx1"/>
                </a:solidFill>
                <a:latin typeface="+mn-lt"/>
                <a:ea typeface="+mn-ea"/>
                <a:cs typeface="+mn-cs"/>
              </a:rPr>
              <a:t>francture</a:t>
            </a:r>
            <a:r>
              <a:rPr lang="en-US" sz="1200" b="0" i="0" u="none" strike="noStrike" kern="1200" baseline="0" dirty="0" smtClean="0">
                <a:solidFill>
                  <a:schemeClr val="tx1"/>
                </a:solidFill>
                <a:latin typeface="+mn-lt"/>
                <a:ea typeface="+mn-ea"/>
                <a:cs typeface="+mn-cs"/>
              </a:rPr>
              <a:t> with the different cements, we have made a diagenesis history diagram as you see here. Based on our study, the </a:t>
            </a:r>
            <a:r>
              <a:rPr lang="en-US" sz="1200" b="0" i="0" u="none" strike="noStrike" kern="1200" baseline="0" dirty="0" err="1" smtClean="0">
                <a:solidFill>
                  <a:schemeClr val="tx1"/>
                </a:solidFill>
                <a:latin typeface="+mn-lt"/>
                <a:ea typeface="+mn-ea"/>
                <a:cs typeface="+mn-cs"/>
              </a:rPr>
              <a:t>anherdral</a:t>
            </a:r>
            <a:r>
              <a:rPr lang="en-US" sz="1200" b="0" i="0" u="none" strike="noStrike" kern="1200" baseline="0" dirty="0" smtClean="0">
                <a:solidFill>
                  <a:schemeClr val="tx1"/>
                </a:solidFill>
                <a:latin typeface="+mn-lt"/>
                <a:ea typeface="+mn-ea"/>
                <a:cs typeface="+mn-cs"/>
              </a:rPr>
              <a:t> dolomite cement had a better development and longer time to from in Altamira Shale. Also the zeolite had the same thing. Compaction has affected the Altamira Shale more than Point Fermin because we saw some of it effects on the metamorphic lithic grains in Altamira Shale. </a:t>
            </a:r>
            <a:r>
              <a:rPr lang="en-US" sz="1200" b="0" i="0" u="none" strike="noStrike" kern="1200" baseline="0" dirty="0" err="1" smtClean="0">
                <a:solidFill>
                  <a:schemeClr val="tx1"/>
                </a:solidFill>
                <a:latin typeface="+mn-lt"/>
                <a:ea typeface="+mn-ea"/>
                <a:cs typeface="+mn-cs"/>
              </a:rPr>
              <a:t>Intragranular</a:t>
            </a:r>
            <a:r>
              <a:rPr lang="en-US" sz="1200" b="0" i="0" u="none" strike="noStrike" kern="1200" baseline="0" dirty="0" smtClean="0">
                <a:solidFill>
                  <a:schemeClr val="tx1"/>
                </a:solidFill>
                <a:latin typeface="+mn-lt"/>
                <a:ea typeface="+mn-ea"/>
                <a:cs typeface="+mn-cs"/>
              </a:rPr>
              <a:t> porosity as you saw earlier, was more developed in the Altamira Shale compared to Point Fermin.</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32</a:t>
            </a:fld>
            <a:endParaRPr lang="en-US"/>
          </a:p>
        </p:txBody>
      </p:sp>
    </p:spTree>
    <p:extLst>
      <p:ext uri="{BB962C8B-B14F-4D97-AF65-F5344CB8AC3E}">
        <p14:creationId xmlns:p14="http://schemas.microsoft.com/office/powerpoint/2010/main" val="44362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sandstone</a:t>
            </a:r>
            <a:r>
              <a:rPr lang="en-US" baseline="0" dirty="0" smtClean="0"/>
              <a:t> is </a:t>
            </a:r>
            <a:r>
              <a:rPr lang="en-US" baseline="0" dirty="0" err="1" smtClean="0"/>
              <a:t>interbedded</a:t>
            </a:r>
            <a:r>
              <a:rPr lang="en-US" baseline="0" dirty="0" smtClean="0"/>
              <a:t> with shale but this is not the case in Point Fermin. The sandstone we found is </a:t>
            </a:r>
            <a:r>
              <a:rPr lang="en-US" baseline="0" dirty="0" err="1" smtClean="0"/>
              <a:t>interbedded</a:t>
            </a:r>
            <a:r>
              <a:rPr lang="en-US" baseline="0" dirty="0" smtClean="0"/>
              <a:t> with dolomite. The pictures show locations of the </a:t>
            </a:r>
            <a:r>
              <a:rPr lang="en-US" baseline="0" dirty="0" err="1" smtClean="0"/>
              <a:t>interbedded</a:t>
            </a:r>
            <a:r>
              <a:rPr lang="en-US" baseline="0" dirty="0" smtClean="0"/>
              <a:t> dolomite in both the Point Fermin and in Altamira Shale. Some deep sea drilling studies, found such relation in other places.</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9</a:t>
            </a:fld>
            <a:endParaRPr lang="en-US"/>
          </a:p>
        </p:txBody>
      </p:sp>
    </p:spTree>
    <p:extLst>
      <p:ext uri="{BB962C8B-B14F-4D97-AF65-F5344CB8AC3E}">
        <p14:creationId xmlns:p14="http://schemas.microsoft.com/office/powerpoint/2010/main" val="67251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thin sections of the same previous outcrop samples in the previous slide. The blue is epoxy. The dolomite is partially sandy.</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10</a:t>
            </a:fld>
            <a:endParaRPr lang="en-US"/>
          </a:p>
        </p:txBody>
      </p:sp>
    </p:spTree>
    <p:extLst>
      <p:ext uri="{BB962C8B-B14F-4D97-AF65-F5344CB8AC3E}">
        <p14:creationId xmlns:p14="http://schemas.microsoft.com/office/powerpoint/2010/main" val="180867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thin</a:t>
            </a:r>
            <a:r>
              <a:rPr lang="en-US" baseline="0" dirty="0" smtClean="0"/>
              <a:t> section of Point Fermin shows the sponge spicules. They are marked by the yellow arrows. </a:t>
            </a:r>
            <a:r>
              <a:rPr lang="en-US" sz="1200" b="0" i="0" u="none" strike="noStrike" kern="1200" baseline="0" dirty="0" smtClean="0">
                <a:solidFill>
                  <a:schemeClr val="tx1"/>
                </a:solidFill>
                <a:latin typeface="+mn-lt"/>
                <a:ea typeface="+mn-ea"/>
                <a:cs typeface="+mn-cs"/>
              </a:rPr>
              <a:t>They must have deposited during an interval of prolific growth of sponges in the local benthic environment, or they were transported from their original environment of growth to the Point Fermin submarine channel, as their ultimate depositional environment. </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11</a:t>
            </a:fld>
            <a:endParaRPr lang="en-US"/>
          </a:p>
        </p:txBody>
      </p:sp>
    </p:spTree>
    <p:extLst>
      <p:ext uri="{BB962C8B-B14F-4D97-AF65-F5344CB8AC3E}">
        <p14:creationId xmlns:p14="http://schemas.microsoft.com/office/powerpoint/2010/main" val="132328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sent our outcrop</a:t>
            </a:r>
            <a:r>
              <a:rPr lang="en-US" baseline="0" dirty="0" smtClean="0"/>
              <a:t> samples to do conventional core analysis on them. As we see in the slide, the oil saturation percentage shows a clear difference between the Point Fermin which in blue and the Altamira Shale which is in orange. On the bottom diagram, the porosity percentage based on the weathered outcrop samples might be </a:t>
            </a:r>
            <a:r>
              <a:rPr lang="en-US" baseline="0" dirty="0" smtClean="0"/>
              <a:t>misleading </a:t>
            </a:r>
            <a:r>
              <a:rPr lang="en-US" baseline="0" dirty="0" smtClean="0"/>
              <a:t>especially if it was high because of the weathering and handling fractures. We counted porosity based on the point counting and it was less than the conventional core analysis. I would bring your attention to sample AS-002 which has high oil saturation compared to other Altamira Shale samples but the porosity was the lowest among all 32 samples.</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12</a:t>
            </a:fld>
            <a:endParaRPr lang="en-US"/>
          </a:p>
        </p:txBody>
      </p:sp>
    </p:spTree>
    <p:extLst>
      <p:ext uri="{BB962C8B-B14F-4D97-AF65-F5344CB8AC3E}">
        <p14:creationId xmlns:p14="http://schemas.microsoft.com/office/powerpoint/2010/main" val="379963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better represent the percentage of oil in the samples, we came up with another diagram that calculates oil saturation percentage times the porosity percentage all divided by 100. The oil in volume better represent oil volume in the rock. Now we see a clear difference between the Altamira Shale and the Point Fermin members. It also shows the highest oil filled samples that coincides with well sorted fine grained sandstone on top of the channel bed. These samples are exceptional in the since that they don’t have cement!</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13</a:t>
            </a:fld>
            <a:endParaRPr lang="en-US"/>
          </a:p>
        </p:txBody>
      </p:sp>
    </p:spTree>
    <p:extLst>
      <p:ext uri="{BB962C8B-B14F-4D97-AF65-F5344CB8AC3E}">
        <p14:creationId xmlns:p14="http://schemas.microsoft.com/office/powerpoint/2010/main" val="21547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are Q-F-L tertiary diagrams, that are used to indicate the composition of the sandstone. On the left, we have on the left Altamira Shale samples and on the right Point Fermin. We can see clearly that both have the same composition and have the same provenance.</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15</a:t>
            </a:fld>
            <a:endParaRPr lang="en-US"/>
          </a:p>
        </p:txBody>
      </p:sp>
    </p:spTree>
    <p:extLst>
      <p:ext uri="{BB962C8B-B14F-4D97-AF65-F5344CB8AC3E}">
        <p14:creationId xmlns:p14="http://schemas.microsoft.com/office/powerpoint/2010/main" val="981510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another Tertiary</a:t>
            </a:r>
            <a:r>
              <a:rPr lang="en-US" baseline="0" dirty="0" smtClean="0"/>
              <a:t> diagram where </a:t>
            </a:r>
            <a:r>
              <a:rPr lang="en-US" baseline="0" dirty="0" err="1" smtClean="0"/>
              <a:t>Qm</a:t>
            </a:r>
            <a:r>
              <a:rPr lang="en-US" baseline="0" dirty="0" smtClean="0"/>
              <a:t> is the </a:t>
            </a:r>
            <a:r>
              <a:rPr lang="en-US" baseline="0" dirty="0" err="1" smtClean="0"/>
              <a:t>monocrytalline</a:t>
            </a:r>
            <a:r>
              <a:rPr lang="en-US" baseline="0" dirty="0" smtClean="0"/>
              <a:t> quartz while Lt is the sum of </a:t>
            </a:r>
            <a:r>
              <a:rPr lang="en-US" baseline="0" dirty="0" err="1" smtClean="0"/>
              <a:t>Qp</a:t>
            </a:r>
            <a:r>
              <a:rPr lang="en-US" baseline="0" dirty="0" smtClean="0"/>
              <a:t> polycrystalline quartz and L lithic grains. </a:t>
            </a:r>
            <a:r>
              <a:rPr lang="en-US" baseline="0" dirty="0" err="1" smtClean="0"/>
              <a:t>Qm</a:t>
            </a:r>
            <a:r>
              <a:rPr lang="en-US" baseline="0" dirty="0" smtClean="0"/>
              <a:t>-F-Lt differentiate provenance </a:t>
            </a:r>
            <a:r>
              <a:rPr lang="en-US" baseline="0" dirty="0" err="1" smtClean="0"/>
              <a:t>terranes</a:t>
            </a:r>
            <a:r>
              <a:rPr lang="en-US" baseline="0" dirty="0" smtClean="0"/>
              <a:t>. Based on this tertiary diagram, the diagram, indicates that both are from recycled orogeny provenances. It also observed in the thin sections, that some of the </a:t>
            </a:r>
            <a:r>
              <a:rPr lang="en-US" baseline="0" dirty="0" err="1" smtClean="0"/>
              <a:t>monocrystalline</a:t>
            </a:r>
            <a:r>
              <a:rPr lang="en-US" baseline="0" dirty="0" smtClean="0"/>
              <a:t> quartz are actually fragmented polycrystalline quartz. </a:t>
            </a:r>
            <a:endParaRPr lang="en-US" dirty="0"/>
          </a:p>
        </p:txBody>
      </p:sp>
      <p:sp>
        <p:nvSpPr>
          <p:cNvPr id="4" name="Slide Number Placeholder 3"/>
          <p:cNvSpPr>
            <a:spLocks noGrp="1"/>
          </p:cNvSpPr>
          <p:nvPr>
            <p:ph type="sldNum" sz="quarter" idx="10"/>
          </p:nvPr>
        </p:nvSpPr>
        <p:spPr/>
        <p:txBody>
          <a:bodyPr/>
          <a:lstStyle/>
          <a:p>
            <a:fld id="{1196AEB0-BBA3-45A0-9072-77B0588E2EB5}" type="slidenum">
              <a:rPr lang="en-US" smtClean="0"/>
              <a:t>16</a:t>
            </a:fld>
            <a:endParaRPr lang="en-US"/>
          </a:p>
        </p:txBody>
      </p:sp>
    </p:spTree>
    <p:extLst>
      <p:ext uri="{BB962C8B-B14F-4D97-AF65-F5344CB8AC3E}">
        <p14:creationId xmlns:p14="http://schemas.microsoft.com/office/powerpoint/2010/main" val="15197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CA22D4-D363-47A2-B494-2A478A020868}"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E2B1-67CD-40D5-8A7D-2A149774E6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CA22D4-D363-47A2-B494-2A478A020868}"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E2B1-67CD-40D5-8A7D-2A149774E6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CA22D4-D363-47A2-B494-2A478A020868}"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E2B1-67CD-40D5-8A7D-2A149774E6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CA22D4-D363-47A2-B494-2A478A020868}"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E2B1-67CD-40D5-8A7D-2A149774E6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CA22D4-D363-47A2-B494-2A478A020868}"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E2B1-67CD-40D5-8A7D-2A149774E6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CA22D4-D363-47A2-B494-2A478A020868}" type="datetimeFigureOut">
              <a:rPr lang="en-US" smtClean="0"/>
              <a:t>10/5/13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1E2B1-67CD-40D5-8A7D-2A149774E6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CA22D4-D363-47A2-B494-2A478A020868}" type="datetimeFigureOut">
              <a:rPr lang="en-US" smtClean="0"/>
              <a:t>10/5/13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1E2B1-67CD-40D5-8A7D-2A149774E6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CA22D4-D363-47A2-B494-2A478A020868}" type="datetimeFigureOut">
              <a:rPr lang="en-US" smtClean="0"/>
              <a:t>10/5/13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1E2B1-67CD-40D5-8A7D-2A149774E6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A22D4-D363-47A2-B494-2A478A020868}" type="datetimeFigureOut">
              <a:rPr lang="en-US" smtClean="0"/>
              <a:t>10/5/13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1E2B1-67CD-40D5-8A7D-2A149774E6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CA22D4-D363-47A2-B494-2A478A020868}" type="datetimeFigureOut">
              <a:rPr lang="en-US" smtClean="0"/>
              <a:t>10/5/13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1E2B1-67CD-40D5-8A7D-2A149774E6C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4CA22D4-D363-47A2-B494-2A478A020868}" type="datetimeFigureOut">
              <a:rPr lang="en-US" smtClean="0"/>
              <a:t>10/5/13</a:t>
            </a:fld>
            <a:endParaRPr lang="en-US"/>
          </a:p>
        </p:txBody>
      </p:sp>
      <p:sp>
        <p:nvSpPr>
          <p:cNvPr id="9" name="Slide Number Placeholder 8"/>
          <p:cNvSpPr>
            <a:spLocks noGrp="1"/>
          </p:cNvSpPr>
          <p:nvPr>
            <p:ph type="sldNum" sz="quarter" idx="11"/>
          </p:nvPr>
        </p:nvSpPr>
        <p:spPr/>
        <p:txBody>
          <a:bodyPr/>
          <a:lstStyle/>
          <a:p>
            <a:fld id="{F321E2B1-67CD-40D5-8A7D-2A149774E6C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21E2B1-67CD-40D5-8A7D-2A149774E6C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4CA22D4-D363-47A2-B494-2A478A020868}" type="datetimeFigureOut">
              <a:rPr lang="en-US" smtClean="0"/>
              <a:t>10/5/13</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jp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2.jpeg"/><Relationship Id="rId5"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0"/>
            <a:ext cx="8458201" cy="3429000"/>
          </a:xfrm>
        </p:spPr>
        <p:txBody>
          <a:bodyPr>
            <a:normAutofit/>
          </a:bodyPr>
          <a:lstStyle/>
          <a:p>
            <a:pPr algn="ctr"/>
            <a:r>
              <a:rPr lang="en-US" sz="4000" b="1" dirty="0">
                <a:latin typeface="+mn-lt"/>
              </a:rPr>
              <a:t>Heterogeneous oil saturation in submarine channel and adjacent facies, Monterey Formation, </a:t>
            </a:r>
            <a:r>
              <a:rPr lang="en-US" sz="4000" b="1" dirty="0" smtClean="0">
                <a:latin typeface="+mn-lt"/>
              </a:rPr>
              <a:t>Point </a:t>
            </a:r>
            <a:r>
              <a:rPr lang="en-US" sz="4000" b="1" dirty="0">
                <a:latin typeface="+mn-lt"/>
              </a:rPr>
              <a:t>Fermin, </a:t>
            </a:r>
            <a:r>
              <a:rPr lang="en-US" sz="4000" b="1" dirty="0" smtClean="0">
                <a:latin typeface="+mn-lt"/>
              </a:rPr>
              <a:t/>
            </a:r>
            <a:br>
              <a:rPr lang="en-US" sz="4000" b="1" dirty="0" smtClean="0">
                <a:latin typeface="+mn-lt"/>
              </a:rPr>
            </a:br>
            <a:r>
              <a:rPr lang="en-US" sz="4000" b="1" dirty="0" smtClean="0">
                <a:latin typeface="+mn-lt"/>
              </a:rPr>
              <a:t>Palos Verdes Peninsula, </a:t>
            </a:r>
            <a:r>
              <a:rPr lang="en-US" sz="4000" b="1" dirty="0">
                <a:latin typeface="+mn-lt"/>
              </a:rPr>
              <a:t>California.</a:t>
            </a:r>
            <a:r>
              <a:rPr lang="en-US" sz="4000" dirty="0"/>
              <a:t/>
            </a:r>
            <a:br>
              <a:rPr lang="en-US" sz="4000" dirty="0"/>
            </a:br>
            <a:endParaRPr lang="en-US" sz="4800" dirty="0"/>
          </a:p>
        </p:txBody>
      </p:sp>
      <p:sp>
        <p:nvSpPr>
          <p:cNvPr id="3" name="Subtitle 2"/>
          <p:cNvSpPr>
            <a:spLocks noGrp="1"/>
          </p:cNvSpPr>
          <p:nvPr>
            <p:ph type="subTitle" idx="1"/>
          </p:nvPr>
        </p:nvSpPr>
        <p:spPr>
          <a:xfrm>
            <a:off x="1295400" y="4267200"/>
            <a:ext cx="6781800" cy="838200"/>
          </a:xfrm>
        </p:spPr>
        <p:txBody>
          <a:bodyPr>
            <a:normAutofit/>
          </a:bodyPr>
          <a:lstStyle/>
          <a:p>
            <a:r>
              <a:rPr lang="en-US" baseline="30000" dirty="0">
                <a:solidFill>
                  <a:schemeClr val="tx1"/>
                </a:solidFill>
              </a:rPr>
              <a:t>1</a:t>
            </a:r>
            <a:r>
              <a:rPr lang="en-US" dirty="0">
                <a:solidFill>
                  <a:schemeClr val="tx1"/>
                </a:solidFill>
              </a:rPr>
              <a:t>nawafalshammary@yahoo.com, </a:t>
            </a:r>
            <a:r>
              <a:rPr lang="en-US" baseline="30000" dirty="0">
                <a:solidFill>
                  <a:schemeClr val="tx1"/>
                </a:solidFill>
              </a:rPr>
              <a:t>2</a:t>
            </a:r>
            <a:r>
              <a:rPr lang="en-US" dirty="0">
                <a:solidFill>
                  <a:schemeClr val="tx1"/>
                </a:solidFill>
              </a:rPr>
              <a:t>richard.behl@csulb.edu</a:t>
            </a:r>
          </a:p>
          <a:p>
            <a:endParaRPr lang="en-US" b="1" dirty="0">
              <a:solidFill>
                <a:schemeClr val="tx1"/>
              </a:solidFill>
            </a:endParaRPr>
          </a:p>
        </p:txBody>
      </p:sp>
      <p:sp>
        <p:nvSpPr>
          <p:cNvPr id="4"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
        <p:nvSpPr>
          <p:cNvPr id="8" name="Rectangle 7"/>
          <p:cNvSpPr/>
          <p:nvPr/>
        </p:nvSpPr>
        <p:spPr>
          <a:xfrm>
            <a:off x="2128520" y="3429000"/>
            <a:ext cx="6096000" cy="677108"/>
          </a:xfrm>
          <a:prstGeom prst="rect">
            <a:avLst/>
          </a:prstGeom>
        </p:spPr>
        <p:txBody>
          <a:bodyPr wrap="square">
            <a:spAutoFit/>
          </a:bodyPr>
          <a:lstStyle/>
          <a:p>
            <a:r>
              <a:rPr lang="en-US" sz="2000" dirty="0"/>
              <a:t>Nawaf AlShammary</a:t>
            </a:r>
            <a:r>
              <a:rPr lang="en-US" sz="2000" baseline="30000" dirty="0"/>
              <a:t>1</a:t>
            </a:r>
            <a:r>
              <a:rPr lang="en-US" sz="2000" dirty="0"/>
              <a:t> and Richard J. Behl</a:t>
            </a:r>
            <a:r>
              <a:rPr lang="en-US" sz="2000" baseline="30000" dirty="0"/>
              <a:t>2</a:t>
            </a:r>
            <a:endParaRPr lang="en-US" sz="2000" dirty="0"/>
          </a:p>
          <a:p>
            <a:endParaRPr lang="en-US" dirty="0"/>
          </a:p>
        </p:txBody>
      </p:sp>
      <p:sp>
        <p:nvSpPr>
          <p:cNvPr id="6" name="TextBox 5"/>
          <p:cNvSpPr txBox="1"/>
          <p:nvPr/>
        </p:nvSpPr>
        <p:spPr>
          <a:xfrm>
            <a:off x="838200" y="5068669"/>
            <a:ext cx="7150740" cy="646331"/>
          </a:xfrm>
          <a:prstGeom prst="rect">
            <a:avLst/>
          </a:prstGeom>
          <a:noFill/>
        </p:spPr>
        <p:txBody>
          <a:bodyPr wrap="none" rtlCol="0">
            <a:spAutoFit/>
          </a:bodyPr>
          <a:lstStyle/>
          <a:p>
            <a:r>
              <a:rPr lang="en-US" dirty="0"/>
              <a:t>Department of Geological Sciences, California State University, Long Beach</a:t>
            </a:r>
          </a:p>
          <a:p>
            <a:endParaRPr lang="en-US" dirty="0"/>
          </a:p>
        </p:txBody>
      </p:sp>
      <p:pic>
        <p:nvPicPr>
          <p:cNvPr id="1026" name="Picture 2" descr="MARS_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611962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639762"/>
          </a:xfrm>
        </p:spPr>
        <p:txBody>
          <a:bodyPr/>
          <a:lstStyle/>
          <a:p>
            <a:pPr algn="ctr"/>
            <a:r>
              <a:rPr lang="en-US" sz="3200" dirty="0" smtClean="0"/>
              <a:t>Sandy dolomite thin sections</a:t>
            </a:r>
            <a:endParaRPr lang="en-US" sz="3200" dirty="0"/>
          </a:p>
        </p:txBody>
      </p:sp>
      <p:pic>
        <p:nvPicPr>
          <p:cNvPr id="4" name="image43.jpg"/>
          <p:cNvPicPr>
            <a:picLocks noGrp="1"/>
          </p:cNvPicPr>
          <p:nvPr>
            <p:ph idx="1"/>
          </p:nvPr>
        </p:nvPicPr>
        <p:blipFill>
          <a:blip r:embed="rId3"/>
          <a:stretch>
            <a:fillRect/>
          </a:stretch>
        </p:blipFill>
        <p:spPr>
          <a:xfrm>
            <a:off x="152400" y="2057400"/>
            <a:ext cx="8187047" cy="4062056"/>
          </a:xfrm>
          <a:prstGeom prst="rect">
            <a:avLst/>
          </a:prstGeom>
        </p:spPr>
      </p:pic>
      <p:sp>
        <p:nvSpPr>
          <p:cNvPr id="5" name="Text Box 2"/>
          <p:cNvSpPr txBox="1">
            <a:spLocks noChangeArrowheads="1"/>
          </p:cNvSpPr>
          <p:nvPr/>
        </p:nvSpPr>
        <p:spPr bwMode="auto">
          <a:xfrm>
            <a:off x="152400" y="2057400"/>
            <a:ext cx="1076325" cy="247650"/>
          </a:xfrm>
          <a:prstGeom prst="rect">
            <a:avLst/>
          </a:prstGeom>
          <a:solidFill>
            <a:srgbClr val="FFFFFF">
              <a:alpha val="75000"/>
            </a:srgb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solidFill>
                  <a:srgbClr val="FF0000"/>
                </a:solidFill>
                <a:effectLst/>
                <a:latin typeface="Calibri"/>
                <a:ea typeface="Calibri"/>
                <a:cs typeface="Arial"/>
              </a:rPr>
              <a:t>F.O.V= 3.2 mm</a:t>
            </a:r>
            <a:endParaRPr lang="en-US" sz="1100">
              <a:effectLst/>
              <a:latin typeface="Calibri"/>
              <a:ea typeface="Calibri"/>
              <a:cs typeface="Arial"/>
            </a:endParaRPr>
          </a:p>
          <a:p>
            <a:pPr marL="0" marR="0">
              <a:lnSpc>
                <a:spcPct val="115000"/>
              </a:lnSpc>
              <a:spcBef>
                <a:spcPts val="0"/>
              </a:spcBef>
              <a:spcAft>
                <a:spcPts val="1000"/>
              </a:spcAft>
            </a:pPr>
            <a:r>
              <a:rPr lang="en-US" sz="1100">
                <a:effectLst/>
                <a:latin typeface="Calibri"/>
                <a:ea typeface="Calibri"/>
                <a:cs typeface="Arial"/>
              </a:rPr>
              <a:t> </a:t>
            </a:r>
          </a:p>
        </p:txBody>
      </p:sp>
      <p:pic>
        <p:nvPicPr>
          <p:cNvPr id="6" name="Picture 2" descr="MARS_log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457200" y="3733800"/>
            <a:ext cx="2128838" cy="338554"/>
          </a:xfrm>
          <a:prstGeom prst="rect">
            <a:avLst/>
          </a:prstGeom>
          <a:solidFill>
            <a:schemeClr val="accent1">
              <a:alpha val="90000"/>
            </a:schemeClr>
          </a:solidFill>
        </p:spPr>
        <p:txBody>
          <a:bodyPr wrap="square" rtlCol="0">
            <a:spAutoFit/>
          </a:bodyPr>
          <a:lstStyle/>
          <a:p>
            <a:r>
              <a:rPr lang="en-US" sz="1600" b="1" dirty="0" smtClean="0">
                <a:solidFill>
                  <a:srgbClr val="FFFF00"/>
                </a:solidFill>
              </a:rPr>
              <a:t>Altamira Shale - plain</a:t>
            </a:r>
            <a:endParaRPr lang="en-US" sz="1600" b="1" dirty="0">
              <a:solidFill>
                <a:srgbClr val="FFFF00"/>
              </a:solidFill>
            </a:endParaRPr>
          </a:p>
        </p:txBody>
      </p:sp>
      <p:sp>
        <p:nvSpPr>
          <p:cNvPr id="8" name="TextBox 7"/>
          <p:cNvSpPr txBox="1"/>
          <p:nvPr/>
        </p:nvSpPr>
        <p:spPr>
          <a:xfrm>
            <a:off x="495459" y="5757446"/>
            <a:ext cx="2128838" cy="338554"/>
          </a:xfrm>
          <a:prstGeom prst="rect">
            <a:avLst/>
          </a:prstGeom>
          <a:solidFill>
            <a:schemeClr val="accent1">
              <a:alpha val="90000"/>
            </a:schemeClr>
          </a:solidFill>
        </p:spPr>
        <p:txBody>
          <a:bodyPr wrap="square" rtlCol="0">
            <a:spAutoFit/>
          </a:bodyPr>
          <a:lstStyle/>
          <a:p>
            <a:r>
              <a:rPr lang="en-US" sz="1600" b="1" dirty="0" smtClean="0">
                <a:solidFill>
                  <a:srgbClr val="FFFF00"/>
                </a:solidFill>
              </a:rPr>
              <a:t>Altamira Shale - </a:t>
            </a:r>
            <a:r>
              <a:rPr lang="en-US" sz="1600" b="1" dirty="0" smtClean="0">
                <a:solidFill>
                  <a:srgbClr val="FFFF00"/>
                </a:solidFill>
              </a:rPr>
              <a:t>XP</a:t>
            </a:r>
            <a:endParaRPr lang="en-US" sz="1600" b="1" dirty="0">
              <a:solidFill>
                <a:srgbClr val="FFFF00"/>
              </a:solidFill>
            </a:endParaRPr>
          </a:p>
        </p:txBody>
      </p:sp>
      <p:sp>
        <p:nvSpPr>
          <p:cNvPr id="9" name="TextBox 8"/>
          <p:cNvSpPr txBox="1"/>
          <p:nvPr/>
        </p:nvSpPr>
        <p:spPr>
          <a:xfrm>
            <a:off x="3200400" y="3733800"/>
            <a:ext cx="2053306" cy="338554"/>
          </a:xfrm>
          <a:prstGeom prst="rect">
            <a:avLst/>
          </a:prstGeom>
          <a:solidFill>
            <a:schemeClr val="accent1">
              <a:alpha val="90000"/>
            </a:schemeClr>
          </a:solidFill>
        </p:spPr>
        <p:txBody>
          <a:bodyPr wrap="square" rtlCol="0">
            <a:spAutoFit/>
          </a:bodyPr>
          <a:lstStyle/>
          <a:p>
            <a:r>
              <a:rPr lang="en-US" sz="1600" b="1" dirty="0" smtClean="0">
                <a:solidFill>
                  <a:srgbClr val="FFFF00"/>
                </a:solidFill>
              </a:rPr>
              <a:t>Point Fermin - plain</a:t>
            </a:r>
            <a:endParaRPr lang="en-US" sz="1600" b="1" dirty="0">
              <a:solidFill>
                <a:srgbClr val="FFFF00"/>
              </a:solidFill>
            </a:endParaRPr>
          </a:p>
        </p:txBody>
      </p:sp>
      <p:sp>
        <p:nvSpPr>
          <p:cNvPr id="10" name="TextBox 9"/>
          <p:cNvSpPr txBox="1"/>
          <p:nvPr/>
        </p:nvSpPr>
        <p:spPr>
          <a:xfrm>
            <a:off x="5715000" y="3733800"/>
            <a:ext cx="2205706" cy="338554"/>
          </a:xfrm>
          <a:prstGeom prst="rect">
            <a:avLst/>
          </a:prstGeom>
          <a:solidFill>
            <a:schemeClr val="accent1">
              <a:alpha val="90000"/>
            </a:schemeClr>
          </a:solidFill>
        </p:spPr>
        <p:txBody>
          <a:bodyPr wrap="square" rtlCol="0">
            <a:spAutoFit/>
          </a:bodyPr>
          <a:lstStyle/>
          <a:p>
            <a:r>
              <a:rPr lang="en-US" sz="1600" b="1" dirty="0" smtClean="0">
                <a:solidFill>
                  <a:srgbClr val="FFFF00"/>
                </a:solidFill>
              </a:rPr>
              <a:t>  Point Fermin - plain</a:t>
            </a:r>
            <a:endParaRPr lang="en-US" sz="1600" b="1" dirty="0">
              <a:solidFill>
                <a:srgbClr val="FFFF00"/>
              </a:solidFill>
            </a:endParaRPr>
          </a:p>
        </p:txBody>
      </p:sp>
      <p:sp>
        <p:nvSpPr>
          <p:cNvPr id="11" name="TextBox 10"/>
          <p:cNvSpPr txBox="1"/>
          <p:nvPr/>
        </p:nvSpPr>
        <p:spPr>
          <a:xfrm>
            <a:off x="3276600" y="5772686"/>
            <a:ext cx="2053306" cy="338554"/>
          </a:xfrm>
          <a:prstGeom prst="rect">
            <a:avLst/>
          </a:prstGeom>
          <a:solidFill>
            <a:schemeClr val="accent1">
              <a:alpha val="90000"/>
            </a:schemeClr>
          </a:solidFill>
        </p:spPr>
        <p:txBody>
          <a:bodyPr wrap="square" rtlCol="0">
            <a:spAutoFit/>
          </a:bodyPr>
          <a:lstStyle/>
          <a:p>
            <a:r>
              <a:rPr lang="en-US" sz="1600" b="1" dirty="0" smtClean="0">
                <a:solidFill>
                  <a:srgbClr val="FFFF00"/>
                </a:solidFill>
              </a:rPr>
              <a:t>Point Fermin - </a:t>
            </a:r>
            <a:r>
              <a:rPr lang="en-US" sz="1600" b="1" dirty="0" smtClean="0">
                <a:solidFill>
                  <a:srgbClr val="FFFF00"/>
                </a:solidFill>
              </a:rPr>
              <a:t>XP</a:t>
            </a:r>
            <a:endParaRPr lang="en-US" sz="1600" b="1" dirty="0">
              <a:solidFill>
                <a:srgbClr val="FFFF00"/>
              </a:solidFill>
            </a:endParaRPr>
          </a:p>
        </p:txBody>
      </p:sp>
      <p:sp>
        <p:nvSpPr>
          <p:cNvPr id="12" name="TextBox 11"/>
          <p:cNvSpPr txBox="1"/>
          <p:nvPr/>
        </p:nvSpPr>
        <p:spPr>
          <a:xfrm>
            <a:off x="5867400" y="5762526"/>
            <a:ext cx="2053306" cy="338554"/>
          </a:xfrm>
          <a:prstGeom prst="rect">
            <a:avLst/>
          </a:prstGeom>
          <a:solidFill>
            <a:schemeClr val="accent1">
              <a:alpha val="90000"/>
            </a:schemeClr>
          </a:solidFill>
        </p:spPr>
        <p:txBody>
          <a:bodyPr wrap="square" rtlCol="0">
            <a:spAutoFit/>
          </a:bodyPr>
          <a:lstStyle/>
          <a:p>
            <a:r>
              <a:rPr lang="en-US" sz="1600" b="1" dirty="0" smtClean="0">
                <a:solidFill>
                  <a:srgbClr val="FFFF00"/>
                </a:solidFill>
              </a:rPr>
              <a:t>Point Fermin - </a:t>
            </a:r>
            <a:r>
              <a:rPr lang="en-US" sz="1600" b="1" dirty="0" smtClean="0">
                <a:solidFill>
                  <a:srgbClr val="FFFF00"/>
                </a:solidFill>
              </a:rPr>
              <a:t>XP</a:t>
            </a:r>
            <a:endParaRPr lang="en-US" sz="1600" b="1" dirty="0">
              <a:solidFill>
                <a:srgbClr val="FFFF00"/>
              </a:solidFill>
            </a:endParaRPr>
          </a:p>
        </p:txBody>
      </p:sp>
      <p:sp>
        <p:nvSpPr>
          <p:cNvPr id="3" name="TextBox 2"/>
          <p:cNvSpPr txBox="1"/>
          <p:nvPr/>
        </p:nvSpPr>
        <p:spPr>
          <a:xfrm>
            <a:off x="2057400" y="3168134"/>
            <a:ext cx="762000" cy="369332"/>
          </a:xfrm>
          <a:prstGeom prst="rect">
            <a:avLst/>
          </a:prstGeom>
          <a:solidFill>
            <a:schemeClr val="accent1">
              <a:alpha val="75000"/>
            </a:schemeClr>
          </a:solidFill>
        </p:spPr>
        <p:txBody>
          <a:bodyPr wrap="square" rtlCol="0">
            <a:spAutoFit/>
          </a:bodyPr>
          <a:lstStyle/>
          <a:p>
            <a:r>
              <a:rPr lang="en-US" dirty="0" smtClean="0">
                <a:solidFill>
                  <a:srgbClr val="FFFF00"/>
                </a:solidFill>
              </a:rPr>
              <a:t>Epoxy</a:t>
            </a:r>
            <a:endParaRPr lang="en-US" dirty="0">
              <a:solidFill>
                <a:srgbClr val="FFFF00"/>
              </a:solidFill>
            </a:endParaRPr>
          </a:p>
        </p:txBody>
      </p:sp>
      <p:sp>
        <p:nvSpPr>
          <p:cNvPr id="13" name="Left Arrow 12"/>
          <p:cNvSpPr/>
          <p:nvPr/>
        </p:nvSpPr>
        <p:spPr>
          <a:xfrm>
            <a:off x="1752600" y="3276600"/>
            <a:ext cx="304800" cy="152400"/>
          </a:xfrm>
          <a:prstGeom prst="lef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315200" y="4705866"/>
            <a:ext cx="914400" cy="369332"/>
          </a:xfrm>
          <a:prstGeom prst="rect">
            <a:avLst/>
          </a:prstGeom>
          <a:solidFill>
            <a:schemeClr val="accent1">
              <a:alpha val="75000"/>
            </a:schemeClr>
          </a:solidFill>
        </p:spPr>
        <p:txBody>
          <a:bodyPr wrap="square" rtlCol="0">
            <a:spAutoFit/>
          </a:bodyPr>
          <a:lstStyle/>
          <a:p>
            <a:r>
              <a:rPr lang="en-US" dirty="0" smtClean="0">
                <a:solidFill>
                  <a:srgbClr val="FFFF00"/>
                </a:solidFill>
              </a:rPr>
              <a:t>Quartz</a:t>
            </a:r>
            <a:endParaRPr lang="en-US" dirty="0">
              <a:solidFill>
                <a:srgbClr val="FFFF00"/>
              </a:solidFill>
            </a:endParaRPr>
          </a:p>
        </p:txBody>
      </p:sp>
      <p:sp>
        <p:nvSpPr>
          <p:cNvPr id="15" name="Left Arrow 14"/>
          <p:cNvSpPr/>
          <p:nvPr/>
        </p:nvSpPr>
        <p:spPr>
          <a:xfrm>
            <a:off x="6894053" y="4814332"/>
            <a:ext cx="304800" cy="152400"/>
          </a:xfrm>
          <a:prstGeom prst="lef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1841480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15962"/>
          </a:xfrm>
        </p:spPr>
        <p:txBody>
          <a:bodyPr/>
          <a:lstStyle/>
          <a:p>
            <a:pPr algn="ctr"/>
            <a:r>
              <a:rPr lang="en-US" sz="3200" dirty="0" smtClean="0"/>
              <a:t>Sponge spicules in sandy dolomite</a:t>
            </a:r>
            <a:endParaRPr lang="en-US" sz="3200" dirty="0"/>
          </a:p>
        </p:txBody>
      </p:sp>
      <p:pic>
        <p:nvPicPr>
          <p:cNvPr id="4" name="image42.jpg"/>
          <p:cNvPicPr>
            <a:picLocks noGrp="1"/>
          </p:cNvPicPr>
          <p:nvPr>
            <p:ph idx="1"/>
          </p:nvPr>
        </p:nvPicPr>
        <p:blipFill>
          <a:blip r:embed="rId3"/>
          <a:stretch>
            <a:fillRect/>
          </a:stretch>
        </p:blipFill>
        <p:spPr>
          <a:xfrm>
            <a:off x="1052186" y="1600200"/>
            <a:ext cx="6430027" cy="4800600"/>
          </a:xfrm>
          <a:prstGeom prst="rect">
            <a:avLst/>
          </a:prstGeom>
        </p:spPr>
      </p:pic>
      <p:sp>
        <p:nvSpPr>
          <p:cNvPr id="5" name="Text Box 2"/>
          <p:cNvSpPr txBox="1">
            <a:spLocks noChangeArrowheads="1"/>
          </p:cNvSpPr>
          <p:nvPr/>
        </p:nvSpPr>
        <p:spPr bwMode="auto">
          <a:xfrm>
            <a:off x="1066800" y="1600200"/>
            <a:ext cx="1152525" cy="285750"/>
          </a:xfrm>
          <a:prstGeom prst="rect">
            <a:avLst/>
          </a:prstGeom>
          <a:solidFill>
            <a:srgbClr val="FFFFFF">
              <a:alpha val="75000"/>
            </a:srgbClr>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solidFill>
                  <a:srgbClr val="FF0000"/>
                </a:solidFill>
                <a:effectLst/>
                <a:latin typeface="Calibri"/>
                <a:ea typeface="Calibri"/>
                <a:cs typeface="Arial"/>
              </a:rPr>
              <a:t>F.O.V= 3.2 mm</a:t>
            </a:r>
            <a:endParaRPr lang="en-US" sz="1100">
              <a:effectLst/>
              <a:latin typeface="Calibri"/>
              <a:ea typeface="Calibri"/>
              <a:cs typeface="Arial"/>
            </a:endParaRPr>
          </a:p>
          <a:p>
            <a:pPr marL="0" marR="0">
              <a:lnSpc>
                <a:spcPct val="115000"/>
              </a:lnSpc>
              <a:spcBef>
                <a:spcPts val="0"/>
              </a:spcBef>
              <a:spcAft>
                <a:spcPts val="1000"/>
              </a:spcAft>
            </a:pPr>
            <a:r>
              <a:rPr lang="en-US" sz="1100">
                <a:effectLst/>
                <a:latin typeface="Calibri"/>
                <a:ea typeface="Calibri"/>
                <a:cs typeface="Arial"/>
              </a:rPr>
              <a:t> </a:t>
            </a:r>
          </a:p>
        </p:txBody>
      </p:sp>
      <p:pic>
        <p:nvPicPr>
          <p:cNvPr id="6" name="Picture 2" descr="MARS_log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2438400" y="6096000"/>
            <a:ext cx="2053306" cy="338554"/>
          </a:xfrm>
          <a:prstGeom prst="rect">
            <a:avLst/>
          </a:prstGeom>
          <a:solidFill>
            <a:schemeClr val="accent1">
              <a:alpha val="90000"/>
            </a:schemeClr>
          </a:solidFill>
        </p:spPr>
        <p:txBody>
          <a:bodyPr wrap="square" rtlCol="0">
            <a:spAutoFit/>
          </a:bodyPr>
          <a:lstStyle/>
          <a:p>
            <a:r>
              <a:rPr lang="en-US" sz="1600" b="1" dirty="0" smtClean="0">
                <a:solidFill>
                  <a:srgbClr val="FFFF00"/>
                </a:solidFill>
              </a:rPr>
              <a:t>Point Fermin - plain</a:t>
            </a:r>
            <a:endParaRPr lang="en-US" sz="1600" b="1" dirty="0">
              <a:solidFill>
                <a:srgbClr val="FFFF00"/>
              </a:solidFill>
            </a:endParaRPr>
          </a:p>
        </p:txBody>
      </p:sp>
      <p:sp>
        <p:nvSpPr>
          <p:cNvPr id="8"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1453193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7620000" cy="618631"/>
          </a:xfrm>
        </p:spPr>
        <p:txBody>
          <a:bodyPr/>
          <a:lstStyle/>
          <a:p>
            <a:pPr algn="ctr"/>
            <a:r>
              <a:rPr lang="en-US" sz="3200" dirty="0" smtClean="0"/>
              <a:t>Conventional core analysis</a:t>
            </a:r>
            <a:endParaRPr lang="en-US" sz="3200" dirty="0"/>
          </a:p>
        </p:txBody>
      </p:sp>
      <p:pic>
        <p:nvPicPr>
          <p:cNvPr id="8" name="Picture 2" descr="MARS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80" y="649111"/>
            <a:ext cx="6400800" cy="309235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80" y="3741466"/>
            <a:ext cx="6400800" cy="314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37201353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Calculated Oil Volume in Rock</a:t>
            </a:r>
            <a:br>
              <a:rPr lang="en-US" sz="3600" dirty="0" smtClean="0"/>
            </a:br>
            <a:r>
              <a:rPr lang="en-US" sz="3600" dirty="0" smtClean="0"/>
              <a:t>         -</a:t>
            </a:r>
            <a:r>
              <a:rPr lang="en-US" sz="3600" i="1" dirty="0" smtClean="0"/>
              <a:t>more important than S</a:t>
            </a:r>
            <a:r>
              <a:rPr lang="en-US" sz="3600" i="1" baseline="-25000" dirty="0" smtClean="0"/>
              <a:t>oil</a:t>
            </a:r>
            <a:endParaRPr lang="en-US" sz="3600" i="1" baseline="-25000" dirty="0"/>
          </a:p>
        </p:txBody>
      </p:sp>
      <p:pic>
        <p:nvPicPr>
          <p:cNvPr id="5" name="Picture 2" descr="MARS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133600"/>
            <a:ext cx="7040880" cy="3335149"/>
          </a:xfrm>
          <a:prstGeom prst="rect">
            <a:avLst/>
          </a:prstGeom>
        </p:spPr>
      </p:pic>
      <p:sp>
        <p:nvSpPr>
          <p:cNvPr id="8" name="Content Placeholder 7"/>
          <p:cNvSpPr>
            <a:spLocks noGrp="1"/>
          </p:cNvSpPr>
          <p:nvPr>
            <p:ph idx="1"/>
          </p:nvPr>
        </p:nvSpPr>
        <p:spPr/>
        <p:txBody>
          <a:bodyPr/>
          <a:lstStyle/>
          <a:p>
            <a:endParaRPr lang="en-US" dirty="0"/>
          </a:p>
        </p:txBody>
      </p:sp>
      <p:sp>
        <p:nvSpPr>
          <p:cNvPr id="6"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13241852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pPr algn="ctr"/>
            <a:r>
              <a:rPr lang="en-US" sz="3200" dirty="0" smtClean="0"/>
              <a:t>Question 1</a:t>
            </a:r>
            <a:endParaRPr lang="en-US" sz="3200" dirty="0"/>
          </a:p>
        </p:txBody>
      </p:sp>
      <p:sp>
        <p:nvSpPr>
          <p:cNvPr id="3" name="Content Placeholder 2"/>
          <p:cNvSpPr>
            <a:spLocks noGrp="1"/>
          </p:cNvSpPr>
          <p:nvPr>
            <p:ph idx="1"/>
          </p:nvPr>
        </p:nvSpPr>
        <p:spPr>
          <a:xfrm>
            <a:off x="10160" y="2514600"/>
            <a:ext cx="8229600" cy="2209800"/>
          </a:xfrm>
        </p:spPr>
        <p:txBody>
          <a:bodyPr>
            <a:normAutofit/>
          </a:bodyPr>
          <a:lstStyle/>
          <a:p>
            <a:pPr algn="ctr"/>
            <a:r>
              <a:rPr lang="en-US" sz="4400" dirty="0"/>
              <a:t>Is </a:t>
            </a:r>
            <a:r>
              <a:rPr lang="en-US" sz="4400" dirty="0" smtClean="0"/>
              <a:t>difference in oil </a:t>
            </a:r>
            <a:r>
              <a:rPr lang="en-US" sz="4400" dirty="0"/>
              <a:t>saturation </a:t>
            </a:r>
            <a:r>
              <a:rPr lang="en-US" sz="4400" dirty="0" smtClean="0"/>
              <a:t>due </a:t>
            </a:r>
            <a:r>
              <a:rPr lang="en-US" sz="4400" dirty="0" smtClean="0"/>
              <a:t>to different </a:t>
            </a:r>
            <a:r>
              <a:rPr lang="en-US" sz="4400" dirty="0" smtClean="0"/>
              <a:t>grain provenance?</a:t>
            </a:r>
            <a:endParaRPr lang="en-US" sz="4400" dirty="0"/>
          </a:p>
        </p:txBody>
      </p:sp>
      <p:pic>
        <p:nvPicPr>
          <p:cNvPr id="4" name="Picture 2" descr="MARS_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9158574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4114800" cy="868362"/>
          </a:xfrm>
        </p:spPr>
        <p:txBody>
          <a:bodyPr/>
          <a:lstStyle/>
          <a:p>
            <a:pPr algn="ctr"/>
            <a:r>
              <a:rPr lang="en-US" sz="3200" dirty="0" smtClean="0"/>
              <a:t>Sandstone </a:t>
            </a:r>
            <a:r>
              <a:rPr lang="en-US" sz="3200" dirty="0"/>
              <a:t>p</a:t>
            </a:r>
            <a:r>
              <a:rPr lang="en-US" sz="3200" dirty="0" smtClean="0"/>
              <a:t>rovenance </a:t>
            </a:r>
            <a:endParaRPr lang="en-US" sz="3200" dirty="0"/>
          </a:p>
        </p:txBody>
      </p:sp>
      <p:pic>
        <p:nvPicPr>
          <p:cNvPr id="4" name="image20.jpg"/>
          <p:cNvPicPr>
            <a:picLocks noGrp="1" noChangeAspect="1"/>
          </p:cNvPicPr>
          <p:nvPr>
            <p:ph idx="1"/>
          </p:nvPr>
        </p:nvPicPr>
        <p:blipFill>
          <a:blip r:embed="rId3"/>
          <a:stretch>
            <a:fillRect/>
          </a:stretch>
        </p:blipFill>
        <p:spPr>
          <a:xfrm>
            <a:off x="457200" y="2514600"/>
            <a:ext cx="3771900" cy="3251200"/>
          </a:xfrm>
          <a:prstGeom prst="rect">
            <a:avLst/>
          </a:prstGeom>
        </p:spPr>
      </p:pic>
      <p:pic>
        <p:nvPicPr>
          <p:cNvPr id="5" name="image00.jpg"/>
          <p:cNvPicPr>
            <a:picLocks noChangeAspect="1"/>
          </p:cNvPicPr>
          <p:nvPr/>
        </p:nvPicPr>
        <p:blipFill>
          <a:blip r:embed="rId4"/>
          <a:stretch>
            <a:fillRect/>
          </a:stretch>
        </p:blipFill>
        <p:spPr>
          <a:xfrm>
            <a:off x="4571999" y="2514600"/>
            <a:ext cx="3771900" cy="3251200"/>
          </a:xfrm>
          <a:prstGeom prst="rect">
            <a:avLst/>
          </a:prstGeom>
        </p:spPr>
      </p:pic>
      <p:pic>
        <p:nvPicPr>
          <p:cNvPr id="6" name="Picture 2" descr="MARS_logo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p:cNvSpPr txBox="1"/>
          <p:nvPr/>
        </p:nvSpPr>
        <p:spPr>
          <a:xfrm>
            <a:off x="2514600" y="762000"/>
            <a:ext cx="2871073" cy="400110"/>
          </a:xfrm>
          <a:prstGeom prst="rect">
            <a:avLst/>
          </a:prstGeom>
          <a:noFill/>
        </p:spPr>
        <p:txBody>
          <a:bodyPr wrap="none" rtlCol="0">
            <a:spAutoFit/>
          </a:bodyPr>
          <a:lstStyle/>
          <a:p>
            <a:r>
              <a:rPr lang="en-US" sz="2000" dirty="0" smtClean="0"/>
              <a:t>Quartz – Feldspar - </a:t>
            </a:r>
            <a:r>
              <a:rPr lang="en-US" sz="2000" dirty="0" err="1" smtClean="0"/>
              <a:t>Lithics</a:t>
            </a:r>
            <a:endParaRPr lang="en-US" sz="2000" dirty="0"/>
          </a:p>
        </p:txBody>
      </p:sp>
      <p:sp>
        <p:nvSpPr>
          <p:cNvPr id="7"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36001008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01.jpg"/>
          <p:cNvPicPr>
            <a:picLocks noChangeAspect="1"/>
          </p:cNvPicPr>
          <p:nvPr/>
        </p:nvPicPr>
        <p:blipFill>
          <a:blip r:embed="rId3"/>
          <a:stretch>
            <a:fillRect/>
          </a:stretch>
        </p:blipFill>
        <p:spPr>
          <a:xfrm>
            <a:off x="457199" y="2514600"/>
            <a:ext cx="3771900" cy="3251200"/>
          </a:xfrm>
          <a:prstGeom prst="rect">
            <a:avLst/>
          </a:prstGeom>
        </p:spPr>
      </p:pic>
      <p:pic>
        <p:nvPicPr>
          <p:cNvPr id="5" name="image06.jpg"/>
          <p:cNvPicPr>
            <a:picLocks noGrp="1" noChangeAspect="1"/>
          </p:cNvPicPr>
          <p:nvPr>
            <p:ph idx="1"/>
          </p:nvPr>
        </p:nvPicPr>
        <p:blipFill>
          <a:blip r:embed="rId4"/>
          <a:stretch>
            <a:fillRect/>
          </a:stretch>
        </p:blipFill>
        <p:spPr>
          <a:xfrm>
            <a:off x="4571999" y="2504440"/>
            <a:ext cx="3771900" cy="3251200"/>
          </a:xfrm>
          <a:prstGeom prst="rect">
            <a:avLst/>
          </a:prstGeom>
        </p:spPr>
      </p:pic>
      <p:pic>
        <p:nvPicPr>
          <p:cNvPr id="6" name="Picture 2" descr="MARS_logo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838200" y="782320"/>
            <a:ext cx="7222683" cy="400110"/>
          </a:xfrm>
          <a:prstGeom prst="rect">
            <a:avLst/>
          </a:prstGeom>
          <a:noFill/>
        </p:spPr>
        <p:txBody>
          <a:bodyPr wrap="none" rtlCol="0">
            <a:spAutoFit/>
          </a:bodyPr>
          <a:lstStyle/>
          <a:p>
            <a:r>
              <a:rPr lang="en-US" sz="2000" dirty="0" smtClean="0"/>
              <a:t>Monocrystalline Quartz – Feldspar – (Lithic + Polycrystalline Quartz)</a:t>
            </a:r>
            <a:endParaRPr lang="en-US" sz="2000" dirty="0"/>
          </a:p>
        </p:txBody>
      </p:sp>
      <p:sp>
        <p:nvSpPr>
          <p:cNvPr id="8"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896146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05.jpg"/>
          <p:cNvPicPr>
            <a:picLocks noChangeAspect="1"/>
          </p:cNvPicPr>
          <p:nvPr/>
        </p:nvPicPr>
        <p:blipFill>
          <a:blip r:embed="rId3"/>
          <a:stretch>
            <a:fillRect/>
          </a:stretch>
        </p:blipFill>
        <p:spPr>
          <a:xfrm>
            <a:off x="429080" y="2514600"/>
            <a:ext cx="3771900" cy="3251200"/>
          </a:xfrm>
          <a:prstGeom prst="rect">
            <a:avLst/>
          </a:prstGeom>
        </p:spPr>
      </p:pic>
      <p:pic>
        <p:nvPicPr>
          <p:cNvPr id="5" name="image10.jpg"/>
          <p:cNvPicPr>
            <a:picLocks noGrp="1" noChangeAspect="1"/>
          </p:cNvPicPr>
          <p:nvPr>
            <p:ph idx="1"/>
          </p:nvPr>
        </p:nvPicPr>
        <p:blipFill>
          <a:blip r:embed="rId4"/>
          <a:stretch>
            <a:fillRect/>
          </a:stretch>
        </p:blipFill>
        <p:spPr>
          <a:xfrm>
            <a:off x="4572000" y="2499360"/>
            <a:ext cx="3771900" cy="3251200"/>
          </a:xfrm>
          <a:prstGeom prst="rect">
            <a:avLst/>
          </a:prstGeom>
        </p:spPr>
      </p:pic>
      <p:pic>
        <p:nvPicPr>
          <p:cNvPr id="6" name="Picture 2" descr="MARS_logo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990600" y="685800"/>
            <a:ext cx="6276398" cy="400110"/>
          </a:xfrm>
          <a:prstGeom prst="rect">
            <a:avLst/>
          </a:prstGeom>
          <a:noFill/>
        </p:spPr>
        <p:txBody>
          <a:bodyPr wrap="none" rtlCol="0">
            <a:spAutoFit/>
          </a:bodyPr>
          <a:lstStyle/>
          <a:p>
            <a:r>
              <a:rPr lang="en-US" sz="2000" dirty="0" smtClean="0"/>
              <a:t>Lithic Metamorphic – Lithic Volcanic – Lithic sedimentary</a:t>
            </a:r>
            <a:endParaRPr lang="en-US" sz="2000" dirty="0"/>
          </a:p>
        </p:txBody>
      </p:sp>
      <p:sp>
        <p:nvSpPr>
          <p:cNvPr id="8"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41308508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28600"/>
            <a:ext cx="7620000" cy="639762"/>
          </a:xfrm>
        </p:spPr>
        <p:txBody>
          <a:bodyPr/>
          <a:lstStyle/>
          <a:p>
            <a:pPr algn="ctr"/>
            <a:r>
              <a:rPr lang="en-US" sz="3200" dirty="0" smtClean="0"/>
              <a:t>Submarine channel diagram</a:t>
            </a:r>
            <a:endParaRPr lang="en-US" sz="3200" dirty="0"/>
          </a:p>
        </p:txBody>
      </p:sp>
      <p:pic>
        <p:nvPicPr>
          <p:cNvPr id="4" name="Picture 2" descr="MARS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57400"/>
            <a:ext cx="8412480" cy="3259645"/>
          </a:xfrm>
          <a:prstGeom prst="rect">
            <a:avLst/>
          </a:prstGeom>
        </p:spPr>
      </p:pic>
      <p:sp>
        <p:nvSpPr>
          <p:cNvPr id="7"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0853534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01000" cy="914400"/>
          </a:xfrm>
        </p:spPr>
        <p:txBody>
          <a:bodyPr/>
          <a:lstStyle/>
          <a:p>
            <a:pPr algn="ctr"/>
            <a:r>
              <a:rPr lang="en-US" sz="3200" dirty="0" smtClean="0"/>
              <a:t>Point Fermin samples relation to </a:t>
            </a:r>
            <a:r>
              <a:rPr lang="en-US" sz="3200" dirty="0" smtClean="0"/>
              <a:t>lateral position with respect to channel margin</a:t>
            </a:r>
            <a:endParaRPr lang="en-US" sz="3200" dirty="0"/>
          </a:p>
        </p:txBody>
      </p:sp>
      <p:pic>
        <p:nvPicPr>
          <p:cNvPr id="5" name="Picture 2" descr="MARS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46" y="1600200"/>
            <a:ext cx="7307254" cy="4245948"/>
          </a:xfrm>
          <a:prstGeom prst="rect">
            <a:avLst/>
          </a:prstGeom>
        </p:spPr>
      </p:pic>
      <p:sp>
        <p:nvSpPr>
          <p:cNvPr id="7"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3600558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Research Objectives</a:t>
            </a:r>
            <a:endParaRPr lang="en-US" sz="3200" dirty="0"/>
          </a:p>
        </p:txBody>
      </p:sp>
      <p:sp>
        <p:nvSpPr>
          <p:cNvPr id="3" name="Content Placeholder 2"/>
          <p:cNvSpPr>
            <a:spLocks noGrp="1"/>
          </p:cNvSpPr>
          <p:nvPr>
            <p:ph idx="1"/>
          </p:nvPr>
        </p:nvSpPr>
        <p:spPr>
          <a:xfrm>
            <a:off x="304800" y="1600200"/>
            <a:ext cx="8229600" cy="4953000"/>
          </a:xfrm>
        </p:spPr>
        <p:txBody>
          <a:bodyPr>
            <a:normAutofit/>
          </a:bodyPr>
          <a:lstStyle/>
          <a:p>
            <a:r>
              <a:rPr lang="en-US" dirty="0"/>
              <a:t>U</a:t>
            </a:r>
            <a:r>
              <a:rPr lang="en-US" dirty="0" smtClean="0"/>
              <a:t>nderstand </a:t>
            </a:r>
            <a:r>
              <a:rPr lang="en-US" dirty="0"/>
              <a:t>the lateral and vertical heterogeneity in hydrocarbon saturation in closely associated </a:t>
            </a:r>
            <a:r>
              <a:rPr lang="en-US" dirty="0" smtClean="0"/>
              <a:t>sandstones at Point Fermin</a:t>
            </a:r>
          </a:p>
          <a:p>
            <a:endParaRPr lang="en-US" dirty="0" smtClean="0"/>
          </a:p>
          <a:p>
            <a:r>
              <a:rPr lang="en-US" dirty="0"/>
              <a:t>C</a:t>
            </a:r>
            <a:r>
              <a:rPr lang="en-US" dirty="0" smtClean="0"/>
              <a:t>ompare </a:t>
            </a:r>
            <a:r>
              <a:rPr lang="en-US" dirty="0"/>
              <a:t>the petrology of sandstone samples from the Point Fermin </a:t>
            </a:r>
            <a:r>
              <a:rPr lang="en-US" dirty="0" smtClean="0"/>
              <a:t>Sandstone and </a:t>
            </a:r>
            <a:r>
              <a:rPr lang="en-US" dirty="0"/>
              <a:t>the adjacent Altamira Shale </a:t>
            </a:r>
            <a:r>
              <a:rPr lang="en-US" dirty="0" smtClean="0"/>
              <a:t>facies</a:t>
            </a:r>
          </a:p>
          <a:p>
            <a:endParaRPr lang="en-US" dirty="0" smtClean="0"/>
          </a:p>
          <a:p>
            <a:r>
              <a:rPr lang="en-US" dirty="0" smtClean="0"/>
              <a:t>Characterize and explain porosity </a:t>
            </a:r>
            <a:r>
              <a:rPr lang="en-US" dirty="0"/>
              <a:t>and permeability </a:t>
            </a:r>
            <a:r>
              <a:rPr lang="en-US" dirty="0" smtClean="0"/>
              <a:t>differences between </a:t>
            </a:r>
            <a:r>
              <a:rPr lang="en-US" dirty="0"/>
              <a:t>the two </a:t>
            </a:r>
            <a:r>
              <a:rPr lang="en-US" dirty="0" smtClean="0"/>
              <a:t>units</a:t>
            </a:r>
          </a:p>
          <a:p>
            <a:endParaRPr lang="en-US" dirty="0" smtClean="0"/>
          </a:p>
          <a:p>
            <a:r>
              <a:rPr lang="en-US" dirty="0"/>
              <a:t>C</a:t>
            </a:r>
            <a:r>
              <a:rPr lang="en-US" dirty="0" smtClean="0"/>
              <a:t>reate </a:t>
            </a:r>
            <a:r>
              <a:rPr lang="en-US" dirty="0"/>
              <a:t>a map to show the stratigraphic architecture </a:t>
            </a:r>
          </a:p>
        </p:txBody>
      </p:sp>
      <p:sp>
        <p:nvSpPr>
          <p:cNvPr id="4"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pic>
        <p:nvPicPr>
          <p:cNvPr id="6" name="Picture 2" descr="MARS_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923614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792162"/>
          </a:xfrm>
        </p:spPr>
        <p:txBody>
          <a:bodyPr/>
          <a:lstStyle/>
          <a:p>
            <a:pPr algn="ctr"/>
            <a:r>
              <a:rPr lang="en-US" sz="3200" dirty="0" smtClean="0"/>
              <a:t>Question 2</a:t>
            </a:r>
            <a:endParaRPr lang="en-US" sz="3200" dirty="0"/>
          </a:p>
        </p:txBody>
      </p:sp>
      <p:sp>
        <p:nvSpPr>
          <p:cNvPr id="3" name="Content Placeholder 2"/>
          <p:cNvSpPr>
            <a:spLocks noGrp="1"/>
          </p:cNvSpPr>
          <p:nvPr>
            <p:ph idx="1"/>
          </p:nvPr>
        </p:nvSpPr>
        <p:spPr>
          <a:xfrm>
            <a:off x="0" y="2362200"/>
            <a:ext cx="8382000" cy="1981200"/>
          </a:xfrm>
        </p:spPr>
        <p:txBody>
          <a:bodyPr>
            <a:normAutofit/>
          </a:bodyPr>
          <a:lstStyle/>
          <a:p>
            <a:pPr marL="342900" lvl="1" algn="ctr">
              <a:buClr>
                <a:schemeClr val="accent1"/>
              </a:buClr>
            </a:pPr>
            <a:r>
              <a:rPr lang="en-US" sz="4400" dirty="0"/>
              <a:t>Is </a:t>
            </a:r>
            <a:r>
              <a:rPr lang="en-US" sz="4400" dirty="0"/>
              <a:t>difference </a:t>
            </a:r>
            <a:r>
              <a:rPr lang="en-US" sz="4400" dirty="0" smtClean="0"/>
              <a:t>in oil </a:t>
            </a:r>
            <a:r>
              <a:rPr lang="en-US" sz="4400" dirty="0"/>
              <a:t>saturation </a:t>
            </a:r>
            <a:r>
              <a:rPr lang="en-US" sz="4400" dirty="0" smtClean="0"/>
              <a:t>due </a:t>
            </a:r>
            <a:r>
              <a:rPr lang="en-US" sz="4400" dirty="0"/>
              <a:t>to </a:t>
            </a:r>
            <a:r>
              <a:rPr lang="en-US" sz="4400" dirty="0" smtClean="0"/>
              <a:t>difference in grain size?</a:t>
            </a:r>
            <a:endParaRPr lang="en-US" sz="4400" dirty="0"/>
          </a:p>
          <a:p>
            <a:endParaRPr lang="en-US" dirty="0"/>
          </a:p>
        </p:txBody>
      </p:sp>
      <p:pic>
        <p:nvPicPr>
          <p:cNvPr id="4" name="Picture 2" descr="MARS_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38701178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15962"/>
          </a:xfrm>
        </p:spPr>
        <p:txBody>
          <a:bodyPr/>
          <a:lstStyle/>
          <a:p>
            <a:pPr algn="ctr"/>
            <a:r>
              <a:rPr lang="en-US" sz="3200" dirty="0" smtClean="0"/>
              <a:t>Grain size</a:t>
            </a:r>
            <a:endParaRPr lang="en-US"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514600"/>
            <a:ext cx="8138160" cy="2297374"/>
          </a:xfrm>
        </p:spPr>
      </p:pic>
      <p:pic>
        <p:nvPicPr>
          <p:cNvPr id="6" name="Picture 2" descr="MARS_log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7637014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4648200"/>
            <a:ext cx="3019425" cy="1552575"/>
          </a:xfrm>
        </p:spPr>
      </p:pic>
      <p:pic>
        <p:nvPicPr>
          <p:cNvPr id="4"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838200"/>
            <a:ext cx="8138160" cy="2297374"/>
          </a:xfrm>
          <a:prstGeom prst="rect">
            <a:avLst/>
          </a:prstGeom>
        </p:spPr>
      </p:pic>
      <p:sp>
        <p:nvSpPr>
          <p:cNvPr id="5" name="TextBox 4"/>
          <p:cNvSpPr txBox="1"/>
          <p:nvPr/>
        </p:nvSpPr>
        <p:spPr>
          <a:xfrm>
            <a:off x="1371600" y="381000"/>
            <a:ext cx="5410200" cy="369332"/>
          </a:xfrm>
          <a:prstGeom prst="rect">
            <a:avLst/>
          </a:prstGeom>
          <a:noFill/>
        </p:spPr>
        <p:txBody>
          <a:bodyPr wrap="square" rtlCol="0">
            <a:spAutoFit/>
          </a:bodyPr>
          <a:lstStyle/>
          <a:p>
            <a:pPr algn="ctr"/>
            <a:r>
              <a:rPr lang="en-US" dirty="0" smtClean="0"/>
              <a:t>Very fine - Coarse</a:t>
            </a:r>
            <a:endParaRPr lang="en-US" dirty="0"/>
          </a:p>
        </p:txBody>
      </p:sp>
      <p:sp>
        <p:nvSpPr>
          <p:cNvPr id="8" name="Rectangle 7"/>
          <p:cNvSpPr/>
          <p:nvPr/>
        </p:nvSpPr>
        <p:spPr>
          <a:xfrm>
            <a:off x="2438400" y="750332"/>
            <a:ext cx="2819400" cy="2385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04560" y="750332"/>
            <a:ext cx="1996440" cy="2385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450" y="750332"/>
            <a:ext cx="228600" cy="2385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2875" y="838200"/>
            <a:ext cx="813816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9573721">
            <a:off x="2136530" y="3457748"/>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52447">
            <a:off x="5067301" y="3450223"/>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2925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4267200"/>
            <a:ext cx="3760388" cy="1933575"/>
          </a:xfrm>
          <a:prstGeom prst="rect">
            <a:avLst/>
          </a:prstGeom>
        </p:spPr>
      </p:pic>
      <p:pic>
        <p:nvPicPr>
          <p:cNvPr id="5" name="Picture 4"/>
          <p:cNvPicPr>
            <a:picLocks noChangeAspect="1"/>
          </p:cNvPicPr>
          <p:nvPr/>
        </p:nvPicPr>
        <p:blipFill>
          <a:blip r:embed="rId4"/>
          <a:stretch>
            <a:fillRect/>
          </a:stretch>
        </p:blipFill>
        <p:spPr>
          <a:xfrm>
            <a:off x="1530077" y="914400"/>
            <a:ext cx="5282569" cy="3322582"/>
          </a:xfrm>
          <a:prstGeom prst="rect">
            <a:avLst/>
          </a:prstGeom>
        </p:spPr>
      </p:pic>
    </p:spTree>
    <p:extLst>
      <p:ext uri="{BB962C8B-B14F-4D97-AF65-F5344CB8AC3E}">
        <p14:creationId xmlns:p14="http://schemas.microsoft.com/office/powerpoint/2010/main" val="15414167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715962"/>
          </a:xfrm>
        </p:spPr>
        <p:txBody>
          <a:bodyPr/>
          <a:lstStyle/>
          <a:p>
            <a:pPr algn="ctr"/>
            <a:r>
              <a:rPr lang="en-US" sz="3200" dirty="0" smtClean="0"/>
              <a:t>Question 3</a:t>
            </a:r>
            <a:endParaRPr lang="en-US" sz="3200" dirty="0"/>
          </a:p>
        </p:txBody>
      </p:sp>
      <p:sp>
        <p:nvSpPr>
          <p:cNvPr id="3" name="Content Placeholder 2"/>
          <p:cNvSpPr>
            <a:spLocks noGrp="1"/>
          </p:cNvSpPr>
          <p:nvPr>
            <p:ph idx="1"/>
          </p:nvPr>
        </p:nvSpPr>
        <p:spPr>
          <a:xfrm>
            <a:off x="152400" y="2438400"/>
            <a:ext cx="8229600" cy="3048000"/>
          </a:xfrm>
        </p:spPr>
        <p:txBody>
          <a:bodyPr>
            <a:normAutofit/>
          </a:bodyPr>
          <a:lstStyle/>
          <a:p>
            <a:pPr algn="ctr"/>
            <a:r>
              <a:rPr lang="en-US" sz="4400" dirty="0" smtClean="0"/>
              <a:t>Is </a:t>
            </a:r>
            <a:r>
              <a:rPr lang="en-US" sz="4400" dirty="0"/>
              <a:t>difference </a:t>
            </a:r>
            <a:r>
              <a:rPr lang="en-US" sz="4400" dirty="0" smtClean="0"/>
              <a:t>in oil </a:t>
            </a:r>
            <a:r>
              <a:rPr lang="en-US" sz="4400" dirty="0" smtClean="0"/>
              <a:t>saturation </a:t>
            </a:r>
            <a:r>
              <a:rPr lang="en-US" sz="4400" dirty="0" smtClean="0"/>
              <a:t>due </a:t>
            </a:r>
            <a:r>
              <a:rPr lang="en-US" sz="4400" dirty="0" smtClean="0"/>
              <a:t>to depositional environment </a:t>
            </a:r>
            <a:r>
              <a:rPr lang="en-US" sz="4400" dirty="0"/>
              <a:t>and burial </a:t>
            </a:r>
            <a:r>
              <a:rPr lang="en-US" sz="4400" dirty="0" smtClean="0"/>
              <a:t>diagenesis?</a:t>
            </a:r>
            <a:endParaRPr lang="en-US" sz="4400" dirty="0"/>
          </a:p>
        </p:txBody>
      </p:sp>
      <p:pic>
        <p:nvPicPr>
          <p:cNvPr id="4" name="Picture 2" descr="MARS_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6774405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pPr algn="ctr"/>
            <a:r>
              <a:rPr lang="en-US" sz="3200" dirty="0" smtClean="0"/>
              <a:t>Dolomite cement</a:t>
            </a:r>
            <a:endParaRPr lang="en-US" sz="3200" dirty="0"/>
          </a:p>
        </p:txBody>
      </p:sp>
      <p:sp>
        <p:nvSpPr>
          <p:cNvPr id="3" name="Content Placeholder 2"/>
          <p:cNvSpPr>
            <a:spLocks noGrp="1"/>
          </p:cNvSpPr>
          <p:nvPr>
            <p:ph idx="1"/>
          </p:nvPr>
        </p:nvSpPr>
        <p:spPr/>
        <p:txBody>
          <a:bodyPr/>
          <a:lstStyle/>
          <a:p>
            <a:endParaRPr lang="en-US" dirty="0"/>
          </a:p>
        </p:txBody>
      </p:sp>
      <p:pic>
        <p:nvPicPr>
          <p:cNvPr id="4" name="image45.jpg"/>
          <p:cNvPicPr/>
          <p:nvPr/>
        </p:nvPicPr>
        <p:blipFill>
          <a:blip r:embed="rId3"/>
          <a:stretch>
            <a:fillRect/>
          </a:stretch>
        </p:blipFill>
        <p:spPr>
          <a:xfrm>
            <a:off x="297511" y="2438400"/>
            <a:ext cx="7855889" cy="2895600"/>
          </a:xfrm>
          <a:prstGeom prst="rect">
            <a:avLst/>
          </a:prstGeom>
        </p:spPr>
      </p:pic>
      <p:sp>
        <p:nvSpPr>
          <p:cNvPr id="5" name="Text Box 2"/>
          <p:cNvSpPr txBox="1">
            <a:spLocks noChangeArrowheads="1"/>
          </p:cNvSpPr>
          <p:nvPr/>
        </p:nvSpPr>
        <p:spPr bwMode="auto">
          <a:xfrm>
            <a:off x="287351" y="2438400"/>
            <a:ext cx="1076325" cy="219075"/>
          </a:xfrm>
          <a:prstGeom prst="rect">
            <a:avLst/>
          </a:prstGeom>
          <a:solidFill>
            <a:srgbClr val="FFFFFF">
              <a:alpha val="75000"/>
            </a:srgbClr>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solidFill>
                  <a:srgbClr val="FF0000"/>
                </a:solidFill>
                <a:effectLst/>
                <a:latin typeface="Calibri"/>
                <a:ea typeface="Calibri"/>
                <a:cs typeface="Arial"/>
              </a:rPr>
              <a:t>F.O.V= 3.2 mm</a:t>
            </a:r>
            <a:endParaRPr lang="en-US" sz="1100">
              <a:effectLst/>
              <a:latin typeface="Calibri"/>
              <a:ea typeface="Calibri"/>
              <a:cs typeface="Arial"/>
            </a:endParaRPr>
          </a:p>
          <a:p>
            <a:pPr marL="0" marR="0">
              <a:lnSpc>
                <a:spcPct val="115000"/>
              </a:lnSpc>
              <a:spcBef>
                <a:spcPts val="0"/>
              </a:spcBef>
              <a:spcAft>
                <a:spcPts val="1000"/>
              </a:spcAft>
            </a:pPr>
            <a:r>
              <a:rPr lang="en-US" sz="1100">
                <a:effectLst/>
                <a:latin typeface="Calibri"/>
                <a:ea typeface="Calibri"/>
                <a:cs typeface="Arial"/>
              </a:rPr>
              <a:t> </a:t>
            </a:r>
          </a:p>
        </p:txBody>
      </p:sp>
      <p:pic>
        <p:nvPicPr>
          <p:cNvPr id="6" name="Picture 2" descr="MARS_log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2819400" y="4114800"/>
            <a:ext cx="678391" cy="369332"/>
          </a:xfrm>
          <a:prstGeom prst="rect">
            <a:avLst/>
          </a:prstGeom>
          <a:solidFill>
            <a:schemeClr val="accent1">
              <a:alpha val="75000"/>
            </a:schemeClr>
          </a:solidFill>
        </p:spPr>
        <p:txBody>
          <a:bodyPr wrap="none" rtlCol="0">
            <a:spAutoFit/>
          </a:bodyPr>
          <a:lstStyle/>
          <a:p>
            <a:r>
              <a:rPr lang="en-US" b="1" dirty="0" err="1" smtClean="0">
                <a:solidFill>
                  <a:srgbClr val="FFFF00"/>
                </a:solidFill>
              </a:rPr>
              <a:t>Dol</a:t>
            </a:r>
            <a:r>
              <a:rPr lang="en-US" b="1" dirty="0" smtClean="0">
                <a:solidFill>
                  <a:srgbClr val="FFFF00"/>
                </a:solidFill>
              </a:rPr>
              <a:t> C</a:t>
            </a:r>
            <a:endParaRPr lang="en-US" b="1" dirty="0">
              <a:solidFill>
                <a:srgbClr val="FFFF00"/>
              </a:solidFill>
            </a:endParaRPr>
          </a:p>
        </p:txBody>
      </p:sp>
      <p:sp>
        <p:nvSpPr>
          <p:cNvPr id="8" name="TextBox 7"/>
          <p:cNvSpPr txBox="1"/>
          <p:nvPr/>
        </p:nvSpPr>
        <p:spPr>
          <a:xfrm>
            <a:off x="6019800" y="3389312"/>
            <a:ext cx="678391" cy="369332"/>
          </a:xfrm>
          <a:prstGeom prst="rect">
            <a:avLst/>
          </a:prstGeom>
          <a:solidFill>
            <a:schemeClr val="accent1">
              <a:alpha val="75000"/>
            </a:schemeClr>
          </a:solidFill>
        </p:spPr>
        <p:txBody>
          <a:bodyPr wrap="none" rtlCol="0">
            <a:spAutoFit/>
          </a:bodyPr>
          <a:lstStyle/>
          <a:p>
            <a:r>
              <a:rPr lang="en-US" b="1" dirty="0" err="1" smtClean="0">
                <a:solidFill>
                  <a:srgbClr val="FFFF00"/>
                </a:solidFill>
              </a:rPr>
              <a:t>Dol</a:t>
            </a:r>
            <a:r>
              <a:rPr lang="en-US" b="1" dirty="0" smtClean="0">
                <a:solidFill>
                  <a:srgbClr val="FFFF00"/>
                </a:solidFill>
              </a:rPr>
              <a:t> C</a:t>
            </a:r>
            <a:endParaRPr lang="en-US" b="1" dirty="0">
              <a:solidFill>
                <a:srgbClr val="FFFF00"/>
              </a:solidFill>
            </a:endParaRPr>
          </a:p>
        </p:txBody>
      </p:sp>
      <p:sp>
        <p:nvSpPr>
          <p:cNvPr id="9" name="TextBox 8"/>
          <p:cNvSpPr txBox="1"/>
          <p:nvPr/>
        </p:nvSpPr>
        <p:spPr>
          <a:xfrm>
            <a:off x="381000" y="4953000"/>
            <a:ext cx="2133600" cy="369332"/>
          </a:xfrm>
          <a:prstGeom prst="rect">
            <a:avLst/>
          </a:prstGeom>
          <a:solidFill>
            <a:schemeClr val="accent1"/>
          </a:solidFill>
        </p:spPr>
        <p:txBody>
          <a:bodyPr wrap="square" rtlCol="0">
            <a:spAutoFit/>
          </a:bodyPr>
          <a:lstStyle/>
          <a:p>
            <a:r>
              <a:rPr lang="en-US" b="1" dirty="0" smtClean="0">
                <a:solidFill>
                  <a:srgbClr val="FFFF00"/>
                </a:solidFill>
              </a:rPr>
              <a:t>Altamira Shale</a:t>
            </a:r>
            <a:endParaRPr lang="en-US" b="1" dirty="0">
              <a:solidFill>
                <a:srgbClr val="FFFF00"/>
              </a:solidFill>
            </a:endParaRPr>
          </a:p>
        </p:txBody>
      </p:sp>
      <p:sp>
        <p:nvSpPr>
          <p:cNvPr id="10" name="TextBox 9"/>
          <p:cNvSpPr txBox="1"/>
          <p:nvPr/>
        </p:nvSpPr>
        <p:spPr>
          <a:xfrm>
            <a:off x="4373880" y="4967962"/>
            <a:ext cx="2262578" cy="369332"/>
          </a:xfrm>
          <a:prstGeom prst="rect">
            <a:avLst/>
          </a:prstGeom>
          <a:solidFill>
            <a:schemeClr val="accent1"/>
          </a:solidFill>
        </p:spPr>
        <p:txBody>
          <a:bodyPr wrap="square" rtlCol="0">
            <a:spAutoFit/>
          </a:bodyPr>
          <a:lstStyle/>
          <a:p>
            <a:r>
              <a:rPr lang="en-US" b="1" dirty="0" smtClean="0">
                <a:solidFill>
                  <a:srgbClr val="FFFF00"/>
                </a:solidFill>
              </a:rPr>
              <a:t>Point Fermin</a:t>
            </a:r>
            <a:endParaRPr lang="en-US" b="1" dirty="0">
              <a:solidFill>
                <a:srgbClr val="FFFF00"/>
              </a:solidFill>
            </a:endParaRPr>
          </a:p>
        </p:txBody>
      </p:sp>
      <p:sp>
        <p:nvSpPr>
          <p:cNvPr id="11"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5868881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199"/>
            <a:ext cx="6248400" cy="762001"/>
          </a:xfrm>
        </p:spPr>
        <p:txBody>
          <a:bodyPr/>
          <a:lstStyle/>
          <a:p>
            <a:pPr algn="ctr"/>
            <a:r>
              <a:rPr lang="en-US" sz="3200" dirty="0" smtClean="0"/>
              <a:t>Rhombohedral dolomite and oil</a:t>
            </a:r>
            <a:endParaRPr lang="en-US" sz="3200" dirty="0"/>
          </a:p>
        </p:txBody>
      </p:sp>
      <p:sp>
        <p:nvSpPr>
          <p:cNvPr id="3" name="Content Placeholder 2"/>
          <p:cNvSpPr>
            <a:spLocks noGrp="1"/>
          </p:cNvSpPr>
          <p:nvPr>
            <p:ph idx="1"/>
          </p:nvPr>
        </p:nvSpPr>
        <p:spPr/>
        <p:txBody>
          <a:bodyPr/>
          <a:lstStyle/>
          <a:p>
            <a:endParaRPr lang="en-US" dirty="0"/>
          </a:p>
        </p:txBody>
      </p:sp>
      <p:pic>
        <p:nvPicPr>
          <p:cNvPr id="4" name="image23.jpg"/>
          <p:cNvPicPr/>
          <p:nvPr/>
        </p:nvPicPr>
        <p:blipFill rotWithShape="1">
          <a:blip r:embed="rId3"/>
          <a:srcRect t="50000"/>
          <a:stretch/>
        </p:blipFill>
        <p:spPr>
          <a:xfrm>
            <a:off x="685800" y="1066800"/>
            <a:ext cx="6908800" cy="5181600"/>
          </a:xfrm>
          <a:prstGeom prst="rect">
            <a:avLst/>
          </a:prstGeom>
        </p:spPr>
      </p:pic>
      <p:sp>
        <p:nvSpPr>
          <p:cNvPr id="5" name="Text Box 2"/>
          <p:cNvSpPr txBox="1">
            <a:spLocks noChangeArrowheads="1"/>
          </p:cNvSpPr>
          <p:nvPr/>
        </p:nvSpPr>
        <p:spPr bwMode="auto">
          <a:xfrm>
            <a:off x="5791200" y="1143000"/>
            <a:ext cx="1771650" cy="457200"/>
          </a:xfrm>
          <a:prstGeom prst="rect">
            <a:avLst/>
          </a:prstGeom>
          <a:solidFill>
            <a:srgbClr val="FFFFFF">
              <a:alpha val="75000"/>
            </a:srgbClr>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b="1" dirty="0">
                <a:solidFill>
                  <a:srgbClr val="FF0000"/>
                </a:solidFill>
                <a:effectLst/>
                <a:latin typeface="Calibri"/>
                <a:ea typeface="Calibri"/>
                <a:cs typeface="Arial"/>
              </a:rPr>
              <a:t>F.O.V= 1.28 mm</a:t>
            </a:r>
            <a:endParaRPr lang="en-US" dirty="0">
              <a:effectLst/>
              <a:latin typeface="Calibri"/>
              <a:ea typeface="Calibri"/>
              <a:cs typeface="Arial"/>
            </a:endParaRPr>
          </a:p>
          <a:p>
            <a:pPr marL="0" marR="0">
              <a:lnSpc>
                <a:spcPct val="115000"/>
              </a:lnSpc>
              <a:spcBef>
                <a:spcPts val="0"/>
              </a:spcBef>
              <a:spcAft>
                <a:spcPts val="1000"/>
              </a:spcAft>
            </a:pPr>
            <a:r>
              <a:rPr lang="en-US" sz="1100" dirty="0">
                <a:effectLst/>
                <a:latin typeface="Calibri"/>
                <a:ea typeface="Calibri"/>
                <a:cs typeface="Arial"/>
              </a:rPr>
              <a:t> </a:t>
            </a:r>
          </a:p>
        </p:txBody>
      </p:sp>
      <p:pic>
        <p:nvPicPr>
          <p:cNvPr id="6" name="Picture 2" descr="MARS_log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5069682" y="5883870"/>
            <a:ext cx="1404936" cy="369332"/>
          </a:xfrm>
          <a:prstGeom prst="rect">
            <a:avLst/>
          </a:prstGeom>
          <a:solidFill>
            <a:schemeClr val="accent1">
              <a:alpha val="90000"/>
            </a:schemeClr>
          </a:solidFill>
        </p:spPr>
        <p:txBody>
          <a:bodyPr wrap="none" rtlCol="0">
            <a:spAutoFit/>
          </a:bodyPr>
          <a:lstStyle/>
          <a:p>
            <a:r>
              <a:rPr lang="en-US" b="1" dirty="0" smtClean="0">
                <a:solidFill>
                  <a:srgbClr val="FFFF00"/>
                </a:solidFill>
              </a:rPr>
              <a:t>Point Fermin</a:t>
            </a:r>
            <a:endParaRPr lang="en-US" b="1" dirty="0">
              <a:solidFill>
                <a:srgbClr val="FFFF00"/>
              </a:solidFill>
            </a:endParaRPr>
          </a:p>
        </p:txBody>
      </p:sp>
      <p:sp>
        <p:nvSpPr>
          <p:cNvPr id="8" name="TextBox 7"/>
          <p:cNvSpPr txBox="1"/>
          <p:nvPr/>
        </p:nvSpPr>
        <p:spPr>
          <a:xfrm>
            <a:off x="3048000" y="3217148"/>
            <a:ext cx="452368" cy="369332"/>
          </a:xfrm>
          <a:prstGeom prst="rect">
            <a:avLst/>
          </a:prstGeom>
          <a:solidFill>
            <a:schemeClr val="accent1">
              <a:alpha val="75000"/>
            </a:schemeClr>
          </a:solidFill>
          <a:ln>
            <a:solidFill>
              <a:schemeClr val="accent1"/>
            </a:solidFill>
          </a:ln>
        </p:spPr>
        <p:txBody>
          <a:bodyPr wrap="none" rtlCol="0">
            <a:spAutoFit/>
          </a:bodyPr>
          <a:lstStyle/>
          <a:p>
            <a:r>
              <a:rPr lang="en-US" b="1" dirty="0" smtClean="0">
                <a:solidFill>
                  <a:srgbClr val="FFFF00"/>
                </a:solidFill>
              </a:rPr>
              <a:t>Oil</a:t>
            </a:r>
            <a:endParaRPr lang="en-US" b="1" dirty="0">
              <a:solidFill>
                <a:srgbClr val="FFFF00"/>
              </a:solidFill>
            </a:endParaRPr>
          </a:p>
        </p:txBody>
      </p:sp>
      <p:sp>
        <p:nvSpPr>
          <p:cNvPr id="10"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38452265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219200"/>
            <a:ext cx="3733800" cy="1143000"/>
          </a:xfrm>
        </p:spPr>
        <p:txBody>
          <a:bodyPr/>
          <a:lstStyle/>
          <a:p>
            <a:pPr algn="ctr"/>
            <a:r>
              <a:rPr lang="en-US" sz="3200" dirty="0"/>
              <a:t>Hydrocarbon nuclei</a:t>
            </a:r>
          </a:p>
        </p:txBody>
      </p:sp>
      <p:pic>
        <p:nvPicPr>
          <p:cNvPr id="4" name="image29.jpg"/>
          <p:cNvPicPr/>
          <p:nvPr/>
        </p:nvPicPr>
        <p:blipFill>
          <a:blip r:embed="rId3"/>
          <a:stretch>
            <a:fillRect/>
          </a:stretch>
        </p:blipFill>
        <p:spPr>
          <a:xfrm>
            <a:off x="228600" y="3901757"/>
            <a:ext cx="7921935" cy="2926715"/>
          </a:xfrm>
          <a:prstGeom prst="rect">
            <a:avLst/>
          </a:prstGeom>
        </p:spPr>
      </p:pic>
      <p:sp>
        <p:nvSpPr>
          <p:cNvPr id="5" name="Text Box 2"/>
          <p:cNvSpPr txBox="1">
            <a:spLocks noChangeArrowheads="1"/>
          </p:cNvSpPr>
          <p:nvPr/>
        </p:nvSpPr>
        <p:spPr bwMode="auto">
          <a:xfrm>
            <a:off x="228599" y="3901757"/>
            <a:ext cx="1095375" cy="247650"/>
          </a:xfrm>
          <a:prstGeom prst="rect">
            <a:avLst/>
          </a:prstGeom>
          <a:solidFill>
            <a:srgbClr val="FFFFFF">
              <a:alpha val="75000"/>
            </a:srgbClr>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solidFill>
                  <a:srgbClr val="FF0000"/>
                </a:solidFill>
                <a:effectLst/>
                <a:latin typeface="Calibri"/>
                <a:ea typeface="Calibri"/>
                <a:cs typeface="Arial"/>
              </a:rPr>
              <a:t>F.O.V= 640 µm</a:t>
            </a:r>
            <a:endParaRPr lang="en-US" sz="1100">
              <a:effectLst/>
              <a:latin typeface="Calibri"/>
              <a:ea typeface="Calibri"/>
              <a:cs typeface="Arial"/>
            </a:endParaRPr>
          </a:p>
          <a:p>
            <a:pPr marL="0" marR="0">
              <a:lnSpc>
                <a:spcPct val="115000"/>
              </a:lnSpc>
              <a:spcBef>
                <a:spcPts val="0"/>
              </a:spcBef>
              <a:spcAft>
                <a:spcPts val="1000"/>
              </a:spcAft>
            </a:pPr>
            <a:r>
              <a:rPr lang="en-US" sz="1100">
                <a:effectLst/>
                <a:latin typeface="Calibri"/>
                <a:ea typeface="Calibri"/>
                <a:cs typeface="Arial"/>
              </a:rPr>
              <a:t> </a:t>
            </a:r>
          </a:p>
        </p:txBody>
      </p:sp>
      <p:pic>
        <p:nvPicPr>
          <p:cNvPr id="6" name="image40.jpg"/>
          <p:cNvPicPr>
            <a:picLocks/>
          </p:cNvPicPr>
          <p:nvPr/>
        </p:nvPicPr>
        <p:blipFill>
          <a:blip r:embed="rId4"/>
          <a:stretch>
            <a:fillRect/>
          </a:stretch>
        </p:blipFill>
        <p:spPr>
          <a:xfrm>
            <a:off x="3825558" y="1"/>
            <a:ext cx="4585017" cy="3428999"/>
          </a:xfrm>
          <a:prstGeom prst="rect">
            <a:avLst/>
          </a:prstGeom>
        </p:spPr>
      </p:pic>
      <p:sp>
        <p:nvSpPr>
          <p:cNvPr id="7" name="Text Box 2"/>
          <p:cNvSpPr txBox="1">
            <a:spLocks noChangeArrowheads="1"/>
          </p:cNvSpPr>
          <p:nvPr/>
        </p:nvSpPr>
        <p:spPr bwMode="auto">
          <a:xfrm>
            <a:off x="3840798" y="25401"/>
            <a:ext cx="1104900" cy="247650"/>
          </a:xfrm>
          <a:prstGeom prst="rect">
            <a:avLst/>
          </a:prstGeom>
          <a:solidFill>
            <a:srgbClr val="FFFFFF">
              <a:alpha val="75000"/>
            </a:srgbClr>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dirty="0">
                <a:solidFill>
                  <a:srgbClr val="FF0000"/>
                </a:solidFill>
                <a:effectLst/>
                <a:latin typeface="Calibri"/>
                <a:ea typeface="Calibri"/>
                <a:cs typeface="Arial"/>
              </a:rPr>
              <a:t>F.O.V= 3.2 mm</a:t>
            </a:r>
            <a:endParaRPr lang="en-US" sz="1100" dirty="0">
              <a:effectLst/>
              <a:latin typeface="Calibri"/>
              <a:ea typeface="Calibri"/>
              <a:cs typeface="Arial"/>
            </a:endParaRPr>
          </a:p>
          <a:p>
            <a:pPr marL="0" marR="0">
              <a:lnSpc>
                <a:spcPct val="115000"/>
              </a:lnSpc>
              <a:spcBef>
                <a:spcPts val="0"/>
              </a:spcBef>
              <a:spcAft>
                <a:spcPts val="1000"/>
              </a:spcAft>
            </a:pPr>
            <a:r>
              <a:rPr lang="en-US" sz="1100" dirty="0">
                <a:effectLst/>
                <a:latin typeface="Calibri"/>
                <a:ea typeface="Calibri"/>
                <a:cs typeface="Arial"/>
              </a:rPr>
              <a:t> </a:t>
            </a:r>
          </a:p>
        </p:txBody>
      </p:sp>
      <p:sp>
        <p:nvSpPr>
          <p:cNvPr id="8" name="Text Box 2"/>
          <p:cNvSpPr txBox="1">
            <a:spLocks noChangeArrowheads="1"/>
          </p:cNvSpPr>
          <p:nvPr/>
        </p:nvSpPr>
        <p:spPr bwMode="auto">
          <a:xfrm>
            <a:off x="7496647" y="3133725"/>
            <a:ext cx="866775" cy="2952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b="1">
                <a:solidFill>
                  <a:srgbClr val="FFFF00"/>
                </a:solidFill>
                <a:effectLst/>
                <a:latin typeface="Calibri"/>
                <a:ea typeface="Calibri"/>
                <a:cs typeface="Arial"/>
              </a:rPr>
              <a:t>PF-116 - pl</a:t>
            </a:r>
            <a:endParaRPr lang="en-US" sz="1100">
              <a:effectLst/>
              <a:latin typeface="Calibri"/>
              <a:ea typeface="Calibri"/>
              <a:cs typeface="Arial"/>
            </a:endParaRPr>
          </a:p>
        </p:txBody>
      </p:sp>
      <p:pic>
        <p:nvPicPr>
          <p:cNvPr id="9" name="Picture 2" descr="MARS_logo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p:cNvSpPr txBox="1"/>
          <p:nvPr/>
        </p:nvSpPr>
        <p:spPr>
          <a:xfrm>
            <a:off x="6991181" y="3065898"/>
            <a:ext cx="1404936" cy="369332"/>
          </a:xfrm>
          <a:prstGeom prst="rect">
            <a:avLst/>
          </a:prstGeom>
          <a:solidFill>
            <a:schemeClr val="accent1">
              <a:alpha val="75000"/>
            </a:schemeClr>
          </a:solidFill>
        </p:spPr>
        <p:txBody>
          <a:bodyPr wrap="none" rtlCol="0">
            <a:spAutoFit/>
          </a:bodyPr>
          <a:lstStyle/>
          <a:p>
            <a:r>
              <a:rPr lang="en-US" b="1" dirty="0" smtClean="0">
                <a:solidFill>
                  <a:srgbClr val="FFFF00"/>
                </a:solidFill>
              </a:rPr>
              <a:t>Point Fermin</a:t>
            </a:r>
            <a:endParaRPr lang="en-US" b="1" dirty="0">
              <a:solidFill>
                <a:srgbClr val="FFFF00"/>
              </a:solidFill>
            </a:endParaRPr>
          </a:p>
        </p:txBody>
      </p:sp>
      <p:sp>
        <p:nvSpPr>
          <p:cNvPr id="10" name="TextBox 9"/>
          <p:cNvSpPr txBox="1"/>
          <p:nvPr/>
        </p:nvSpPr>
        <p:spPr>
          <a:xfrm>
            <a:off x="2209800" y="6446558"/>
            <a:ext cx="1404936" cy="369332"/>
          </a:xfrm>
          <a:prstGeom prst="rect">
            <a:avLst/>
          </a:prstGeom>
          <a:solidFill>
            <a:schemeClr val="accent1">
              <a:alpha val="75000"/>
            </a:schemeClr>
          </a:solidFill>
        </p:spPr>
        <p:txBody>
          <a:bodyPr wrap="none" rtlCol="0">
            <a:spAutoFit/>
          </a:bodyPr>
          <a:lstStyle/>
          <a:p>
            <a:r>
              <a:rPr lang="en-US" b="1" dirty="0" smtClean="0">
                <a:solidFill>
                  <a:srgbClr val="FFFF00"/>
                </a:solidFill>
              </a:rPr>
              <a:t>Point Fermin</a:t>
            </a:r>
            <a:endParaRPr lang="en-US" b="1" dirty="0">
              <a:solidFill>
                <a:srgbClr val="FFFF00"/>
              </a:solidFill>
            </a:endParaRPr>
          </a:p>
        </p:txBody>
      </p:sp>
      <p:sp>
        <p:nvSpPr>
          <p:cNvPr id="11"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8121485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6" y="0"/>
            <a:ext cx="7620000" cy="685800"/>
          </a:xfrm>
        </p:spPr>
        <p:txBody>
          <a:bodyPr/>
          <a:lstStyle/>
          <a:p>
            <a:pPr algn="ctr"/>
            <a:r>
              <a:rPr lang="en-US" sz="3200" dirty="0" smtClean="0"/>
              <a:t>Altamira Shale diagenesis</a:t>
            </a:r>
            <a:endParaRPr lang="en-US" sz="3200" dirty="0"/>
          </a:p>
        </p:txBody>
      </p:sp>
      <p:sp>
        <p:nvSpPr>
          <p:cNvPr id="3" name="Content Placeholder 2"/>
          <p:cNvSpPr>
            <a:spLocks noGrp="1"/>
          </p:cNvSpPr>
          <p:nvPr>
            <p:ph idx="1"/>
          </p:nvPr>
        </p:nvSpPr>
        <p:spPr/>
        <p:txBody>
          <a:bodyPr/>
          <a:lstStyle/>
          <a:p>
            <a:endParaRPr lang="en-US" dirty="0"/>
          </a:p>
        </p:txBody>
      </p:sp>
      <p:pic>
        <p:nvPicPr>
          <p:cNvPr id="4" name="image28.jpg"/>
          <p:cNvPicPr/>
          <p:nvPr/>
        </p:nvPicPr>
        <p:blipFill>
          <a:blip r:embed="rId3"/>
          <a:stretch>
            <a:fillRect/>
          </a:stretch>
        </p:blipFill>
        <p:spPr>
          <a:xfrm>
            <a:off x="533400" y="761999"/>
            <a:ext cx="7827353" cy="2978743"/>
          </a:xfrm>
          <a:prstGeom prst="rect">
            <a:avLst/>
          </a:prstGeom>
        </p:spPr>
      </p:pic>
      <p:sp>
        <p:nvSpPr>
          <p:cNvPr id="5" name="Text Box 2"/>
          <p:cNvSpPr txBox="1">
            <a:spLocks noChangeArrowheads="1"/>
          </p:cNvSpPr>
          <p:nvPr/>
        </p:nvSpPr>
        <p:spPr bwMode="auto">
          <a:xfrm>
            <a:off x="533400" y="761999"/>
            <a:ext cx="1047750" cy="247650"/>
          </a:xfrm>
          <a:prstGeom prst="rect">
            <a:avLst/>
          </a:prstGeom>
          <a:solidFill>
            <a:srgbClr val="FFFFFF">
              <a:alpha val="75000"/>
            </a:srgbClr>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dirty="0">
                <a:solidFill>
                  <a:srgbClr val="FF0000"/>
                </a:solidFill>
                <a:effectLst/>
                <a:latin typeface="Calibri"/>
                <a:ea typeface="Calibri"/>
                <a:cs typeface="Arial"/>
              </a:rPr>
              <a:t>F.O.V= 3.2 mm</a:t>
            </a:r>
            <a:endParaRPr lang="en-US" sz="1100" dirty="0">
              <a:effectLst/>
              <a:latin typeface="Calibri"/>
              <a:ea typeface="Calibri"/>
              <a:cs typeface="Arial"/>
            </a:endParaRPr>
          </a:p>
          <a:p>
            <a:pPr marL="0" marR="0">
              <a:lnSpc>
                <a:spcPct val="115000"/>
              </a:lnSpc>
              <a:spcBef>
                <a:spcPts val="0"/>
              </a:spcBef>
              <a:spcAft>
                <a:spcPts val="1000"/>
              </a:spcAft>
            </a:pPr>
            <a:r>
              <a:rPr lang="en-US" sz="1100" dirty="0">
                <a:effectLst/>
                <a:latin typeface="Calibri"/>
                <a:ea typeface="Calibri"/>
                <a:cs typeface="Arial"/>
              </a:rPr>
              <a:t> </a:t>
            </a:r>
          </a:p>
        </p:txBody>
      </p:sp>
      <p:pic>
        <p:nvPicPr>
          <p:cNvPr id="6" name="image12.jpg"/>
          <p:cNvPicPr/>
          <p:nvPr/>
        </p:nvPicPr>
        <p:blipFill>
          <a:blip r:embed="rId4"/>
          <a:stretch>
            <a:fillRect/>
          </a:stretch>
        </p:blipFill>
        <p:spPr>
          <a:xfrm>
            <a:off x="523239" y="4008120"/>
            <a:ext cx="7718425" cy="2849880"/>
          </a:xfrm>
          <a:prstGeom prst="rect">
            <a:avLst/>
          </a:prstGeom>
        </p:spPr>
      </p:pic>
      <p:sp>
        <p:nvSpPr>
          <p:cNvPr id="7" name="Text Box 2"/>
          <p:cNvSpPr txBox="1">
            <a:spLocks noChangeArrowheads="1"/>
          </p:cNvSpPr>
          <p:nvPr/>
        </p:nvSpPr>
        <p:spPr bwMode="auto">
          <a:xfrm>
            <a:off x="3347401" y="4008120"/>
            <a:ext cx="1009650" cy="228600"/>
          </a:xfrm>
          <a:prstGeom prst="rect">
            <a:avLst/>
          </a:prstGeom>
          <a:solidFill>
            <a:srgbClr val="FFFFFF">
              <a:alpha val="75000"/>
            </a:srgbClr>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900" b="1">
                <a:solidFill>
                  <a:srgbClr val="FF0000"/>
                </a:solidFill>
                <a:effectLst/>
                <a:latin typeface="Calibri"/>
                <a:ea typeface="Calibri"/>
                <a:cs typeface="Arial"/>
              </a:rPr>
              <a:t>F.O.V= 1.28 mm</a:t>
            </a:r>
            <a:endParaRPr lang="en-US" sz="1100">
              <a:effectLst/>
              <a:latin typeface="Calibri"/>
              <a:ea typeface="Calibri"/>
              <a:cs typeface="Arial"/>
            </a:endParaRPr>
          </a:p>
          <a:p>
            <a:pPr marL="0" marR="0">
              <a:lnSpc>
                <a:spcPct val="115000"/>
              </a:lnSpc>
              <a:spcBef>
                <a:spcPts val="0"/>
              </a:spcBef>
              <a:spcAft>
                <a:spcPts val="1000"/>
              </a:spcAft>
            </a:pPr>
            <a:r>
              <a:rPr lang="en-US" sz="1100">
                <a:effectLst/>
                <a:latin typeface="Calibri"/>
                <a:ea typeface="Calibri"/>
                <a:cs typeface="Arial"/>
              </a:rPr>
              <a:t> </a:t>
            </a:r>
          </a:p>
        </p:txBody>
      </p:sp>
      <p:sp>
        <p:nvSpPr>
          <p:cNvPr id="8" name="TextBox 7"/>
          <p:cNvSpPr txBox="1"/>
          <p:nvPr/>
        </p:nvSpPr>
        <p:spPr>
          <a:xfrm>
            <a:off x="1350811" y="4008120"/>
            <a:ext cx="1584023" cy="369332"/>
          </a:xfrm>
          <a:prstGeom prst="rect">
            <a:avLst/>
          </a:prstGeom>
          <a:solidFill>
            <a:schemeClr val="tx1">
              <a:alpha val="50000"/>
            </a:schemeClr>
          </a:solidFill>
        </p:spPr>
        <p:txBody>
          <a:bodyPr wrap="none" rtlCol="0">
            <a:spAutoFit/>
          </a:bodyPr>
          <a:lstStyle/>
          <a:p>
            <a:r>
              <a:rPr lang="en-US" dirty="0" smtClean="0">
                <a:solidFill>
                  <a:schemeClr val="bg1"/>
                </a:solidFill>
              </a:rPr>
              <a:t>Zeolite cement</a:t>
            </a:r>
            <a:endParaRPr lang="en-US" dirty="0">
              <a:solidFill>
                <a:schemeClr val="bg1"/>
              </a:solidFill>
            </a:endParaRPr>
          </a:p>
        </p:txBody>
      </p:sp>
      <p:sp>
        <p:nvSpPr>
          <p:cNvPr id="9" name="TextBox 8"/>
          <p:cNvSpPr txBox="1"/>
          <p:nvPr/>
        </p:nvSpPr>
        <p:spPr>
          <a:xfrm>
            <a:off x="1635616" y="761999"/>
            <a:ext cx="2816540" cy="369332"/>
          </a:xfrm>
          <a:prstGeom prst="rect">
            <a:avLst/>
          </a:prstGeom>
          <a:solidFill>
            <a:schemeClr val="tx1">
              <a:alpha val="50000"/>
            </a:schemeClr>
          </a:solidFill>
        </p:spPr>
        <p:txBody>
          <a:bodyPr wrap="none" rtlCol="0">
            <a:spAutoFit/>
          </a:bodyPr>
          <a:lstStyle/>
          <a:p>
            <a:r>
              <a:rPr lang="en-US" dirty="0" smtClean="0">
                <a:solidFill>
                  <a:schemeClr val="bg1"/>
                </a:solidFill>
              </a:rPr>
              <a:t>Schist intragranular porosity</a:t>
            </a:r>
            <a:endParaRPr lang="en-US" dirty="0">
              <a:solidFill>
                <a:schemeClr val="bg1"/>
              </a:solidFill>
            </a:endParaRPr>
          </a:p>
        </p:txBody>
      </p:sp>
      <p:pic>
        <p:nvPicPr>
          <p:cNvPr id="10" name="Picture 2" descr="MARS_logo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TextBox 10"/>
          <p:cNvSpPr txBox="1"/>
          <p:nvPr/>
        </p:nvSpPr>
        <p:spPr>
          <a:xfrm>
            <a:off x="1828800" y="3371410"/>
            <a:ext cx="1676400" cy="369332"/>
          </a:xfrm>
          <a:prstGeom prst="rect">
            <a:avLst/>
          </a:prstGeom>
          <a:solidFill>
            <a:schemeClr val="accent1">
              <a:alpha val="90000"/>
            </a:schemeClr>
          </a:solidFill>
        </p:spPr>
        <p:txBody>
          <a:bodyPr wrap="square" rtlCol="0">
            <a:spAutoFit/>
          </a:bodyPr>
          <a:lstStyle/>
          <a:p>
            <a:r>
              <a:rPr lang="en-US" b="1" dirty="0" smtClean="0">
                <a:solidFill>
                  <a:srgbClr val="FFFF00"/>
                </a:solidFill>
              </a:rPr>
              <a:t>Altamira Shale</a:t>
            </a:r>
            <a:endParaRPr lang="en-US" b="1" dirty="0">
              <a:solidFill>
                <a:srgbClr val="FFFF00"/>
              </a:solidFill>
            </a:endParaRPr>
          </a:p>
        </p:txBody>
      </p:sp>
      <p:sp>
        <p:nvSpPr>
          <p:cNvPr id="12" name="TextBox 11"/>
          <p:cNvSpPr txBox="1"/>
          <p:nvPr/>
        </p:nvSpPr>
        <p:spPr>
          <a:xfrm>
            <a:off x="5295436" y="3371410"/>
            <a:ext cx="1676400" cy="369332"/>
          </a:xfrm>
          <a:prstGeom prst="rect">
            <a:avLst/>
          </a:prstGeom>
          <a:solidFill>
            <a:schemeClr val="accent1">
              <a:alpha val="90000"/>
            </a:schemeClr>
          </a:solidFill>
        </p:spPr>
        <p:txBody>
          <a:bodyPr wrap="square" rtlCol="0">
            <a:spAutoFit/>
          </a:bodyPr>
          <a:lstStyle/>
          <a:p>
            <a:r>
              <a:rPr lang="en-US" b="1" dirty="0" smtClean="0">
                <a:solidFill>
                  <a:srgbClr val="FFFF00"/>
                </a:solidFill>
              </a:rPr>
              <a:t>Altamira Shale</a:t>
            </a:r>
            <a:endParaRPr lang="en-US" b="1" dirty="0">
              <a:solidFill>
                <a:srgbClr val="FFFF00"/>
              </a:solidFill>
            </a:endParaRPr>
          </a:p>
        </p:txBody>
      </p:sp>
      <p:sp>
        <p:nvSpPr>
          <p:cNvPr id="13" name="TextBox 12"/>
          <p:cNvSpPr txBox="1"/>
          <p:nvPr/>
        </p:nvSpPr>
        <p:spPr>
          <a:xfrm>
            <a:off x="4447076" y="6507278"/>
            <a:ext cx="1676400" cy="369332"/>
          </a:xfrm>
          <a:prstGeom prst="rect">
            <a:avLst/>
          </a:prstGeom>
          <a:solidFill>
            <a:schemeClr val="accent1">
              <a:alpha val="90000"/>
            </a:schemeClr>
          </a:solidFill>
        </p:spPr>
        <p:txBody>
          <a:bodyPr wrap="square" rtlCol="0">
            <a:spAutoFit/>
          </a:bodyPr>
          <a:lstStyle/>
          <a:p>
            <a:r>
              <a:rPr lang="en-US" b="1" dirty="0" smtClean="0">
                <a:solidFill>
                  <a:srgbClr val="FFFF00"/>
                </a:solidFill>
              </a:rPr>
              <a:t>Altamira Shale</a:t>
            </a:r>
            <a:endParaRPr lang="en-US" b="1" dirty="0">
              <a:solidFill>
                <a:srgbClr val="FFFF00"/>
              </a:solidFill>
            </a:endParaRPr>
          </a:p>
        </p:txBody>
      </p:sp>
      <p:sp>
        <p:nvSpPr>
          <p:cNvPr id="14" name="TextBox 13"/>
          <p:cNvSpPr txBox="1"/>
          <p:nvPr/>
        </p:nvSpPr>
        <p:spPr>
          <a:xfrm>
            <a:off x="594360" y="6488668"/>
            <a:ext cx="1676400" cy="369332"/>
          </a:xfrm>
          <a:prstGeom prst="rect">
            <a:avLst/>
          </a:prstGeom>
          <a:solidFill>
            <a:schemeClr val="accent1">
              <a:alpha val="90000"/>
            </a:schemeClr>
          </a:solidFill>
        </p:spPr>
        <p:txBody>
          <a:bodyPr wrap="square" rtlCol="0">
            <a:spAutoFit/>
          </a:bodyPr>
          <a:lstStyle/>
          <a:p>
            <a:r>
              <a:rPr lang="en-US" b="1" dirty="0" smtClean="0">
                <a:solidFill>
                  <a:srgbClr val="FFFF00"/>
                </a:solidFill>
              </a:rPr>
              <a:t>Altamira Shale</a:t>
            </a:r>
            <a:endParaRPr lang="en-US" b="1" dirty="0">
              <a:solidFill>
                <a:srgbClr val="FFFF00"/>
              </a:solidFill>
            </a:endParaRPr>
          </a:p>
        </p:txBody>
      </p:sp>
      <p:sp>
        <p:nvSpPr>
          <p:cNvPr id="15"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33694024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mage07.jpg"/>
          <p:cNvPicPr/>
          <p:nvPr/>
        </p:nvPicPr>
        <p:blipFill>
          <a:blip r:embed="rId3"/>
          <a:stretch>
            <a:fillRect/>
          </a:stretch>
        </p:blipFill>
        <p:spPr>
          <a:xfrm>
            <a:off x="-1" y="0"/>
            <a:ext cx="4143479" cy="3098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0"/>
            <a:ext cx="4191000" cy="3094891"/>
          </a:xfrm>
          <a:prstGeom prst="rect">
            <a:avLst/>
          </a:prstGeom>
        </p:spPr>
      </p:pic>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314305" y="3783676"/>
            <a:ext cx="4143895" cy="305908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797966"/>
            <a:ext cx="4123158" cy="3044794"/>
          </a:xfrm>
          <a:prstGeom prst="rect">
            <a:avLst/>
          </a:prstGeom>
        </p:spPr>
      </p:pic>
      <p:sp>
        <p:nvSpPr>
          <p:cNvPr id="8" name="TextBox 7"/>
          <p:cNvSpPr txBox="1"/>
          <p:nvPr/>
        </p:nvSpPr>
        <p:spPr>
          <a:xfrm>
            <a:off x="3235857" y="2729468"/>
            <a:ext cx="907621" cy="369332"/>
          </a:xfrm>
          <a:prstGeom prst="rect">
            <a:avLst/>
          </a:prstGeom>
          <a:solidFill>
            <a:schemeClr val="tx1">
              <a:alpha val="50000"/>
            </a:schemeClr>
          </a:solidFill>
        </p:spPr>
        <p:txBody>
          <a:bodyPr wrap="none" rtlCol="0">
            <a:spAutoFit/>
          </a:bodyPr>
          <a:lstStyle/>
          <a:p>
            <a:r>
              <a:rPr lang="en-US" dirty="0">
                <a:solidFill>
                  <a:schemeClr val="bg1"/>
                </a:solidFill>
              </a:rPr>
              <a:t>AS-008 </a:t>
            </a:r>
          </a:p>
        </p:txBody>
      </p:sp>
      <p:sp>
        <p:nvSpPr>
          <p:cNvPr id="9" name="TextBox 8"/>
          <p:cNvSpPr txBox="1"/>
          <p:nvPr/>
        </p:nvSpPr>
        <p:spPr>
          <a:xfrm>
            <a:off x="7613097" y="2725559"/>
            <a:ext cx="845103" cy="369332"/>
          </a:xfrm>
          <a:prstGeom prst="rect">
            <a:avLst/>
          </a:prstGeom>
          <a:solidFill>
            <a:schemeClr val="tx1">
              <a:alpha val="50000"/>
            </a:schemeClr>
          </a:solidFill>
        </p:spPr>
        <p:txBody>
          <a:bodyPr wrap="none" rtlCol="0">
            <a:spAutoFit/>
          </a:bodyPr>
          <a:lstStyle/>
          <a:p>
            <a:r>
              <a:rPr lang="en-US" dirty="0" smtClean="0">
                <a:solidFill>
                  <a:schemeClr val="bg1"/>
                </a:solidFill>
              </a:rPr>
              <a:t>AS-001</a:t>
            </a:r>
            <a:endParaRPr lang="en-US" dirty="0">
              <a:solidFill>
                <a:schemeClr val="bg1"/>
              </a:solidFill>
            </a:endParaRPr>
          </a:p>
        </p:txBody>
      </p:sp>
      <p:sp>
        <p:nvSpPr>
          <p:cNvPr id="10" name="TextBox 9"/>
          <p:cNvSpPr txBox="1"/>
          <p:nvPr/>
        </p:nvSpPr>
        <p:spPr>
          <a:xfrm>
            <a:off x="7627523" y="6503908"/>
            <a:ext cx="830677" cy="369332"/>
          </a:xfrm>
          <a:prstGeom prst="rect">
            <a:avLst/>
          </a:prstGeom>
          <a:solidFill>
            <a:schemeClr val="tx1">
              <a:alpha val="50000"/>
            </a:schemeClr>
          </a:solidFill>
        </p:spPr>
        <p:txBody>
          <a:bodyPr wrap="none" rtlCol="0">
            <a:spAutoFit/>
          </a:bodyPr>
          <a:lstStyle/>
          <a:p>
            <a:r>
              <a:rPr lang="en-US" dirty="0">
                <a:solidFill>
                  <a:schemeClr val="bg1"/>
                </a:solidFill>
              </a:rPr>
              <a:t>PF-106</a:t>
            </a:r>
          </a:p>
        </p:txBody>
      </p:sp>
      <p:sp>
        <p:nvSpPr>
          <p:cNvPr id="11" name="TextBox 10"/>
          <p:cNvSpPr txBox="1"/>
          <p:nvPr/>
        </p:nvSpPr>
        <p:spPr>
          <a:xfrm>
            <a:off x="3292481" y="6471642"/>
            <a:ext cx="830677" cy="369332"/>
          </a:xfrm>
          <a:prstGeom prst="rect">
            <a:avLst/>
          </a:prstGeom>
          <a:solidFill>
            <a:schemeClr val="tx1">
              <a:alpha val="50000"/>
            </a:schemeClr>
          </a:solidFill>
        </p:spPr>
        <p:txBody>
          <a:bodyPr wrap="none" rtlCol="0">
            <a:spAutoFit/>
          </a:bodyPr>
          <a:lstStyle/>
          <a:p>
            <a:r>
              <a:rPr lang="en-US" dirty="0">
                <a:solidFill>
                  <a:schemeClr val="bg1"/>
                </a:solidFill>
              </a:rPr>
              <a:t>PF-106</a:t>
            </a:r>
          </a:p>
        </p:txBody>
      </p:sp>
      <p:pic>
        <p:nvPicPr>
          <p:cNvPr id="12" name="Picture 2" descr="MARS_logo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Box 12"/>
          <p:cNvSpPr txBox="1"/>
          <p:nvPr/>
        </p:nvSpPr>
        <p:spPr>
          <a:xfrm>
            <a:off x="289560" y="347246"/>
            <a:ext cx="777240" cy="338554"/>
          </a:xfrm>
          <a:prstGeom prst="rect">
            <a:avLst/>
          </a:prstGeom>
          <a:solidFill>
            <a:schemeClr val="accent1">
              <a:alpha val="75000"/>
            </a:schemeClr>
          </a:solidFill>
        </p:spPr>
        <p:txBody>
          <a:bodyPr wrap="square" rtlCol="0">
            <a:spAutoFit/>
          </a:bodyPr>
          <a:lstStyle/>
          <a:p>
            <a:r>
              <a:rPr lang="en-US" sz="1600" b="1" dirty="0" smtClean="0">
                <a:solidFill>
                  <a:srgbClr val="FFFF00"/>
                </a:solidFill>
              </a:rPr>
              <a:t>Intra Ø</a:t>
            </a:r>
            <a:endParaRPr lang="en-US" sz="1600" b="1" dirty="0">
              <a:solidFill>
                <a:srgbClr val="FFFF00"/>
              </a:solidFill>
            </a:endParaRPr>
          </a:p>
        </p:txBody>
      </p:sp>
      <p:sp>
        <p:nvSpPr>
          <p:cNvPr id="14" name="TextBox 13"/>
          <p:cNvSpPr txBox="1"/>
          <p:nvPr/>
        </p:nvSpPr>
        <p:spPr>
          <a:xfrm>
            <a:off x="3048000" y="499646"/>
            <a:ext cx="777240" cy="338554"/>
          </a:xfrm>
          <a:prstGeom prst="rect">
            <a:avLst/>
          </a:prstGeom>
          <a:solidFill>
            <a:schemeClr val="accent1">
              <a:alpha val="75000"/>
            </a:schemeClr>
          </a:solidFill>
        </p:spPr>
        <p:txBody>
          <a:bodyPr wrap="square" rtlCol="0">
            <a:spAutoFit/>
          </a:bodyPr>
          <a:lstStyle/>
          <a:p>
            <a:r>
              <a:rPr lang="en-US" sz="1600" b="1" dirty="0" smtClean="0">
                <a:solidFill>
                  <a:srgbClr val="FFFF00"/>
                </a:solidFill>
              </a:rPr>
              <a:t>Intra Ø</a:t>
            </a:r>
            <a:endParaRPr lang="en-US" sz="1600" b="1" dirty="0">
              <a:solidFill>
                <a:srgbClr val="FFFF00"/>
              </a:solidFill>
            </a:endParaRPr>
          </a:p>
        </p:txBody>
      </p:sp>
      <p:sp>
        <p:nvSpPr>
          <p:cNvPr id="15" name="TextBox 14"/>
          <p:cNvSpPr txBox="1"/>
          <p:nvPr/>
        </p:nvSpPr>
        <p:spPr>
          <a:xfrm>
            <a:off x="228600" y="1378168"/>
            <a:ext cx="777240" cy="338554"/>
          </a:xfrm>
          <a:prstGeom prst="rect">
            <a:avLst/>
          </a:prstGeom>
          <a:solidFill>
            <a:schemeClr val="accent1">
              <a:alpha val="75000"/>
            </a:schemeClr>
          </a:solidFill>
        </p:spPr>
        <p:txBody>
          <a:bodyPr wrap="square" rtlCol="0">
            <a:spAutoFit/>
          </a:bodyPr>
          <a:lstStyle/>
          <a:p>
            <a:r>
              <a:rPr lang="en-US" sz="1600" b="1" dirty="0" smtClean="0">
                <a:solidFill>
                  <a:srgbClr val="FFFF00"/>
                </a:solidFill>
              </a:rPr>
              <a:t>Intra Ø</a:t>
            </a:r>
            <a:endParaRPr lang="en-US" sz="1600" b="1" dirty="0">
              <a:solidFill>
                <a:srgbClr val="FFFF00"/>
              </a:solidFill>
            </a:endParaRPr>
          </a:p>
        </p:txBody>
      </p:sp>
      <p:sp>
        <p:nvSpPr>
          <p:cNvPr id="16" name="TextBox 15"/>
          <p:cNvSpPr txBox="1"/>
          <p:nvPr/>
        </p:nvSpPr>
        <p:spPr>
          <a:xfrm>
            <a:off x="1683118" y="1947446"/>
            <a:ext cx="777240" cy="338554"/>
          </a:xfrm>
          <a:prstGeom prst="rect">
            <a:avLst/>
          </a:prstGeom>
          <a:solidFill>
            <a:schemeClr val="accent1">
              <a:alpha val="75000"/>
            </a:schemeClr>
          </a:solidFill>
        </p:spPr>
        <p:txBody>
          <a:bodyPr wrap="square" rtlCol="0">
            <a:spAutoFit/>
          </a:bodyPr>
          <a:lstStyle/>
          <a:p>
            <a:r>
              <a:rPr lang="en-US" sz="1600" b="1" dirty="0" smtClean="0">
                <a:solidFill>
                  <a:srgbClr val="FFFF00"/>
                </a:solidFill>
              </a:rPr>
              <a:t>Intra Ø</a:t>
            </a:r>
            <a:endParaRPr lang="en-US" sz="1600" b="1" dirty="0">
              <a:solidFill>
                <a:srgbClr val="FFFF00"/>
              </a:solidFill>
            </a:endParaRPr>
          </a:p>
        </p:txBody>
      </p:sp>
      <p:sp>
        <p:nvSpPr>
          <p:cNvPr id="17" name="TextBox 16"/>
          <p:cNvSpPr txBox="1"/>
          <p:nvPr/>
        </p:nvSpPr>
        <p:spPr>
          <a:xfrm>
            <a:off x="3243477" y="2225040"/>
            <a:ext cx="777240" cy="338554"/>
          </a:xfrm>
          <a:prstGeom prst="rect">
            <a:avLst/>
          </a:prstGeom>
          <a:solidFill>
            <a:schemeClr val="accent1">
              <a:alpha val="75000"/>
            </a:schemeClr>
          </a:solidFill>
        </p:spPr>
        <p:txBody>
          <a:bodyPr wrap="square" rtlCol="0">
            <a:spAutoFit/>
          </a:bodyPr>
          <a:lstStyle/>
          <a:p>
            <a:r>
              <a:rPr lang="en-US" sz="1600" b="1" dirty="0" smtClean="0">
                <a:solidFill>
                  <a:srgbClr val="FFFF00"/>
                </a:solidFill>
              </a:rPr>
              <a:t>Intra Ø</a:t>
            </a:r>
            <a:endParaRPr lang="en-US" sz="1600" b="1" dirty="0">
              <a:solidFill>
                <a:srgbClr val="FFFF00"/>
              </a:solidFill>
            </a:endParaRPr>
          </a:p>
        </p:txBody>
      </p:sp>
      <p:sp>
        <p:nvSpPr>
          <p:cNvPr id="18" name="TextBox 17"/>
          <p:cNvSpPr txBox="1"/>
          <p:nvPr/>
        </p:nvSpPr>
        <p:spPr>
          <a:xfrm>
            <a:off x="2709864" y="6488668"/>
            <a:ext cx="1404936" cy="369332"/>
          </a:xfrm>
          <a:prstGeom prst="rect">
            <a:avLst/>
          </a:prstGeom>
          <a:solidFill>
            <a:schemeClr val="accent1">
              <a:alpha val="90000"/>
            </a:schemeClr>
          </a:solidFill>
        </p:spPr>
        <p:txBody>
          <a:bodyPr wrap="none" rtlCol="0">
            <a:spAutoFit/>
          </a:bodyPr>
          <a:lstStyle/>
          <a:p>
            <a:r>
              <a:rPr lang="en-US" b="1" dirty="0" smtClean="0">
                <a:solidFill>
                  <a:srgbClr val="FFFF00"/>
                </a:solidFill>
              </a:rPr>
              <a:t>Point Fermin</a:t>
            </a:r>
            <a:endParaRPr lang="en-US" b="1" dirty="0">
              <a:solidFill>
                <a:srgbClr val="FFFF00"/>
              </a:solidFill>
            </a:endParaRPr>
          </a:p>
        </p:txBody>
      </p:sp>
      <p:sp>
        <p:nvSpPr>
          <p:cNvPr id="19" name="TextBox 18"/>
          <p:cNvSpPr txBox="1"/>
          <p:nvPr/>
        </p:nvSpPr>
        <p:spPr>
          <a:xfrm>
            <a:off x="7053264" y="6456402"/>
            <a:ext cx="1404936" cy="369332"/>
          </a:xfrm>
          <a:prstGeom prst="rect">
            <a:avLst/>
          </a:prstGeom>
          <a:solidFill>
            <a:schemeClr val="accent1">
              <a:alpha val="90000"/>
            </a:schemeClr>
          </a:solidFill>
        </p:spPr>
        <p:txBody>
          <a:bodyPr wrap="none" rtlCol="0">
            <a:spAutoFit/>
          </a:bodyPr>
          <a:lstStyle/>
          <a:p>
            <a:r>
              <a:rPr lang="en-US" b="1" dirty="0" smtClean="0">
                <a:solidFill>
                  <a:srgbClr val="FFFF00"/>
                </a:solidFill>
              </a:rPr>
              <a:t>Point Fermin</a:t>
            </a:r>
            <a:endParaRPr lang="en-US" b="1" dirty="0">
              <a:solidFill>
                <a:srgbClr val="FFFF00"/>
              </a:solidFill>
            </a:endParaRPr>
          </a:p>
        </p:txBody>
      </p:sp>
      <p:sp>
        <p:nvSpPr>
          <p:cNvPr id="20" name="TextBox 19"/>
          <p:cNvSpPr txBox="1"/>
          <p:nvPr/>
        </p:nvSpPr>
        <p:spPr>
          <a:xfrm>
            <a:off x="2566700" y="2729468"/>
            <a:ext cx="1576778" cy="369332"/>
          </a:xfrm>
          <a:prstGeom prst="rect">
            <a:avLst/>
          </a:prstGeom>
          <a:solidFill>
            <a:schemeClr val="accent1">
              <a:alpha val="90000"/>
            </a:schemeClr>
          </a:solidFill>
        </p:spPr>
        <p:txBody>
          <a:bodyPr wrap="none" rtlCol="0">
            <a:spAutoFit/>
          </a:bodyPr>
          <a:lstStyle/>
          <a:p>
            <a:r>
              <a:rPr lang="en-US" b="1" dirty="0" smtClean="0">
                <a:solidFill>
                  <a:srgbClr val="FFFF00"/>
                </a:solidFill>
              </a:rPr>
              <a:t>Altamira Shale</a:t>
            </a:r>
            <a:endParaRPr lang="en-US" b="1" dirty="0">
              <a:solidFill>
                <a:srgbClr val="FFFF00"/>
              </a:solidFill>
            </a:endParaRPr>
          </a:p>
        </p:txBody>
      </p:sp>
      <p:sp>
        <p:nvSpPr>
          <p:cNvPr id="21" name="TextBox 20"/>
          <p:cNvSpPr txBox="1"/>
          <p:nvPr/>
        </p:nvSpPr>
        <p:spPr>
          <a:xfrm>
            <a:off x="6881422" y="2721987"/>
            <a:ext cx="1576778" cy="369332"/>
          </a:xfrm>
          <a:prstGeom prst="rect">
            <a:avLst/>
          </a:prstGeom>
          <a:solidFill>
            <a:schemeClr val="accent1">
              <a:alpha val="90000"/>
            </a:schemeClr>
          </a:solidFill>
        </p:spPr>
        <p:txBody>
          <a:bodyPr wrap="none" rtlCol="0">
            <a:spAutoFit/>
          </a:bodyPr>
          <a:lstStyle/>
          <a:p>
            <a:r>
              <a:rPr lang="en-US" b="1" dirty="0" smtClean="0">
                <a:solidFill>
                  <a:srgbClr val="FFFF00"/>
                </a:solidFill>
              </a:rPr>
              <a:t>Altamira Shale</a:t>
            </a:r>
            <a:endParaRPr lang="en-US" b="1" dirty="0">
              <a:solidFill>
                <a:srgbClr val="FFFF00"/>
              </a:solidFill>
            </a:endParaRPr>
          </a:p>
        </p:txBody>
      </p:sp>
      <p:sp>
        <p:nvSpPr>
          <p:cNvPr id="22"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9015512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
            <a:ext cx="8229600" cy="604520"/>
          </a:xfrm>
        </p:spPr>
        <p:txBody>
          <a:bodyPr/>
          <a:lstStyle/>
          <a:p>
            <a:pPr algn="ctr"/>
            <a:r>
              <a:rPr lang="en-US" sz="3200" dirty="0" smtClean="0"/>
              <a:t>Location</a:t>
            </a:r>
            <a:endParaRPr lang="en-US" sz="3200" dirty="0"/>
          </a:p>
        </p:txBody>
      </p:sp>
      <p:sp>
        <p:nvSpPr>
          <p:cNvPr id="3"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pic>
        <p:nvPicPr>
          <p:cNvPr id="7" name="Picture 2" descr="MARS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573405"/>
            <a:ext cx="5676900" cy="6086475"/>
          </a:xfrm>
          <a:prstGeom prst="rect">
            <a:avLst/>
          </a:prstGeom>
        </p:spPr>
      </p:pic>
      <p:sp>
        <p:nvSpPr>
          <p:cNvPr id="5" name="TextBox 4"/>
          <p:cNvSpPr txBox="1"/>
          <p:nvPr/>
        </p:nvSpPr>
        <p:spPr>
          <a:xfrm>
            <a:off x="6019800" y="6220928"/>
            <a:ext cx="1552028" cy="369332"/>
          </a:xfrm>
          <a:prstGeom prst="rect">
            <a:avLst/>
          </a:prstGeom>
          <a:noFill/>
        </p:spPr>
        <p:txBody>
          <a:bodyPr wrap="none" rtlCol="0">
            <a:spAutoFit/>
          </a:bodyPr>
          <a:lstStyle/>
          <a:p>
            <a:r>
              <a:rPr lang="en-US" dirty="0" smtClean="0"/>
              <a:t>(Russell, 1987)</a:t>
            </a:r>
            <a:endParaRPr lang="en-US" dirty="0"/>
          </a:p>
        </p:txBody>
      </p:sp>
    </p:spTree>
    <p:extLst>
      <p:ext uri="{BB962C8B-B14F-4D97-AF65-F5344CB8AC3E}">
        <p14:creationId xmlns:p14="http://schemas.microsoft.com/office/powerpoint/2010/main" val="27428985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Intra Granular Volume</a:t>
            </a:r>
            <a:endParaRPr lang="en-US" sz="3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43" y="2209800"/>
            <a:ext cx="7985555" cy="3429159"/>
          </a:xfrm>
        </p:spPr>
      </p:pic>
      <p:pic>
        <p:nvPicPr>
          <p:cNvPr id="5" name="Picture 2" descr="MARS_log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3124200" y="1219200"/>
            <a:ext cx="2381631" cy="461665"/>
          </a:xfrm>
          <a:prstGeom prst="rect">
            <a:avLst/>
          </a:prstGeom>
          <a:noFill/>
        </p:spPr>
        <p:txBody>
          <a:bodyPr wrap="none" rtlCol="0">
            <a:spAutoFit/>
          </a:bodyPr>
          <a:lstStyle/>
          <a:p>
            <a:r>
              <a:rPr lang="en-US" sz="2400" dirty="0" smtClean="0"/>
              <a:t>porosity </a:t>
            </a:r>
            <a:r>
              <a:rPr lang="en-US" sz="2400" dirty="0" smtClean="0"/>
              <a:t>+cement</a:t>
            </a:r>
            <a:endParaRPr lang="en-US" sz="2400" dirty="0"/>
          </a:p>
        </p:txBody>
      </p:sp>
      <p:sp>
        <p:nvSpPr>
          <p:cNvPr id="8"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26184223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4960" y="381000"/>
            <a:ext cx="5486400" cy="3072050"/>
          </a:xfrm>
        </p:spPr>
      </p:pic>
      <p:pic>
        <p:nvPicPr>
          <p:cNvPr id="6" name="Picture 2" descr="MARS_log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3560541"/>
            <a:ext cx="5486400" cy="3281910"/>
          </a:xfrm>
          <a:prstGeom prst="rect">
            <a:avLst/>
          </a:prstGeom>
        </p:spPr>
      </p:pic>
      <p:sp>
        <p:nvSpPr>
          <p:cNvPr id="9"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34438665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0"/>
            <a:ext cx="3429000" cy="2590800"/>
          </a:xfrm>
        </p:spPr>
        <p:txBody>
          <a:bodyPr/>
          <a:lstStyle/>
          <a:p>
            <a:r>
              <a:rPr lang="en-US" sz="4000" dirty="0" smtClean="0"/>
              <a:t>Diagenesis History </a:t>
            </a:r>
            <a:r>
              <a:rPr lang="en-US" sz="4000" dirty="0"/>
              <a:t>D</a:t>
            </a:r>
            <a:r>
              <a:rPr lang="en-US" sz="4000" dirty="0" smtClean="0"/>
              <a:t>iagram</a:t>
            </a: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276600" y="0"/>
            <a:ext cx="5237978" cy="6858000"/>
          </a:xfrm>
          <a:prstGeom prst="rect">
            <a:avLst/>
          </a:prstGeom>
        </p:spPr>
      </p:pic>
    </p:spTree>
    <p:extLst>
      <p:ext uri="{BB962C8B-B14F-4D97-AF65-F5344CB8AC3E}">
        <p14:creationId xmlns:p14="http://schemas.microsoft.com/office/powerpoint/2010/main" val="34745316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685800"/>
          </a:xfrm>
        </p:spPr>
        <p:txBody>
          <a:bodyPr/>
          <a:lstStyle/>
          <a:p>
            <a:pPr algn="ctr"/>
            <a:r>
              <a:rPr lang="en-US" sz="3200" dirty="0" smtClean="0"/>
              <a:t>Conclusions</a:t>
            </a:r>
            <a:endParaRPr lang="en-US" sz="3200" dirty="0"/>
          </a:p>
        </p:txBody>
      </p:sp>
      <p:sp>
        <p:nvSpPr>
          <p:cNvPr id="3" name="Content Placeholder 2"/>
          <p:cNvSpPr>
            <a:spLocks noGrp="1"/>
          </p:cNvSpPr>
          <p:nvPr>
            <p:ph idx="1"/>
          </p:nvPr>
        </p:nvSpPr>
        <p:spPr>
          <a:xfrm>
            <a:off x="152400" y="762000"/>
            <a:ext cx="7924800" cy="5181600"/>
          </a:xfrm>
        </p:spPr>
        <p:txBody>
          <a:bodyPr>
            <a:noAutofit/>
          </a:bodyPr>
          <a:lstStyle/>
          <a:p>
            <a:r>
              <a:rPr lang="en-US" sz="2400" dirty="0" smtClean="0"/>
              <a:t>Petrographic </a:t>
            </a:r>
            <a:r>
              <a:rPr lang="en-US" sz="2400" dirty="0" smtClean="0"/>
              <a:t>data </a:t>
            </a:r>
            <a:r>
              <a:rPr lang="en-US" sz="2400" dirty="0"/>
              <a:t>confirms the two members have the same provenance (Catalina Schist) and have the same </a:t>
            </a:r>
            <a:r>
              <a:rPr lang="en-US" sz="2400" dirty="0" smtClean="0"/>
              <a:t>composition.</a:t>
            </a:r>
          </a:p>
          <a:p>
            <a:r>
              <a:rPr lang="en-US" sz="2400" dirty="0" smtClean="0"/>
              <a:t>Grain </a:t>
            </a:r>
            <a:r>
              <a:rPr lang="en-US" sz="2400" dirty="0" smtClean="0"/>
              <a:t>size is not </a:t>
            </a:r>
            <a:r>
              <a:rPr lang="en-US" sz="2400" dirty="0" smtClean="0"/>
              <a:t>cause of </a:t>
            </a:r>
            <a:r>
              <a:rPr lang="en-US" sz="2400" dirty="0" smtClean="0"/>
              <a:t>the difference in oil saturation</a:t>
            </a:r>
            <a:r>
              <a:rPr lang="en-US" sz="2400" dirty="0" smtClean="0"/>
              <a:t>.</a:t>
            </a:r>
            <a:endParaRPr lang="en-US" sz="2400" dirty="0" smtClean="0"/>
          </a:p>
          <a:p>
            <a:r>
              <a:rPr lang="en-US" sz="2400" dirty="0"/>
              <a:t>D</a:t>
            </a:r>
            <a:r>
              <a:rPr lang="en-US" sz="2400" dirty="0" smtClean="0"/>
              <a:t>epositional </a:t>
            </a:r>
            <a:r>
              <a:rPr lang="en-US" sz="2400" dirty="0"/>
              <a:t>and burial diagenesis environments were different to allow for different timings of diagenesis and </a:t>
            </a:r>
            <a:r>
              <a:rPr lang="en-US" sz="2400" dirty="0" smtClean="0"/>
              <a:t>pathways</a:t>
            </a:r>
            <a:r>
              <a:rPr lang="en-US" sz="2400" dirty="0" smtClean="0"/>
              <a:t>.</a:t>
            </a:r>
            <a:endParaRPr lang="en-US" sz="2400" dirty="0" smtClean="0"/>
          </a:p>
          <a:p>
            <a:r>
              <a:rPr lang="en-US" sz="2400" dirty="0" smtClean="0"/>
              <a:t>The </a:t>
            </a:r>
            <a:r>
              <a:rPr lang="en-US" sz="2400" dirty="0"/>
              <a:t>sandstone beds in Point Fermin are interbedded with sandy dolomite</a:t>
            </a:r>
            <a:r>
              <a:rPr lang="en-US" sz="2400" dirty="0" smtClean="0"/>
              <a:t>.</a:t>
            </a:r>
            <a:endParaRPr lang="en-US" sz="2400" dirty="0" smtClean="0"/>
          </a:p>
          <a:p>
            <a:r>
              <a:rPr lang="en-US" sz="2400" dirty="0" smtClean="0"/>
              <a:t>Substantial rhombohedral dolomite crystals are nucleated on </a:t>
            </a:r>
            <a:r>
              <a:rPr lang="en-US" sz="2400" dirty="0" smtClean="0"/>
              <a:t>hydrocarbons.</a:t>
            </a:r>
            <a:endParaRPr lang="en-US" sz="2400" dirty="0"/>
          </a:p>
          <a:p>
            <a:r>
              <a:rPr lang="en-US" sz="2400" dirty="0" smtClean="0"/>
              <a:t>Significant intragranular porosity is present in the samples</a:t>
            </a:r>
            <a:r>
              <a:rPr lang="en-US" sz="2400" dirty="0" smtClean="0"/>
              <a:t>.</a:t>
            </a:r>
            <a:endParaRPr lang="en-US" sz="2400" dirty="0" smtClean="0"/>
          </a:p>
          <a:p>
            <a:r>
              <a:rPr lang="en-US" sz="2400" dirty="0" smtClean="0"/>
              <a:t>The </a:t>
            </a:r>
            <a:r>
              <a:rPr lang="en-US" sz="2400" dirty="0"/>
              <a:t>rhombohedral structure of the </a:t>
            </a:r>
            <a:r>
              <a:rPr lang="en-US" sz="2400" dirty="0" smtClean="0"/>
              <a:t>dolomite crystals </a:t>
            </a:r>
            <a:r>
              <a:rPr lang="en-US" sz="2400" dirty="0"/>
              <a:t>preserved some </a:t>
            </a:r>
            <a:r>
              <a:rPr lang="en-US" sz="2400" dirty="0" smtClean="0"/>
              <a:t>porosity and allowed oil saturation</a:t>
            </a:r>
            <a:r>
              <a:rPr lang="en-US" sz="2400" dirty="0" smtClean="0"/>
              <a:t>.</a:t>
            </a:r>
            <a:endParaRPr lang="en-US" sz="2400" dirty="0" smtClean="0"/>
          </a:p>
        </p:txBody>
      </p:sp>
      <p:sp>
        <p:nvSpPr>
          <p:cNvPr id="5"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pic>
        <p:nvPicPr>
          <p:cNvPr id="7" name="Picture 2" descr="MARS_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30098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8229600" cy="1143000"/>
          </a:xfrm>
        </p:spPr>
        <p:txBody>
          <a:bodyPr>
            <a:noAutofit/>
          </a:bodyPr>
          <a:lstStyle/>
          <a:p>
            <a:pPr algn="ctr"/>
            <a:r>
              <a:rPr lang="en-US" sz="4800" dirty="0" smtClean="0"/>
              <a:t>Thank you </a:t>
            </a:r>
            <a:br>
              <a:rPr lang="en-US" sz="4800" dirty="0" smtClean="0"/>
            </a:br>
            <a:r>
              <a:rPr lang="en-US" sz="4800" dirty="0"/>
              <a:t/>
            </a:r>
            <a:br>
              <a:rPr lang="en-US" sz="4800" dirty="0"/>
            </a:br>
            <a:r>
              <a:rPr lang="en-US" sz="4800" dirty="0" smtClean="0"/>
              <a:t>and appreciate your comments</a:t>
            </a:r>
            <a:endParaRPr lang="en-US" sz="4800" dirty="0"/>
          </a:p>
        </p:txBody>
      </p:sp>
      <p:sp>
        <p:nvSpPr>
          <p:cNvPr id="3"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2691" y="4800600"/>
            <a:ext cx="1378857" cy="1447800"/>
          </a:xfrm>
          <a:prstGeom prst="rect">
            <a:avLst/>
          </a:prstGeom>
        </p:spPr>
      </p:pic>
      <p:pic>
        <p:nvPicPr>
          <p:cNvPr id="6" name="Picture 2" descr="MARS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616666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p:cNvPicPr>
          <p:nvPr/>
        </p:nvPicPr>
        <p:blipFill>
          <a:blip r:embed="rId2">
            <a:extLst>
              <a:ext uri="{28A0092B-C50C-407E-A947-70E740481C1C}">
                <a14:useLocalDpi xmlns:a14="http://schemas.microsoft.com/office/drawing/2010/main" val="0"/>
              </a:ext>
            </a:extLst>
          </a:blip>
          <a:stretch>
            <a:fillRect/>
          </a:stretch>
        </p:blipFill>
        <p:spPr>
          <a:xfrm>
            <a:off x="1844040" y="1630680"/>
            <a:ext cx="4937760" cy="3703320"/>
          </a:xfrm>
          <a:prstGeom prst="rect">
            <a:avLst/>
          </a:prstGeom>
        </p:spPr>
      </p:pic>
      <p:sp>
        <p:nvSpPr>
          <p:cNvPr id="7" name="Rounded Rectangle 6"/>
          <p:cNvSpPr/>
          <p:nvPr/>
        </p:nvSpPr>
        <p:spPr>
          <a:xfrm>
            <a:off x="2626360" y="2382520"/>
            <a:ext cx="2795870" cy="955040"/>
          </a:xfrm>
          <a:custGeom>
            <a:avLst/>
            <a:gdLst>
              <a:gd name="connsiteX0" fmla="*/ 0 w 2743200"/>
              <a:gd name="connsiteY0" fmla="*/ 127003 h 762000"/>
              <a:gd name="connsiteX1" fmla="*/ 127003 w 2743200"/>
              <a:gd name="connsiteY1" fmla="*/ 0 h 762000"/>
              <a:gd name="connsiteX2" fmla="*/ 2616197 w 2743200"/>
              <a:gd name="connsiteY2" fmla="*/ 0 h 762000"/>
              <a:gd name="connsiteX3" fmla="*/ 2743200 w 2743200"/>
              <a:gd name="connsiteY3" fmla="*/ 127003 h 762000"/>
              <a:gd name="connsiteX4" fmla="*/ 2743200 w 2743200"/>
              <a:gd name="connsiteY4" fmla="*/ 634997 h 762000"/>
              <a:gd name="connsiteX5" fmla="*/ 2616197 w 2743200"/>
              <a:gd name="connsiteY5" fmla="*/ 762000 h 762000"/>
              <a:gd name="connsiteX6" fmla="*/ 127003 w 2743200"/>
              <a:gd name="connsiteY6" fmla="*/ 762000 h 762000"/>
              <a:gd name="connsiteX7" fmla="*/ 0 w 2743200"/>
              <a:gd name="connsiteY7" fmla="*/ 634997 h 762000"/>
              <a:gd name="connsiteX8" fmla="*/ 0 w 2743200"/>
              <a:gd name="connsiteY8" fmla="*/ 127003 h 762000"/>
              <a:gd name="connsiteX0" fmla="*/ 0 w 2743200"/>
              <a:gd name="connsiteY0" fmla="*/ 259083 h 894080"/>
              <a:gd name="connsiteX1" fmla="*/ 127003 w 2743200"/>
              <a:gd name="connsiteY1" fmla="*/ 0 h 894080"/>
              <a:gd name="connsiteX2" fmla="*/ 2616197 w 2743200"/>
              <a:gd name="connsiteY2" fmla="*/ 132080 h 894080"/>
              <a:gd name="connsiteX3" fmla="*/ 2743200 w 2743200"/>
              <a:gd name="connsiteY3" fmla="*/ 259083 h 894080"/>
              <a:gd name="connsiteX4" fmla="*/ 2743200 w 2743200"/>
              <a:gd name="connsiteY4" fmla="*/ 767077 h 894080"/>
              <a:gd name="connsiteX5" fmla="*/ 2616197 w 2743200"/>
              <a:gd name="connsiteY5" fmla="*/ 894080 h 894080"/>
              <a:gd name="connsiteX6" fmla="*/ 127003 w 2743200"/>
              <a:gd name="connsiteY6" fmla="*/ 894080 h 894080"/>
              <a:gd name="connsiteX7" fmla="*/ 0 w 2743200"/>
              <a:gd name="connsiteY7" fmla="*/ 767077 h 894080"/>
              <a:gd name="connsiteX8" fmla="*/ 0 w 2743200"/>
              <a:gd name="connsiteY8" fmla="*/ 259083 h 894080"/>
              <a:gd name="connsiteX0" fmla="*/ 0 w 2783840"/>
              <a:gd name="connsiteY0" fmla="*/ 157483 h 894080"/>
              <a:gd name="connsiteX1" fmla="*/ 167643 w 2783840"/>
              <a:gd name="connsiteY1" fmla="*/ 0 h 894080"/>
              <a:gd name="connsiteX2" fmla="*/ 2656837 w 2783840"/>
              <a:gd name="connsiteY2" fmla="*/ 132080 h 894080"/>
              <a:gd name="connsiteX3" fmla="*/ 2783840 w 2783840"/>
              <a:gd name="connsiteY3" fmla="*/ 259083 h 894080"/>
              <a:gd name="connsiteX4" fmla="*/ 2783840 w 2783840"/>
              <a:gd name="connsiteY4" fmla="*/ 767077 h 894080"/>
              <a:gd name="connsiteX5" fmla="*/ 2656837 w 2783840"/>
              <a:gd name="connsiteY5" fmla="*/ 894080 h 894080"/>
              <a:gd name="connsiteX6" fmla="*/ 167643 w 2783840"/>
              <a:gd name="connsiteY6" fmla="*/ 894080 h 894080"/>
              <a:gd name="connsiteX7" fmla="*/ 40640 w 2783840"/>
              <a:gd name="connsiteY7" fmla="*/ 767077 h 894080"/>
              <a:gd name="connsiteX8" fmla="*/ 0 w 2783840"/>
              <a:gd name="connsiteY8" fmla="*/ 157483 h 894080"/>
              <a:gd name="connsiteX0" fmla="*/ 0 w 2783840"/>
              <a:gd name="connsiteY0" fmla="*/ 157483 h 894080"/>
              <a:gd name="connsiteX1" fmla="*/ 167643 w 2783840"/>
              <a:gd name="connsiteY1" fmla="*/ 0 h 894080"/>
              <a:gd name="connsiteX2" fmla="*/ 2656837 w 2783840"/>
              <a:gd name="connsiteY2" fmla="*/ 132080 h 894080"/>
              <a:gd name="connsiteX3" fmla="*/ 2783840 w 2783840"/>
              <a:gd name="connsiteY3" fmla="*/ 259083 h 894080"/>
              <a:gd name="connsiteX4" fmla="*/ 2783840 w 2783840"/>
              <a:gd name="connsiteY4" fmla="*/ 767077 h 894080"/>
              <a:gd name="connsiteX5" fmla="*/ 2677157 w 2783840"/>
              <a:gd name="connsiteY5" fmla="*/ 772160 h 894080"/>
              <a:gd name="connsiteX6" fmla="*/ 167643 w 2783840"/>
              <a:gd name="connsiteY6" fmla="*/ 894080 h 894080"/>
              <a:gd name="connsiteX7" fmla="*/ 40640 w 2783840"/>
              <a:gd name="connsiteY7" fmla="*/ 767077 h 894080"/>
              <a:gd name="connsiteX8" fmla="*/ 0 w 2783840"/>
              <a:gd name="connsiteY8" fmla="*/ 157483 h 894080"/>
              <a:gd name="connsiteX0" fmla="*/ 0 w 2794000"/>
              <a:gd name="connsiteY0" fmla="*/ 157483 h 894080"/>
              <a:gd name="connsiteX1" fmla="*/ 167643 w 2794000"/>
              <a:gd name="connsiteY1" fmla="*/ 0 h 894080"/>
              <a:gd name="connsiteX2" fmla="*/ 2656837 w 2794000"/>
              <a:gd name="connsiteY2" fmla="*/ 132080 h 894080"/>
              <a:gd name="connsiteX3" fmla="*/ 2783840 w 2794000"/>
              <a:gd name="connsiteY3" fmla="*/ 259083 h 894080"/>
              <a:gd name="connsiteX4" fmla="*/ 2794000 w 2794000"/>
              <a:gd name="connsiteY4" fmla="*/ 614677 h 894080"/>
              <a:gd name="connsiteX5" fmla="*/ 2677157 w 2794000"/>
              <a:gd name="connsiteY5" fmla="*/ 772160 h 894080"/>
              <a:gd name="connsiteX6" fmla="*/ 167643 w 2794000"/>
              <a:gd name="connsiteY6" fmla="*/ 894080 h 894080"/>
              <a:gd name="connsiteX7" fmla="*/ 40640 w 2794000"/>
              <a:gd name="connsiteY7" fmla="*/ 767077 h 894080"/>
              <a:gd name="connsiteX8" fmla="*/ 0 w 2794000"/>
              <a:gd name="connsiteY8" fmla="*/ 157483 h 894080"/>
              <a:gd name="connsiteX0" fmla="*/ 0 w 2795870"/>
              <a:gd name="connsiteY0" fmla="*/ 157483 h 894080"/>
              <a:gd name="connsiteX1" fmla="*/ 167643 w 2795870"/>
              <a:gd name="connsiteY1" fmla="*/ 0 h 894080"/>
              <a:gd name="connsiteX2" fmla="*/ 2656837 w 2795870"/>
              <a:gd name="connsiteY2" fmla="*/ 132080 h 894080"/>
              <a:gd name="connsiteX3" fmla="*/ 2783840 w 2795870"/>
              <a:gd name="connsiteY3" fmla="*/ 259083 h 894080"/>
              <a:gd name="connsiteX4" fmla="*/ 2794000 w 2795870"/>
              <a:gd name="connsiteY4" fmla="*/ 614677 h 894080"/>
              <a:gd name="connsiteX5" fmla="*/ 2677157 w 2795870"/>
              <a:gd name="connsiteY5" fmla="*/ 772160 h 894080"/>
              <a:gd name="connsiteX6" fmla="*/ 167643 w 2795870"/>
              <a:gd name="connsiteY6" fmla="*/ 894080 h 894080"/>
              <a:gd name="connsiteX7" fmla="*/ 40640 w 2795870"/>
              <a:gd name="connsiteY7" fmla="*/ 767077 h 894080"/>
              <a:gd name="connsiteX8" fmla="*/ 0 w 2795870"/>
              <a:gd name="connsiteY8" fmla="*/ 157483 h 894080"/>
              <a:gd name="connsiteX0" fmla="*/ 0 w 2795870"/>
              <a:gd name="connsiteY0" fmla="*/ 157483 h 955040"/>
              <a:gd name="connsiteX1" fmla="*/ 167643 w 2795870"/>
              <a:gd name="connsiteY1" fmla="*/ 0 h 955040"/>
              <a:gd name="connsiteX2" fmla="*/ 2656837 w 2795870"/>
              <a:gd name="connsiteY2" fmla="*/ 132080 h 955040"/>
              <a:gd name="connsiteX3" fmla="*/ 2783840 w 2795870"/>
              <a:gd name="connsiteY3" fmla="*/ 259083 h 955040"/>
              <a:gd name="connsiteX4" fmla="*/ 2794000 w 2795870"/>
              <a:gd name="connsiteY4" fmla="*/ 614677 h 955040"/>
              <a:gd name="connsiteX5" fmla="*/ 2677157 w 2795870"/>
              <a:gd name="connsiteY5" fmla="*/ 772160 h 955040"/>
              <a:gd name="connsiteX6" fmla="*/ 340363 w 2795870"/>
              <a:gd name="connsiteY6" fmla="*/ 955040 h 955040"/>
              <a:gd name="connsiteX7" fmla="*/ 40640 w 2795870"/>
              <a:gd name="connsiteY7" fmla="*/ 767077 h 955040"/>
              <a:gd name="connsiteX8" fmla="*/ 0 w 2795870"/>
              <a:gd name="connsiteY8" fmla="*/ 157483 h 95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5870" h="955040">
                <a:moveTo>
                  <a:pt x="0" y="157483"/>
                </a:moveTo>
                <a:cubicBezTo>
                  <a:pt x="0" y="87341"/>
                  <a:pt x="97501" y="0"/>
                  <a:pt x="167643" y="0"/>
                </a:cubicBezTo>
                <a:cubicBezTo>
                  <a:pt x="997374" y="0"/>
                  <a:pt x="1827106" y="132080"/>
                  <a:pt x="2656837" y="132080"/>
                </a:cubicBezTo>
                <a:cubicBezTo>
                  <a:pt x="2726979" y="132080"/>
                  <a:pt x="2783840" y="188941"/>
                  <a:pt x="2783840" y="259083"/>
                </a:cubicBezTo>
                <a:cubicBezTo>
                  <a:pt x="2787227" y="377614"/>
                  <a:pt x="2800773" y="445346"/>
                  <a:pt x="2794000" y="614677"/>
                </a:cubicBezTo>
                <a:cubicBezTo>
                  <a:pt x="2794000" y="684819"/>
                  <a:pt x="2747299" y="772160"/>
                  <a:pt x="2677157" y="772160"/>
                </a:cubicBezTo>
                <a:lnTo>
                  <a:pt x="340363" y="955040"/>
                </a:lnTo>
                <a:cubicBezTo>
                  <a:pt x="270221" y="955040"/>
                  <a:pt x="40640" y="837219"/>
                  <a:pt x="40640" y="767077"/>
                </a:cubicBezTo>
                <a:lnTo>
                  <a:pt x="0" y="157483"/>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2782388" y="4840932"/>
            <a:ext cx="494211" cy="26446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49120" y="4724400"/>
            <a:ext cx="933269" cy="461665"/>
          </a:xfrm>
          <a:prstGeom prst="rect">
            <a:avLst/>
          </a:prstGeom>
          <a:solidFill>
            <a:schemeClr val="accent1">
              <a:alpha val="80000"/>
            </a:schemeClr>
          </a:solidFill>
        </p:spPr>
        <p:txBody>
          <a:bodyPr wrap="none" rtlCol="0">
            <a:spAutoFit/>
          </a:bodyPr>
          <a:lstStyle/>
          <a:p>
            <a:r>
              <a:rPr lang="en-US" sz="2400" b="1" dirty="0" smtClean="0">
                <a:cs typeface="Times New Roman" pitchFamily="18" charset="0"/>
              </a:rPr>
              <a:t>North</a:t>
            </a:r>
            <a:endParaRPr lang="en-US" sz="2400" b="1" dirty="0">
              <a:cs typeface="Times New Roman" pitchFamily="18" charset="0"/>
            </a:endParaRPr>
          </a:p>
        </p:txBody>
      </p:sp>
      <p:sp>
        <p:nvSpPr>
          <p:cNvPr id="8"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pic>
        <p:nvPicPr>
          <p:cNvPr id="11" name="Picture 2" descr="MARS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893871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Importance of Study</a:t>
            </a:r>
            <a:endParaRPr lang="en-US" sz="3200" dirty="0"/>
          </a:p>
        </p:txBody>
      </p:sp>
      <p:sp>
        <p:nvSpPr>
          <p:cNvPr id="3" name="Content Placeholder 2"/>
          <p:cNvSpPr>
            <a:spLocks noGrp="1"/>
          </p:cNvSpPr>
          <p:nvPr>
            <p:ph idx="1"/>
          </p:nvPr>
        </p:nvSpPr>
        <p:spPr/>
        <p:txBody>
          <a:bodyPr/>
          <a:lstStyle/>
          <a:p>
            <a:r>
              <a:rPr lang="en-US" dirty="0"/>
              <a:t>I</a:t>
            </a:r>
            <a:r>
              <a:rPr lang="en-US" dirty="0" smtClean="0"/>
              <a:t>mportance </a:t>
            </a:r>
            <a:r>
              <a:rPr lang="en-US" dirty="0"/>
              <a:t>of the provenance for the sandstone oil </a:t>
            </a:r>
            <a:r>
              <a:rPr lang="en-US" dirty="0" smtClean="0"/>
              <a:t>reservoirs</a:t>
            </a:r>
          </a:p>
          <a:p>
            <a:endParaRPr lang="en-US" dirty="0" smtClean="0"/>
          </a:p>
          <a:p>
            <a:r>
              <a:rPr lang="en-US" dirty="0" smtClean="0"/>
              <a:t>Understanding stratigraphic traps</a:t>
            </a:r>
          </a:p>
          <a:p>
            <a:pPr marL="114300" indent="0">
              <a:buNone/>
            </a:pPr>
            <a:r>
              <a:rPr lang="en-US" dirty="0" smtClean="0"/>
              <a:t> </a:t>
            </a:r>
          </a:p>
          <a:p>
            <a:r>
              <a:rPr lang="en-US" dirty="0" smtClean="0"/>
              <a:t>The </a:t>
            </a:r>
            <a:r>
              <a:rPr lang="en-US" dirty="0" smtClean="0"/>
              <a:t>effect of </a:t>
            </a:r>
            <a:r>
              <a:rPr lang="en-US" dirty="0" err="1" smtClean="0"/>
              <a:t>diagenesis</a:t>
            </a:r>
            <a:r>
              <a:rPr lang="en-US" dirty="0" smtClean="0"/>
              <a:t> on </a:t>
            </a:r>
            <a:r>
              <a:rPr lang="en-US" dirty="0" smtClean="0"/>
              <a:t>oil saturation</a:t>
            </a:r>
          </a:p>
          <a:p>
            <a:endParaRPr lang="en-US" dirty="0" smtClean="0"/>
          </a:p>
          <a:p>
            <a:r>
              <a:rPr lang="en-US" dirty="0" smtClean="0"/>
              <a:t>Difference in porosity types and </a:t>
            </a:r>
            <a:r>
              <a:rPr lang="en-US" dirty="0" smtClean="0"/>
              <a:t>their connection </a:t>
            </a:r>
            <a:r>
              <a:rPr lang="en-US" dirty="0" smtClean="0"/>
              <a:t>to oil saturation</a:t>
            </a:r>
            <a:endParaRPr lang="en-US" dirty="0"/>
          </a:p>
        </p:txBody>
      </p:sp>
      <p:sp>
        <p:nvSpPr>
          <p:cNvPr id="4"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pic>
        <p:nvPicPr>
          <p:cNvPr id="6" name="Picture 2" descr="MARS_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6960802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Methods</a:t>
            </a:r>
            <a:endParaRPr lang="en-US" sz="3200" dirty="0"/>
          </a:p>
        </p:txBody>
      </p:sp>
      <p:sp>
        <p:nvSpPr>
          <p:cNvPr id="3" name="Content Placeholder 2"/>
          <p:cNvSpPr>
            <a:spLocks noGrp="1"/>
          </p:cNvSpPr>
          <p:nvPr>
            <p:ph idx="1"/>
          </p:nvPr>
        </p:nvSpPr>
        <p:spPr/>
        <p:txBody>
          <a:bodyPr>
            <a:normAutofit/>
          </a:bodyPr>
          <a:lstStyle/>
          <a:p>
            <a:r>
              <a:rPr lang="en-US" dirty="0"/>
              <a:t>F</a:t>
            </a:r>
            <a:r>
              <a:rPr lang="en-US" dirty="0" smtClean="0"/>
              <a:t>ield </a:t>
            </a:r>
            <a:r>
              <a:rPr lang="en-US" dirty="0"/>
              <a:t>measurement and </a:t>
            </a:r>
            <a:r>
              <a:rPr lang="en-US" dirty="0" smtClean="0"/>
              <a:t>sampling</a:t>
            </a:r>
          </a:p>
          <a:p>
            <a:r>
              <a:rPr lang="en-US" dirty="0"/>
              <a:t>P</a:t>
            </a:r>
            <a:r>
              <a:rPr lang="en-US" dirty="0" smtClean="0"/>
              <a:t>etrographic analysis</a:t>
            </a:r>
          </a:p>
          <a:p>
            <a:pPr lvl="1"/>
            <a:r>
              <a:rPr lang="en-US" dirty="0"/>
              <a:t>Gazzi-Dickinson method (300 </a:t>
            </a:r>
            <a:r>
              <a:rPr lang="en-US" dirty="0" smtClean="0"/>
              <a:t>point counts</a:t>
            </a:r>
            <a:r>
              <a:rPr lang="en-US" dirty="0" smtClean="0"/>
              <a:t>)</a:t>
            </a:r>
          </a:p>
          <a:p>
            <a:pPr lvl="1"/>
            <a:r>
              <a:rPr lang="en-US" dirty="0" smtClean="0"/>
              <a:t>Best for provenance studies</a:t>
            </a:r>
          </a:p>
          <a:p>
            <a:pPr lvl="1"/>
            <a:r>
              <a:rPr lang="en-US" dirty="0" smtClean="0"/>
              <a:t>32 samples</a:t>
            </a:r>
          </a:p>
          <a:p>
            <a:pPr lvl="1"/>
            <a:endParaRPr lang="en-US" dirty="0" smtClean="0"/>
          </a:p>
          <a:p>
            <a:r>
              <a:rPr lang="en-US" dirty="0" smtClean="0"/>
              <a:t>Conventional core analysis </a:t>
            </a:r>
            <a:r>
              <a:rPr lang="en-US" dirty="0"/>
              <a:t>of reservoir properties by a commercial </a:t>
            </a:r>
            <a:r>
              <a:rPr lang="en-US" dirty="0" smtClean="0"/>
              <a:t>laboratory</a:t>
            </a:r>
          </a:p>
          <a:p>
            <a:pPr lvl="1"/>
            <a:r>
              <a:rPr lang="en-US" dirty="0" smtClean="0"/>
              <a:t>Porosity, permeability, and HC saturation, etc.</a:t>
            </a:r>
          </a:p>
        </p:txBody>
      </p:sp>
      <p:sp>
        <p:nvSpPr>
          <p:cNvPr id="4"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pic>
        <p:nvPicPr>
          <p:cNvPr id="6" name="Picture 2" descr="MARS_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944907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
            <a:ext cx="7620000" cy="1143000"/>
          </a:xfrm>
        </p:spPr>
        <p:txBody>
          <a:bodyPr/>
          <a:lstStyle/>
          <a:p>
            <a:pPr algn="ctr"/>
            <a:r>
              <a:rPr lang="en-US" sz="3200" dirty="0" smtClean="0"/>
              <a:t>Stratigraphy &amp; </a:t>
            </a:r>
            <a:r>
              <a:rPr lang="en-US" sz="3200" dirty="0" err="1" smtClean="0"/>
              <a:t>Lithofacies</a:t>
            </a:r>
            <a:endParaRPr lang="en-US" sz="3200" dirty="0"/>
          </a:p>
        </p:txBody>
      </p:sp>
      <p:sp>
        <p:nvSpPr>
          <p:cNvPr id="3" name="Content Placeholder 2"/>
          <p:cNvSpPr>
            <a:spLocks noGrp="1"/>
          </p:cNvSpPr>
          <p:nvPr>
            <p:ph idx="1"/>
          </p:nvPr>
        </p:nvSpPr>
        <p:spPr>
          <a:xfrm>
            <a:off x="228600" y="1066800"/>
            <a:ext cx="7848600" cy="5791200"/>
          </a:xfrm>
        </p:spPr>
        <p:txBody>
          <a:bodyPr>
            <a:normAutofit/>
          </a:bodyPr>
          <a:lstStyle/>
          <a:p>
            <a:r>
              <a:rPr lang="en-US" b="1" dirty="0" smtClean="0"/>
              <a:t>Monterey Formation in Palos Verdes</a:t>
            </a:r>
          </a:p>
          <a:p>
            <a:pPr lvl="1"/>
            <a:r>
              <a:rPr lang="en-US" b="1" dirty="0" smtClean="0"/>
              <a:t>Malaga Mudstone</a:t>
            </a:r>
          </a:p>
          <a:p>
            <a:pPr lvl="1"/>
            <a:r>
              <a:rPr lang="en-US" b="1" dirty="0" err="1"/>
              <a:t>Valmonte</a:t>
            </a:r>
            <a:r>
              <a:rPr lang="en-US" b="1" dirty="0"/>
              <a:t> </a:t>
            </a:r>
            <a:r>
              <a:rPr lang="en-US" b="1" dirty="0" smtClean="0"/>
              <a:t>Diatomite</a:t>
            </a:r>
          </a:p>
          <a:p>
            <a:pPr lvl="1"/>
            <a:r>
              <a:rPr lang="en-US" b="1" dirty="0"/>
              <a:t>Altamira Shale</a:t>
            </a:r>
          </a:p>
          <a:p>
            <a:pPr marL="411480" lvl="1" indent="0">
              <a:buNone/>
            </a:pPr>
            <a:endParaRPr lang="en-US" b="1" dirty="0"/>
          </a:p>
          <a:p>
            <a:r>
              <a:rPr lang="en-US" b="1" dirty="0" smtClean="0"/>
              <a:t>Altamira Shale</a:t>
            </a:r>
          </a:p>
          <a:p>
            <a:pPr lvl="1"/>
            <a:r>
              <a:rPr lang="en-US" b="1" dirty="0" err="1" smtClean="0"/>
              <a:t>Phosphatic</a:t>
            </a:r>
            <a:r>
              <a:rPr lang="en-US" b="1" dirty="0" smtClean="0"/>
              <a:t> </a:t>
            </a:r>
            <a:r>
              <a:rPr lang="en-US" b="1" dirty="0" err="1" smtClean="0"/>
              <a:t>lithofacies</a:t>
            </a:r>
            <a:endParaRPr lang="en-US" b="1" dirty="0" smtClean="0"/>
          </a:p>
          <a:p>
            <a:pPr lvl="1"/>
            <a:r>
              <a:rPr lang="en-US" b="1" dirty="0"/>
              <a:t>Cherty </a:t>
            </a:r>
            <a:r>
              <a:rPr lang="en-US" b="1" dirty="0" err="1" smtClean="0"/>
              <a:t>lithofacies</a:t>
            </a:r>
            <a:endParaRPr lang="en-US" b="1" dirty="0" smtClean="0"/>
          </a:p>
          <a:p>
            <a:pPr lvl="1"/>
            <a:r>
              <a:rPr lang="en-US" b="1" dirty="0"/>
              <a:t>Tuffaceous </a:t>
            </a:r>
            <a:r>
              <a:rPr lang="en-US" b="1" dirty="0" smtClean="0"/>
              <a:t>lithofacies</a:t>
            </a:r>
          </a:p>
          <a:p>
            <a:pPr lvl="1"/>
            <a:endParaRPr lang="en-US" dirty="0" smtClean="0"/>
          </a:p>
          <a:p>
            <a:pPr lvl="1"/>
            <a:endParaRPr lang="en-US" dirty="0" smtClean="0"/>
          </a:p>
          <a:p>
            <a:pPr lvl="1"/>
            <a:endParaRPr lang="en-US" dirty="0"/>
          </a:p>
          <a:p>
            <a:pPr marL="411480" lvl="1" indent="0">
              <a:buNone/>
            </a:pPr>
            <a:endParaRPr lang="en-US" dirty="0"/>
          </a:p>
          <a:p>
            <a:pPr lvl="1"/>
            <a:endParaRPr lang="en-US" dirty="0"/>
          </a:p>
        </p:txBody>
      </p:sp>
      <p:sp>
        <p:nvSpPr>
          <p:cNvPr id="4"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857368" y="1600200"/>
            <a:ext cx="4580309" cy="3657599"/>
          </a:xfrm>
          <a:prstGeom prst="rect">
            <a:avLst/>
          </a:prstGeom>
        </p:spPr>
      </p:pic>
      <p:pic>
        <p:nvPicPr>
          <p:cNvPr id="7" name="Picture 2" descr="MARS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2286000" y="5347234"/>
            <a:ext cx="4809843" cy="1538883"/>
          </a:xfrm>
          <a:prstGeom prst="rect">
            <a:avLst/>
          </a:prstGeom>
          <a:noFill/>
        </p:spPr>
        <p:txBody>
          <a:bodyPr wrap="none" rtlCol="0">
            <a:spAutoFit/>
          </a:bodyPr>
          <a:lstStyle/>
          <a:p>
            <a:pPr marL="342900" indent="-342900">
              <a:buFont typeface="Arial" pitchFamily="34" charset="0"/>
              <a:buChar char="•"/>
            </a:pPr>
            <a:r>
              <a:rPr lang="en-US" sz="1900" b="1" dirty="0"/>
              <a:t>The Altamira Shale (tuffaceous lithofacies)</a:t>
            </a:r>
          </a:p>
          <a:p>
            <a:pPr marL="800100" lvl="1" indent="-342900">
              <a:buFont typeface="Arial" pitchFamily="34" charset="0"/>
              <a:buChar char="•"/>
            </a:pPr>
            <a:r>
              <a:rPr lang="en-US" sz="1900" b="1" dirty="0" smtClean="0"/>
              <a:t>Sandy </a:t>
            </a:r>
            <a:r>
              <a:rPr lang="en-US" sz="1900" b="1" dirty="0" err="1" smtClean="0"/>
              <a:t>h</a:t>
            </a:r>
            <a:r>
              <a:rPr lang="en-US" sz="1900" b="1" dirty="0" err="1" smtClean="0"/>
              <a:t>emipelagic</a:t>
            </a:r>
            <a:r>
              <a:rPr lang="en-US" sz="1900" b="1" dirty="0" smtClean="0"/>
              <a:t> </a:t>
            </a:r>
            <a:r>
              <a:rPr lang="en-US" sz="1900" b="1" dirty="0"/>
              <a:t>sediments</a:t>
            </a:r>
          </a:p>
          <a:p>
            <a:pPr marL="342900" indent="-342900">
              <a:buFont typeface="Arial" pitchFamily="34" charset="0"/>
              <a:buChar char="•"/>
            </a:pPr>
            <a:r>
              <a:rPr lang="en-US" sz="1900" b="1" dirty="0"/>
              <a:t>Point Fermin Sandstone</a:t>
            </a:r>
          </a:p>
          <a:p>
            <a:pPr marL="800100" lvl="1" indent="-342900">
              <a:buFont typeface="Arial" pitchFamily="34" charset="0"/>
              <a:buChar char="•"/>
            </a:pPr>
            <a:r>
              <a:rPr lang="en-US" sz="1900" b="1" dirty="0"/>
              <a:t>Submarine channel </a:t>
            </a:r>
            <a:r>
              <a:rPr lang="en-US" sz="1900" b="1" dirty="0" smtClean="0"/>
              <a:t>coarse sediments</a:t>
            </a:r>
            <a:endParaRPr lang="en-US" sz="1900" b="1" dirty="0"/>
          </a:p>
          <a:p>
            <a:endParaRPr lang="en-US" dirty="0"/>
          </a:p>
        </p:txBody>
      </p:sp>
      <p:sp>
        <p:nvSpPr>
          <p:cNvPr id="9" name="TextBox 8"/>
          <p:cNvSpPr txBox="1"/>
          <p:nvPr/>
        </p:nvSpPr>
        <p:spPr>
          <a:xfrm>
            <a:off x="6147522" y="3777734"/>
            <a:ext cx="1576778" cy="369332"/>
          </a:xfrm>
          <a:prstGeom prst="rect">
            <a:avLst/>
          </a:prstGeom>
          <a:solidFill>
            <a:schemeClr val="accent1">
              <a:alpha val="75000"/>
            </a:schemeClr>
          </a:solidFill>
        </p:spPr>
        <p:txBody>
          <a:bodyPr wrap="none" rtlCol="0">
            <a:spAutoFit/>
          </a:bodyPr>
          <a:lstStyle/>
          <a:p>
            <a:r>
              <a:rPr lang="en-US" b="1" dirty="0" smtClean="0">
                <a:solidFill>
                  <a:srgbClr val="FFFF00"/>
                </a:solidFill>
              </a:rPr>
              <a:t>Altamira Shale</a:t>
            </a:r>
            <a:endParaRPr lang="en-US" b="1" dirty="0">
              <a:solidFill>
                <a:srgbClr val="FFFF00"/>
              </a:solidFill>
            </a:endParaRPr>
          </a:p>
        </p:txBody>
      </p:sp>
      <p:sp>
        <p:nvSpPr>
          <p:cNvPr id="10" name="TextBox 9"/>
          <p:cNvSpPr txBox="1"/>
          <p:nvPr/>
        </p:nvSpPr>
        <p:spPr>
          <a:xfrm>
            <a:off x="5867590" y="2482334"/>
            <a:ext cx="2456506" cy="369332"/>
          </a:xfrm>
          <a:prstGeom prst="rect">
            <a:avLst/>
          </a:prstGeom>
          <a:solidFill>
            <a:schemeClr val="accent1">
              <a:alpha val="75000"/>
            </a:schemeClr>
          </a:solidFill>
        </p:spPr>
        <p:txBody>
          <a:bodyPr wrap="none" rtlCol="0">
            <a:spAutoFit/>
          </a:bodyPr>
          <a:lstStyle/>
          <a:p>
            <a:r>
              <a:rPr lang="en-US" b="1" dirty="0" smtClean="0">
                <a:solidFill>
                  <a:srgbClr val="FFFF00"/>
                </a:solidFill>
              </a:rPr>
              <a:t>Point Fermin Sandstone</a:t>
            </a:r>
            <a:endParaRPr lang="en-US" b="1" dirty="0">
              <a:solidFill>
                <a:srgbClr val="FFFF00"/>
              </a:solidFill>
            </a:endParaRPr>
          </a:p>
        </p:txBody>
      </p:sp>
    </p:spTree>
    <p:extLst>
      <p:ext uri="{BB962C8B-B14F-4D97-AF65-F5344CB8AC3E}">
        <p14:creationId xmlns:p14="http://schemas.microsoft.com/office/powerpoint/2010/main" val="1912973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3643"/>
            <a:ext cx="9144000" cy="259089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94534"/>
            <a:ext cx="9144000" cy="2663466"/>
          </a:xfrm>
          <a:prstGeom prst="rect">
            <a:avLst/>
          </a:prstGeom>
        </p:spPr>
      </p:pic>
      <p:pic>
        <p:nvPicPr>
          <p:cNvPr id="6" name="Picture 2" descr="MARS_logo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685800"/>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itle 1"/>
          <p:cNvSpPr>
            <a:spLocks noGrp="1"/>
          </p:cNvSpPr>
          <p:nvPr>
            <p:ph type="title"/>
          </p:nvPr>
        </p:nvSpPr>
        <p:spPr>
          <a:xfrm>
            <a:off x="304800" y="7856"/>
            <a:ext cx="7620000" cy="1143000"/>
          </a:xfrm>
        </p:spPr>
        <p:txBody>
          <a:bodyPr/>
          <a:lstStyle/>
          <a:p>
            <a:pPr algn="ctr"/>
            <a:r>
              <a:rPr lang="en-US" sz="3200" dirty="0" smtClean="0"/>
              <a:t>Sample locations and map</a:t>
            </a:r>
            <a:endParaRPr lang="en-US" sz="3200" dirty="0"/>
          </a:p>
        </p:txBody>
      </p:sp>
      <p:sp>
        <p:nvSpPr>
          <p:cNvPr id="2" name="TextBox 1"/>
          <p:cNvSpPr txBox="1"/>
          <p:nvPr/>
        </p:nvSpPr>
        <p:spPr>
          <a:xfrm>
            <a:off x="4191000" y="1650126"/>
            <a:ext cx="559769" cy="276999"/>
          </a:xfrm>
          <a:prstGeom prst="rect">
            <a:avLst/>
          </a:prstGeom>
          <a:noFill/>
        </p:spPr>
        <p:txBody>
          <a:bodyPr wrap="none" rtlCol="0">
            <a:spAutoFit/>
          </a:bodyPr>
          <a:lstStyle/>
          <a:p>
            <a:r>
              <a:rPr lang="en-US" sz="1200" b="1" dirty="0" smtClean="0"/>
              <a:t>North</a:t>
            </a:r>
            <a:endParaRPr lang="en-US" sz="1200" b="1" dirty="0"/>
          </a:p>
        </p:txBody>
      </p:sp>
      <p:sp>
        <p:nvSpPr>
          <p:cNvPr id="8" name="TextBox 7"/>
          <p:cNvSpPr txBox="1"/>
          <p:nvPr/>
        </p:nvSpPr>
        <p:spPr>
          <a:xfrm>
            <a:off x="4114800" y="4343400"/>
            <a:ext cx="559769" cy="276999"/>
          </a:xfrm>
          <a:prstGeom prst="rect">
            <a:avLst/>
          </a:prstGeom>
          <a:noFill/>
        </p:spPr>
        <p:txBody>
          <a:bodyPr wrap="none" rtlCol="0">
            <a:spAutoFit/>
          </a:bodyPr>
          <a:lstStyle/>
          <a:p>
            <a:r>
              <a:rPr lang="en-US" sz="1200" b="1" dirty="0" smtClean="0"/>
              <a:t>South</a:t>
            </a:r>
            <a:endParaRPr lang="en-US" sz="1200" b="1" dirty="0"/>
          </a:p>
        </p:txBody>
      </p:sp>
      <p:sp>
        <p:nvSpPr>
          <p:cNvPr id="3" name="TextBox 2"/>
          <p:cNvSpPr txBox="1"/>
          <p:nvPr/>
        </p:nvSpPr>
        <p:spPr>
          <a:xfrm>
            <a:off x="228600" y="1143000"/>
            <a:ext cx="318229" cy="369332"/>
          </a:xfrm>
          <a:prstGeom prst="rect">
            <a:avLst/>
          </a:prstGeom>
          <a:noFill/>
        </p:spPr>
        <p:txBody>
          <a:bodyPr wrap="none" rtlCol="0">
            <a:spAutoFit/>
          </a:bodyPr>
          <a:lstStyle/>
          <a:p>
            <a:r>
              <a:rPr lang="en-US" dirty="0" smtClean="0"/>
              <a:t>A</a:t>
            </a:r>
            <a:endParaRPr lang="en-US" dirty="0"/>
          </a:p>
        </p:txBody>
      </p:sp>
      <p:sp>
        <p:nvSpPr>
          <p:cNvPr id="9" name="TextBox 8"/>
          <p:cNvSpPr txBox="1"/>
          <p:nvPr/>
        </p:nvSpPr>
        <p:spPr>
          <a:xfrm>
            <a:off x="8001000" y="1143000"/>
            <a:ext cx="318229" cy="369332"/>
          </a:xfrm>
          <a:prstGeom prst="rect">
            <a:avLst/>
          </a:prstGeom>
          <a:noFill/>
        </p:spPr>
        <p:txBody>
          <a:bodyPr wrap="none" rtlCol="0">
            <a:spAutoFit/>
          </a:bodyPr>
          <a:lstStyle/>
          <a:p>
            <a:r>
              <a:rPr lang="en-US" dirty="0" smtClean="0"/>
              <a:t>B</a:t>
            </a:r>
            <a:endParaRPr lang="en-US" dirty="0"/>
          </a:p>
        </p:txBody>
      </p:sp>
      <p:sp>
        <p:nvSpPr>
          <p:cNvPr id="10" name="TextBox 9"/>
          <p:cNvSpPr txBox="1"/>
          <p:nvPr/>
        </p:nvSpPr>
        <p:spPr>
          <a:xfrm>
            <a:off x="228600" y="4876800"/>
            <a:ext cx="318229" cy="369332"/>
          </a:xfrm>
          <a:prstGeom prst="rect">
            <a:avLst/>
          </a:prstGeom>
          <a:noFill/>
        </p:spPr>
        <p:txBody>
          <a:bodyPr wrap="none" rtlCol="0">
            <a:spAutoFit/>
          </a:bodyPr>
          <a:lstStyle/>
          <a:p>
            <a:r>
              <a:rPr lang="en-US" dirty="0" smtClean="0"/>
              <a:t>B</a:t>
            </a:r>
            <a:endParaRPr lang="en-US" dirty="0"/>
          </a:p>
        </p:txBody>
      </p:sp>
      <p:sp>
        <p:nvSpPr>
          <p:cNvPr id="11" name="TextBox 10"/>
          <p:cNvSpPr txBox="1"/>
          <p:nvPr/>
        </p:nvSpPr>
        <p:spPr>
          <a:xfrm>
            <a:off x="8001000" y="4953000"/>
            <a:ext cx="318229" cy="369332"/>
          </a:xfrm>
          <a:prstGeom prst="rect">
            <a:avLst/>
          </a:prstGeom>
          <a:noFill/>
        </p:spPr>
        <p:txBody>
          <a:bodyPr wrap="none" rtlCol="0">
            <a:spAutoFit/>
          </a:bodyPr>
          <a:lstStyle/>
          <a:p>
            <a:r>
              <a:rPr lang="en-US" dirty="0" smtClean="0"/>
              <a:t>C</a:t>
            </a:r>
            <a:endParaRPr lang="en-US" dirty="0"/>
          </a:p>
        </p:txBody>
      </p:sp>
    </p:spTree>
    <p:extLst>
      <p:ext uri="{BB962C8B-B14F-4D97-AF65-F5344CB8AC3E}">
        <p14:creationId xmlns:p14="http://schemas.microsoft.com/office/powerpoint/2010/main" val="24126108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Sandstone interbedded with dolomite !</a:t>
            </a:r>
            <a:endParaRPr lang="en-US" sz="3200" dirty="0"/>
          </a:p>
        </p:txBody>
      </p:sp>
      <p:pic>
        <p:nvPicPr>
          <p:cNvPr id="4" name="image41.jpg"/>
          <p:cNvPicPr/>
          <p:nvPr/>
        </p:nvPicPr>
        <p:blipFill>
          <a:blip r:embed="rId3"/>
          <a:stretch>
            <a:fillRect/>
          </a:stretch>
        </p:blipFill>
        <p:spPr>
          <a:xfrm>
            <a:off x="152400" y="2819400"/>
            <a:ext cx="8310233" cy="2075782"/>
          </a:xfrm>
          <a:prstGeom prst="rect">
            <a:avLst/>
          </a:prstGeom>
        </p:spPr>
      </p:pic>
      <p:pic>
        <p:nvPicPr>
          <p:cNvPr id="5" name="Picture 2" descr="MARS_log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638958"/>
            <a:ext cx="685800" cy="380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p:cNvSpPr txBox="1"/>
          <p:nvPr/>
        </p:nvSpPr>
        <p:spPr>
          <a:xfrm>
            <a:off x="152400" y="4556628"/>
            <a:ext cx="1600200" cy="338554"/>
          </a:xfrm>
          <a:prstGeom prst="rect">
            <a:avLst/>
          </a:prstGeom>
          <a:solidFill>
            <a:schemeClr val="accent1">
              <a:alpha val="85000"/>
            </a:schemeClr>
          </a:solidFill>
        </p:spPr>
        <p:txBody>
          <a:bodyPr wrap="square" rtlCol="0">
            <a:spAutoFit/>
          </a:bodyPr>
          <a:lstStyle/>
          <a:p>
            <a:r>
              <a:rPr lang="en-US" sz="1600" b="1" dirty="0" smtClean="0">
                <a:solidFill>
                  <a:srgbClr val="FFFF00"/>
                </a:solidFill>
              </a:rPr>
              <a:t>Altamira Shale</a:t>
            </a:r>
            <a:endParaRPr lang="en-US" sz="1600" b="1" dirty="0">
              <a:solidFill>
                <a:srgbClr val="FFFF00"/>
              </a:solidFill>
            </a:endParaRPr>
          </a:p>
        </p:txBody>
      </p:sp>
      <p:sp>
        <p:nvSpPr>
          <p:cNvPr id="7" name="TextBox 6"/>
          <p:cNvSpPr txBox="1"/>
          <p:nvPr/>
        </p:nvSpPr>
        <p:spPr>
          <a:xfrm>
            <a:off x="2899694" y="4539751"/>
            <a:ext cx="1271245" cy="338554"/>
          </a:xfrm>
          <a:prstGeom prst="rect">
            <a:avLst/>
          </a:prstGeom>
          <a:solidFill>
            <a:schemeClr val="accent1">
              <a:alpha val="75000"/>
            </a:schemeClr>
          </a:solidFill>
        </p:spPr>
        <p:txBody>
          <a:bodyPr wrap="none" rtlCol="0">
            <a:spAutoFit/>
          </a:bodyPr>
          <a:lstStyle/>
          <a:p>
            <a:r>
              <a:rPr lang="en-US" sz="1600" b="1" dirty="0" smtClean="0">
                <a:solidFill>
                  <a:srgbClr val="FFFF00"/>
                </a:solidFill>
              </a:rPr>
              <a:t>Point Fermin</a:t>
            </a:r>
            <a:endParaRPr lang="en-US" sz="1600" b="1" dirty="0">
              <a:solidFill>
                <a:srgbClr val="FFFF00"/>
              </a:solidFill>
            </a:endParaRPr>
          </a:p>
        </p:txBody>
      </p:sp>
      <p:sp>
        <p:nvSpPr>
          <p:cNvPr id="8" name="TextBox 7"/>
          <p:cNvSpPr txBox="1"/>
          <p:nvPr/>
        </p:nvSpPr>
        <p:spPr>
          <a:xfrm>
            <a:off x="5715000" y="4548142"/>
            <a:ext cx="1600200" cy="338554"/>
          </a:xfrm>
          <a:prstGeom prst="rect">
            <a:avLst/>
          </a:prstGeom>
          <a:solidFill>
            <a:schemeClr val="accent1">
              <a:alpha val="85000"/>
            </a:schemeClr>
          </a:solidFill>
        </p:spPr>
        <p:txBody>
          <a:bodyPr wrap="square" rtlCol="0">
            <a:spAutoFit/>
          </a:bodyPr>
          <a:lstStyle/>
          <a:p>
            <a:r>
              <a:rPr lang="en-US" sz="1600" b="1" dirty="0" smtClean="0">
                <a:solidFill>
                  <a:srgbClr val="FFFF00"/>
                </a:solidFill>
              </a:rPr>
              <a:t>Point Fermin</a:t>
            </a:r>
            <a:endParaRPr lang="en-US" sz="1600" b="1" dirty="0">
              <a:solidFill>
                <a:srgbClr val="FFFF00"/>
              </a:solidFill>
            </a:endParaRPr>
          </a:p>
        </p:txBody>
      </p:sp>
      <p:sp>
        <p:nvSpPr>
          <p:cNvPr id="9" name="Footer Placeholder 2"/>
          <p:cNvSpPr>
            <a:spLocks noGrp="1"/>
          </p:cNvSpPr>
          <p:nvPr>
            <p:ph type="ftr" sz="quarter" idx="11"/>
          </p:nvPr>
        </p:nvSpPr>
        <p:spPr>
          <a:xfrm rot="16200000">
            <a:off x="6069366" y="2541236"/>
            <a:ext cx="5410202" cy="480131"/>
          </a:xfrm>
        </p:spPr>
        <p:txBody>
          <a:bodyPr/>
          <a:lstStyle/>
          <a:p>
            <a:r>
              <a:rPr lang="en-US" sz="2000" dirty="0" smtClean="0"/>
              <a:t>Long Beach MARS Project</a:t>
            </a:r>
            <a:r>
              <a:rPr lang="en-US" dirty="0" smtClean="0"/>
              <a:t>: </a:t>
            </a:r>
            <a:r>
              <a:rPr lang="en-US" sz="1400" dirty="0" smtClean="0"/>
              <a:t>Monterey and Related  Sediments</a:t>
            </a:r>
            <a:endParaRPr lang="en-US" sz="1400" dirty="0"/>
          </a:p>
        </p:txBody>
      </p:sp>
    </p:spTree>
    <p:extLst>
      <p:ext uri="{BB962C8B-B14F-4D97-AF65-F5344CB8AC3E}">
        <p14:creationId xmlns:p14="http://schemas.microsoft.com/office/powerpoint/2010/main" val="15406954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4184</TotalTime>
  <Words>2982</Words>
  <Application>Microsoft Macintosh PowerPoint</Application>
  <PresentationFormat>On-screen Show (4:3)</PresentationFormat>
  <Paragraphs>227</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Adjacency</vt:lpstr>
      <vt:lpstr>Heterogeneous oil saturation in submarine channel and adjacent facies, Monterey Formation, Point Fermin,  Palos Verdes Peninsula, California. </vt:lpstr>
      <vt:lpstr>Research Objectives</vt:lpstr>
      <vt:lpstr>Location</vt:lpstr>
      <vt:lpstr>PowerPoint Presentation</vt:lpstr>
      <vt:lpstr>Importance of Study</vt:lpstr>
      <vt:lpstr>Methods</vt:lpstr>
      <vt:lpstr>Stratigraphy &amp; Lithofacies</vt:lpstr>
      <vt:lpstr>Sample locations and map</vt:lpstr>
      <vt:lpstr>Sandstone interbedded with dolomite !</vt:lpstr>
      <vt:lpstr>Sandy dolomite thin sections</vt:lpstr>
      <vt:lpstr>Sponge spicules in sandy dolomite</vt:lpstr>
      <vt:lpstr>Conventional core analysis</vt:lpstr>
      <vt:lpstr>Calculated Oil Volume in Rock          -more important than Soil</vt:lpstr>
      <vt:lpstr>Question 1</vt:lpstr>
      <vt:lpstr>Sandstone provenance </vt:lpstr>
      <vt:lpstr>PowerPoint Presentation</vt:lpstr>
      <vt:lpstr>PowerPoint Presentation</vt:lpstr>
      <vt:lpstr>Submarine channel diagram</vt:lpstr>
      <vt:lpstr>Point Fermin samples relation to lateral position with respect to channel margin</vt:lpstr>
      <vt:lpstr>Question 2</vt:lpstr>
      <vt:lpstr>Grain size</vt:lpstr>
      <vt:lpstr>PowerPoint Presentation</vt:lpstr>
      <vt:lpstr>PowerPoint Presentation</vt:lpstr>
      <vt:lpstr>Question 3</vt:lpstr>
      <vt:lpstr>Dolomite cement</vt:lpstr>
      <vt:lpstr>Rhombohedral dolomite and oil</vt:lpstr>
      <vt:lpstr>Hydrocarbon nuclei</vt:lpstr>
      <vt:lpstr>Altamira Shale diagenesis</vt:lpstr>
      <vt:lpstr>PowerPoint Presentation</vt:lpstr>
      <vt:lpstr>Intra Granular Volume</vt:lpstr>
      <vt:lpstr>PowerPoint Presentation</vt:lpstr>
      <vt:lpstr>Diagenesis History Diagram</vt:lpstr>
      <vt:lpstr>Conclusions</vt:lpstr>
      <vt:lpstr>Thank you   and appreciate your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Nawaf</dc:creator>
  <cp:lastModifiedBy>Richard Behl</cp:lastModifiedBy>
  <cp:revision>204</cp:revision>
  <dcterms:created xsi:type="dcterms:W3CDTF">2012-05-21T13:43:53Z</dcterms:created>
  <dcterms:modified xsi:type="dcterms:W3CDTF">2013-10-05T16:16:01Z</dcterms:modified>
</cp:coreProperties>
</file>