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3" r:id="rId1"/>
  </p:sldMasterIdLst>
  <p:notesMasterIdLst>
    <p:notesMasterId r:id="rId57"/>
  </p:notesMasterIdLst>
  <p:handoutMasterIdLst>
    <p:handoutMasterId r:id="rId58"/>
  </p:handoutMasterIdLst>
  <p:sldIdLst>
    <p:sldId id="337" r:id="rId2"/>
    <p:sldId id="285" r:id="rId3"/>
    <p:sldId id="294" r:id="rId4"/>
    <p:sldId id="301" r:id="rId5"/>
    <p:sldId id="341" r:id="rId6"/>
    <p:sldId id="300" r:id="rId7"/>
    <p:sldId id="298" r:id="rId8"/>
    <p:sldId id="348" r:id="rId9"/>
    <p:sldId id="347" r:id="rId10"/>
    <p:sldId id="349" r:id="rId11"/>
    <p:sldId id="350" r:id="rId12"/>
    <p:sldId id="351" r:id="rId13"/>
    <p:sldId id="357" r:id="rId14"/>
    <p:sldId id="358" r:id="rId15"/>
    <p:sldId id="359" r:id="rId16"/>
    <p:sldId id="321" r:id="rId17"/>
    <p:sldId id="314" r:id="rId18"/>
    <p:sldId id="380" r:id="rId19"/>
    <p:sldId id="313" r:id="rId20"/>
    <p:sldId id="315" r:id="rId21"/>
    <p:sldId id="317" r:id="rId22"/>
    <p:sldId id="318" r:id="rId23"/>
    <p:sldId id="381" r:id="rId24"/>
    <p:sldId id="319" r:id="rId25"/>
    <p:sldId id="320" r:id="rId26"/>
    <p:sldId id="355" r:id="rId27"/>
    <p:sldId id="307" r:id="rId28"/>
    <p:sldId id="374" r:id="rId29"/>
    <p:sldId id="310" r:id="rId30"/>
    <p:sldId id="368" r:id="rId31"/>
    <p:sldId id="327" r:id="rId32"/>
    <p:sldId id="343" r:id="rId33"/>
    <p:sldId id="324" r:id="rId34"/>
    <p:sldId id="390" r:id="rId35"/>
    <p:sldId id="325" r:id="rId36"/>
    <p:sldId id="353" r:id="rId37"/>
    <p:sldId id="332" r:id="rId38"/>
    <p:sldId id="386" r:id="rId39"/>
    <p:sldId id="384" r:id="rId40"/>
    <p:sldId id="361" r:id="rId41"/>
    <p:sldId id="369" r:id="rId42"/>
    <p:sldId id="389" r:id="rId43"/>
    <p:sldId id="388" r:id="rId44"/>
    <p:sldId id="366" r:id="rId45"/>
    <p:sldId id="365" r:id="rId46"/>
    <p:sldId id="335" r:id="rId47"/>
    <p:sldId id="372" r:id="rId48"/>
    <p:sldId id="377" r:id="rId49"/>
    <p:sldId id="376" r:id="rId50"/>
    <p:sldId id="331" r:id="rId51"/>
    <p:sldId id="378" r:id="rId52"/>
    <p:sldId id="373" r:id="rId53"/>
    <p:sldId id="379" r:id="rId54"/>
    <p:sldId id="290" r:id="rId55"/>
    <p:sldId id="391"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bw"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390" autoAdjust="0"/>
  </p:normalViewPr>
  <p:slideViewPr>
    <p:cSldViewPr snapToGrid="0" snapToObjects="1">
      <p:cViewPr varScale="1">
        <p:scale>
          <a:sx n="84" d="100"/>
          <a:sy n="84" d="100"/>
        </p:scale>
        <p:origin x="-150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9" d="100"/>
          <a:sy n="79" d="100"/>
        </p:scale>
        <p:origin x="-310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6EBFDB3-C421-1440-86F7-13C33940E7BB}" type="datetimeFigureOut">
              <a:rPr lang="en-US" smtClean="0"/>
              <a:t>11/3/13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B77CB18-76A2-304D-BB0A-694A75B97273}" type="slidenum">
              <a:rPr lang="en-US" smtClean="0"/>
              <a:t>‹#›</a:t>
            </a:fld>
            <a:endParaRPr lang="en-US"/>
          </a:p>
        </p:txBody>
      </p:sp>
    </p:spTree>
    <p:extLst>
      <p:ext uri="{BB962C8B-B14F-4D97-AF65-F5344CB8AC3E}">
        <p14:creationId xmlns:p14="http://schemas.microsoft.com/office/powerpoint/2010/main" val="722779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420CCE-6DE6-1D43-BECA-18CC16EB53A2}" type="datetimeFigureOut">
              <a:rPr lang="en-US" smtClean="0"/>
              <a:t>11/3/13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439F25-6975-3645-8E66-C0EB9A435F0B}" type="slidenum">
              <a:rPr lang="en-US" smtClean="0"/>
              <a:t>‹#›</a:t>
            </a:fld>
            <a:endParaRPr lang="en-US"/>
          </a:p>
        </p:txBody>
      </p:sp>
    </p:spTree>
    <p:extLst>
      <p:ext uri="{BB962C8B-B14F-4D97-AF65-F5344CB8AC3E}">
        <p14:creationId xmlns:p14="http://schemas.microsoft.com/office/powerpoint/2010/main" val="25585691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my name is Annie Mosher and</a:t>
            </a:r>
            <a:r>
              <a:rPr lang="en-US" baseline="0" dirty="0" smtClean="0"/>
              <a:t> today I’m going to share the results of my masters thesis with you which was a </a:t>
            </a:r>
            <a:r>
              <a:rPr lang="en-US" baseline="0" dirty="0" err="1" smtClean="0"/>
              <a:t>lithologic</a:t>
            </a:r>
            <a:r>
              <a:rPr lang="en-US" baseline="0" dirty="0" smtClean="0"/>
              <a:t> characterization of the Monterey at Chico Martinez Creek.  I’m sure many of you who have worked in the SJ basin have either been out to this section or at least heard of it. </a:t>
            </a:r>
            <a:endParaRPr lang="en-US" dirty="0" smtClean="0"/>
          </a:p>
        </p:txBody>
      </p:sp>
      <p:sp>
        <p:nvSpPr>
          <p:cNvPr id="4" name="Slide Number Placeholder 3"/>
          <p:cNvSpPr>
            <a:spLocks noGrp="1"/>
          </p:cNvSpPr>
          <p:nvPr>
            <p:ph type="sldNum" sz="quarter" idx="10"/>
          </p:nvPr>
        </p:nvSpPr>
        <p:spPr/>
        <p:txBody>
          <a:bodyPr/>
          <a:lstStyle/>
          <a:p>
            <a:fld id="{70439F25-6975-3645-8E66-C0EB9A435F0B}" type="slidenum">
              <a:rPr lang="en-US" smtClean="0"/>
              <a:t>1</a:t>
            </a:fld>
            <a:endParaRPr lang="en-US"/>
          </a:p>
        </p:txBody>
      </p:sp>
    </p:spTree>
    <p:extLst>
      <p:ext uri="{BB962C8B-B14F-4D97-AF65-F5344CB8AC3E}">
        <p14:creationId xmlns:p14="http://schemas.microsoft.com/office/powerpoint/2010/main" val="2255773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fact this is the most detailed description found in the literature and again this was a very small section that was incorporated into a larger study on the SJ basin. </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10</a:t>
            </a:fld>
            <a:endParaRPr lang="en-US"/>
          </a:p>
        </p:txBody>
      </p:sp>
    </p:spTree>
    <p:extLst>
      <p:ext uri="{BB962C8B-B14F-4D97-AF65-F5344CB8AC3E}">
        <p14:creationId xmlns:p14="http://schemas.microsoft.com/office/powerpoint/2010/main" val="610896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a:cs typeface="Arial"/>
              </a:rPr>
              <a:t>Proprietary studies mainly focused establishing biostratigraphy</a:t>
            </a:r>
            <a:r>
              <a:rPr lang="en-US" sz="1200" b="1" baseline="0" dirty="0" smtClean="0">
                <a:latin typeface="Arial"/>
                <a:cs typeface="Arial"/>
              </a:rPr>
              <a:t> </a:t>
            </a:r>
            <a:r>
              <a:rPr lang="en-US" sz="1200" b="0" baseline="0" dirty="0" smtClean="0">
                <a:latin typeface="Arial"/>
                <a:cs typeface="Arial"/>
              </a:rPr>
              <a:t>– for the purpose of subsurface correlation and in the case of Unocal also determining the timing of depositional events at CMC.</a:t>
            </a:r>
            <a:endParaRPr lang="en-US" sz="1200" b="1"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11</a:t>
            </a:fld>
            <a:endParaRPr lang="en-US"/>
          </a:p>
        </p:txBody>
      </p:sp>
    </p:spTree>
    <p:extLst>
      <p:ext uri="{BB962C8B-B14F-4D97-AF65-F5344CB8AC3E}">
        <p14:creationId xmlns:p14="http://schemas.microsoft.com/office/powerpoint/2010/main" val="610896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a:cs typeface="Arial"/>
              </a:rPr>
              <a:t>Detailed </a:t>
            </a:r>
            <a:r>
              <a:rPr lang="en-US" sz="1200" b="1" dirty="0" err="1" smtClean="0">
                <a:latin typeface="Arial"/>
                <a:cs typeface="Arial"/>
              </a:rPr>
              <a:t>lithostratigraphic</a:t>
            </a:r>
            <a:r>
              <a:rPr lang="en-US" sz="1200" b="1" dirty="0" smtClean="0">
                <a:latin typeface="Arial"/>
                <a:cs typeface="Arial"/>
              </a:rPr>
              <a:t> characterization-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Arial"/>
                <a:cs typeface="Arial"/>
              </a:rPr>
              <a:t>Achieved</a:t>
            </a:r>
            <a:r>
              <a:rPr lang="en-US" sz="1200" b="0" baseline="0" dirty="0" smtClean="0">
                <a:latin typeface="Arial"/>
                <a:cs typeface="Arial"/>
              </a:rPr>
              <a:t> through detailed </a:t>
            </a:r>
            <a:r>
              <a:rPr lang="en-US" sz="1200" b="0" baseline="0" dirty="0" err="1" smtClean="0">
                <a:latin typeface="Arial"/>
                <a:cs typeface="Arial"/>
              </a:rPr>
              <a:t>lithologic</a:t>
            </a:r>
            <a:r>
              <a:rPr lang="en-US" sz="1200" b="0" baseline="0" dirty="0" smtClean="0">
                <a:latin typeface="Arial"/>
                <a:cs typeface="Arial"/>
              </a:rPr>
              <a:t> descriptions, collection of spectral gamma-ray data which includes U, </a:t>
            </a:r>
            <a:r>
              <a:rPr lang="en-US" sz="1200" b="0" baseline="0" dirty="0" err="1" smtClean="0">
                <a:latin typeface="Arial"/>
                <a:cs typeface="Arial"/>
              </a:rPr>
              <a:t>Th</a:t>
            </a:r>
            <a:r>
              <a:rPr lang="en-US" sz="1200" b="0" baseline="0" dirty="0" smtClean="0">
                <a:latin typeface="Arial"/>
                <a:cs typeface="Arial"/>
              </a:rPr>
              <a:t> and K every 2 feet – a resolution that’s somewhat equivalent to industry-acquired subsurface logs (typically .5 to 1 foot).  This was done using a portable handheld unit loaned courtesy of </a:t>
            </a:r>
            <a:r>
              <a:rPr lang="en-US" sz="1200" b="0" baseline="0" dirty="0" err="1" smtClean="0">
                <a:latin typeface="Arial"/>
                <a:cs typeface="Arial"/>
              </a:rPr>
              <a:t>exxon</a:t>
            </a:r>
            <a:r>
              <a:rPr lang="en-US" sz="1200" b="0" baseline="0" dirty="0" smtClean="0">
                <a:latin typeface="Arial"/>
                <a:cs typeface="Arial"/>
              </a:rPr>
              <a:t> mobile. Subsurface correlations were done using total gamma-ray due to the lack of public spectral gamma-ray data.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a:cs typeface="Arial"/>
              </a:rPr>
              <a:t>Establish </a:t>
            </a:r>
            <a:r>
              <a:rPr lang="en-US" sz="1200" b="1" dirty="0" err="1" smtClean="0">
                <a:latin typeface="Arial"/>
                <a:cs typeface="Arial"/>
              </a:rPr>
              <a:t>chronostratigraphic</a:t>
            </a:r>
            <a:r>
              <a:rPr lang="en-US" sz="1200" b="1" dirty="0" smtClean="0">
                <a:latin typeface="Arial"/>
                <a:cs typeface="Arial"/>
              </a:rPr>
              <a:t> framework-</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Arial"/>
                <a:cs typeface="Arial"/>
              </a:rPr>
              <a:t>Done</a:t>
            </a:r>
            <a:r>
              <a:rPr lang="en-US" sz="1200" b="0" baseline="0" dirty="0" smtClean="0">
                <a:latin typeface="Arial"/>
                <a:cs typeface="Arial"/>
              </a:rPr>
              <a:t> by incorporating previously acquired industry data into the measured section and by acquisition of new </a:t>
            </a:r>
            <a:r>
              <a:rPr lang="en-US" sz="1200" b="0" baseline="0" dirty="0" err="1" smtClean="0">
                <a:latin typeface="Arial"/>
                <a:cs typeface="Arial"/>
              </a:rPr>
              <a:t>paleomagnetic</a:t>
            </a:r>
            <a:r>
              <a:rPr lang="en-US" sz="1200" b="0" baseline="0" dirty="0" smtClean="0">
                <a:latin typeface="Arial"/>
                <a:cs typeface="Arial"/>
              </a:rPr>
              <a:t> data.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a:cs typeface="Arial"/>
              </a:rPr>
              <a:t>Identify changes in linear sediment</a:t>
            </a:r>
            <a:r>
              <a:rPr lang="en-US" sz="1200" b="1" baseline="0" dirty="0" smtClean="0">
                <a:latin typeface="Arial"/>
                <a:cs typeface="Arial"/>
              </a:rPr>
              <a:t> accumulation rates</a:t>
            </a:r>
            <a:endParaRPr lang="en-US" sz="1200" b="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Arial"/>
                <a:cs typeface="Arial"/>
              </a:rPr>
              <a:t>With that said, now I’m going to launch into</a:t>
            </a:r>
            <a:r>
              <a:rPr lang="en-US" sz="1200" b="0" baseline="0" dirty="0" smtClean="0">
                <a:latin typeface="Arial"/>
                <a:cs typeface="Arial"/>
              </a:rPr>
              <a:t> the results of this study</a:t>
            </a:r>
            <a:endParaRPr lang="en-US" sz="1200" b="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Arial"/>
                <a:cs typeface="Arial"/>
              </a:rPr>
              <a:t>----- Meeting Notes (10/9/13 12:02)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Arial"/>
                <a:cs typeface="Arial"/>
              </a:rPr>
              <a:t>these rates were determined using the biostratigraphic and paleomagnetic data</a:t>
            </a:r>
          </a:p>
        </p:txBody>
      </p:sp>
      <p:sp>
        <p:nvSpPr>
          <p:cNvPr id="4" name="Slide Number Placeholder 3"/>
          <p:cNvSpPr>
            <a:spLocks noGrp="1"/>
          </p:cNvSpPr>
          <p:nvPr>
            <p:ph type="sldNum" sz="quarter" idx="10"/>
          </p:nvPr>
        </p:nvSpPr>
        <p:spPr/>
        <p:txBody>
          <a:bodyPr/>
          <a:lstStyle/>
          <a:p>
            <a:fld id="{70439F25-6975-3645-8E66-C0EB9A435F0B}" type="slidenum">
              <a:rPr lang="en-US" smtClean="0"/>
              <a:t>12</a:t>
            </a:fld>
            <a:endParaRPr lang="en-US"/>
          </a:p>
        </p:txBody>
      </p:sp>
    </p:spTree>
    <p:extLst>
      <p:ext uri="{BB962C8B-B14F-4D97-AF65-F5344CB8AC3E}">
        <p14:creationId xmlns:p14="http://schemas.microsoft.com/office/powerpoint/2010/main" val="941842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Rick</a:t>
            </a:r>
            <a:r>
              <a:rPr lang="en-US" baseline="0" dirty="0" smtClean="0"/>
              <a:t> and I first visited this field area we were pretty disappointed in the lack of exposed outcrop and it was questionable as to whether or not this study was going to be possible.  Segmented and patchy exposure would make subsurface correlations and changes in lithology very difficult to identify. </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13</a:t>
            </a:fld>
            <a:endParaRPr lang="en-US"/>
          </a:p>
        </p:txBody>
      </p:sp>
    </p:spTree>
    <p:extLst>
      <p:ext uri="{BB962C8B-B14F-4D97-AF65-F5344CB8AC3E}">
        <p14:creationId xmlns:p14="http://schemas.microsoft.com/office/powerpoint/2010/main" val="2224006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reviewing the biostratigraphy data that</a:t>
            </a:r>
            <a:r>
              <a:rPr lang="en-US" baseline="0" dirty="0" smtClean="0"/>
              <a:t> shell collected in the 30s we noticed that the data was collected along trenches, but were again disappointed when we found that these had either been backfilled or naturally </a:t>
            </a:r>
            <a:r>
              <a:rPr lang="en-US" baseline="0" dirty="0" err="1" smtClean="0"/>
              <a:t>infilled</a:t>
            </a:r>
            <a:r>
              <a:rPr lang="en-US" baseline="0" dirty="0" smtClean="0"/>
              <a:t> with sediment over time. </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14</a:t>
            </a:fld>
            <a:endParaRPr lang="en-US"/>
          </a:p>
        </p:txBody>
      </p:sp>
    </p:spTree>
    <p:extLst>
      <p:ext uri="{BB962C8B-B14F-4D97-AF65-F5344CB8AC3E}">
        <p14:creationId xmlns:p14="http://schemas.microsoft.com/office/powerpoint/2010/main" val="899447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getting consent from the landowner and evaluating costs, we</a:t>
            </a:r>
            <a:r>
              <a:rPr lang="en-US" baseline="0" dirty="0" smtClean="0"/>
              <a:t> decided to go in with a backhoe and re-excavate some of these trenches.  However many of these trenched intervals could not be re-excavated because they were on state owned BLM land where land disturbance was prohibited. </a:t>
            </a:r>
          </a:p>
          <a:p>
            <a:r>
              <a:rPr lang="en-US" baseline="0" dirty="0" smtClean="0"/>
              <a:t>----- Meeting Notes (10/9/13 12:02) -----</a:t>
            </a:r>
          </a:p>
          <a:p>
            <a:r>
              <a:rPr lang="en-US" baseline="0" dirty="0" smtClean="0"/>
              <a:t>Image of trench excavation in action!</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15</a:t>
            </a:fld>
            <a:endParaRPr lang="en-US"/>
          </a:p>
        </p:txBody>
      </p:sp>
    </p:spTree>
    <p:extLst>
      <p:ext uri="{BB962C8B-B14F-4D97-AF65-F5344CB8AC3E}">
        <p14:creationId xmlns:p14="http://schemas.microsoft.com/office/powerpoint/2010/main" val="1063733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2400 stratigraphic</a:t>
            </a:r>
            <a:r>
              <a:rPr lang="en-US" baseline="0" dirty="0" smtClean="0"/>
              <a:t> feet of trenches were re-excavated or newly unearthed</a:t>
            </a:r>
            <a:endParaRPr lang="en-US" dirty="0" smtClean="0"/>
          </a:p>
          <a:p>
            <a:r>
              <a:rPr lang="en-US" dirty="0" smtClean="0"/>
              <a:t>Took</a:t>
            </a:r>
            <a:r>
              <a:rPr lang="en-US" baseline="0" dirty="0" smtClean="0"/>
              <a:t> data coverage from </a:t>
            </a:r>
            <a:r>
              <a:rPr lang="en-US" baseline="0" dirty="0" err="1" smtClean="0"/>
              <a:t>approx</a:t>
            </a:r>
            <a:r>
              <a:rPr lang="en-US" baseline="0" dirty="0" smtClean="0"/>
              <a:t> patchy 30% to 60% with some intervals being more that 1000 consecutive feet of exposure</a:t>
            </a:r>
          </a:p>
          <a:p>
            <a:r>
              <a:rPr lang="en-US" baseline="0" dirty="0" smtClean="0"/>
              <a:t>This project and the interpretations made would not be possible without these trenches</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16</a:t>
            </a:fld>
            <a:endParaRPr lang="en-US"/>
          </a:p>
        </p:txBody>
      </p:sp>
    </p:spTree>
    <p:extLst>
      <p:ext uri="{BB962C8B-B14F-4D97-AF65-F5344CB8AC3E}">
        <p14:creationId xmlns:p14="http://schemas.microsoft.com/office/powerpoint/2010/main" val="319027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 compilation of all my data in one figure </a:t>
            </a:r>
            <a:endParaRPr lang="en-US" dirty="0" smtClean="0"/>
          </a:p>
          <a:p>
            <a:r>
              <a:rPr lang="en-US" baseline="0" dirty="0" smtClean="0"/>
              <a:t>from left to right the total length of the Monterey Formation and each Monterey member at CMC, a weathering profile showing general lithology, Total API gamma and the spectral breakdown of Potassium (blue), Thorium (green) and Uranium (red).  </a:t>
            </a:r>
          </a:p>
          <a:p>
            <a:r>
              <a:rPr lang="en-US" baseline="0" dirty="0" smtClean="0"/>
              <a:t>The total API was calculated from the spectral gamma using the following formula.  </a:t>
            </a:r>
          </a:p>
          <a:p>
            <a:r>
              <a:rPr lang="en-US" baseline="0" dirty="0" smtClean="0"/>
              <a:t>A more detailed surface </a:t>
            </a:r>
            <a:r>
              <a:rPr lang="en-US" baseline="0" dirty="0" err="1" smtClean="0"/>
              <a:t>mudlog</a:t>
            </a:r>
            <a:r>
              <a:rPr lang="en-US" baseline="0" dirty="0" smtClean="0"/>
              <a:t> is going to be made available with a 5ft </a:t>
            </a:r>
            <a:r>
              <a:rPr lang="en-US" baseline="0" dirty="0" err="1" smtClean="0"/>
              <a:t>lithologic</a:t>
            </a:r>
            <a:r>
              <a:rPr lang="en-US" baseline="0" dirty="0" smtClean="0"/>
              <a:t> breakdown and detailed descriptions in PDF and LAS format. </a:t>
            </a:r>
          </a:p>
          <a:p>
            <a:r>
              <a:rPr lang="en-US" baseline="0" dirty="0" smtClean="0"/>
              <a:t>----- Meeting Notes (10/9/13 12:02) -----</a:t>
            </a:r>
          </a:p>
          <a:p>
            <a:r>
              <a:rPr lang="en-US" baseline="0" dirty="0" smtClean="0"/>
              <a:t>The final compilation of all the data in one illustration</a:t>
            </a:r>
          </a:p>
          <a:p>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17</a:t>
            </a:fld>
            <a:endParaRPr lang="en-US"/>
          </a:p>
        </p:txBody>
      </p:sp>
    </p:spTree>
    <p:extLst>
      <p:ext uri="{BB962C8B-B14F-4D97-AF65-F5344CB8AC3E}">
        <p14:creationId xmlns:p14="http://schemas.microsoft.com/office/powerpoint/2010/main" val="2220207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lithology</a:t>
            </a:r>
            <a:r>
              <a:rPr lang="en-US" baseline="0" dirty="0" smtClean="0"/>
              <a:t> at CMC creek was previously broken down into 4 members.  In this study, I further subdivided into 7 distinctive </a:t>
            </a:r>
            <a:r>
              <a:rPr lang="en-US" baseline="0" dirty="0" err="1" smtClean="0"/>
              <a:t>lithofacies</a:t>
            </a:r>
            <a:r>
              <a:rPr lang="en-US" baseline="0" dirty="0" smtClean="0"/>
              <a:t> which I’ll take you through briefly in a moment.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a:t>
            </a:r>
            <a:r>
              <a:rPr lang="en-US" baseline="0" dirty="0" err="1" smtClean="0"/>
              <a:t>lithofacies</a:t>
            </a:r>
            <a:r>
              <a:rPr lang="en-US" baseline="0" dirty="0" smtClean="0"/>
              <a:t> I’m about to describe are the characteristic or distinctive </a:t>
            </a:r>
            <a:r>
              <a:rPr lang="en-US" baseline="0" dirty="0" err="1" smtClean="0"/>
              <a:t>lithologies</a:t>
            </a:r>
            <a:r>
              <a:rPr lang="en-US" baseline="0" dirty="0" smtClean="0"/>
              <a:t> within these units but these contain other types of rocks as well</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a:t>
            </a:r>
            <a:r>
              <a:rPr lang="en-US" baseline="0" dirty="0" err="1" smtClean="0"/>
              <a:t>lithologic</a:t>
            </a:r>
            <a:r>
              <a:rPr lang="en-US" baseline="0" dirty="0" smtClean="0"/>
              <a:t> characterization was based on a combination of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Field documented lithology every 2 feet – this was basically documented as gamma-ray readings were collected.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Microscope analysis of 10-foot composite samples – these were collected in the field and then analyzed for more detailed characteristics such as carbonate content and the presence of visible grains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XRD on a limited number of samples to identify mineralogy and FTIR also for mineralogy but is especially useful in identifying clays.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unique log character</a:t>
            </a:r>
          </a:p>
          <a:p>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18</a:t>
            </a:fld>
            <a:endParaRPr lang="en-US"/>
          </a:p>
        </p:txBody>
      </p:sp>
    </p:spTree>
    <p:extLst>
      <p:ext uri="{BB962C8B-B14F-4D97-AF65-F5344CB8AC3E}">
        <p14:creationId xmlns:p14="http://schemas.microsoft.com/office/powerpoint/2010/main" val="2773609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(10/9/13 12:02) -----</a:t>
            </a:r>
          </a:p>
          <a:p>
            <a:r>
              <a:rPr lang="en-US" dirty="0"/>
              <a:t>So I'm going to take you through these in ascending age order starting from the oldest deposits and work my way up. </a:t>
            </a:r>
          </a:p>
        </p:txBody>
      </p:sp>
      <p:sp>
        <p:nvSpPr>
          <p:cNvPr id="4" name="Slide Number Placeholder 3"/>
          <p:cNvSpPr>
            <a:spLocks noGrp="1"/>
          </p:cNvSpPr>
          <p:nvPr>
            <p:ph type="sldNum" sz="quarter" idx="10"/>
          </p:nvPr>
        </p:nvSpPr>
        <p:spPr/>
        <p:txBody>
          <a:bodyPr/>
          <a:lstStyle/>
          <a:p>
            <a:fld id="{70439F25-6975-3645-8E66-C0EB9A435F0B}" type="slidenum">
              <a:rPr lang="en-US" smtClean="0"/>
              <a:t>19</a:t>
            </a:fld>
            <a:endParaRPr lang="en-US"/>
          </a:p>
        </p:txBody>
      </p:sp>
    </p:spTree>
    <p:extLst>
      <p:ext uri="{BB962C8B-B14F-4D97-AF65-F5344CB8AC3E}">
        <p14:creationId xmlns:p14="http://schemas.microsoft.com/office/powerpoint/2010/main" val="3979666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excited to say I’m starting a full time position with occidental petroleum next week</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2</a:t>
            </a:fld>
            <a:endParaRPr lang="en-US"/>
          </a:p>
        </p:txBody>
      </p:sp>
    </p:spTree>
    <p:extLst>
      <p:ext uri="{BB962C8B-B14F-4D97-AF65-F5344CB8AC3E}">
        <p14:creationId xmlns:p14="http://schemas.microsoft.com/office/powerpoint/2010/main" val="2425309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err="1" smtClean="0"/>
              <a:t>claystone</a:t>
            </a:r>
            <a:r>
              <a:rPr lang="en-US" dirty="0" smtClean="0"/>
              <a:t> is mostly composed</a:t>
            </a:r>
            <a:r>
              <a:rPr lang="en-US" baseline="0" dirty="0" smtClean="0"/>
              <a:t> of detrital quartz and muscovite with </a:t>
            </a:r>
            <a:r>
              <a:rPr lang="en-US" baseline="0" dirty="0" err="1" smtClean="0"/>
              <a:t>illitic</a:t>
            </a:r>
            <a:r>
              <a:rPr lang="en-US" baseline="0" dirty="0" smtClean="0"/>
              <a:t> clays</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20</a:t>
            </a:fld>
            <a:endParaRPr lang="en-US"/>
          </a:p>
        </p:txBody>
      </p:sp>
    </p:spTree>
    <p:extLst>
      <p:ext uri="{BB962C8B-B14F-4D97-AF65-F5344CB8AC3E}">
        <p14:creationId xmlns:p14="http://schemas.microsoft.com/office/powerpoint/2010/main" val="616913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aseline="0" dirty="0" err="1" smtClean="0"/>
              <a:t>phosphatic</a:t>
            </a:r>
            <a:r>
              <a:rPr lang="en-US" baseline="0" dirty="0" smtClean="0"/>
              <a:t> shale is characteristic of the lower McDonald</a:t>
            </a:r>
          </a:p>
          <a:p>
            <a:r>
              <a:rPr lang="en-US" baseline="0" dirty="0" smtClean="0"/>
              <a:t>Within interval abundance of </a:t>
            </a:r>
            <a:r>
              <a:rPr lang="en-US" baseline="0" dirty="0" err="1" smtClean="0"/>
              <a:t>dolostone</a:t>
            </a:r>
            <a:r>
              <a:rPr lang="en-US" baseline="0" dirty="0" smtClean="0"/>
              <a:t> beds</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21</a:t>
            </a:fld>
            <a:endParaRPr lang="en-US"/>
          </a:p>
        </p:txBody>
      </p:sp>
    </p:spTree>
    <p:extLst>
      <p:ext uri="{BB962C8B-B14F-4D97-AF65-F5344CB8AC3E}">
        <p14:creationId xmlns:p14="http://schemas.microsoft.com/office/powerpoint/2010/main" val="2363910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in the upper McDonald the lithology</a:t>
            </a:r>
            <a:r>
              <a:rPr lang="en-US" baseline="0" dirty="0" smtClean="0"/>
              <a:t> become more siliceous and this continues into the Antelope.  This calcareous siliceous and siliceous shale package combined is over 3500’ thick, making it the dominant lithology in the CMC section</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22</a:t>
            </a:fld>
            <a:endParaRPr lang="en-US"/>
          </a:p>
        </p:txBody>
      </p:sp>
    </p:spTree>
    <p:extLst>
      <p:ext uri="{BB962C8B-B14F-4D97-AF65-F5344CB8AC3E}">
        <p14:creationId xmlns:p14="http://schemas.microsoft.com/office/powerpoint/2010/main" val="4088583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characteristic feature is sandstone it makes up only</a:t>
            </a:r>
            <a:r>
              <a:rPr lang="en-US" baseline="0" dirty="0" smtClean="0"/>
              <a:t> about 20% of interval – </a:t>
            </a:r>
            <a:r>
              <a:rPr lang="en-US" baseline="0" dirty="0" err="1" smtClean="0"/>
              <a:t>interbedded</a:t>
            </a:r>
            <a:r>
              <a:rPr lang="en-US" baseline="0" dirty="0" smtClean="0"/>
              <a:t> with siliceous shale and </a:t>
            </a:r>
            <a:r>
              <a:rPr lang="en-US" baseline="0" dirty="0" err="1" smtClean="0"/>
              <a:t>porcelanite</a:t>
            </a:r>
            <a:r>
              <a:rPr lang="en-US" baseline="0" smtClean="0"/>
              <a:t>. </a:t>
            </a:r>
            <a:endParaRPr lang="en-US"/>
          </a:p>
        </p:txBody>
      </p:sp>
      <p:sp>
        <p:nvSpPr>
          <p:cNvPr id="4" name="Slide Number Placeholder 3"/>
          <p:cNvSpPr>
            <a:spLocks noGrp="1"/>
          </p:cNvSpPr>
          <p:nvPr>
            <p:ph type="sldNum" sz="quarter" idx="10"/>
          </p:nvPr>
        </p:nvSpPr>
        <p:spPr/>
        <p:txBody>
          <a:bodyPr/>
          <a:lstStyle/>
          <a:p>
            <a:fld id="{70439F25-6975-3645-8E66-C0EB9A435F0B}" type="slidenum">
              <a:rPr lang="en-US" smtClean="0"/>
              <a:t>23</a:t>
            </a:fld>
            <a:endParaRPr lang="en-US"/>
          </a:p>
        </p:txBody>
      </p:sp>
    </p:spTree>
    <p:extLst>
      <p:ext uri="{BB962C8B-B14F-4D97-AF65-F5344CB8AC3E}">
        <p14:creationId xmlns:p14="http://schemas.microsoft.com/office/powerpoint/2010/main" val="1805606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be genetically equivalent to the Steven sands,</a:t>
            </a:r>
            <a:r>
              <a:rPr lang="en-US" baseline="0" dirty="0" smtClean="0"/>
              <a:t> a </a:t>
            </a:r>
            <a:r>
              <a:rPr lang="en-US" baseline="0" dirty="0" err="1" smtClean="0"/>
              <a:t>turbidite</a:t>
            </a:r>
            <a:r>
              <a:rPr lang="en-US" baseline="0" dirty="0" smtClean="0"/>
              <a:t> sand prevalent in the upper Antelope in the SJ basin </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24</a:t>
            </a:fld>
            <a:endParaRPr lang="en-US"/>
          </a:p>
        </p:txBody>
      </p:sp>
    </p:spTree>
    <p:extLst>
      <p:ext uri="{BB962C8B-B14F-4D97-AF65-F5344CB8AC3E}">
        <p14:creationId xmlns:p14="http://schemas.microsoft.com/office/powerpoint/2010/main" val="1805606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next phase of this project was to evaluate how the surface gamma-ray log correlated to the subsurface.  </a:t>
            </a:r>
            <a:r>
              <a:rPr lang="en-US" dirty="0" smtClean="0"/>
              <a:t>In an</a:t>
            </a:r>
            <a:r>
              <a:rPr lang="en-US" baseline="0" dirty="0" smtClean="0"/>
              <a:t> effort to fill more covered intervals of missing gamma-ray data the CMC profile was correlated with well USL 57-11.  If you follow this well along strike you can it pretty much starting drilling at the stratigraphic equivalent of the first trench which made data infill only possible from this part of the section west. </a:t>
            </a:r>
          </a:p>
          <a:p>
            <a:endParaRPr lang="en-US" baseline="0" dirty="0" smtClean="0"/>
          </a:p>
        </p:txBody>
      </p:sp>
      <p:sp>
        <p:nvSpPr>
          <p:cNvPr id="4" name="Slide Number Placeholder 3"/>
          <p:cNvSpPr>
            <a:spLocks noGrp="1"/>
          </p:cNvSpPr>
          <p:nvPr>
            <p:ph type="sldNum" sz="quarter" idx="10"/>
          </p:nvPr>
        </p:nvSpPr>
        <p:spPr/>
        <p:txBody>
          <a:bodyPr/>
          <a:lstStyle/>
          <a:p>
            <a:fld id="{70439F25-6975-3645-8E66-C0EB9A435F0B}" type="slidenum">
              <a:rPr lang="en-US" smtClean="0"/>
              <a:t>26</a:t>
            </a:fld>
            <a:endParaRPr lang="en-US"/>
          </a:p>
        </p:txBody>
      </p:sp>
    </p:spTree>
    <p:extLst>
      <p:ext uri="{BB962C8B-B14F-4D97-AF65-F5344CB8AC3E}">
        <p14:creationId xmlns:p14="http://schemas.microsoft.com/office/powerpoint/2010/main" val="312506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the left is my correlation with the USL-57-11 well data.  To the right you can see the gaps in the original gamma-ray profile now filled with the spliced data in red. </a:t>
            </a:r>
            <a:endParaRPr lang="en-US" dirty="0" smtClean="0"/>
          </a:p>
        </p:txBody>
      </p:sp>
      <p:sp>
        <p:nvSpPr>
          <p:cNvPr id="4" name="Slide Number Placeholder 3"/>
          <p:cNvSpPr>
            <a:spLocks noGrp="1"/>
          </p:cNvSpPr>
          <p:nvPr>
            <p:ph type="sldNum" sz="quarter" idx="10"/>
          </p:nvPr>
        </p:nvSpPr>
        <p:spPr/>
        <p:txBody>
          <a:bodyPr/>
          <a:lstStyle/>
          <a:p>
            <a:fld id="{70439F25-6975-3645-8E66-C0EB9A435F0B}" type="slidenum">
              <a:rPr lang="en-US" smtClean="0"/>
              <a:t>27</a:t>
            </a:fld>
            <a:endParaRPr lang="en-US"/>
          </a:p>
        </p:txBody>
      </p:sp>
    </p:spTree>
    <p:extLst>
      <p:ext uri="{BB962C8B-B14F-4D97-AF65-F5344CB8AC3E}">
        <p14:creationId xmlns:p14="http://schemas.microsoft.com/office/powerpoint/2010/main" val="324836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a map showing proximal oil fields relative to the CMC section</a:t>
            </a:r>
            <a:endParaRPr lang="en-US" dirty="0" smtClean="0"/>
          </a:p>
          <a:p>
            <a:r>
              <a:rPr lang="en-US" dirty="0" smtClean="0"/>
              <a:t>Data was correlated to the most</a:t>
            </a:r>
            <a:r>
              <a:rPr lang="en-US" baseline="0" dirty="0" smtClean="0"/>
              <a:t> proximal oil field – South </a:t>
            </a:r>
            <a:r>
              <a:rPr lang="en-US" baseline="0" dirty="0" err="1" smtClean="0"/>
              <a:t>Belridge</a:t>
            </a:r>
            <a:r>
              <a:rPr lang="en-US" baseline="0" dirty="0" smtClean="0"/>
              <a:t> and one well just north of CMC.  These locations were chosen as tie points because they likely lie within the same </a:t>
            </a:r>
            <a:r>
              <a:rPr lang="en-US" baseline="0" dirty="0" err="1" smtClean="0"/>
              <a:t>paleodepocenter</a:t>
            </a:r>
            <a:r>
              <a:rPr lang="en-US" baseline="0" dirty="0" smtClean="0"/>
              <a:t> as the CMC section and the stratigraphic thickness in these wells have not been structurally compromised. </a:t>
            </a:r>
          </a:p>
        </p:txBody>
      </p:sp>
      <p:sp>
        <p:nvSpPr>
          <p:cNvPr id="4" name="Slide Number Placeholder 3"/>
          <p:cNvSpPr>
            <a:spLocks noGrp="1"/>
          </p:cNvSpPr>
          <p:nvPr>
            <p:ph type="sldNum" sz="quarter" idx="10"/>
          </p:nvPr>
        </p:nvSpPr>
        <p:spPr/>
        <p:txBody>
          <a:bodyPr/>
          <a:lstStyle/>
          <a:p>
            <a:fld id="{70439F25-6975-3645-8E66-C0EB9A435F0B}" type="slidenum">
              <a:rPr lang="en-US" smtClean="0"/>
              <a:t>28</a:t>
            </a:fld>
            <a:endParaRPr lang="en-US"/>
          </a:p>
        </p:txBody>
      </p:sp>
    </p:spTree>
    <p:extLst>
      <p:ext uri="{BB962C8B-B14F-4D97-AF65-F5344CB8AC3E}">
        <p14:creationId xmlns:p14="http://schemas.microsoft.com/office/powerpoint/2010/main" val="2642582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CMC was correlated</a:t>
            </a:r>
            <a:r>
              <a:rPr lang="en-US" baseline="0" dirty="0" smtClean="0"/>
              <a:t> to two wells, </a:t>
            </a:r>
            <a:r>
              <a:rPr lang="en-US" dirty="0" smtClean="0"/>
              <a:t>Bacon #1 located 3.5 miles N and 51X-33ST located 4.5 miles NE. </a:t>
            </a:r>
          </a:p>
          <a:p>
            <a:endParaRPr lang="en-US" dirty="0" smtClean="0"/>
          </a:p>
          <a:p>
            <a:r>
              <a:rPr lang="en-US" dirty="0" smtClean="0"/>
              <a:t>Going from</a:t>
            </a:r>
            <a:r>
              <a:rPr lang="en-US" baseline="0" dirty="0" smtClean="0"/>
              <a:t> CMC to Bacon #1 there was a 107’ increase in thickness</a:t>
            </a:r>
          </a:p>
          <a:p>
            <a:endParaRPr lang="en-US" baseline="0" dirty="0" smtClean="0"/>
          </a:p>
          <a:p>
            <a:r>
              <a:rPr lang="en-US" baseline="0" dirty="0" smtClean="0"/>
              <a:t>Going from CMC to 51X-33ST there was a 862’ decrease in thickness</a:t>
            </a:r>
            <a:endParaRPr lang="en-US" dirty="0" smtClean="0"/>
          </a:p>
          <a:p>
            <a:endParaRPr lang="en-US" dirty="0" smtClean="0"/>
          </a:p>
          <a:p>
            <a:r>
              <a:rPr lang="en-US" dirty="0" smtClean="0"/>
              <a:t>Both wells indicated very minor</a:t>
            </a:r>
            <a:r>
              <a:rPr lang="en-US" baseline="0" dirty="0" smtClean="0"/>
              <a:t> variation in thickness</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29</a:t>
            </a:fld>
            <a:endParaRPr lang="en-US"/>
          </a:p>
        </p:txBody>
      </p:sp>
    </p:spTree>
    <p:extLst>
      <p:ext uri="{BB962C8B-B14F-4D97-AF65-F5344CB8AC3E}">
        <p14:creationId xmlns:p14="http://schemas.microsoft.com/office/powerpoint/2010/main" val="732885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If</a:t>
            </a:r>
            <a:r>
              <a:rPr lang="en-US" b="1" baseline="0" dirty="0" smtClean="0"/>
              <a:t> tectonically disturbed, there would be more lateral variation in thickness reflecting the differential accommodation space in structural highs and lows. </a:t>
            </a:r>
          </a:p>
          <a:p>
            <a:r>
              <a:rPr lang="en-US" b="1" baseline="0" dirty="0" smtClean="0"/>
              <a:t>Flat </a:t>
            </a:r>
            <a:r>
              <a:rPr lang="en-US" b="1" baseline="0" dirty="0" err="1" smtClean="0"/>
              <a:t>paleobathymetry</a:t>
            </a:r>
            <a:r>
              <a:rPr lang="en-US" b="1" baseline="0" dirty="0" smtClean="0"/>
              <a:t> in this limited area of the </a:t>
            </a:r>
            <a:r>
              <a:rPr lang="en-US" b="1" baseline="0" dirty="0" err="1" smtClean="0"/>
              <a:t>depocenter</a:t>
            </a:r>
            <a:endParaRPr lang="en-US" b="1" baseline="0" dirty="0" smtClean="0"/>
          </a:p>
          <a:p>
            <a:endParaRPr lang="en-US" b="1"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sz="2400" b="1" dirty="0" smtClean="0">
                <a:latin typeface="Arial"/>
                <a:cs typeface="Arial"/>
              </a:rPr>
              <a:t>Much more data is needed – </a:t>
            </a:r>
            <a:r>
              <a:rPr lang="en-US" sz="2400" b="0" dirty="0" smtClean="0">
                <a:latin typeface="Arial"/>
                <a:cs typeface="Arial"/>
              </a:rPr>
              <a:t>interpretations are only based on 2</a:t>
            </a:r>
            <a:r>
              <a:rPr lang="en-US" sz="2400" b="0" baseline="0" dirty="0" smtClean="0">
                <a:latin typeface="Arial"/>
                <a:cs typeface="Arial"/>
              </a:rPr>
              <a:t> wells </a:t>
            </a:r>
            <a:endParaRPr lang="en-US" sz="2800" b="1" dirty="0" smtClean="0">
              <a:latin typeface="Arial"/>
              <a:cs typeface="Arial"/>
            </a:endParaRPr>
          </a:p>
          <a:p>
            <a:endParaRPr lang="en-US" baseline="0" dirty="0" smtClean="0"/>
          </a:p>
          <a:p>
            <a:r>
              <a:rPr lang="en-US" baseline="0" dirty="0" smtClean="0"/>
              <a:t>But the fact that there is relatively little variation between CMC and the two wells shows that the results of this study are applicable at least to very proximal fields</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30</a:t>
            </a:fld>
            <a:endParaRPr lang="en-US"/>
          </a:p>
        </p:txBody>
      </p:sp>
    </p:spTree>
    <p:extLst>
      <p:ext uri="{BB962C8B-B14F-4D97-AF65-F5344CB8AC3E}">
        <p14:creationId xmlns:p14="http://schemas.microsoft.com/office/powerpoint/2010/main" val="1769900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CMC</a:t>
            </a:r>
            <a:r>
              <a:rPr lang="en-US" baseline="0" dirty="0" smtClean="0"/>
              <a:t> is l</a:t>
            </a:r>
            <a:r>
              <a:rPr lang="en-US" dirty="0" smtClean="0"/>
              <a:t>ocated in the southwestern region of the San Joaquin basin approximately 50km west of Bakersfield</a:t>
            </a:r>
            <a:r>
              <a:rPr lang="en-US" baseline="0" dirty="0" smtClean="0"/>
              <a:t> in the foothills of the Temblor range which is bound to the west by the San Andreas fault</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3</a:t>
            </a:fld>
            <a:endParaRPr lang="en-US"/>
          </a:p>
        </p:txBody>
      </p:sp>
    </p:spTree>
    <p:extLst>
      <p:ext uri="{BB962C8B-B14F-4D97-AF65-F5344CB8AC3E}">
        <p14:creationId xmlns:p14="http://schemas.microsoft.com/office/powerpoint/2010/main" val="1257949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shows 4 distinct</a:t>
            </a:r>
            <a:r>
              <a:rPr lang="en-US" baseline="0" dirty="0" smtClean="0"/>
              <a:t> </a:t>
            </a:r>
            <a:r>
              <a:rPr lang="en-US" baseline="0" dirty="0" err="1" smtClean="0"/>
              <a:t>b</a:t>
            </a:r>
            <a:r>
              <a:rPr lang="en-US" dirty="0" err="1" smtClean="0"/>
              <a:t>iostratigraphic</a:t>
            </a:r>
            <a:r>
              <a:rPr lang="en-US" dirty="0" smtClean="0"/>
              <a:t> horizons</a:t>
            </a:r>
            <a:r>
              <a:rPr lang="en-US" baseline="0" dirty="0" smtClean="0"/>
              <a:t> that were integrated into the measured trench and outcrop sections from the proprietary Unocal and Shell data. </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31</a:t>
            </a:fld>
            <a:endParaRPr lang="en-US"/>
          </a:p>
        </p:txBody>
      </p:sp>
    </p:spTree>
    <p:extLst>
      <p:ext uri="{BB962C8B-B14F-4D97-AF65-F5344CB8AC3E}">
        <p14:creationId xmlns:p14="http://schemas.microsoft.com/office/powerpoint/2010/main" val="1991290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included one datum derived from benthic foraminifera from the Shell data an 3 diatom </a:t>
            </a:r>
            <a:r>
              <a:rPr lang="en-US" baseline="0" dirty="0" err="1" smtClean="0"/>
              <a:t>datums</a:t>
            </a:r>
            <a:r>
              <a:rPr lang="en-US" baseline="0" dirty="0" smtClean="0"/>
              <a:t> from the Unocal study.  The base of the section was assigned an age of 16 Ma based on the results of a previous study conducted by Foss and </a:t>
            </a:r>
            <a:r>
              <a:rPr lang="en-US" baseline="0" dirty="0" err="1" smtClean="0"/>
              <a:t>Blaisdell</a:t>
            </a:r>
            <a:r>
              <a:rPr lang="en-US" baseline="0" dirty="0" smtClean="0"/>
              <a:t> at CMC. </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32</a:t>
            </a:fld>
            <a:endParaRPr lang="en-US"/>
          </a:p>
        </p:txBody>
      </p:sp>
    </p:spTree>
    <p:extLst>
      <p:ext uri="{BB962C8B-B14F-4D97-AF65-F5344CB8AC3E}">
        <p14:creationId xmlns:p14="http://schemas.microsoft.com/office/powerpoint/2010/main" val="3951181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obtain</a:t>
            </a:r>
            <a:r>
              <a:rPr lang="en-US" baseline="0" dirty="0" smtClean="0"/>
              <a:t> additional age control, </a:t>
            </a:r>
            <a:r>
              <a:rPr lang="en-US" baseline="0" dirty="0" err="1" smtClean="0"/>
              <a:t>paleomagnetic</a:t>
            </a:r>
            <a:r>
              <a:rPr lang="en-US" baseline="0" dirty="0" smtClean="0"/>
              <a:t> cores were collected and analyzed by Jon </a:t>
            </a:r>
            <a:r>
              <a:rPr lang="en-US" baseline="0" dirty="0" err="1" smtClean="0"/>
              <a:t>Guillamne</a:t>
            </a:r>
            <a:r>
              <a:rPr lang="en-US" baseline="0" dirty="0" smtClean="0"/>
              <a:t> from 33 </a:t>
            </a:r>
            <a:r>
              <a:rPr lang="en-US" baseline="0" dirty="0" err="1" smtClean="0"/>
              <a:t>dolostone</a:t>
            </a:r>
            <a:r>
              <a:rPr lang="en-US" baseline="0" dirty="0" smtClean="0"/>
              <a:t> beds.  These were collected from this zoomed in area outlined with the black box along both the creek and the ridgeline to the north.  This area covers the lower McDonald and it was selected both because it had the poorest </a:t>
            </a:r>
            <a:r>
              <a:rPr lang="en-US" baseline="0" dirty="0" err="1" smtClean="0"/>
              <a:t>biostratigraphic</a:t>
            </a:r>
            <a:r>
              <a:rPr lang="en-US" baseline="0" dirty="0" smtClean="0"/>
              <a:t> age control and the highest frequency of </a:t>
            </a:r>
            <a:r>
              <a:rPr lang="en-US" baseline="0" dirty="0" err="1" smtClean="0"/>
              <a:t>dolostone</a:t>
            </a:r>
            <a:r>
              <a:rPr lang="en-US" baseline="0" dirty="0" smtClean="0"/>
              <a:t> beds. </a:t>
            </a:r>
          </a:p>
          <a:p>
            <a:endParaRPr lang="en-US" baseline="0" dirty="0" smtClean="0"/>
          </a:p>
          <a:p>
            <a:r>
              <a:rPr lang="en-US" baseline="0" dirty="0" smtClean="0"/>
              <a:t>Above is a picture of these prominent </a:t>
            </a:r>
            <a:r>
              <a:rPr lang="en-US" baseline="0" dirty="0" err="1" smtClean="0"/>
              <a:t>dolostone</a:t>
            </a:r>
            <a:r>
              <a:rPr lang="en-US" baseline="0" dirty="0" smtClean="0"/>
              <a:t> beds along the hillside. </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33</a:t>
            </a:fld>
            <a:endParaRPr lang="en-US"/>
          </a:p>
        </p:txBody>
      </p:sp>
    </p:spTree>
    <p:extLst>
      <p:ext uri="{BB962C8B-B14F-4D97-AF65-F5344CB8AC3E}">
        <p14:creationId xmlns:p14="http://schemas.microsoft.com/office/powerpoint/2010/main" val="3603096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obtain</a:t>
            </a:r>
            <a:r>
              <a:rPr lang="en-US" baseline="0" dirty="0" smtClean="0"/>
              <a:t> additional age control, </a:t>
            </a:r>
            <a:r>
              <a:rPr lang="en-US" baseline="0" dirty="0" err="1" smtClean="0"/>
              <a:t>paleomagnetic</a:t>
            </a:r>
            <a:r>
              <a:rPr lang="en-US" baseline="0" dirty="0" smtClean="0"/>
              <a:t> cores were collected and analyzed by Jon </a:t>
            </a:r>
            <a:r>
              <a:rPr lang="en-US" baseline="0" dirty="0" err="1" smtClean="0"/>
              <a:t>Guillamne</a:t>
            </a:r>
            <a:r>
              <a:rPr lang="en-US" baseline="0" dirty="0" smtClean="0"/>
              <a:t> from 33 </a:t>
            </a:r>
            <a:r>
              <a:rPr lang="en-US" baseline="0" dirty="0" err="1" smtClean="0"/>
              <a:t>dolostone</a:t>
            </a:r>
            <a:r>
              <a:rPr lang="en-US" baseline="0" dirty="0" smtClean="0"/>
              <a:t> beds.  These were collected from this zoomed in area outlined with the black box along both the creek and the ridgeline to the north.  This area covers the lower McDonald and it was selected both because it had the poorest </a:t>
            </a:r>
            <a:r>
              <a:rPr lang="en-US" baseline="0" dirty="0" err="1" smtClean="0"/>
              <a:t>biostratigraphic</a:t>
            </a:r>
            <a:r>
              <a:rPr lang="en-US" baseline="0" dirty="0" smtClean="0"/>
              <a:t> age control and the highest frequency of </a:t>
            </a:r>
            <a:r>
              <a:rPr lang="en-US" baseline="0" dirty="0" err="1" smtClean="0"/>
              <a:t>dolostone</a:t>
            </a:r>
            <a:r>
              <a:rPr lang="en-US" baseline="0" dirty="0" smtClean="0"/>
              <a:t> beds. </a:t>
            </a:r>
          </a:p>
          <a:p>
            <a:endParaRPr lang="en-US" baseline="0" dirty="0" smtClean="0"/>
          </a:p>
          <a:p>
            <a:r>
              <a:rPr lang="en-US" baseline="0" dirty="0" smtClean="0"/>
              <a:t>Above is a picture of these prominent </a:t>
            </a:r>
            <a:r>
              <a:rPr lang="en-US" baseline="0" dirty="0" err="1" smtClean="0"/>
              <a:t>dolostone</a:t>
            </a:r>
            <a:r>
              <a:rPr lang="en-US" baseline="0" dirty="0" smtClean="0"/>
              <a:t> beds along the hillside.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With reference to the </a:t>
            </a:r>
            <a:r>
              <a:rPr lang="en-US" dirty="0" err="1" smtClean="0"/>
              <a:t>biostratigraphic</a:t>
            </a:r>
            <a:r>
              <a:rPr lang="en-US" baseline="0" dirty="0" smtClean="0"/>
              <a:t> framework, the </a:t>
            </a:r>
            <a:r>
              <a:rPr lang="en-US" baseline="0" dirty="0" err="1" smtClean="0"/>
              <a:t>paleomagnetic</a:t>
            </a:r>
            <a:r>
              <a:rPr lang="en-US" baseline="0" dirty="0" smtClean="0"/>
              <a:t> data was collected here *point at area*</a:t>
            </a:r>
            <a:endParaRPr lang="en-US" dirty="0" smtClean="0"/>
          </a:p>
          <a:p>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34</a:t>
            </a:fld>
            <a:endParaRPr lang="en-US"/>
          </a:p>
        </p:txBody>
      </p:sp>
    </p:spTree>
    <p:extLst>
      <p:ext uri="{BB962C8B-B14F-4D97-AF65-F5344CB8AC3E}">
        <p14:creationId xmlns:p14="http://schemas.microsoft.com/office/powerpoint/2010/main" val="3603096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figure</a:t>
            </a:r>
            <a:r>
              <a:rPr lang="en-US" baseline="0" dirty="0" smtClean="0"/>
              <a:t> to the right is my interpretation of how the polarity of these </a:t>
            </a:r>
            <a:r>
              <a:rPr lang="en-US" baseline="0" dirty="0" err="1" smtClean="0"/>
              <a:t>dolostones</a:t>
            </a:r>
            <a:r>
              <a:rPr lang="en-US" baseline="0" dirty="0" smtClean="0"/>
              <a:t> correlates the geologic timescale within </a:t>
            </a:r>
            <a:r>
              <a:rPr lang="en-US" baseline="0" dirty="0" err="1" smtClean="0"/>
              <a:t>biostratigraphic</a:t>
            </a:r>
            <a:r>
              <a:rPr lang="en-US" baseline="0" dirty="0" smtClean="0"/>
              <a:t> zones A and B</a:t>
            </a:r>
          </a:p>
          <a:p>
            <a:endParaRPr lang="en-US" dirty="0" smtClean="0"/>
          </a:p>
          <a:p>
            <a:r>
              <a:rPr lang="en-US" dirty="0" smtClean="0"/>
              <a:t>Conservative</a:t>
            </a:r>
            <a:r>
              <a:rPr lang="en-US" baseline="0" dirty="0" smtClean="0"/>
              <a:t> age estimates that assumed a relatively constant sedimentation rates were used to assign </a:t>
            </a:r>
            <a:r>
              <a:rPr lang="en-US" baseline="0" dirty="0" err="1" smtClean="0"/>
              <a:t>dolostones</a:t>
            </a:r>
            <a:r>
              <a:rPr lang="en-US" baseline="0" dirty="0" smtClean="0"/>
              <a:t> to normal and reverse polarity intervals within </a:t>
            </a:r>
            <a:r>
              <a:rPr lang="en-US" baseline="0" dirty="0" err="1" smtClean="0"/>
              <a:t>chrons</a:t>
            </a:r>
            <a:r>
              <a:rPr lang="en-US" baseline="0" dirty="0" smtClean="0"/>
              <a:t>. Based on this 6 </a:t>
            </a:r>
            <a:r>
              <a:rPr lang="en-US" baseline="0" dirty="0" err="1" smtClean="0"/>
              <a:t>datums</a:t>
            </a:r>
            <a:r>
              <a:rPr lang="en-US" baseline="0" dirty="0" smtClean="0"/>
              <a:t> were assigned</a:t>
            </a:r>
          </a:p>
          <a:p>
            <a:endParaRPr lang="en-US" dirty="0" smtClean="0"/>
          </a:p>
          <a:p>
            <a:r>
              <a:rPr lang="en-US" dirty="0" smtClean="0"/>
              <a:t>I want to point out that</a:t>
            </a:r>
            <a:r>
              <a:rPr lang="en-US" baseline="0" dirty="0" smtClean="0"/>
              <a:t> there is some subjectivity to correlation of the magnetic polarity reversals to specific </a:t>
            </a:r>
            <a:r>
              <a:rPr lang="en-US" baseline="0" dirty="0" err="1" smtClean="0"/>
              <a:t>paleomagnetic</a:t>
            </a:r>
            <a:r>
              <a:rPr lang="en-US" baseline="0" dirty="0" smtClean="0"/>
              <a:t> events, but we are confident that this is close and different correlations would not make a significant difference in some some of the following calculations of sedimentation rates. </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35</a:t>
            </a:fld>
            <a:endParaRPr lang="en-US"/>
          </a:p>
        </p:txBody>
      </p:sp>
    </p:spTree>
    <p:extLst>
      <p:ext uri="{BB962C8B-B14F-4D97-AF65-F5344CB8AC3E}">
        <p14:creationId xmlns:p14="http://schemas.microsoft.com/office/powerpoint/2010/main" val="227137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linear</a:t>
            </a:r>
            <a:r>
              <a:rPr lang="en-US" baseline="0" dirty="0" smtClean="0"/>
              <a:t> sediment accumulation curve with age on the x-axis and thickness on the y-axis, accumulation rates were calculated as the slope between </a:t>
            </a:r>
            <a:r>
              <a:rPr lang="en-US" baseline="0" dirty="0" err="1" smtClean="0"/>
              <a:t>biostratigraphic</a:t>
            </a:r>
            <a:r>
              <a:rPr lang="en-US" baseline="0" dirty="0" smtClean="0"/>
              <a:t> and </a:t>
            </a:r>
            <a:r>
              <a:rPr lang="en-US" baseline="0" dirty="0" err="1" smtClean="0"/>
              <a:t>magnetostratigraphic</a:t>
            </a:r>
            <a:r>
              <a:rPr lang="en-US" baseline="0" dirty="0" smtClean="0"/>
              <a:t> </a:t>
            </a:r>
            <a:r>
              <a:rPr lang="en-US" baseline="0" dirty="0" err="1" smtClean="0"/>
              <a:t>datums</a:t>
            </a:r>
            <a:r>
              <a:rPr lang="en-US" baseline="0" dirty="0" smtClean="0"/>
              <a:t>.  Breakdown of the Monterey members was included so you can see how rates vary between each member</a:t>
            </a:r>
          </a:p>
          <a:p>
            <a:endParaRPr lang="en-US" baseline="0" dirty="0" smtClean="0"/>
          </a:p>
          <a:p>
            <a:r>
              <a:rPr lang="en-US" baseline="0" dirty="0" smtClean="0"/>
              <a:t>At first glance, one of the most striking things about this sediment accumulation curve is the interval of condensed sedimentation from </a:t>
            </a:r>
            <a:r>
              <a:rPr lang="en-US" baseline="0" dirty="0" err="1" smtClean="0"/>
              <a:t>approx</a:t>
            </a:r>
            <a:r>
              <a:rPr lang="en-US" baseline="0" dirty="0" smtClean="0"/>
              <a:t> 13.8-10.4 Ma followed by a rapid increase in sedimentation rates from 10.4-8 Ma.  </a:t>
            </a:r>
          </a:p>
          <a:p>
            <a:endParaRPr lang="en-US" baseline="0" dirty="0" smtClean="0"/>
          </a:p>
          <a:p>
            <a:r>
              <a:rPr lang="en-US" baseline="0" dirty="0" smtClean="0"/>
              <a:t>This portion of the presentation is going to focus on theory as to why these changes occurred.</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36</a:t>
            </a:fld>
            <a:endParaRPr lang="en-US"/>
          </a:p>
        </p:txBody>
      </p:sp>
    </p:spTree>
    <p:extLst>
      <p:ext uri="{BB962C8B-B14F-4D97-AF65-F5344CB8AC3E}">
        <p14:creationId xmlns:p14="http://schemas.microsoft.com/office/powerpoint/2010/main" val="13847440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assess what was occurring</a:t>
            </a:r>
            <a:r>
              <a:rPr lang="en-US" baseline="0" dirty="0" smtClean="0"/>
              <a:t> during deposition in a </a:t>
            </a:r>
            <a:r>
              <a:rPr lang="en-US" baseline="0" dirty="0" err="1" smtClean="0"/>
              <a:t>paleoceanographic</a:t>
            </a:r>
            <a:r>
              <a:rPr lang="en-US" baseline="0" dirty="0" smtClean="0"/>
              <a:t> context, the sediment accumulation curve was compared to coastal </a:t>
            </a:r>
            <a:r>
              <a:rPr lang="en-US" baseline="0" dirty="0" err="1" smtClean="0"/>
              <a:t>onlap</a:t>
            </a:r>
            <a:r>
              <a:rPr lang="en-US" baseline="0" dirty="0" smtClean="0"/>
              <a:t> curve for California based on the from McDougall and based on the work of </a:t>
            </a:r>
            <a:r>
              <a:rPr lang="en-US" baseline="0" dirty="0" err="1" smtClean="0"/>
              <a:t>Haq</a:t>
            </a:r>
            <a:r>
              <a:rPr lang="en-US" baseline="0" dirty="0" smtClean="0"/>
              <a:t> and other, later modified by Johnson and others.  Bold and dashed black lines represent major and minor sequence boundaries. </a:t>
            </a:r>
          </a:p>
          <a:p>
            <a:endParaRPr lang="en-US" baseline="0" dirty="0" smtClean="0"/>
          </a:p>
          <a:p>
            <a:r>
              <a:rPr lang="en-US" baseline="0" dirty="0" smtClean="0"/>
              <a:t>What you can see is the onset of condensed deposition at the base of the McDonald at </a:t>
            </a:r>
            <a:r>
              <a:rPr lang="en-US" baseline="0" dirty="0" err="1" smtClean="0"/>
              <a:t>approx</a:t>
            </a:r>
            <a:r>
              <a:rPr lang="en-US" baseline="0" dirty="0" smtClean="0"/>
              <a:t> 14 Ma was relatively synchronous with a 50 meter sea-level regression. </a:t>
            </a:r>
          </a:p>
          <a:p>
            <a:endParaRPr lang="en-US" baseline="0" dirty="0" smtClean="0"/>
          </a:p>
          <a:p>
            <a:r>
              <a:rPr lang="en-US" baseline="0" dirty="0" smtClean="0"/>
              <a:t>This regression associated with the formation of the East Antarctic </a:t>
            </a:r>
            <a:r>
              <a:rPr lang="en-US" baseline="0" dirty="0" err="1" smtClean="0"/>
              <a:t>Icesheet</a:t>
            </a:r>
            <a:endParaRPr lang="en-US" baseline="0" dirty="0" smtClean="0"/>
          </a:p>
          <a:p>
            <a:endParaRPr lang="en-US" baseline="0" dirty="0" smtClean="0"/>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0439F25-6975-3645-8E66-C0EB9A435F0B}" type="slidenum">
              <a:rPr lang="en-US" smtClean="0"/>
              <a:t>37</a:t>
            </a:fld>
            <a:endParaRPr lang="en-US"/>
          </a:p>
        </p:txBody>
      </p:sp>
    </p:spTree>
    <p:extLst>
      <p:ext uri="{BB962C8B-B14F-4D97-AF65-F5344CB8AC3E}">
        <p14:creationId xmlns:p14="http://schemas.microsoft.com/office/powerpoint/2010/main" val="2880681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Arial"/>
                <a:cs typeface="Arial"/>
              </a:rPr>
              <a:t>Sea level</a:t>
            </a:r>
            <a:r>
              <a:rPr lang="en-US" sz="1200" b="0" baseline="0" dirty="0" smtClean="0">
                <a:latin typeface="Arial"/>
                <a:cs typeface="Arial"/>
              </a:rPr>
              <a:t> fall could have resulted in </a:t>
            </a:r>
            <a:r>
              <a:rPr lang="en-US" sz="1200" b="1" dirty="0" smtClean="0">
                <a:latin typeface="Arial"/>
                <a:cs typeface="Arial"/>
              </a:rPr>
              <a:t>Local isolation from </a:t>
            </a:r>
            <a:r>
              <a:rPr lang="en-US" sz="1200" b="1" dirty="0" err="1" smtClean="0">
                <a:latin typeface="Arial"/>
                <a:cs typeface="Arial"/>
              </a:rPr>
              <a:t>terrigenous</a:t>
            </a:r>
            <a:r>
              <a:rPr lang="en-US" sz="1200" b="1" dirty="0" smtClean="0">
                <a:latin typeface="Arial"/>
                <a:cs typeface="Arial"/>
              </a:rPr>
              <a:t> input – </a:t>
            </a:r>
            <a:r>
              <a:rPr lang="en-US" sz="1200" b="0" dirty="0" smtClean="0">
                <a:latin typeface="Arial"/>
                <a:cs typeface="Arial"/>
              </a:rPr>
              <a:t>due to changes in sediment</a:t>
            </a:r>
            <a:r>
              <a:rPr lang="en-US" sz="1200" b="0" baseline="0" dirty="0" smtClean="0">
                <a:latin typeface="Arial"/>
                <a:cs typeface="Arial"/>
              </a:rPr>
              <a:t> migration pathways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err="1" smtClean="0">
                <a:latin typeface="Arial"/>
                <a:cs typeface="Arial"/>
              </a:rPr>
              <a:t>Aridification</a:t>
            </a:r>
            <a:r>
              <a:rPr lang="en-US" sz="1200" b="1" dirty="0" smtClean="0">
                <a:latin typeface="Arial"/>
                <a:cs typeface="Arial"/>
              </a:rPr>
              <a:t> along the western North American margin – </a:t>
            </a:r>
            <a:r>
              <a:rPr lang="en-US" sz="1200" b="0" dirty="0" smtClean="0">
                <a:latin typeface="Arial"/>
                <a:cs typeface="Arial"/>
              </a:rPr>
              <a:t>which is</a:t>
            </a:r>
            <a:r>
              <a:rPr lang="en-US" sz="1200" b="0" baseline="0" dirty="0" smtClean="0">
                <a:latin typeface="Arial"/>
                <a:cs typeface="Arial"/>
              </a:rPr>
              <a:t> posited to have occurred due to the formation of the Antarctic </a:t>
            </a:r>
            <a:r>
              <a:rPr lang="en-US" sz="1200" b="0" baseline="0" dirty="0" err="1" smtClean="0">
                <a:latin typeface="Arial"/>
                <a:cs typeface="Arial"/>
              </a:rPr>
              <a:t>Icesheet</a:t>
            </a:r>
            <a:r>
              <a:rPr lang="en-US" sz="1200" b="0" baseline="0" dirty="0" smtClean="0">
                <a:latin typeface="Arial"/>
                <a:cs typeface="Arial"/>
              </a:rPr>
              <a:t> and global cooling event.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a:cs typeface="Arial"/>
              </a:rPr>
              <a:t>Basin deepening due to thermal and </a:t>
            </a:r>
            <a:r>
              <a:rPr lang="en-US" sz="1200" b="1" dirty="0" err="1" smtClean="0">
                <a:latin typeface="Arial"/>
                <a:cs typeface="Arial"/>
              </a:rPr>
              <a:t>isostatic</a:t>
            </a:r>
            <a:r>
              <a:rPr lang="en-US" sz="1200" b="1" dirty="0" smtClean="0">
                <a:latin typeface="Arial"/>
                <a:cs typeface="Arial"/>
              </a:rPr>
              <a:t> subsidence </a:t>
            </a:r>
            <a:r>
              <a:rPr lang="en-US" sz="1200" b="0" dirty="0" smtClean="0">
                <a:latin typeface="Arial"/>
                <a:cs typeface="Arial"/>
              </a:rPr>
              <a:t>– this occurred in many </a:t>
            </a:r>
            <a:r>
              <a:rPr lang="en-US" sz="1200" b="0" dirty="0" err="1" smtClean="0">
                <a:latin typeface="Arial"/>
                <a:cs typeface="Arial"/>
              </a:rPr>
              <a:t>Neogene</a:t>
            </a:r>
            <a:r>
              <a:rPr lang="en-US" sz="1200" b="0" baseline="0" dirty="0" smtClean="0">
                <a:latin typeface="Arial"/>
                <a:cs typeface="Arial"/>
              </a:rPr>
              <a:t> pull-apart basins in California that underwent rapid extension and subsequent cooling</a:t>
            </a:r>
            <a:endParaRPr lang="en-US" sz="1200" b="1"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38</a:t>
            </a:fld>
            <a:endParaRPr lang="en-US"/>
          </a:p>
        </p:txBody>
      </p:sp>
    </p:spTree>
    <p:extLst>
      <p:ext uri="{BB962C8B-B14F-4D97-AF65-F5344CB8AC3E}">
        <p14:creationId xmlns:p14="http://schemas.microsoft.com/office/powerpoint/2010/main" val="37703641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increase in sedimentation at approximately 10 Ma occurs after a major fall in sea-level at </a:t>
            </a:r>
            <a:r>
              <a:rPr lang="en-US" baseline="0" dirty="0" err="1" smtClean="0"/>
              <a:t>approx</a:t>
            </a:r>
            <a:r>
              <a:rPr lang="en-US" baseline="0" dirty="0" smtClean="0"/>
              <a:t> 11.5 Ma again associated with the East Antarctic Ice Sheet.  Typically an increase of this magnitude during a sea-level regression would be due to an influx in detritus.  But this is not the case in these </a:t>
            </a:r>
            <a:r>
              <a:rPr lang="en-US" baseline="0" dirty="0" err="1" smtClean="0"/>
              <a:t>hemipelagic</a:t>
            </a:r>
            <a:r>
              <a:rPr lang="en-US" baseline="0" dirty="0" smtClean="0"/>
              <a:t> sediments. </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39</a:t>
            </a:fld>
            <a:endParaRPr lang="en-US"/>
          </a:p>
        </p:txBody>
      </p:sp>
    </p:spTree>
    <p:extLst>
      <p:ext uri="{BB962C8B-B14F-4D97-AF65-F5344CB8AC3E}">
        <p14:creationId xmlns:p14="http://schemas.microsoft.com/office/powerpoint/2010/main" val="2880681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a:cs typeface="Arial"/>
              </a:rPr>
              <a:t>Global cooling event associated with a global increase in diatom productivity – This</a:t>
            </a:r>
            <a:r>
              <a:rPr lang="en-US" sz="1200" baseline="0" dirty="0" smtClean="0">
                <a:latin typeface="Arial"/>
                <a:cs typeface="Arial"/>
              </a:rPr>
              <a:t> is a theory that is well documented in the Monterey literature.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a:cs typeface="Arial"/>
              </a:rPr>
              <a:t>Actually because of sea-level fall </a:t>
            </a:r>
            <a:r>
              <a:rPr lang="en-US" sz="1200" baseline="0" dirty="0" err="1" smtClean="0">
                <a:latin typeface="Arial"/>
                <a:cs typeface="Arial"/>
              </a:rPr>
              <a:t>terrigenous</a:t>
            </a:r>
            <a:r>
              <a:rPr lang="en-US" sz="1200" baseline="0" dirty="0" smtClean="0">
                <a:latin typeface="Arial"/>
                <a:cs typeface="Arial"/>
              </a:rPr>
              <a:t> input was actually limited and was likely not a factor contributing to this sedimentation rate increase. </a:t>
            </a:r>
            <a:r>
              <a:rPr lang="en-US" sz="1200" baseline="0" dirty="0" smtClean="0">
                <a:latin typeface="Arial"/>
                <a:cs typeface="Arial"/>
              </a:rPr>
              <a:t>Also, silica accumulation dropped off in </a:t>
            </a:r>
            <a:r>
              <a:rPr lang="en-US" sz="1200" baseline="0" smtClean="0">
                <a:latin typeface="Arial"/>
                <a:cs typeface="Arial"/>
              </a:rPr>
              <a:t>deep, distal ODP sites.</a:t>
            </a:r>
            <a:endParaRPr lang="en-US" sz="1200"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40</a:t>
            </a:fld>
            <a:endParaRPr lang="en-US"/>
          </a:p>
        </p:txBody>
      </p:sp>
    </p:spTree>
    <p:extLst>
      <p:ext uri="{BB962C8B-B14F-4D97-AF65-F5344CB8AC3E}">
        <p14:creationId xmlns:p14="http://schemas.microsoft.com/office/powerpoint/2010/main" val="898152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a:t>
            </a:r>
            <a:r>
              <a:rPr lang="en-US" baseline="0" dirty="0" smtClean="0"/>
              <a:t> most of you are familiar with the Bakersfield area, </a:t>
            </a:r>
            <a:r>
              <a:rPr lang="en-US" baseline="0" dirty="0" err="1" smtClean="0"/>
              <a:t>heres</a:t>
            </a:r>
            <a:r>
              <a:rPr lang="en-US" baseline="0" dirty="0" smtClean="0"/>
              <a:t> a more detailed location map.  Basically you take Hwy 58 (Rosedale Hwy) west until it turns into </a:t>
            </a:r>
            <a:r>
              <a:rPr lang="en-US" baseline="0" dirty="0" err="1" smtClean="0"/>
              <a:t>Lokern</a:t>
            </a:r>
            <a:r>
              <a:rPr lang="en-US" baseline="0" dirty="0" smtClean="0"/>
              <a:t> Rd which eventually becomes a private road onto the </a:t>
            </a:r>
            <a:r>
              <a:rPr lang="en-US" baseline="0" dirty="0" err="1" smtClean="0"/>
              <a:t>Twisselman</a:t>
            </a:r>
            <a:r>
              <a:rPr lang="en-US" baseline="0" dirty="0" smtClean="0"/>
              <a:t> Ranch.  This is a zoomed in satellite image of the CMC section which is approximately 2 miles across.</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4</a:t>
            </a:fld>
            <a:endParaRPr lang="en-US"/>
          </a:p>
        </p:txBody>
      </p:sp>
    </p:spTree>
    <p:extLst>
      <p:ext uri="{BB962C8B-B14F-4D97-AF65-F5344CB8AC3E}">
        <p14:creationId xmlns:p14="http://schemas.microsoft.com/office/powerpoint/2010/main" val="42610912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Arial"/>
                <a:cs typeface="Arial"/>
              </a:rPr>
              <a:t>To further investigate</a:t>
            </a:r>
            <a:r>
              <a:rPr lang="en-US" sz="1200" b="0" baseline="0" dirty="0" smtClean="0">
                <a:latin typeface="Arial"/>
                <a:cs typeface="Arial"/>
              </a:rPr>
              <a:t> what kind of basin conditions existed during deposition of this expanded section, I looked at </a:t>
            </a:r>
            <a:r>
              <a:rPr lang="en-US" sz="1200" b="0" baseline="0" dirty="0" err="1" smtClean="0">
                <a:latin typeface="Arial"/>
                <a:cs typeface="Arial"/>
              </a:rPr>
              <a:t>Th</a:t>
            </a:r>
            <a:r>
              <a:rPr lang="en-US" sz="1200" b="0" baseline="0" dirty="0" smtClean="0">
                <a:latin typeface="Arial"/>
                <a:cs typeface="Arial"/>
              </a:rPr>
              <a:t>/U ratios from the spectral log data which have been used in numerous studies to provide insight into </a:t>
            </a:r>
            <a:r>
              <a:rPr lang="en-US" sz="1200" b="0" baseline="0" dirty="0" err="1" smtClean="0">
                <a:latin typeface="Arial"/>
                <a:cs typeface="Arial"/>
              </a:rPr>
              <a:t>paleobasin</a:t>
            </a:r>
            <a:r>
              <a:rPr lang="en-US" sz="1200" b="0" baseline="0" dirty="0" smtClean="0">
                <a:latin typeface="Arial"/>
                <a:cs typeface="Arial"/>
              </a:rPr>
              <a:t> conditions. </a:t>
            </a:r>
            <a:endParaRPr lang="en-US" sz="1200" b="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Arial"/>
                <a:cs typeface="Arial"/>
              </a:rPr>
              <a:t>The concept is low Thorium-Uranium values</a:t>
            </a:r>
            <a:r>
              <a:rPr lang="en-US" sz="1200" b="0" baseline="0" dirty="0" smtClean="0">
                <a:latin typeface="Arial"/>
                <a:cs typeface="Arial"/>
              </a:rPr>
              <a:t> are</a:t>
            </a:r>
            <a:r>
              <a:rPr lang="en-US" sz="1200" b="0" dirty="0" smtClean="0">
                <a:latin typeface="Arial"/>
                <a:cs typeface="Arial"/>
              </a:rPr>
              <a:t> indicative of basin anoxia and conversely</a:t>
            </a:r>
            <a:r>
              <a:rPr lang="en-US" sz="1200" b="0" baseline="0" dirty="0" smtClean="0">
                <a:latin typeface="Arial"/>
                <a:cs typeface="Arial"/>
              </a:rPr>
              <a:t>, high values are related to </a:t>
            </a:r>
            <a:r>
              <a:rPr lang="en-US" sz="1200" b="0" baseline="0" dirty="0" err="1" smtClean="0">
                <a:latin typeface="Arial"/>
                <a:cs typeface="Arial"/>
              </a:rPr>
              <a:t>oxic</a:t>
            </a:r>
            <a:r>
              <a:rPr lang="en-US" sz="1200" b="0" baseline="0" dirty="0" smtClean="0">
                <a:latin typeface="Arial"/>
                <a:cs typeface="Arial"/>
              </a:rPr>
              <a:t> basin conditions.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latin typeface="Arial"/>
                <a:cs typeface="Arial"/>
              </a:rPr>
              <a:t>I also manipulated the data to create a computed gamma-ray log which basically incorporates only the K and </a:t>
            </a:r>
            <a:r>
              <a:rPr lang="en-US" sz="1200" b="0" baseline="0" dirty="0" err="1" smtClean="0">
                <a:latin typeface="Arial"/>
                <a:cs typeface="Arial"/>
              </a:rPr>
              <a:t>Th</a:t>
            </a:r>
            <a:r>
              <a:rPr lang="en-US" sz="1200" b="0" baseline="0" dirty="0" smtClean="0">
                <a:latin typeface="Arial"/>
                <a:cs typeface="Arial"/>
              </a:rPr>
              <a:t>, eliminating the influence of organic content. This allows for assessment of detrital content. </a:t>
            </a:r>
            <a:endParaRPr lang="en-US" sz="1200" b="0"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41</a:t>
            </a:fld>
            <a:endParaRPr lang="en-US"/>
          </a:p>
        </p:txBody>
      </p:sp>
    </p:spTree>
    <p:extLst>
      <p:ext uri="{BB962C8B-B14F-4D97-AF65-F5344CB8AC3E}">
        <p14:creationId xmlns:p14="http://schemas.microsoft.com/office/powerpoint/2010/main" val="1888653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Based on </a:t>
            </a:r>
            <a:r>
              <a:rPr lang="en-US" dirty="0" err="1" smtClean="0"/>
              <a:t>Th</a:t>
            </a:r>
            <a:r>
              <a:rPr lang="en-US" dirty="0" smtClean="0"/>
              <a:t>/U</a:t>
            </a:r>
            <a:r>
              <a:rPr lang="en-US" baseline="0" dirty="0" smtClean="0"/>
              <a:t> ratios I’ve divided the section based on </a:t>
            </a:r>
            <a:r>
              <a:rPr lang="en-US" baseline="0" dirty="0" err="1" smtClean="0"/>
              <a:t>paleobasin</a:t>
            </a:r>
            <a:r>
              <a:rPr lang="en-US" baseline="0" dirty="0" smtClean="0"/>
              <a:t> conditions. Low </a:t>
            </a:r>
            <a:r>
              <a:rPr lang="en-US" baseline="0" dirty="0" err="1" smtClean="0"/>
              <a:t>Th</a:t>
            </a:r>
            <a:r>
              <a:rPr lang="en-US" baseline="0" dirty="0" smtClean="0"/>
              <a:t>/U ratios are indicative of anoxic basin conditions where high </a:t>
            </a:r>
            <a:r>
              <a:rPr lang="en-US" baseline="0" dirty="0" err="1" smtClean="0"/>
              <a:t>Th</a:t>
            </a:r>
            <a:r>
              <a:rPr lang="en-US" baseline="0" dirty="0" smtClean="0"/>
              <a:t>/U values are indicative of </a:t>
            </a:r>
            <a:r>
              <a:rPr lang="en-US" baseline="0" dirty="0" err="1" smtClean="0"/>
              <a:t>oxic</a:t>
            </a:r>
            <a:r>
              <a:rPr lang="en-US" baseline="0" dirty="0" smtClean="0"/>
              <a:t> conditions and I added a baseline so you can more see more easily how I broke this down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comparing the </a:t>
            </a:r>
            <a:r>
              <a:rPr lang="en-US" dirty="0" err="1" smtClean="0"/>
              <a:t>Th</a:t>
            </a:r>
            <a:r>
              <a:rPr lang="en-US" dirty="0" smtClean="0"/>
              <a:t>/U</a:t>
            </a:r>
            <a:r>
              <a:rPr lang="en-US" baseline="0" dirty="0" smtClean="0"/>
              <a:t> profile to the sea level curve you can see that anoxic to </a:t>
            </a:r>
            <a:r>
              <a:rPr lang="en-US" baseline="0" dirty="0" err="1" smtClean="0"/>
              <a:t>suboxic</a:t>
            </a:r>
            <a:r>
              <a:rPr lang="en-US" baseline="0" dirty="0" smtClean="0"/>
              <a:t> basin conditions prevailed during this sea-level </a:t>
            </a:r>
            <a:r>
              <a:rPr lang="en-US" baseline="0" dirty="0" err="1" smtClean="0"/>
              <a:t>lowstand</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42</a:t>
            </a:fld>
            <a:endParaRPr lang="en-US"/>
          </a:p>
        </p:txBody>
      </p:sp>
    </p:spTree>
    <p:extLst>
      <p:ext uri="{BB962C8B-B14F-4D97-AF65-F5344CB8AC3E}">
        <p14:creationId xmlns:p14="http://schemas.microsoft.com/office/powerpoint/2010/main" val="16158364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very simplified</a:t>
            </a:r>
            <a:r>
              <a:rPr lang="en-US" baseline="0" dirty="0" smtClean="0"/>
              <a:t> basin model that explains why basin conditions became anoxic during a sea-level </a:t>
            </a:r>
            <a:r>
              <a:rPr lang="en-US" baseline="0" dirty="0" err="1" smtClean="0"/>
              <a:t>lowstand</a:t>
            </a:r>
            <a:r>
              <a:rPr lang="en-US" baseline="0" dirty="0" smtClean="0"/>
              <a:t>.  </a:t>
            </a:r>
          </a:p>
          <a:p>
            <a:r>
              <a:rPr lang="en-US" baseline="0" dirty="0" smtClean="0"/>
              <a:t>During a sea level </a:t>
            </a:r>
            <a:r>
              <a:rPr lang="en-US" baseline="0" dirty="0" err="1" smtClean="0"/>
              <a:t>highstand</a:t>
            </a:r>
            <a:r>
              <a:rPr lang="en-US" baseline="0" dirty="0" smtClean="0"/>
              <a:t> when Gould and </a:t>
            </a:r>
            <a:r>
              <a:rPr lang="en-US" baseline="0" dirty="0" err="1" smtClean="0"/>
              <a:t>Devilwater</a:t>
            </a:r>
            <a:r>
              <a:rPr lang="en-US" baseline="0" dirty="0" smtClean="0"/>
              <a:t> </a:t>
            </a:r>
            <a:r>
              <a:rPr lang="en-US" baseline="0" dirty="0" err="1" smtClean="0"/>
              <a:t>shales</a:t>
            </a:r>
            <a:r>
              <a:rPr lang="en-US" baseline="0" dirty="0" smtClean="0"/>
              <a:t> were </a:t>
            </a:r>
            <a:r>
              <a:rPr lang="en-US" baseline="0" dirty="0" err="1" smtClean="0"/>
              <a:t>depositied</a:t>
            </a:r>
            <a:r>
              <a:rPr lang="en-US" baseline="0" dirty="0" smtClean="0"/>
              <a:t>, the OMZ was likely above the basin resulting in </a:t>
            </a:r>
            <a:r>
              <a:rPr lang="en-US" baseline="0" dirty="0" err="1" smtClean="0"/>
              <a:t>oxic</a:t>
            </a:r>
            <a:r>
              <a:rPr lang="en-US" baseline="0" dirty="0" smtClean="0"/>
              <a:t> basin conditions, </a:t>
            </a:r>
          </a:p>
          <a:p>
            <a:r>
              <a:rPr lang="en-US" baseline="0" dirty="0" smtClean="0"/>
              <a:t>But when the sea level fell during deposition of the McDonald and Antelope </a:t>
            </a:r>
            <a:r>
              <a:rPr lang="en-US" baseline="0" dirty="0" err="1" smtClean="0"/>
              <a:t>shales</a:t>
            </a:r>
            <a:r>
              <a:rPr lang="en-US" baseline="0" dirty="0" smtClean="0"/>
              <a:t>, the OMZ may have intercepted the sill resulting in basin anoxia</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43</a:t>
            </a:fld>
            <a:endParaRPr lang="en-US"/>
          </a:p>
        </p:txBody>
      </p:sp>
    </p:spTree>
    <p:extLst>
      <p:ext uri="{BB962C8B-B14F-4D97-AF65-F5344CB8AC3E}">
        <p14:creationId xmlns:p14="http://schemas.microsoft.com/office/powerpoint/2010/main" val="3847913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figure shows</a:t>
            </a:r>
            <a:r>
              <a:rPr lang="en-US" baseline="0" dirty="0" smtClean="0"/>
              <a:t> the CGR profile in addition to the </a:t>
            </a:r>
            <a:r>
              <a:rPr lang="en-US" baseline="0" dirty="0" err="1" smtClean="0"/>
              <a:t>Th</a:t>
            </a:r>
            <a:r>
              <a:rPr lang="en-US" baseline="0" dirty="0" smtClean="0"/>
              <a:t>/U profile.  Low CGR is associated with low clay content and high is associated with high clay content. What I want to point out is the interval of low clay overlaps the anoxic interval. </a:t>
            </a:r>
            <a:endParaRPr lang="en-US" dirty="0" smtClean="0"/>
          </a:p>
          <a:p>
            <a:endParaRPr lang="en-US" dirty="0" smtClean="0"/>
          </a:p>
          <a:p>
            <a:r>
              <a:rPr lang="en-US" baseline="0" dirty="0" smtClean="0"/>
              <a:t>That makes a lot of sense with this condensed interval and also provides more support that the influx in sedimentation rates were not due to detrital input but something else was going on – in this case an increase in </a:t>
            </a:r>
            <a:r>
              <a:rPr lang="en-US" baseline="0" dirty="0" err="1" smtClean="0"/>
              <a:t>biosiliceous</a:t>
            </a:r>
            <a:r>
              <a:rPr lang="en-US" baseline="0" dirty="0" smtClean="0"/>
              <a:t> sedimentation. </a:t>
            </a:r>
          </a:p>
        </p:txBody>
      </p:sp>
      <p:sp>
        <p:nvSpPr>
          <p:cNvPr id="4" name="Slide Number Placeholder 3"/>
          <p:cNvSpPr>
            <a:spLocks noGrp="1"/>
          </p:cNvSpPr>
          <p:nvPr>
            <p:ph type="sldNum" sz="quarter" idx="10"/>
          </p:nvPr>
        </p:nvSpPr>
        <p:spPr/>
        <p:txBody>
          <a:bodyPr/>
          <a:lstStyle/>
          <a:p>
            <a:fld id="{70439F25-6975-3645-8E66-C0EB9A435F0B}" type="slidenum">
              <a:rPr lang="en-US" smtClean="0"/>
              <a:t>44</a:t>
            </a:fld>
            <a:endParaRPr lang="en-US"/>
          </a:p>
        </p:txBody>
      </p:sp>
    </p:spTree>
    <p:extLst>
      <p:ext uri="{BB962C8B-B14F-4D97-AF65-F5344CB8AC3E}">
        <p14:creationId xmlns:p14="http://schemas.microsoft.com/office/powerpoint/2010/main" val="12483573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if all these theories for linear sedimentation rate fluctuations in CMC are tied to global events, are these same patterns observed in other </a:t>
            </a:r>
            <a:r>
              <a:rPr lang="en-US" baseline="0" dirty="0" err="1" smtClean="0"/>
              <a:t>Neogene</a:t>
            </a:r>
            <a:r>
              <a:rPr lang="en-US" baseline="0" dirty="0" smtClean="0"/>
              <a:t> basins in California? So we looked at sediment accumulation rates in 3 other coastal basins: the Pismo, Santa Maria and Santa Barbara basins to see if these similarities existed. </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45</a:t>
            </a:fld>
            <a:endParaRPr lang="en-US"/>
          </a:p>
        </p:txBody>
      </p:sp>
    </p:spTree>
    <p:extLst>
      <p:ext uri="{BB962C8B-B14F-4D97-AF65-F5344CB8AC3E}">
        <p14:creationId xmlns:p14="http://schemas.microsoft.com/office/powerpoint/2010/main" val="13847440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a:cs typeface="Arial"/>
              </a:rPr>
              <a:t>These are sediment accumulation curves</a:t>
            </a:r>
            <a:r>
              <a:rPr lang="en-US" b="1" baseline="0" dirty="0" smtClean="0">
                <a:latin typeface="Arial"/>
                <a:cs typeface="Arial"/>
              </a:rPr>
              <a:t> from all 4 basins including Chico Martinez creek which is the first curve.  Some of the scales are in meters and some in feet so refer to the numerical value I’ve placed on each curve. </a:t>
            </a:r>
            <a:endParaRPr lang="en-US" b="1"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a:cs typeface="Arial"/>
              </a:rPr>
              <a:t>Major lull in sedimentation rates from ~14-10 Ma – </a:t>
            </a:r>
            <a:r>
              <a:rPr lang="en-US" b="0" dirty="0" smtClean="0">
                <a:latin typeface="Arial"/>
                <a:cs typeface="Arial"/>
              </a:rPr>
              <a:t>varies from very slow rates</a:t>
            </a:r>
            <a:r>
              <a:rPr lang="en-US" b="0" baseline="0" dirty="0" smtClean="0">
                <a:latin typeface="Arial"/>
                <a:cs typeface="Arial"/>
              </a:rPr>
              <a:t> in San Joaquin and Pismo basins to almost complete depositional hiatuses in Santa Maria and Santa Barbara basins. </a:t>
            </a:r>
            <a:endParaRPr lang="en-US" b="1" dirty="0" smtClean="0">
              <a:latin typeface="Arial"/>
              <a:cs typeface="Arial"/>
            </a:endParaRPr>
          </a:p>
          <a:p>
            <a:r>
              <a:rPr lang="en-US" sz="1200" b="1" dirty="0" smtClean="0">
                <a:latin typeface="Arial"/>
                <a:cs typeface="Arial"/>
              </a:rPr>
              <a:t>Formation of the East Antarctic Ice Sheet and subsequent sea-level fall was a global event</a:t>
            </a:r>
            <a:r>
              <a:rPr lang="en-US" sz="1200" b="1" baseline="0" dirty="0" smtClean="0">
                <a:latin typeface="Arial"/>
                <a:cs typeface="Arial"/>
              </a:rPr>
              <a:t> – </a:t>
            </a:r>
            <a:r>
              <a:rPr lang="en-US" sz="1200" b="0" baseline="0" dirty="0" smtClean="0">
                <a:latin typeface="Arial"/>
                <a:cs typeface="Arial"/>
              </a:rPr>
              <a:t>Relatively isochronous impact on </a:t>
            </a:r>
            <a:r>
              <a:rPr lang="en-US" sz="1200" b="0" baseline="0" dirty="0" err="1" smtClean="0">
                <a:latin typeface="Arial"/>
                <a:cs typeface="Arial"/>
              </a:rPr>
              <a:t>Neogene</a:t>
            </a:r>
            <a:r>
              <a:rPr lang="en-US" sz="1200" b="0" baseline="0" dirty="0" smtClean="0">
                <a:latin typeface="Arial"/>
                <a:cs typeface="Arial"/>
              </a:rPr>
              <a:t> basins </a:t>
            </a:r>
            <a:endParaRPr lang="en-US" b="1" dirty="0"/>
          </a:p>
        </p:txBody>
      </p:sp>
      <p:sp>
        <p:nvSpPr>
          <p:cNvPr id="4" name="Slide Number Placeholder 3"/>
          <p:cNvSpPr>
            <a:spLocks noGrp="1"/>
          </p:cNvSpPr>
          <p:nvPr>
            <p:ph type="sldNum" sz="quarter" idx="10"/>
          </p:nvPr>
        </p:nvSpPr>
        <p:spPr/>
        <p:txBody>
          <a:bodyPr/>
          <a:lstStyle/>
          <a:p>
            <a:fld id="{70439F25-6975-3645-8E66-C0EB9A435F0B}" type="slidenum">
              <a:rPr lang="en-US" smtClean="0"/>
              <a:t>46</a:t>
            </a:fld>
            <a:endParaRPr lang="en-US"/>
          </a:p>
        </p:txBody>
      </p:sp>
    </p:spTree>
    <p:extLst>
      <p:ext uri="{BB962C8B-B14F-4D97-AF65-F5344CB8AC3E}">
        <p14:creationId xmlns:p14="http://schemas.microsoft.com/office/powerpoint/2010/main" val="34550564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Onset of sea level fall before the</a:t>
            </a:r>
            <a:r>
              <a:rPr lang="en-US" baseline="0" dirty="0" smtClean="0"/>
              <a:t> increase of diatom productivity, condensed sedimentation. </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47</a:t>
            </a:fld>
            <a:endParaRPr lang="en-US"/>
          </a:p>
        </p:txBody>
      </p:sp>
    </p:spTree>
    <p:extLst>
      <p:ext uri="{BB962C8B-B14F-4D97-AF65-F5344CB8AC3E}">
        <p14:creationId xmlns:p14="http://schemas.microsoft.com/office/powerpoint/2010/main" val="37742462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may indicate</a:t>
            </a:r>
            <a:r>
              <a:rPr lang="en-US" baseline="0" dirty="0" smtClean="0"/>
              <a:t> that region did not experience substantial </a:t>
            </a:r>
            <a:r>
              <a:rPr lang="en-US" baseline="0" dirty="0" err="1" smtClean="0"/>
              <a:t>syntectonic</a:t>
            </a:r>
            <a:r>
              <a:rPr lang="en-US" baseline="0" dirty="0" smtClean="0"/>
              <a:t> deformation</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48</a:t>
            </a:fld>
            <a:endParaRPr lang="en-US"/>
          </a:p>
        </p:txBody>
      </p:sp>
    </p:spTree>
    <p:extLst>
      <p:ext uri="{BB962C8B-B14F-4D97-AF65-F5344CB8AC3E}">
        <p14:creationId xmlns:p14="http://schemas.microsoft.com/office/powerpoint/2010/main" val="21714817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a:cs typeface="Arial"/>
              </a:rPr>
              <a:t>Sea-level fall resulted in basin anoxia and isolation from </a:t>
            </a:r>
            <a:r>
              <a:rPr lang="en-US" sz="1200" dirty="0" err="1" smtClean="0">
                <a:latin typeface="Arial"/>
                <a:cs typeface="Arial"/>
              </a:rPr>
              <a:t>terrigenous</a:t>
            </a:r>
            <a:r>
              <a:rPr lang="en-US" sz="1200" dirty="0" smtClean="0">
                <a:latin typeface="Arial"/>
                <a:cs typeface="Arial"/>
              </a:rPr>
              <a:t> input. – This</a:t>
            </a:r>
            <a:r>
              <a:rPr lang="en-US" sz="1200" baseline="0" dirty="0" smtClean="0">
                <a:latin typeface="Arial"/>
                <a:cs typeface="Arial"/>
              </a:rPr>
              <a:t> is demonstrated with the spectral log data</a:t>
            </a:r>
            <a:endParaRPr lang="en-US" sz="1200" dirty="0" smtClean="0">
              <a:latin typeface="Arial"/>
              <a:cs typeface="Arial"/>
            </a:endParaRPr>
          </a:p>
          <a:p>
            <a:endParaRPr lang="en-US" dirty="0"/>
          </a:p>
          <a:p>
            <a:r>
              <a:rPr lang="en-US" dirty="0"/>
              <a:t>----- Meeting Notes (10/9/13 20:22) -----</a:t>
            </a:r>
          </a:p>
          <a:p>
            <a:r>
              <a:rPr lang="en-US" dirty="0"/>
              <a:t>Supported by CGR and TH/U ratios</a:t>
            </a:r>
          </a:p>
        </p:txBody>
      </p:sp>
      <p:sp>
        <p:nvSpPr>
          <p:cNvPr id="4" name="Slide Number Placeholder 3"/>
          <p:cNvSpPr>
            <a:spLocks noGrp="1"/>
          </p:cNvSpPr>
          <p:nvPr>
            <p:ph type="sldNum" sz="quarter" idx="10"/>
          </p:nvPr>
        </p:nvSpPr>
        <p:spPr/>
        <p:txBody>
          <a:bodyPr/>
          <a:lstStyle/>
          <a:p>
            <a:fld id="{70439F25-6975-3645-8E66-C0EB9A435F0B}" type="slidenum">
              <a:rPr lang="en-US" smtClean="0"/>
              <a:t>50</a:t>
            </a:fld>
            <a:endParaRPr lang="en-US"/>
          </a:p>
        </p:txBody>
      </p:sp>
    </p:spTree>
    <p:extLst>
      <p:ext uri="{BB962C8B-B14F-4D97-AF65-F5344CB8AC3E}">
        <p14:creationId xmlns:p14="http://schemas.microsoft.com/office/powerpoint/2010/main" val="7754198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51</a:t>
            </a:fld>
            <a:endParaRPr lang="en-US"/>
          </a:p>
        </p:txBody>
      </p:sp>
    </p:spTree>
    <p:extLst>
      <p:ext uri="{BB962C8B-B14F-4D97-AF65-F5344CB8AC3E}">
        <p14:creationId xmlns:p14="http://schemas.microsoft.com/office/powerpoint/2010/main" val="2235438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panoramic photos of the section</a:t>
            </a:r>
            <a:r>
              <a:rPr lang="en-US" baseline="0" dirty="0" smtClean="0"/>
              <a:t> looking south to give you a better idea of what the section looks like and how large this succession is going from west to east.  The top panoramic is the view looking south from A-B – it’s about ¾ mile long, and the bottom photo is the view looking south from B-C – it</a:t>
            </a:r>
            <a:r>
              <a:rPr lang="fr-FR" baseline="0" dirty="0" smtClean="0"/>
              <a:t>’</a:t>
            </a:r>
            <a:r>
              <a:rPr lang="en-US" baseline="0" dirty="0" smtClean="0"/>
              <a:t>s about 1 ¼ mile long</a:t>
            </a:r>
          </a:p>
          <a:p>
            <a:endParaRPr lang="en-US" dirty="0" smtClean="0"/>
          </a:p>
        </p:txBody>
      </p:sp>
      <p:sp>
        <p:nvSpPr>
          <p:cNvPr id="4" name="Slide Number Placeholder 3"/>
          <p:cNvSpPr>
            <a:spLocks noGrp="1"/>
          </p:cNvSpPr>
          <p:nvPr>
            <p:ph type="sldNum" sz="quarter" idx="10"/>
          </p:nvPr>
        </p:nvSpPr>
        <p:spPr/>
        <p:txBody>
          <a:bodyPr/>
          <a:lstStyle/>
          <a:p>
            <a:fld id="{70439F25-6975-3645-8E66-C0EB9A435F0B}" type="slidenum">
              <a:rPr lang="en-US" smtClean="0"/>
              <a:t>5</a:t>
            </a:fld>
            <a:endParaRPr lang="en-US"/>
          </a:p>
        </p:txBody>
      </p:sp>
    </p:spTree>
    <p:extLst>
      <p:ext uri="{BB962C8B-B14F-4D97-AF65-F5344CB8AC3E}">
        <p14:creationId xmlns:p14="http://schemas.microsoft.com/office/powerpoint/2010/main" val="13766452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anything,</a:t>
            </a:r>
            <a:r>
              <a:rPr lang="en-US" baseline="0" dirty="0" smtClean="0"/>
              <a:t> this study highlights the importance of collecting spectral gamma-ray data because when manipulated, you can correlate at a larger scale than small fluctuation seen in total gamma-ray data.  </a:t>
            </a:r>
          </a:p>
          <a:p>
            <a:r>
              <a:rPr lang="en-US" baseline="0" dirty="0" smtClean="0"/>
              <a:t>In this case of </a:t>
            </a:r>
            <a:r>
              <a:rPr lang="en-US" baseline="0" dirty="0" err="1" smtClean="0"/>
              <a:t>Th</a:t>
            </a:r>
            <a:r>
              <a:rPr lang="en-US" baseline="0" dirty="0" smtClean="0"/>
              <a:t>/U ratios you can correlate time-equivalent anoxic basins across a field area. </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52</a:t>
            </a:fld>
            <a:endParaRPr lang="en-US"/>
          </a:p>
        </p:txBody>
      </p:sp>
    </p:spTree>
    <p:extLst>
      <p:ext uri="{BB962C8B-B14F-4D97-AF65-F5344CB8AC3E}">
        <p14:creationId xmlns:p14="http://schemas.microsoft.com/office/powerpoint/2010/main" val="24525794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cases unique log character can be used for correlation. The </a:t>
            </a:r>
            <a:r>
              <a:rPr lang="en-US" dirty="0" err="1" smtClean="0"/>
              <a:t>Devilwater</a:t>
            </a:r>
            <a:r>
              <a:rPr lang="en-US" dirty="0" smtClean="0"/>
              <a:t> Shale is a perfect example of this.  This is the only interval throughout the entire succession where the </a:t>
            </a:r>
            <a:r>
              <a:rPr lang="en-US" dirty="0" err="1" smtClean="0"/>
              <a:t>Th</a:t>
            </a:r>
            <a:r>
              <a:rPr lang="en-US" dirty="0" smtClean="0"/>
              <a:t> is </a:t>
            </a:r>
            <a:r>
              <a:rPr lang="en-US" dirty="0" err="1" smtClean="0"/>
              <a:t>highER</a:t>
            </a:r>
            <a:r>
              <a:rPr lang="en-US" dirty="0" smtClean="0"/>
              <a:t> than the U</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53</a:t>
            </a:fld>
            <a:endParaRPr lang="en-US"/>
          </a:p>
        </p:txBody>
      </p:sp>
    </p:spTree>
    <p:extLst>
      <p:ext uri="{BB962C8B-B14F-4D97-AF65-F5344CB8AC3E}">
        <p14:creationId xmlns:p14="http://schemas.microsoft.com/office/powerpoint/2010/main" val="13661675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thank all of the</a:t>
            </a:r>
            <a:r>
              <a:rPr lang="en-US" baseline="0" dirty="0" smtClean="0"/>
              <a:t> companies in the consortium for making this research effort possible and all of the individuals within the consortium who provided me with data, ideas and feedback. </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54</a:t>
            </a:fld>
            <a:endParaRPr lang="en-US"/>
          </a:p>
        </p:txBody>
      </p:sp>
    </p:spTree>
    <p:extLst>
      <p:ext uri="{BB962C8B-B14F-4D97-AF65-F5344CB8AC3E}">
        <p14:creationId xmlns:p14="http://schemas.microsoft.com/office/powerpoint/2010/main" val="327879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Left Figure: </a:t>
            </a:r>
            <a:r>
              <a:rPr lang="en-US" dirty="0" smtClean="0"/>
              <a:t>This</a:t>
            </a:r>
            <a:r>
              <a:rPr lang="en-US" baseline="0" dirty="0" smtClean="0"/>
              <a:t> figure is a stratigraphic chart of the southwestern SJ basin.  The Monterey includes the lower Gould, </a:t>
            </a:r>
            <a:r>
              <a:rPr lang="en-US" baseline="0" dirty="0" err="1" smtClean="0"/>
              <a:t>Devilwater</a:t>
            </a:r>
            <a:r>
              <a:rPr lang="en-US" baseline="0" dirty="0" smtClean="0"/>
              <a:t>, McDonald and upper Antelope members which were deposited between </a:t>
            </a:r>
            <a:r>
              <a:rPr lang="en-US" baseline="0" dirty="0" err="1" smtClean="0"/>
              <a:t>approx</a:t>
            </a:r>
            <a:r>
              <a:rPr lang="en-US" baseline="0" dirty="0" smtClean="0"/>
              <a:t> 16-6 Ma (middle to late Miocene).  Although the Reef Ridge is technically considered the top of the Monterey it was excluded from this study due to poor exposure.  </a:t>
            </a:r>
            <a:endParaRPr lang="en-US" dirty="0" smtClean="0"/>
          </a:p>
          <a:p>
            <a:endParaRPr lang="en-US" dirty="0" smtClean="0"/>
          </a:p>
          <a:p>
            <a:r>
              <a:rPr lang="en-US" b="1" dirty="0" smtClean="0"/>
              <a:t>Right</a:t>
            </a:r>
            <a:r>
              <a:rPr lang="en-US" b="1" baseline="0" dirty="0" smtClean="0"/>
              <a:t> Figure:</a:t>
            </a:r>
            <a:r>
              <a:rPr lang="en-US" baseline="0" dirty="0" smtClean="0"/>
              <a:t> </a:t>
            </a:r>
          </a:p>
          <a:p>
            <a:r>
              <a:rPr lang="en-US" baseline="0" dirty="0" smtClean="0"/>
              <a:t>To the right is an </a:t>
            </a:r>
            <a:r>
              <a:rPr lang="en-US" baseline="0" dirty="0" err="1" smtClean="0"/>
              <a:t>isopach</a:t>
            </a:r>
            <a:r>
              <a:rPr lang="en-US" baseline="0" dirty="0" smtClean="0"/>
              <a:t> map of the Monterey and as you can see these sediments are predominately restricted to the southwestern margin of the SJ basin</a:t>
            </a:r>
          </a:p>
          <a:p>
            <a:r>
              <a:rPr lang="en-US" baseline="0" dirty="0" smtClean="0"/>
              <a:t>the Monterey attains a maximum thickness of 10,000 feet at CMC including the Reef Ridge</a:t>
            </a:r>
          </a:p>
          <a:p>
            <a:r>
              <a:rPr lang="en-US" baseline="0" dirty="0" smtClean="0"/>
              <a:t>average thickness is </a:t>
            </a:r>
            <a:r>
              <a:rPr lang="en-US" baseline="0" dirty="0" err="1" smtClean="0"/>
              <a:t>approx</a:t>
            </a:r>
            <a:r>
              <a:rPr lang="en-US" baseline="0" dirty="0" smtClean="0"/>
              <a:t> 5000 ft. </a:t>
            </a:r>
          </a:p>
          <a:p>
            <a:endParaRPr lang="en-US" baseline="0" dirty="0" smtClean="0"/>
          </a:p>
        </p:txBody>
      </p:sp>
      <p:sp>
        <p:nvSpPr>
          <p:cNvPr id="4" name="Slide Number Placeholder 3"/>
          <p:cNvSpPr>
            <a:spLocks noGrp="1"/>
          </p:cNvSpPr>
          <p:nvPr>
            <p:ph type="sldNum" sz="quarter" idx="10"/>
          </p:nvPr>
        </p:nvSpPr>
        <p:spPr/>
        <p:txBody>
          <a:bodyPr/>
          <a:lstStyle/>
          <a:p>
            <a:fld id="{70439F25-6975-3645-8E66-C0EB9A435F0B}" type="slidenum">
              <a:rPr lang="en-US" smtClean="0"/>
              <a:t>6</a:t>
            </a:fld>
            <a:endParaRPr lang="en-US"/>
          </a:p>
        </p:txBody>
      </p:sp>
    </p:spTree>
    <p:extLst>
      <p:ext uri="{BB962C8B-B14F-4D97-AF65-F5344CB8AC3E}">
        <p14:creationId xmlns:p14="http://schemas.microsoft.com/office/powerpoint/2010/main" val="2947048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Dibble map of the Monterey </a:t>
            </a:r>
            <a:r>
              <a:rPr lang="en-US" baseline="0" dirty="0" err="1" smtClean="0"/>
              <a:t>Fm</a:t>
            </a:r>
            <a:r>
              <a:rPr lang="en-US" baseline="0" dirty="0" smtClean="0"/>
              <a:t> at CMC.   The sediments form a gentle </a:t>
            </a:r>
            <a:r>
              <a:rPr lang="en-US" baseline="0" dirty="0" err="1" smtClean="0"/>
              <a:t>basinward</a:t>
            </a:r>
            <a:r>
              <a:rPr lang="en-US" baseline="0" dirty="0" smtClean="0"/>
              <a:t> dipping </a:t>
            </a:r>
            <a:r>
              <a:rPr lang="en-US" baseline="0" dirty="0" err="1" smtClean="0"/>
              <a:t>approx</a:t>
            </a:r>
            <a:r>
              <a:rPr lang="en-US" baseline="0" dirty="0" smtClean="0"/>
              <a:t> 40 degree </a:t>
            </a:r>
            <a:r>
              <a:rPr lang="en-US" baseline="0" dirty="0" err="1" smtClean="0"/>
              <a:t>homoclinal</a:t>
            </a:r>
            <a:r>
              <a:rPr lang="en-US" baseline="0" dirty="0" smtClean="0"/>
              <a:t> structure with no known major faults or unconformities.  Aside from tilting, the sediments have undergone very little structural deformation. </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7</a:t>
            </a:fld>
            <a:endParaRPr lang="en-US"/>
          </a:p>
        </p:txBody>
      </p:sp>
    </p:spTree>
    <p:extLst>
      <p:ext uri="{BB962C8B-B14F-4D97-AF65-F5344CB8AC3E}">
        <p14:creationId xmlns:p14="http://schemas.microsoft.com/office/powerpoint/2010/main" val="1915245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a:cs typeface="Arial"/>
              </a:rPr>
              <a:t>Type section of the Monterey in the SJ basin – </a:t>
            </a:r>
            <a:r>
              <a:rPr lang="en-US" sz="1200" b="0" dirty="0" smtClean="0">
                <a:latin typeface="Arial"/>
                <a:cs typeface="Arial"/>
              </a:rPr>
              <a:t>and is actually</a:t>
            </a:r>
            <a:r>
              <a:rPr lang="en-US" sz="1200" b="0" baseline="0" dirty="0" smtClean="0">
                <a:latin typeface="Arial"/>
                <a:cs typeface="Arial"/>
              </a:rPr>
              <a:t> one of the thickest exposed sections in California</a:t>
            </a:r>
            <a:endParaRPr lang="en-US" sz="1200" b="1"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8</a:t>
            </a:fld>
            <a:endParaRPr lang="en-US"/>
          </a:p>
        </p:txBody>
      </p:sp>
    </p:spTree>
    <p:extLst>
      <p:ext uri="{BB962C8B-B14F-4D97-AF65-F5344CB8AC3E}">
        <p14:creationId xmlns:p14="http://schemas.microsoft.com/office/powerpoint/2010/main" val="61089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studies conducted at this location included CMC not as the main focus, but incorporated it as apart of a larger regional study. </a:t>
            </a:r>
            <a:endParaRPr lang="en-US" dirty="0"/>
          </a:p>
        </p:txBody>
      </p:sp>
      <p:sp>
        <p:nvSpPr>
          <p:cNvPr id="4" name="Slide Number Placeholder 3"/>
          <p:cNvSpPr>
            <a:spLocks noGrp="1"/>
          </p:cNvSpPr>
          <p:nvPr>
            <p:ph type="sldNum" sz="quarter" idx="10"/>
          </p:nvPr>
        </p:nvSpPr>
        <p:spPr/>
        <p:txBody>
          <a:bodyPr/>
          <a:lstStyle/>
          <a:p>
            <a:fld id="{70439F25-6975-3645-8E66-C0EB9A435F0B}" type="slidenum">
              <a:rPr lang="en-US" smtClean="0"/>
              <a:t>9</a:t>
            </a:fld>
            <a:endParaRPr lang="en-US"/>
          </a:p>
        </p:txBody>
      </p:sp>
    </p:spTree>
    <p:extLst>
      <p:ext uri="{BB962C8B-B14F-4D97-AF65-F5344CB8AC3E}">
        <p14:creationId xmlns:p14="http://schemas.microsoft.com/office/powerpoint/2010/main" val="610896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pic>
        <p:nvPicPr>
          <p:cNvPr id="11" name="Picture 39" descr="small_logo_color.jpg                                           0000BA06Rick's Titanium                ABA78158:"/>
          <p:cNvPicPr>
            <a:picLocks noChangeAspect="1" noChangeArrowheads="1"/>
          </p:cNvPicPr>
          <p:nvPr userDrawn="1"/>
        </p:nvPicPr>
        <p:blipFill>
          <a:blip r:embed="rId2">
            <a:clrChange>
              <a:clrFrom>
                <a:srgbClr val="298E96"/>
              </a:clrFrom>
              <a:clrTo>
                <a:srgbClr val="298E96">
                  <a:alpha val="0"/>
                </a:srgbClr>
              </a:clrTo>
            </a:clrChange>
            <a:extLst>
              <a:ext uri="{28A0092B-C50C-407E-A947-70E740481C1C}">
                <a14:useLocalDpi xmlns:a14="http://schemas.microsoft.com/office/drawing/2010/main" val="0"/>
              </a:ext>
            </a:extLst>
          </a:blip>
          <a:srcRect/>
          <a:stretch>
            <a:fillRect/>
          </a:stretch>
        </p:blipFill>
        <p:spPr bwMode="auto">
          <a:xfrm>
            <a:off x="7344579" y="5606410"/>
            <a:ext cx="1607472" cy="86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1"/>
          <p:cNvSpPr txBox="1">
            <a:spLocks noChangeArrowheads="1"/>
          </p:cNvSpPr>
          <p:nvPr userDrawn="1"/>
        </p:nvSpPr>
        <p:spPr bwMode="auto">
          <a:xfrm>
            <a:off x="273066" y="5793197"/>
            <a:ext cx="68632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buFontTx/>
              <a:buNone/>
              <a:defRPr/>
            </a:pPr>
            <a:r>
              <a:rPr lang="en-US" sz="2000" i="1" dirty="0">
                <a:latin typeface="Geneva" charset="0"/>
                <a:cs typeface="+mn-cs"/>
              </a:rPr>
              <a:t>Long Beach MARS Project</a:t>
            </a:r>
            <a:r>
              <a:rPr lang="en-US" sz="1800" i="1" dirty="0">
                <a:latin typeface="Geneva" charset="0"/>
                <a:cs typeface="+mn-cs"/>
              </a:rPr>
              <a:t>: </a:t>
            </a:r>
            <a:r>
              <a:rPr lang="en-US" sz="1600" i="1" dirty="0">
                <a:latin typeface="Geneva" charset="0"/>
                <a:cs typeface="+mn-cs"/>
              </a:rPr>
              <a:t>Monterey and Related </a:t>
            </a:r>
            <a:r>
              <a:rPr lang="en-US" sz="1600" i="1" dirty="0" smtClean="0">
                <a:latin typeface="Geneva" charset="0"/>
                <a:cs typeface="+mn-cs"/>
              </a:rPr>
              <a:t>Sediments</a:t>
            </a:r>
            <a:endParaRPr lang="en-US" sz="1800" i="1" dirty="0">
              <a:latin typeface="Geneva" charset="0"/>
              <a:cs typeface="+mn-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57200" y="6476999"/>
            <a:ext cx="2133600" cy="274320"/>
          </a:xfrm>
          <a:prstGeom prst="rect">
            <a:avLst/>
          </a:prstGeom>
        </p:spPr>
        <p:txBody>
          <a:bodyPr/>
          <a:lstStyle/>
          <a:p>
            <a:fld id="{589A2702-7695-CF4A-8485-1405E858BFBB}" type="datetimeFigureOut">
              <a:rPr lang="en-US" smtClean="0"/>
              <a:t>11/3/13</a:t>
            </a:fld>
            <a:endParaRPr lang="en-US"/>
          </a:p>
        </p:txBody>
      </p:sp>
      <p:sp>
        <p:nvSpPr>
          <p:cNvPr id="5" name="Footer Placeholder 4"/>
          <p:cNvSpPr>
            <a:spLocks noGrp="1"/>
          </p:cNvSpPr>
          <p:nvPr>
            <p:ph type="ftr" sz="quarter" idx="11"/>
          </p:nvPr>
        </p:nvSpPr>
        <p:spPr>
          <a:xfrm>
            <a:off x="2640596" y="6476999"/>
            <a:ext cx="5507719" cy="274320"/>
          </a:xfrm>
          <a:prstGeom prst="rect">
            <a:avLst/>
          </a:prstGeom>
        </p:spPr>
        <p:txBody>
          <a:bodyPr/>
          <a:lstStyle/>
          <a:p>
            <a:endParaRPr lang="en-US"/>
          </a:p>
        </p:txBody>
      </p:sp>
      <p:sp>
        <p:nvSpPr>
          <p:cNvPr id="6" name="Slide Number Placeholder 5"/>
          <p:cNvSpPr>
            <a:spLocks noGrp="1"/>
          </p:cNvSpPr>
          <p:nvPr>
            <p:ph type="sldNum" sz="quarter" idx="12"/>
          </p:nvPr>
        </p:nvSpPr>
        <p:spPr>
          <a:xfrm>
            <a:off x="8204396" y="6476999"/>
            <a:ext cx="733864" cy="274320"/>
          </a:xfrm>
          <a:prstGeom prst="rect">
            <a:avLst/>
          </a:prstGeom>
        </p:spPr>
        <p:txBody>
          <a:bodyPr/>
          <a:lstStyle/>
          <a:p>
            <a:fld id="{884432F8-5725-DB44-B9BA-40DBEF68AC1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57200" y="6476999"/>
            <a:ext cx="2133600" cy="274320"/>
          </a:xfrm>
          <a:prstGeom prst="rect">
            <a:avLst/>
          </a:prstGeom>
        </p:spPr>
        <p:txBody>
          <a:bodyPr/>
          <a:lstStyle/>
          <a:p>
            <a:fld id="{589A2702-7695-CF4A-8485-1405E858BFBB}" type="datetimeFigureOut">
              <a:rPr lang="en-US" smtClean="0"/>
              <a:t>11/3/13</a:t>
            </a:fld>
            <a:endParaRPr lang="en-US"/>
          </a:p>
        </p:txBody>
      </p:sp>
      <p:sp>
        <p:nvSpPr>
          <p:cNvPr id="5" name="Footer Placeholder 4"/>
          <p:cNvSpPr>
            <a:spLocks noGrp="1"/>
          </p:cNvSpPr>
          <p:nvPr>
            <p:ph type="ftr" sz="quarter" idx="11"/>
          </p:nvPr>
        </p:nvSpPr>
        <p:spPr>
          <a:xfrm>
            <a:off x="2640597" y="6377459"/>
            <a:ext cx="383640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204396" y="6476999"/>
            <a:ext cx="733864" cy="274320"/>
          </a:xfrm>
          <a:prstGeom prst="rect">
            <a:avLst/>
          </a:prstGeom>
        </p:spPr>
        <p:txBody>
          <a:bodyPr/>
          <a:lstStyle/>
          <a:p>
            <a:fld id="{884432F8-5725-DB44-B9BA-40DBEF68AC1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a:xfrm>
            <a:off x="8204396" y="6476999"/>
            <a:ext cx="733864" cy="274320"/>
          </a:xfrm>
          <a:prstGeom prst="rect">
            <a:avLst/>
          </a:prstGeom>
        </p:spPr>
        <p:txBody>
          <a:bodyPr/>
          <a:lstStyle/>
          <a:p>
            <a:fld id="{884432F8-5725-DB44-B9BA-40DBEF68AC1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57200" y="6476999"/>
            <a:ext cx="2133600" cy="274320"/>
          </a:xfrm>
          <a:prstGeom prst="rect">
            <a:avLst/>
          </a:prstGeom>
        </p:spPr>
        <p:txBody>
          <a:bodyPr/>
          <a:lstStyle/>
          <a:p>
            <a:fld id="{589A2702-7695-CF4A-8485-1405E858BFBB}" type="datetimeFigureOut">
              <a:rPr lang="en-US" smtClean="0"/>
              <a:t>11/3/13</a:t>
            </a:fld>
            <a:endParaRPr lang="en-US"/>
          </a:p>
        </p:txBody>
      </p:sp>
      <p:sp>
        <p:nvSpPr>
          <p:cNvPr id="5" name="Footer Placeholder 4"/>
          <p:cNvSpPr>
            <a:spLocks noGrp="1"/>
          </p:cNvSpPr>
          <p:nvPr>
            <p:ph type="ftr" sz="quarter" idx="11"/>
          </p:nvPr>
        </p:nvSpPr>
        <p:spPr>
          <a:xfrm>
            <a:off x="2640596" y="6476999"/>
            <a:ext cx="5507719" cy="274320"/>
          </a:xfrm>
          <a:prstGeom prst="rect">
            <a:avLst/>
          </a:prstGeom>
        </p:spPr>
        <p:txBody>
          <a:bodyPr/>
          <a:lstStyle/>
          <a:p>
            <a:endParaRPr lang="en-US"/>
          </a:p>
        </p:txBody>
      </p:sp>
      <p:sp>
        <p:nvSpPr>
          <p:cNvPr id="6" name="Slide Number Placeholder 5"/>
          <p:cNvSpPr>
            <a:spLocks noGrp="1"/>
          </p:cNvSpPr>
          <p:nvPr>
            <p:ph type="sldNum" sz="quarter" idx="12"/>
          </p:nvPr>
        </p:nvSpPr>
        <p:spPr>
          <a:xfrm>
            <a:off x="8204396" y="6476999"/>
            <a:ext cx="733864" cy="274320"/>
          </a:xfrm>
          <a:prstGeom prst="rect">
            <a:avLst/>
          </a:prstGeom>
        </p:spPr>
        <p:txBody>
          <a:bodyPr/>
          <a:lstStyle/>
          <a:p>
            <a:fld id="{884432F8-5725-DB44-B9BA-40DBEF68AC1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57200" y="6476999"/>
            <a:ext cx="2133600" cy="274320"/>
          </a:xfrm>
          <a:prstGeom prst="rect">
            <a:avLst/>
          </a:prstGeom>
        </p:spPr>
        <p:txBody>
          <a:bodyPr/>
          <a:lstStyle/>
          <a:p>
            <a:fld id="{589A2702-7695-CF4A-8485-1405E858BFBB}" type="datetimeFigureOut">
              <a:rPr lang="en-US" smtClean="0"/>
              <a:t>11/3/13</a:t>
            </a:fld>
            <a:endParaRPr lang="en-US"/>
          </a:p>
        </p:txBody>
      </p:sp>
      <p:sp>
        <p:nvSpPr>
          <p:cNvPr id="6" name="Footer Placeholder 5"/>
          <p:cNvSpPr>
            <a:spLocks noGrp="1"/>
          </p:cNvSpPr>
          <p:nvPr>
            <p:ph type="ftr" sz="quarter" idx="11"/>
          </p:nvPr>
        </p:nvSpPr>
        <p:spPr>
          <a:xfrm>
            <a:off x="2640596" y="6476999"/>
            <a:ext cx="5507719" cy="274320"/>
          </a:xfrm>
          <a:prstGeom prst="rect">
            <a:avLst/>
          </a:prstGeom>
        </p:spPr>
        <p:txBody>
          <a:bodyPr/>
          <a:lstStyle/>
          <a:p>
            <a:endParaRPr lang="en-US"/>
          </a:p>
        </p:txBody>
      </p:sp>
      <p:sp>
        <p:nvSpPr>
          <p:cNvPr id="7" name="Slide Number Placeholder 6"/>
          <p:cNvSpPr>
            <a:spLocks noGrp="1"/>
          </p:cNvSpPr>
          <p:nvPr>
            <p:ph type="sldNum" sz="quarter" idx="12"/>
          </p:nvPr>
        </p:nvSpPr>
        <p:spPr>
          <a:xfrm>
            <a:off x="8204396" y="6476999"/>
            <a:ext cx="733864" cy="274320"/>
          </a:xfrm>
          <a:prstGeom prst="rect">
            <a:avLst/>
          </a:prstGeom>
        </p:spPr>
        <p:txBody>
          <a:bodyPr/>
          <a:lstStyle/>
          <a:p>
            <a:fld id="{884432F8-5725-DB44-B9BA-40DBEF68AC1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57200" y="6476999"/>
            <a:ext cx="2133600" cy="274320"/>
          </a:xfrm>
          <a:prstGeom prst="rect">
            <a:avLst/>
          </a:prstGeom>
        </p:spPr>
        <p:txBody>
          <a:bodyPr/>
          <a:lstStyle/>
          <a:p>
            <a:fld id="{589A2702-7695-CF4A-8485-1405E858BFBB}" type="datetimeFigureOut">
              <a:rPr lang="en-US" smtClean="0"/>
              <a:t>11/3/13</a:t>
            </a:fld>
            <a:endParaRPr lang="en-US"/>
          </a:p>
        </p:txBody>
      </p:sp>
      <p:sp>
        <p:nvSpPr>
          <p:cNvPr id="8" name="Footer Placeholder 7"/>
          <p:cNvSpPr>
            <a:spLocks noGrp="1"/>
          </p:cNvSpPr>
          <p:nvPr>
            <p:ph type="ftr" sz="quarter" idx="11"/>
          </p:nvPr>
        </p:nvSpPr>
        <p:spPr>
          <a:xfrm>
            <a:off x="2640596" y="6476999"/>
            <a:ext cx="5507719" cy="274320"/>
          </a:xfrm>
          <a:prstGeom prst="rect">
            <a:avLst/>
          </a:prstGeom>
        </p:spPr>
        <p:txBody>
          <a:bodyPr/>
          <a:lstStyle/>
          <a:p>
            <a:endParaRPr lang="en-US"/>
          </a:p>
        </p:txBody>
      </p:sp>
      <p:sp>
        <p:nvSpPr>
          <p:cNvPr id="9" name="Slide Number Placeholder 8"/>
          <p:cNvSpPr>
            <a:spLocks noGrp="1"/>
          </p:cNvSpPr>
          <p:nvPr>
            <p:ph type="sldNum" sz="quarter" idx="12"/>
          </p:nvPr>
        </p:nvSpPr>
        <p:spPr>
          <a:xfrm>
            <a:off x="8204396" y="6476999"/>
            <a:ext cx="733864" cy="274320"/>
          </a:xfrm>
          <a:prstGeom prst="rect">
            <a:avLst/>
          </a:prstGeom>
        </p:spPr>
        <p:txBody>
          <a:bodyPr/>
          <a:lstStyle/>
          <a:p>
            <a:fld id="{884432F8-5725-DB44-B9BA-40DBEF68AC1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a:xfrm>
            <a:off x="457200" y="6476999"/>
            <a:ext cx="2133600" cy="274320"/>
          </a:xfrm>
          <a:prstGeom prst="rect">
            <a:avLst/>
          </a:prstGeom>
        </p:spPr>
        <p:txBody>
          <a:bodyPr/>
          <a:lstStyle/>
          <a:p>
            <a:fld id="{589A2702-7695-CF4A-8485-1405E858BFBB}" type="datetimeFigureOut">
              <a:rPr lang="en-US" smtClean="0"/>
              <a:t>11/3/13</a:t>
            </a:fld>
            <a:endParaRPr lang="en-US"/>
          </a:p>
        </p:txBody>
      </p:sp>
      <p:sp>
        <p:nvSpPr>
          <p:cNvPr id="4" name="Footer Placeholder 3"/>
          <p:cNvSpPr>
            <a:spLocks noGrp="1"/>
          </p:cNvSpPr>
          <p:nvPr>
            <p:ph type="ftr" sz="quarter" idx="11"/>
          </p:nvPr>
        </p:nvSpPr>
        <p:spPr>
          <a:xfrm>
            <a:off x="2640596" y="6476999"/>
            <a:ext cx="5507719" cy="274320"/>
          </a:xfrm>
          <a:prstGeom prst="rect">
            <a:avLst/>
          </a:prstGeom>
        </p:spPr>
        <p:txBody>
          <a:bodyPr/>
          <a:lstStyle/>
          <a:p>
            <a:endParaRPr lang="en-US"/>
          </a:p>
        </p:txBody>
      </p:sp>
      <p:sp>
        <p:nvSpPr>
          <p:cNvPr id="5" name="Slide Number Placeholder 4"/>
          <p:cNvSpPr>
            <a:spLocks noGrp="1"/>
          </p:cNvSpPr>
          <p:nvPr>
            <p:ph type="sldNum" sz="quarter" idx="12"/>
          </p:nvPr>
        </p:nvSpPr>
        <p:spPr>
          <a:xfrm>
            <a:off x="8204396" y="6476999"/>
            <a:ext cx="733864" cy="274320"/>
          </a:xfrm>
          <a:prstGeom prst="rect">
            <a:avLst/>
          </a:prstGeom>
        </p:spPr>
        <p:txBody>
          <a:bodyPr/>
          <a:lstStyle/>
          <a:p>
            <a:fld id="{884432F8-5725-DB44-B9BA-40DBEF68AC1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39" descr="small_logo_color.jpg                                           0000BA06Rick's Titanium                ABA78158:"/>
          <p:cNvPicPr>
            <a:picLocks noChangeAspect="1" noChangeArrowheads="1"/>
          </p:cNvPicPr>
          <p:nvPr userDrawn="1"/>
        </p:nvPicPr>
        <p:blipFill>
          <a:blip r:embed="rId2">
            <a:clrChange>
              <a:clrFrom>
                <a:srgbClr val="298E96"/>
              </a:clrFrom>
              <a:clrTo>
                <a:srgbClr val="298E96">
                  <a:alpha val="0"/>
                </a:srgbClr>
              </a:clrTo>
            </a:clrChange>
            <a:extLst>
              <a:ext uri="{28A0092B-C50C-407E-A947-70E740481C1C}">
                <a14:useLocalDpi xmlns:a14="http://schemas.microsoft.com/office/drawing/2010/main" val="0"/>
              </a:ext>
            </a:extLst>
          </a:blip>
          <a:srcRect/>
          <a:stretch>
            <a:fillRect/>
          </a:stretch>
        </p:blipFill>
        <p:spPr bwMode="auto">
          <a:xfrm>
            <a:off x="7344579" y="5880732"/>
            <a:ext cx="1607472" cy="86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1"/>
          <p:cNvSpPr txBox="1">
            <a:spLocks noChangeArrowheads="1"/>
          </p:cNvSpPr>
          <p:nvPr userDrawn="1"/>
        </p:nvSpPr>
        <p:spPr bwMode="auto">
          <a:xfrm>
            <a:off x="273066" y="6193307"/>
            <a:ext cx="68632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buFontTx/>
              <a:buNone/>
              <a:defRPr/>
            </a:pPr>
            <a:r>
              <a:rPr lang="en-US" sz="2000" i="1" dirty="0">
                <a:latin typeface="Geneva" charset="0"/>
                <a:cs typeface="+mn-cs"/>
              </a:rPr>
              <a:t>Long Beach MARS Project</a:t>
            </a:r>
            <a:r>
              <a:rPr lang="en-US" sz="1800" i="1" dirty="0">
                <a:latin typeface="Geneva" charset="0"/>
                <a:cs typeface="+mn-cs"/>
              </a:rPr>
              <a:t>: </a:t>
            </a:r>
            <a:r>
              <a:rPr lang="en-US" sz="1600" i="1" dirty="0">
                <a:latin typeface="Geneva" charset="0"/>
                <a:cs typeface="+mn-cs"/>
              </a:rPr>
              <a:t>Monterey and Related </a:t>
            </a:r>
            <a:r>
              <a:rPr lang="en-US" sz="1600" i="1" dirty="0" smtClean="0">
                <a:latin typeface="Geneva" charset="0"/>
                <a:cs typeface="+mn-cs"/>
              </a:rPr>
              <a:t>Sediments</a:t>
            </a:r>
            <a:endParaRPr lang="en-US" sz="1800" i="1" dirty="0">
              <a:latin typeface="Geneva" charset="0"/>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76999"/>
            <a:ext cx="2133600" cy="274320"/>
          </a:xfrm>
          <a:prstGeom prst="rect">
            <a:avLst/>
          </a:prstGeom>
        </p:spPr>
        <p:txBody>
          <a:bodyPr/>
          <a:lstStyle/>
          <a:p>
            <a:fld id="{589A2702-7695-CF4A-8485-1405E858BFBB}" type="datetimeFigureOut">
              <a:rPr lang="en-US" smtClean="0"/>
              <a:t>11/3/13</a:t>
            </a:fld>
            <a:endParaRPr lang="en-US"/>
          </a:p>
        </p:txBody>
      </p:sp>
      <p:sp>
        <p:nvSpPr>
          <p:cNvPr id="6" name="Footer Placeholder 5"/>
          <p:cNvSpPr>
            <a:spLocks noGrp="1"/>
          </p:cNvSpPr>
          <p:nvPr>
            <p:ph type="ftr" sz="quarter" idx="11"/>
          </p:nvPr>
        </p:nvSpPr>
        <p:spPr>
          <a:xfrm>
            <a:off x="2640596" y="6476999"/>
            <a:ext cx="5507719" cy="274320"/>
          </a:xfrm>
          <a:prstGeom prst="rect">
            <a:avLst/>
          </a:prstGeom>
        </p:spPr>
        <p:txBody>
          <a:bodyPr/>
          <a:lstStyle/>
          <a:p>
            <a:endParaRPr lang="en-US"/>
          </a:p>
        </p:txBody>
      </p:sp>
      <p:sp>
        <p:nvSpPr>
          <p:cNvPr id="7" name="Slide Number Placeholder 6"/>
          <p:cNvSpPr>
            <a:spLocks noGrp="1"/>
          </p:cNvSpPr>
          <p:nvPr>
            <p:ph type="sldNum" sz="quarter" idx="12"/>
          </p:nvPr>
        </p:nvSpPr>
        <p:spPr>
          <a:xfrm>
            <a:off x="8204396" y="6476999"/>
            <a:ext cx="733864" cy="274320"/>
          </a:xfrm>
          <a:prstGeom prst="rect">
            <a:avLst/>
          </a:prstGeom>
        </p:spPr>
        <p:txBody>
          <a:bodyPr/>
          <a:lstStyle/>
          <a:p>
            <a:fld id="{FA84A37A-AFC2-4A01-80A1-FC20F2C0D5BB}"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a:prstGeom prst="rect">
            <a:avLst/>
          </a:prstGeom>
        </p:spPr>
        <p:txBody>
          <a:bodyPr/>
          <a:lstStyle/>
          <a:p>
            <a:fld id="{589A2702-7695-CF4A-8485-1405E858BFBB}" type="datetimeFigureOut">
              <a:rPr lang="en-US" smtClean="0"/>
              <a:t>11/3/13</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a:prstGeom prst="rect">
            <a:avLst/>
          </a:prstGeo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a:prstGeom prst="rect">
            <a:avLst/>
          </a:prstGeom>
        </p:spPr>
        <p:txBody>
          <a:bodyPr/>
          <a:lstStyle/>
          <a:p>
            <a:fld id="{884432F8-5725-DB44-B9BA-40DBEF68AC1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2"/>
            <a:ext cx="8229600" cy="3889008"/>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pic>
        <p:nvPicPr>
          <p:cNvPr id="9" name="Picture 39" descr="small_logo_color.jpg                                           0000BA06Rick's Titanium                ABA78158:"/>
          <p:cNvPicPr>
            <a:picLocks noChangeAspect="1" noChangeArrowheads="1"/>
          </p:cNvPicPr>
          <p:nvPr userDrawn="1"/>
        </p:nvPicPr>
        <p:blipFill>
          <a:blip r:embed="rId13">
            <a:clrChange>
              <a:clrFrom>
                <a:srgbClr val="298E96"/>
              </a:clrFrom>
              <a:clrTo>
                <a:srgbClr val="298E96">
                  <a:alpha val="0"/>
                </a:srgbClr>
              </a:clrTo>
            </a:clrChange>
            <a:extLst>
              <a:ext uri="{28A0092B-C50C-407E-A947-70E740481C1C}">
                <a14:useLocalDpi xmlns:a14="http://schemas.microsoft.com/office/drawing/2010/main" val="0"/>
              </a:ext>
            </a:extLst>
          </a:blip>
          <a:srcRect/>
          <a:stretch>
            <a:fillRect/>
          </a:stretch>
        </p:blipFill>
        <p:spPr bwMode="auto">
          <a:xfrm>
            <a:off x="7344579" y="5880732"/>
            <a:ext cx="1607472" cy="86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1"/>
          <p:cNvSpPr txBox="1">
            <a:spLocks noChangeArrowheads="1"/>
          </p:cNvSpPr>
          <p:nvPr userDrawn="1"/>
        </p:nvSpPr>
        <p:spPr bwMode="auto">
          <a:xfrm>
            <a:off x="273066" y="6193307"/>
            <a:ext cx="68632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buFontTx/>
              <a:buNone/>
              <a:defRPr/>
            </a:pPr>
            <a:r>
              <a:rPr lang="en-US" sz="2000" i="1" dirty="0">
                <a:latin typeface="Geneva" charset="0"/>
                <a:cs typeface="+mn-cs"/>
              </a:rPr>
              <a:t>Long Beach MARS Project</a:t>
            </a:r>
            <a:r>
              <a:rPr lang="en-US" sz="1800" i="1" dirty="0">
                <a:latin typeface="Geneva" charset="0"/>
                <a:cs typeface="+mn-cs"/>
              </a:rPr>
              <a:t>: </a:t>
            </a:r>
            <a:r>
              <a:rPr lang="en-US" sz="1600" i="1" dirty="0">
                <a:latin typeface="Geneva" charset="0"/>
                <a:cs typeface="+mn-cs"/>
              </a:rPr>
              <a:t>Monterey and Related </a:t>
            </a:r>
            <a:r>
              <a:rPr lang="en-US" sz="1600" i="1" dirty="0" smtClean="0">
                <a:latin typeface="Geneva" charset="0"/>
                <a:cs typeface="+mn-cs"/>
              </a:rPr>
              <a:t>Sediments</a:t>
            </a:r>
            <a:endParaRPr lang="en-US" sz="1800" i="1" dirty="0">
              <a:latin typeface="Geneva" charset="0"/>
              <a:cs typeface="+mn-cs"/>
            </a:endParaRPr>
          </a:p>
        </p:txBody>
      </p:sp>
    </p:spTree>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em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2.png"/><Relationship Id="rId5" Type="http://schemas.openxmlformats.org/officeDocument/2006/relationships/image" Target="../media/image7.emf"/><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2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emf"/></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5.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40.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3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1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4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co Martinez Creek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ln>
            <a:solidFill>
              <a:schemeClr val="tx1"/>
            </a:solidFill>
          </a:ln>
        </p:spPr>
      </p:pic>
      <p:sp>
        <p:nvSpPr>
          <p:cNvPr id="3" name="TextBox 2"/>
          <p:cNvSpPr txBox="1"/>
          <p:nvPr/>
        </p:nvSpPr>
        <p:spPr>
          <a:xfrm>
            <a:off x="228600" y="253998"/>
            <a:ext cx="8796867" cy="2185214"/>
          </a:xfrm>
          <a:prstGeom prst="rect">
            <a:avLst/>
          </a:prstGeom>
          <a:noFill/>
        </p:spPr>
        <p:txBody>
          <a:bodyPr wrap="square" rtlCol="0">
            <a:spAutoFit/>
          </a:bodyPr>
          <a:lstStyle/>
          <a:p>
            <a:pPr algn="ctr"/>
            <a:r>
              <a:rPr lang="en-US" sz="3200" dirty="0" smtClean="0">
                <a:ln>
                  <a:solidFill>
                    <a:schemeClr val="tx1"/>
                  </a:solidFill>
                </a:ln>
                <a:effectLst>
                  <a:outerShdw blurRad="50800" dist="38100" dir="2700000" algn="tl" rotWithShape="0">
                    <a:srgbClr val="000000">
                      <a:alpha val="43000"/>
                    </a:srgbClr>
                  </a:outerShdw>
                </a:effectLst>
                <a:latin typeface="Arial"/>
                <a:cs typeface="Arial"/>
              </a:rPr>
              <a:t>Detailed </a:t>
            </a:r>
            <a:r>
              <a:rPr lang="en-US" sz="3200" dirty="0" err="1" smtClean="0">
                <a:ln>
                  <a:solidFill>
                    <a:schemeClr val="tx1"/>
                  </a:solidFill>
                </a:ln>
                <a:effectLst>
                  <a:outerShdw blurRad="50800" dist="38100" dir="2700000" algn="tl" rotWithShape="0">
                    <a:srgbClr val="000000">
                      <a:alpha val="43000"/>
                    </a:srgbClr>
                  </a:outerShdw>
                </a:effectLst>
                <a:latin typeface="Arial"/>
                <a:cs typeface="Arial"/>
              </a:rPr>
              <a:t>Lithostratigraphic</a:t>
            </a:r>
            <a:r>
              <a:rPr lang="en-US" sz="3200" dirty="0" smtClean="0">
                <a:ln>
                  <a:solidFill>
                    <a:schemeClr val="tx1"/>
                  </a:solidFill>
                </a:ln>
                <a:effectLst>
                  <a:outerShdw blurRad="50800" dist="38100" dir="2700000" algn="tl" rotWithShape="0">
                    <a:srgbClr val="000000">
                      <a:alpha val="43000"/>
                    </a:srgbClr>
                  </a:outerShdw>
                </a:effectLst>
                <a:latin typeface="Arial"/>
                <a:cs typeface="Arial"/>
              </a:rPr>
              <a:t> Characterization of the Monterey Formation at </a:t>
            </a:r>
          </a:p>
          <a:p>
            <a:pPr algn="ctr"/>
            <a:r>
              <a:rPr lang="en-US" sz="3200" dirty="0" smtClean="0">
                <a:ln>
                  <a:solidFill>
                    <a:schemeClr val="tx1"/>
                  </a:solidFill>
                </a:ln>
                <a:effectLst>
                  <a:outerShdw blurRad="50800" dist="38100" dir="2700000" algn="tl" rotWithShape="0">
                    <a:srgbClr val="000000">
                      <a:alpha val="43000"/>
                    </a:srgbClr>
                  </a:outerShdw>
                </a:effectLst>
                <a:latin typeface="Arial"/>
                <a:cs typeface="Arial"/>
              </a:rPr>
              <a:t>Chico Martinez Creek, CA</a:t>
            </a:r>
          </a:p>
          <a:p>
            <a:pPr algn="ctr"/>
            <a:r>
              <a:rPr lang="en-US" sz="2000" dirty="0" smtClean="0">
                <a:ln>
                  <a:solidFill>
                    <a:schemeClr val="tx1"/>
                  </a:solidFill>
                </a:ln>
                <a:effectLst>
                  <a:outerShdw blurRad="50800" dist="38100" dir="2700000" algn="tl" rotWithShape="0">
                    <a:srgbClr val="000000">
                      <a:alpha val="43000"/>
                    </a:srgbClr>
                  </a:outerShdw>
                </a:effectLst>
                <a:latin typeface="Arial"/>
                <a:cs typeface="Arial"/>
              </a:rPr>
              <a:t>By </a:t>
            </a:r>
          </a:p>
          <a:p>
            <a:pPr algn="ctr"/>
            <a:r>
              <a:rPr lang="en-US" sz="2000" dirty="0" smtClean="0">
                <a:ln>
                  <a:solidFill>
                    <a:schemeClr val="tx1"/>
                  </a:solidFill>
                </a:ln>
                <a:effectLst>
                  <a:outerShdw blurRad="50800" dist="38100" dir="2700000" algn="tl" rotWithShape="0">
                    <a:srgbClr val="000000">
                      <a:alpha val="43000"/>
                    </a:srgbClr>
                  </a:outerShdw>
                </a:effectLst>
                <a:latin typeface="Arial"/>
                <a:cs typeface="Arial"/>
              </a:rPr>
              <a:t>Annie Mosher </a:t>
            </a:r>
            <a:endParaRPr lang="en-US" sz="2000" dirty="0">
              <a:ln>
                <a:solidFill>
                  <a:schemeClr val="tx1"/>
                </a:solidFill>
              </a:ln>
              <a:effectLst>
                <a:outerShdw blurRad="50800" dist="38100" dir="2700000" algn="tl" rotWithShape="0">
                  <a:srgbClr val="000000">
                    <a:alpha val="43000"/>
                  </a:srgbClr>
                </a:outerShdw>
              </a:effectLst>
              <a:latin typeface="Arial"/>
              <a:cs typeface="Arial"/>
            </a:endParaRPr>
          </a:p>
        </p:txBody>
      </p:sp>
    </p:spTree>
    <p:extLst>
      <p:ext uri="{BB962C8B-B14F-4D97-AF65-F5344CB8AC3E}">
        <p14:creationId xmlns:p14="http://schemas.microsoft.com/office/powerpoint/2010/main" val="59408719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1129" y="6189582"/>
            <a:ext cx="8496300" cy="4960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latin typeface="Arial"/>
                <a:cs typeface="Arial"/>
              </a:rPr>
              <a:t>Background</a:t>
            </a:r>
            <a:endParaRPr lang="en-US" dirty="0">
              <a:latin typeface="Arial"/>
              <a:cs typeface="Arial"/>
            </a:endParaRPr>
          </a:p>
        </p:txBody>
      </p:sp>
      <p:sp>
        <p:nvSpPr>
          <p:cNvPr id="3" name="Content Placeholder 2"/>
          <p:cNvSpPr>
            <a:spLocks noGrp="1"/>
          </p:cNvSpPr>
          <p:nvPr>
            <p:ph idx="1"/>
          </p:nvPr>
        </p:nvSpPr>
        <p:spPr/>
        <p:txBody>
          <a:bodyPr>
            <a:normAutofit/>
          </a:bodyPr>
          <a:lstStyle/>
          <a:p>
            <a:r>
              <a:rPr lang="en-US" sz="2800" dirty="0" smtClean="0">
                <a:latin typeface="Arial"/>
                <a:cs typeface="Arial"/>
              </a:rPr>
              <a:t>Type section of the Monterey in the SJ basin</a:t>
            </a:r>
          </a:p>
          <a:p>
            <a:pPr lvl="1"/>
            <a:r>
              <a:rPr lang="en-US" sz="2400" dirty="0">
                <a:latin typeface="Arial"/>
                <a:cs typeface="Arial"/>
              </a:rPr>
              <a:t>&gt; 6000 </a:t>
            </a:r>
            <a:r>
              <a:rPr lang="en-US" sz="2400" dirty="0" err="1" smtClean="0">
                <a:latin typeface="Arial"/>
                <a:cs typeface="Arial"/>
              </a:rPr>
              <a:t>ft</a:t>
            </a:r>
            <a:endParaRPr lang="en-US" sz="2400" dirty="0" smtClean="0">
              <a:latin typeface="Arial"/>
              <a:cs typeface="Arial"/>
            </a:endParaRPr>
          </a:p>
          <a:p>
            <a:r>
              <a:rPr lang="en-US" sz="2800" dirty="0" smtClean="0">
                <a:latin typeface="Arial"/>
                <a:cs typeface="Arial"/>
              </a:rPr>
              <a:t>Lack </a:t>
            </a:r>
            <a:r>
              <a:rPr lang="en-US" sz="2800" dirty="0">
                <a:latin typeface="Arial"/>
                <a:cs typeface="Arial"/>
              </a:rPr>
              <a:t>of detailed </a:t>
            </a:r>
            <a:r>
              <a:rPr lang="en-US" sz="2800" dirty="0" err="1">
                <a:latin typeface="Arial"/>
                <a:cs typeface="Arial"/>
              </a:rPr>
              <a:t>lithostratigraphy</a:t>
            </a:r>
            <a:r>
              <a:rPr lang="en-US" sz="2800" dirty="0">
                <a:latin typeface="Arial"/>
                <a:cs typeface="Arial"/>
              </a:rPr>
              <a:t> in published literature </a:t>
            </a:r>
          </a:p>
          <a:p>
            <a:endParaRPr lang="en-US" sz="2800" dirty="0" smtClean="0">
              <a:latin typeface="Arial"/>
              <a:cs typeface="Arial"/>
            </a:endParaRPr>
          </a:p>
          <a:p>
            <a:endParaRPr lang="en-US" sz="2800" dirty="0" smtClean="0">
              <a:latin typeface="Arial"/>
              <a:cs typeface="Arial"/>
            </a:endParaRPr>
          </a:p>
        </p:txBody>
      </p:sp>
      <p:pic>
        <p:nvPicPr>
          <p:cNvPr id="5" name="Picture 4"/>
          <p:cNvPicPr>
            <a:picLocks noChangeAspect="1"/>
          </p:cNvPicPr>
          <p:nvPr/>
        </p:nvPicPr>
        <p:blipFill>
          <a:blip r:embed="rId3"/>
          <a:stretch>
            <a:fillRect/>
          </a:stretch>
        </p:blipFill>
        <p:spPr>
          <a:xfrm>
            <a:off x="5708031" y="110093"/>
            <a:ext cx="3254509" cy="6676777"/>
          </a:xfrm>
          <a:prstGeom prst="rect">
            <a:avLst/>
          </a:prstGeom>
          <a:ln>
            <a:solidFill>
              <a:schemeClr val="tx1"/>
            </a:solidFill>
          </a:ln>
          <a:effectLst>
            <a:outerShdw blurRad="50800" dist="38100" dir="8760000" algn="tl" rotWithShape="0">
              <a:srgbClr val="000000">
                <a:alpha val="43000"/>
              </a:srgbClr>
            </a:outerShdw>
          </a:effectLst>
        </p:spPr>
      </p:pic>
      <p:sp>
        <p:nvSpPr>
          <p:cNvPr id="4" name="TextBox 3"/>
          <p:cNvSpPr txBox="1"/>
          <p:nvPr/>
        </p:nvSpPr>
        <p:spPr>
          <a:xfrm>
            <a:off x="1487713" y="6443011"/>
            <a:ext cx="6150428" cy="369332"/>
          </a:xfrm>
          <a:prstGeom prst="rect">
            <a:avLst/>
          </a:prstGeom>
          <a:noFill/>
        </p:spPr>
        <p:txBody>
          <a:bodyPr wrap="square" rtlCol="0">
            <a:spAutoFit/>
          </a:bodyPr>
          <a:lstStyle/>
          <a:p>
            <a:r>
              <a:rPr lang="en-US" dirty="0" err="1" smtClean="0">
                <a:latin typeface="Arial"/>
                <a:cs typeface="Arial"/>
              </a:rPr>
              <a:t>Woodring</a:t>
            </a:r>
            <a:r>
              <a:rPr lang="en-US" dirty="0">
                <a:latin typeface="Arial"/>
                <a:cs typeface="Arial"/>
              </a:rPr>
              <a:t>, </a:t>
            </a:r>
            <a:r>
              <a:rPr lang="en-US" dirty="0" smtClean="0">
                <a:latin typeface="Arial"/>
                <a:cs typeface="Arial"/>
              </a:rPr>
              <a:t>Steward </a:t>
            </a:r>
            <a:r>
              <a:rPr lang="en-US" dirty="0">
                <a:latin typeface="Arial"/>
                <a:cs typeface="Arial"/>
              </a:rPr>
              <a:t>and Richards, </a:t>
            </a:r>
            <a:r>
              <a:rPr lang="en-US" dirty="0" smtClean="0">
                <a:latin typeface="Arial"/>
                <a:cs typeface="Arial"/>
              </a:rPr>
              <a:t>1940</a:t>
            </a:r>
            <a:endParaRPr lang="en-US" dirty="0">
              <a:latin typeface="Arial"/>
              <a:cs typeface="Arial"/>
            </a:endParaRPr>
          </a:p>
        </p:txBody>
      </p:sp>
    </p:spTree>
    <p:extLst>
      <p:ext uri="{BB962C8B-B14F-4D97-AF65-F5344CB8AC3E}">
        <p14:creationId xmlns:p14="http://schemas.microsoft.com/office/powerpoint/2010/main" val="3315833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Background</a:t>
            </a:r>
            <a:endParaRPr lang="en-US" dirty="0">
              <a:latin typeface="Arial"/>
              <a:cs typeface="Arial"/>
            </a:endParaRPr>
          </a:p>
        </p:txBody>
      </p:sp>
      <p:sp>
        <p:nvSpPr>
          <p:cNvPr id="3" name="Content Placeholder 2"/>
          <p:cNvSpPr>
            <a:spLocks noGrp="1"/>
          </p:cNvSpPr>
          <p:nvPr>
            <p:ph idx="1"/>
          </p:nvPr>
        </p:nvSpPr>
        <p:spPr/>
        <p:txBody>
          <a:bodyPr>
            <a:normAutofit/>
          </a:bodyPr>
          <a:lstStyle/>
          <a:p>
            <a:r>
              <a:rPr lang="en-US" sz="2800" dirty="0" smtClean="0">
                <a:latin typeface="Arial"/>
                <a:cs typeface="Arial"/>
              </a:rPr>
              <a:t>Type section of the Monterey in the SJ basin</a:t>
            </a:r>
          </a:p>
          <a:p>
            <a:pPr lvl="1"/>
            <a:r>
              <a:rPr lang="en-US" sz="2400" dirty="0">
                <a:latin typeface="Arial"/>
                <a:cs typeface="Arial"/>
              </a:rPr>
              <a:t>&gt; 6000 </a:t>
            </a:r>
            <a:r>
              <a:rPr lang="en-US" sz="2400" dirty="0" err="1" smtClean="0">
                <a:latin typeface="Arial"/>
                <a:cs typeface="Arial"/>
              </a:rPr>
              <a:t>ft</a:t>
            </a:r>
            <a:endParaRPr lang="en-US" sz="2400" dirty="0" smtClean="0">
              <a:latin typeface="Arial"/>
              <a:cs typeface="Arial"/>
            </a:endParaRPr>
          </a:p>
          <a:p>
            <a:r>
              <a:rPr lang="en-US" sz="2800" dirty="0">
                <a:latin typeface="Arial"/>
                <a:cs typeface="Arial"/>
              </a:rPr>
              <a:t>Lack of detailed </a:t>
            </a:r>
            <a:r>
              <a:rPr lang="en-US" sz="2800" dirty="0" err="1">
                <a:latin typeface="Arial"/>
                <a:cs typeface="Arial"/>
              </a:rPr>
              <a:t>lithostratigraphy</a:t>
            </a:r>
            <a:r>
              <a:rPr lang="en-US" sz="2800" dirty="0">
                <a:latin typeface="Arial"/>
                <a:cs typeface="Arial"/>
              </a:rPr>
              <a:t> in published literature </a:t>
            </a:r>
            <a:endParaRPr lang="en-US" sz="2800" dirty="0" smtClean="0">
              <a:latin typeface="Arial"/>
              <a:cs typeface="Arial"/>
            </a:endParaRPr>
          </a:p>
          <a:p>
            <a:r>
              <a:rPr lang="en-US" sz="2800" dirty="0" smtClean="0">
                <a:latin typeface="Arial"/>
                <a:cs typeface="Arial"/>
              </a:rPr>
              <a:t>Proprietary studies focused mainly on biostratigraphy. </a:t>
            </a:r>
          </a:p>
          <a:p>
            <a:pPr lvl="1"/>
            <a:r>
              <a:rPr lang="en-US" sz="2400" dirty="0" smtClean="0">
                <a:latin typeface="Arial"/>
                <a:cs typeface="Arial"/>
              </a:rPr>
              <a:t>Shell Oil (1937)</a:t>
            </a:r>
          </a:p>
          <a:p>
            <a:pPr lvl="1"/>
            <a:r>
              <a:rPr lang="en-US" sz="2400" dirty="0" smtClean="0">
                <a:latin typeface="Arial"/>
                <a:cs typeface="Arial"/>
              </a:rPr>
              <a:t>Unocal (1986) </a:t>
            </a:r>
          </a:p>
          <a:p>
            <a:endParaRPr lang="en-US" sz="2800" dirty="0" smtClean="0">
              <a:latin typeface="Arial"/>
              <a:cs typeface="Arial"/>
            </a:endParaRPr>
          </a:p>
          <a:p>
            <a:endParaRPr lang="en-US" sz="2800" dirty="0">
              <a:latin typeface="Arial"/>
              <a:cs typeface="Arial"/>
            </a:endParaRPr>
          </a:p>
          <a:p>
            <a:endParaRPr lang="en-US" sz="2800" dirty="0" smtClean="0">
              <a:latin typeface="Arial"/>
              <a:cs typeface="Arial"/>
            </a:endParaRPr>
          </a:p>
          <a:p>
            <a:endParaRPr lang="en-US" sz="2800" dirty="0" smtClean="0">
              <a:latin typeface="Arial"/>
              <a:cs typeface="Arial"/>
            </a:endParaRPr>
          </a:p>
          <a:p>
            <a:endParaRPr lang="en-US" sz="2800" dirty="0" smtClean="0">
              <a:latin typeface="Arial"/>
              <a:cs typeface="Arial"/>
            </a:endParaRPr>
          </a:p>
        </p:txBody>
      </p:sp>
    </p:spTree>
    <p:extLst>
      <p:ext uri="{BB962C8B-B14F-4D97-AF65-F5344CB8AC3E}">
        <p14:creationId xmlns:p14="http://schemas.microsoft.com/office/powerpoint/2010/main" val="16417520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Study Objectives</a:t>
            </a:r>
            <a:endParaRPr lang="en-US" dirty="0">
              <a:latin typeface="Arial"/>
              <a:cs typeface="Arial"/>
            </a:endParaRPr>
          </a:p>
        </p:txBody>
      </p:sp>
      <p:sp>
        <p:nvSpPr>
          <p:cNvPr id="4" name="Rectangle 3"/>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466777"/>
            <a:ext cx="8229600" cy="5209794"/>
          </a:xfrm>
        </p:spPr>
        <p:txBody>
          <a:bodyPr>
            <a:normAutofit/>
          </a:bodyPr>
          <a:lstStyle/>
          <a:p>
            <a:r>
              <a:rPr lang="en-US" sz="2800" b="1" dirty="0" smtClean="0">
                <a:latin typeface="Arial"/>
                <a:cs typeface="Arial"/>
              </a:rPr>
              <a:t>Detailed </a:t>
            </a:r>
            <a:r>
              <a:rPr lang="en-US" sz="2800" b="1" dirty="0" err="1" smtClean="0">
                <a:latin typeface="Arial"/>
                <a:cs typeface="Arial"/>
              </a:rPr>
              <a:t>lithostratigraphic</a:t>
            </a:r>
            <a:r>
              <a:rPr lang="en-US" sz="2800" b="1" dirty="0" smtClean="0">
                <a:latin typeface="Arial"/>
                <a:cs typeface="Arial"/>
              </a:rPr>
              <a:t> characterization</a:t>
            </a:r>
          </a:p>
          <a:p>
            <a:pPr lvl="1"/>
            <a:r>
              <a:rPr lang="en-US" sz="2400" dirty="0" err="1">
                <a:latin typeface="Arial"/>
                <a:cs typeface="Arial"/>
              </a:rPr>
              <a:t>L</a:t>
            </a:r>
            <a:r>
              <a:rPr lang="en-US" sz="2400" dirty="0" err="1" smtClean="0">
                <a:latin typeface="Arial"/>
                <a:cs typeface="Arial"/>
              </a:rPr>
              <a:t>ithologic</a:t>
            </a:r>
            <a:r>
              <a:rPr lang="en-US" sz="2400" dirty="0" smtClean="0">
                <a:latin typeface="Arial"/>
                <a:cs typeface="Arial"/>
              </a:rPr>
              <a:t> descriptions</a:t>
            </a:r>
          </a:p>
          <a:p>
            <a:pPr lvl="1"/>
            <a:r>
              <a:rPr lang="en-US" sz="2400" dirty="0" smtClean="0">
                <a:latin typeface="Arial"/>
                <a:cs typeface="Arial"/>
              </a:rPr>
              <a:t>Spectral gamma-ray (U, </a:t>
            </a:r>
            <a:r>
              <a:rPr lang="en-US" sz="2400" dirty="0" err="1" smtClean="0">
                <a:latin typeface="Arial"/>
                <a:cs typeface="Arial"/>
              </a:rPr>
              <a:t>Th</a:t>
            </a:r>
            <a:r>
              <a:rPr lang="en-US" sz="2400" dirty="0" smtClean="0">
                <a:latin typeface="Arial"/>
                <a:cs typeface="Arial"/>
              </a:rPr>
              <a:t>, K) measurements (2 </a:t>
            </a:r>
            <a:r>
              <a:rPr lang="en-US" sz="2400" dirty="0" err="1" smtClean="0">
                <a:latin typeface="Arial"/>
                <a:cs typeface="Arial"/>
              </a:rPr>
              <a:t>ft</a:t>
            </a:r>
            <a:r>
              <a:rPr lang="en-US" sz="2400" dirty="0" smtClean="0">
                <a:latin typeface="Arial"/>
                <a:cs typeface="Arial"/>
              </a:rPr>
              <a:t>)</a:t>
            </a:r>
          </a:p>
          <a:p>
            <a:pPr lvl="1"/>
            <a:r>
              <a:rPr lang="en-US" sz="2400" dirty="0" smtClean="0">
                <a:latin typeface="Arial"/>
                <a:cs typeface="Arial"/>
              </a:rPr>
              <a:t>Subsurface correlations</a:t>
            </a:r>
          </a:p>
          <a:p>
            <a:pPr marL="457200" lvl="1" indent="0">
              <a:buNone/>
            </a:pPr>
            <a:endParaRPr lang="en-US" sz="2400" b="1" dirty="0" smtClean="0">
              <a:latin typeface="Arial"/>
              <a:cs typeface="Arial"/>
            </a:endParaRPr>
          </a:p>
          <a:p>
            <a:r>
              <a:rPr lang="en-US" sz="2800" b="1" dirty="0" smtClean="0">
                <a:latin typeface="Arial"/>
                <a:cs typeface="Arial"/>
              </a:rPr>
              <a:t>Establish </a:t>
            </a:r>
            <a:r>
              <a:rPr lang="en-US" sz="2800" b="1" dirty="0" err="1" smtClean="0">
                <a:latin typeface="Arial"/>
                <a:cs typeface="Arial"/>
              </a:rPr>
              <a:t>chronostratigraphic</a:t>
            </a:r>
            <a:r>
              <a:rPr lang="en-US" sz="2800" b="1" dirty="0" smtClean="0">
                <a:latin typeface="Arial"/>
                <a:cs typeface="Arial"/>
              </a:rPr>
              <a:t> framework</a:t>
            </a:r>
          </a:p>
          <a:p>
            <a:pPr lvl="1"/>
            <a:r>
              <a:rPr lang="en-US" sz="2400" dirty="0" smtClean="0">
                <a:latin typeface="Arial"/>
                <a:cs typeface="Arial"/>
              </a:rPr>
              <a:t>Industry acquired </a:t>
            </a:r>
            <a:r>
              <a:rPr lang="en-US" sz="2400" dirty="0" err="1" smtClean="0">
                <a:latin typeface="Arial"/>
                <a:cs typeface="Arial"/>
              </a:rPr>
              <a:t>biostratigraphic</a:t>
            </a:r>
            <a:r>
              <a:rPr lang="en-US" sz="2400" dirty="0" smtClean="0">
                <a:latin typeface="Arial"/>
                <a:cs typeface="Arial"/>
              </a:rPr>
              <a:t> data</a:t>
            </a:r>
          </a:p>
          <a:p>
            <a:pPr lvl="1"/>
            <a:r>
              <a:rPr lang="en-US" sz="2400" dirty="0" smtClean="0">
                <a:latin typeface="Arial"/>
                <a:cs typeface="Arial"/>
              </a:rPr>
              <a:t>New </a:t>
            </a:r>
            <a:r>
              <a:rPr lang="en-US" sz="2400" dirty="0" err="1" smtClean="0">
                <a:latin typeface="Arial"/>
                <a:cs typeface="Arial"/>
              </a:rPr>
              <a:t>paleomagnetic</a:t>
            </a:r>
            <a:r>
              <a:rPr lang="en-US" sz="2400" dirty="0" smtClean="0">
                <a:latin typeface="Arial"/>
                <a:cs typeface="Arial"/>
              </a:rPr>
              <a:t> data</a:t>
            </a:r>
          </a:p>
          <a:p>
            <a:pPr lvl="1"/>
            <a:endParaRPr lang="en-US" sz="2400" dirty="0">
              <a:latin typeface="Arial"/>
              <a:cs typeface="Arial"/>
            </a:endParaRPr>
          </a:p>
          <a:p>
            <a:r>
              <a:rPr lang="en-US" sz="2800" b="1" dirty="0" smtClean="0">
                <a:latin typeface="Arial"/>
                <a:cs typeface="Arial"/>
              </a:rPr>
              <a:t>Identify changes in linear sediment accumulation rates</a:t>
            </a:r>
          </a:p>
        </p:txBody>
      </p:sp>
    </p:spTree>
    <p:extLst>
      <p:ext uri="{BB962C8B-B14F-4D97-AF65-F5344CB8AC3E}">
        <p14:creationId xmlns:p14="http://schemas.microsoft.com/office/powerpoint/2010/main" val="108797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Data Acquisition</a:t>
            </a:r>
            <a:endParaRPr lang="en-US" dirty="0"/>
          </a:p>
        </p:txBody>
      </p:sp>
      <p:sp>
        <p:nvSpPr>
          <p:cNvPr id="3" name="Rectangle 2"/>
          <p:cNvSpPr/>
          <p:nvPr/>
        </p:nvSpPr>
        <p:spPr>
          <a:xfrm>
            <a:off x="132443" y="5580961"/>
            <a:ext cx="8933918" cy="11866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Outcrop expos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67" y="1905124"/>
            <a:ext cx="8920756" cy="4044032"/>
          </a:xfrm>
          <a:prstGeom prst="rect">
            <a:avLst/>
          </a:prstGeom>
        </p:spPr>
      </p:pic>
      <p:sp>
        <p:nvSpPr>
          <p:cNvPr id="5" name="TextBox 4"/>
          <p:cNvSpPr txBox="1"/>
          <p:nvPr/>
        </p:nvSpPr>
        <p:spPr>
          <a:xfrm>
            <a:off x="141580" y="6157927"/>
            <a:ext cx="3956385" cy="461665"/>
          </a:xfrm>
          <a:prstGeom prst="rect">
            <a:avLst/>
          </a:prstGeom>
          <a:noFill/>
        </p:spPr>
        <p:txBody>
          <a:bodyPr wrap="square" rtlCol="0">
            <a:spAutoFit/>
          </a:bodyPr>
          <a:lstStyle/>
          <a:p>
            <a:r>
              <a:rPr lang="en-US" sz="2400" dirty="0" smtClean="0">
                <a:latin typeface="Arial"/>
                <a:cs typeface="Arial"/>
              </a:rPr>
              <a:t>Outcrop Exposure ~30%</a:t>
            </a:r>
            <a:endParaRPr lang="en-US" sz="2400" dirty="0">
              <a:latin typeface="Arial"/>
              <a:cs typeface="Arial"/>
            </a:endParaRPr>
          </a:p>
        </p:txBody>
      </p:sp>
    </p:spTree>
    <p:extLst>
      <p:ext uri="{BB962C8B-B14F-4D97-AF65-F5344CB8AC3E}">
        <p14:creationId xmlns:p14="http://schemas.microsoft.com/office/powerpoint/2010/main" val="28838151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2443" y="5580961"/>
            <a:ext cx="8933918" cy="11866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hell Transec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72" y="1684010"/>
            <a:ext cx="8216528" cy="4344980"/>
          </a:xfrm>
          <a:prstGeom prst="rect">
            <a:avLst/>
          </a:prstGeom>
        </p:spPr>
      </p:pic>
      <p:sp>
        <p:nvSpPr>
          <p:cNvPr id="6" name="Title 1"/>
          <p:cNvSpPr>
            <a:spLocks noGrp="1"/>
          </p:cNvSpPr>
          <p:nvPr>
            <p:ph type="title"/>
          </p:nvPr>
        </p:nvSpPr>
        <p:spPr/>
        <p:txBody>
          <a:bodyPr/>
          <a:lstStyle/>
          <a:p>
            <a:r>
              <a:rPr lang="en-US" dirty="0">
                <a:latin typeface="Arial"/>
                <a:cs typeface="Arial"/>
              </a:rPr>
              <a:t>Data Acquisition</a:t>
            </a:r>
            <a:endParaRPr lang="en-US" dirty="0"/>
          </a:p>
        </p:txBody>
      </p:sp>
      <p:sp>
        <p:nvSpPr>
          <p:cNvPr id="7" name="TextBox 6"/>
          <p:cNvSpPr txBox="1"/>
          <p:nvPr/>
        </p:nvSpPr>
        <p:spPr>
          <a:xfrm>
            <a:off x="433964" y="6157927"/>
            <a:ext cx="5532588" cy="461665"/>
          </a:xfrm>
          <a:prstGeom prst="rect">
            <a:avLst/>
          </a:prstGeom>
          <a:noFill/>
        </p:spPr>
        <p:txBody>
          <a:bodyPr wrap="square" rtlCol="0">
            <a:spAutoFit/>
          </a:bodyPr>
          <a:lstStyle/>
          <a:p>
            <a:r>
              <a:rPr lang="en-US" sz="2400" dirty="0" smtClean="0">
                <a:latin typeface="Arial"/>
                <a:cs typeface="Arial"/>
              </a:rPr>
              <a:t>Shell Oil Trenches - 100% Exposure</a:t>
            </a:r>
            <a:endParaRPr lang="en-US" sz="2400" dirty="0">
              <a:latin typeface="Arial"/>
              <a:cs typeface="Arial"/>
            </a:endParaRPr>
          </a:p>
        </p:txBody>
      </p:sp>
    </p:spTree>
    <p:extLst>
      <p:ext uri="{BB962C8B-B14F-4D97-AF65-F5344CB8AC3E}">
        <p14:creationId xmlns:p14="http://schemas.microsoft.com/office/powerpoint/2010/main" val="13096469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2443" y="5580961"/>
            <a:ext cx="8933918" cy="11866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Just Trench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43" y="1510174"/>
            <a:ext cx="8852216" cy="4012961"/>
          </a:xfrm>
          <a:prstGeom prst="rect">
            <a:avLst/>
          </a:prstGeom>
        </p:spPr>
      </p:pic>
      <p:sp>
        <p:nvSpPr>
          <p:cNvPr id="6" name="Content Placeholder 2"/>
          <p:cNvSpPr txBox="1">
            <a:spLocks/>
          </p:cNvSpPr>
          <p:nvPr/>
        </p:nvSpPr>
        <p:spPr>
          <a:xfrm>
            <a:off x="132443" y="5629485"/>
            <a:ext cx="8229600" cy="1175208"/>
          </a:xfrm>
          <a:prstGeom prst="rect">
            <a:avLst/>
          </a:prstGeom>
        </p:spPr>
        <p:txBody>
          <a:bodyPr>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2000" dirty="0" smtClean="0">
                <a:latin typeface="Arial"/>
                <a:cs typeface="Arial"/>
              </a:rPr>
              <a:t>2,400 stratigraphic feet along trenches (~ 1 mile)</a:t>
            </a:r>
          </a:p>
          <a:p>
            <a:pPr marL="118872" indent="0">
              <a:buNone/>
            </a:pPr>
            <a:r>
              <a:rPr lang="en-US" sz="2000" dirty="0" smtClean="0">
                <a:latin typeface="Arial"/>
                <a:cs typeface="Arial"/>
              </a:rPr>
              <a:t> </a:t>
            </a:r>
            <a:endParaRPr lang="en-US" sz="2800" dirty="0" smtClean="0">
              <a:latin typeface="Arial"/>
              <a:cs typeface="Arial"/>
            </a:endParaRPr>
          </a:p>
          <a:p>
            <a:endParaRPr lang="en-US" sz="2800" dirty="0" smtClean="0">
              <a:latin typeface="Arial"/>
              <a:cs typeface="Arial"/>
            </a:endParaRPr>
          </a:p>
          <a:p>
            <a:endParaRPr lang="en-US" sz="2800" dirty="0" smtClean="0">
              <a:latin typeface="Arial"/>
              <a:cs typeface="Arial"/>
            </a:endParaRPr>
          </a:p>
        </p:txBody>
      </p:sp>
      <p:sp>
        <p:nvSpPr>
          <p:cNvPr id="8" name="Title 1"/>
          <p:cNvSpPr>
            <a:spLocks noGrp="1"/>
          </p:cNvSpPr>
          <p:nvPr>
            <p:ph type="title"/>
          </p:nvPr>
        </p:nvSpPr>
        <p:spPr/>
        <p:txBody>
          <a:bodyPr/>
          <a:lstStyle/>
          <a:p>
            <a:r>
              <a:rPr lang="en-US" dirty="0">
                <a:latin typeface="Arial"/>
                <a:cs typeface="Arial"/>
              </a:rPr>
              <a:t>Data Acquisition</a:t>
            </a:r>
            <a:endParaRPr lang="en-US" dirty="0"/>
          </a:p>
        </p:txBody>
      </p:sp>
      <p:pic>
        <p:nvPicPr>
          <p:cNvPr id="7" name="Picture 6" descr="IMG_196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7330" y="603924"/>
            <a:ext cx="4437329" cy="5916439"/>
          </a:xfrm>
          <a:prstGeom prst="rect">
            <a:avLst/>
          </a:prstGeom>
          <a:ln w="6350">
            <a:solidFill>
              <a:schemeClr val="tx1"/>
            </a:solidFill>
          </a:ln>
          <a:effectLst>
            <a:outerShdw blurRad="50800" dist="38100" dir="8520000" algn="tl" rotWithShape="0">
              <a:srgbClr val="000000">
                <a:alpha val="43000"/>
              </a:srgbClr>
            </a:outerShdw>
          </a:effectLst>
        </p:spPr>
      </p:pic>
    </p:spTree>
    <p:extLst>
      <p:ext uri="{BB962C8B-B14F-4D97-AF65-F5344CB8AC3E}">
        <p14:creationId xmlns:p14="http://schemas.microsoft.com/office/powerpoint/2010/main" val="3279126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Macintosh HD:Users:anniegmo:Desktop:Thesis :Figures:Figures:Main Figures:My Work:Trench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435314" y="-729200"/>
            <a:ext cx="4270375" cy="878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1792" y="152400"/>
            <a:ext cx="8229600" cy="1251062"/>
          </a:xfrm>
        </p:spPr>
        <p:txBody>
          <a:bodyPr/>
          <a:lstStyle/>
          <a:p>
            <a:r>
              <a:rPr lang="en-US" dirty="0" smtClean="0">
                <a:latin typeface="Arial"/>
                <a:cs typeface="Arial"/>
              </a:rPr>
              <a:t>Data Acquisition</a:t>
            </a:r>
            <a:endParaRPr lang="en-US" dirty="0">
              <a:latin typeface="Arial"/>
              <a:cs typeface="Arial"/>
            </a:endParaRPr>
          </a:p>
        </p:txBody>
      </p:sp>
      <p:sp>
        <p:nvSpPr>
          <p:cNvPr id="3" name="Rectangle 2"/>
          <p:cNvSpPr/>
          <p:nvPr/>
        </p:nvSpPr>
        <p:spPr>
          <a:xfrm>
            <a:off x="132443" y="5580961"/>
            <a:ext cx="8933918" cy="174875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132443" y="5629484"/>
            <a:ext cx="8229600" cy="1346445"/>
          </a:xfrm>
          <a:prstGeom prst="rect">
            <a:avLst/>
          </a:prstGeom>
        </p:spPr>
        <p:txBody>
          <a:bodyPr>
            <a:normAutofit fontScale="550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3600" dirty="0" smtClean="0">
                <a:latin typeface="Arial"/>
                <a:cs typeface="Arial"/>
              </a:rPr>
              <a:t>2,400 stratigraphic feet along trenches (~ 1 mile)</a:t>
            </a:r>
          </a:p>
          <a:p>
            <a:r>
              <a:rPr lang="en-US" sz="3600" dirty="0" smtClean="0">
                <a:latin typeface="Arial"/>
                <a:cs typeface="Arial"/>
              </a:rPr>
              <a:t>1,220 stratigraphic feet exposed outcrop</a:t>
            </a:r>
          </a:p>
          <a:p>
            <a:r>
              <a:rPr lang="en-US" sz="3600" dirty="0" smtClean="0">
                <a:latin typeface="Arial"/>
                <a:cs typeface="Arial"/>
              </a:rPr>
              <a:t>Increased exposure from 30 to 60%</a:t>
            </a:r>
          </a:p>
          <a:p>
            <a:endParaRPr lang="en-US" sz="2000" dirty="0" smtClean="0">
              <a:latin typeface="Arial"/>
              <a:cs typeface="Arial"/>
            </a:endParaRPr>
          </a:p>
          <a:p>
            <a:endParaRPr lang="en-US" sz="2000" dirty="0" smtClean="0">
              <a:latin typeface="Arial"/>
              <a:cs typeface="Arial"/>
            </a:endParaRPr>
          </a:p>
          <a:p>
            <a:pPr marL="118872" indent="0">
              <a:buNone/>
            </a:pPr>
            <a:r>
              <a:rPr lang="en-US" sz="2000" dirty="0" smtClean="0">
                <a:latin typeface="Arial"/>
                <a:cs typeface="Arial"/>
              </a:rPr>
              <a:t> </a:t>
            </a:r>
            <a:endParaRPr lang="en-US" sz="2800" dirty="0" smtClean="0">
              <a:latin typeface="Arial"/>
              <a:cs typeface="Arial"/>
            </a:endParaRPr>
          </a:p>
          <a:p>
            <a:endParaRPr lang="en-US" sz="2800" dirty="0" smtClean="0">
              <a:latin typeface="Arial"/>
              <a:cs typeface="Arial"/>
            </a:endParaRPr>
          </a:p>
          <a:p>
            <a:endParaRPr lang="en-US" sz="2800" dirty="0" smtClean="0">
              <a:latin typeface="Arial"/>
              <a:cs typeface="Arial"/>
            </a:endParaRPr>
          </a:p>
        </p:txBody>
      </p:sp>
    </p:spTree>
    <p:extLst>
      <p:ext uri="{BB962C8B-B14F-4D97-AF65-F5344CB8AC3E}">
        <p14:creationId xmlns:p14="http://schemas.microsoft.com/office/powerpoint/2010/main" val="4682203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Detailed Strat + Gamm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56" y="157605"/>
            <a:ext cx="13204443" cy="9483925"/>
          </a:xfrm>
          <a:prstGeom prst="rect">
            <a:avLst/>
          </a:prstGeom>
        </p:spPr>
      </p:pic>
      <p:sp>
        <p:nvSpPr>
          <p:cNvPr id="6" name="TextBox 5"/>
          <p:cNvSpPr txBox="1"/>
          <p:nvPr/>
        </p:nvSpPr>
        <p:spPr>
          <a:xfrm>
            <a:off x="6339274" y="1334981"/>
            <a:ext cx="2614226" cy="1754327"/>
          </a:xfrm>
          <a:prstGeom prst="rect">
            <a:avLst/>
          </a:prstGeom>
          <a:noFill/>
        </p:spPr>
        <p:txBody>
          <a:bodyPr wrap="square" rtlCol="0">
            <a:spAutoFit/>
          </a:bodyPr>
          <a:lstStyle/>
          <a:p>
            <a:r>
              <a:rPr lang="en-US" dirty="0" smtClean="0">
                <a:latin typeface="Arial"/>
                <a:cs typeface="Arial"/>
              </a:rPr>
              <a:t>* Detailed surface </a:t>
            </a:r>
            <a:r>
              <a:rPr lang="en-US" dirty="0" err="1" smtClean="0">
                <a:latin typeface="Arial"/>
                <a:cs typeface="Arial"/>
              </a:rPr>
              <a:t>mudlog</a:t>
            </a:r>
            <a:r>
              <a:rPr lang="en-US" dirty="0" smtClean="0">
                <a:latin typeface="Arial"/>
                <a:cs typeface="Arial"/>
              </a:rPr>
              <a:t> with 5 </a:t>
            </a:r>
            <a:r>
              <a:rPr lang="en-US" dirty="0" err="1" smtClean="0">
                <a:latin typeface="Arial"/>
                <a:cs typeface="Arial"/>
              </a:rPr>
              <a:t>ft</a:t>
            </a:r>
            <a:r>
              <a:rPr lang="en-US" dirty="0" smtClean="0">
                <a:latin typeface="Arial"/>
                <a:cs typeface="Arial"/>
              </a:rPr>
              <a:t> lithology and detailed descriptions also available in PDF and LAS format</a:t>
            </a:r>
            <a:endParaRPr lang="en-US" dirty="0">
              <a:latin typeface="Arial"/>
              <a:cs typeface="Arial"/>
            </a:endParaRPr>
          </a:p>
        </p:txBody>
      </p:sp>
      <p:sp>
        <p:nvSpPr>
          <p:cNvPr id="7" name="Rectangle 6"/>
          <p:cNvSpPr/>
          <p:nvPr/>
        </p:nvSpPr>
        <p:spPr>
          <a:xfrm>
            <a:off x="2243414" y="6126436"/>
            <a:ext cx="3485636" cy="57806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243414" y="6085803"/>
            <a:ext cx="3810098" cy="646331"/>
          </a:xfrm>
          <a:prstGeom prst="rect">
            <a:avLst/>
          </a:prstGeom>
        </p:spPr>
        <p:txBody>
          <a:bodyPr wrap="square">
            <a:spAutoFit/>
          </a:bodyPr>
          <a:lstStyle/>
          <a:p>
            <a:r>
              <a:rPr lang="en-US" sz="1400" dirty="0">
                <a:latin typeface="Arial"/>
                <a:cs typeface="Arial"/>
              </a:rPr>
              <a:t>T</a:t>
            </a:r>
            <a:r>
              <a:rPr lang="en-US" sz="1400" dirty="0" smtClean="0">
                <a:latin typeface="Arial"/>
                <a:cs typeface="Arial"/>
              </a:rPr>
              <a:t>otal API </a:t>
            </a:r>
            <a:r>
              <a:rPr lang="en-US" sz="1400" dirty="0">
                <a:latin typeface="Arial"/>
                <a:cs typeface="Arial"/>
              </a:rPr>
              <a:t>= </a:t>
            </a:r>
            <a:r>
              <a:rPr lang="en-US" sz="1400" dirty="0" smtClean="0">
                <a:latin typeface="Arial"/>
                <a:cs typeface="Arial"/>
              </a:rPr>
              <a:t>8U(</a:t>
            </a:r>
            <a:r>
              <a:rPr lang="en-US" sz="1400" dirty="0">
                <a:latin typeface="Arial"/>
                <a:cs typeface="Arial"/>
              </a:rPr>
              <a:t>ppm) + </a:t>
            </a:r>
            <a:r>
              <a:rPr lang="en-US" sz="1400" dirty="0" smtClean="0">
                <a:latin typeface="Arial"/>
                <a:cs typeface="Arial"/>
              </a:rPr>
              <a:t>4Th(</a:t>
            </a:r>
            <a:r>
              <a:rPr lang="en-US" sz="1400" dirty="0">
                <a:latin typeface="Arial"/>
                <a:cs typeface="Arial"/>
              </a:rPr>
              <a:t>ppm) + </a:t>
            </a:r>
            <a:r>
              <a:rPr lang="en-US" sz="1400" dirty="0" smtClean="0">
                <a:latin typeface="Arial"/>
                <a:cs typeface="Arial"/>
              </a:rPr>
              <a:t>16K(</a:t>
            </a:r>
            <a:r>
              <a:rPr lang="en-US" sz="1400" dirty="0">
                <a:latin typeface="Arial"/>
                <a:cs typeface="Arial"/>
              </a:rPr>
              <a:t>%</a:t>
            </a:r>
            <a:r>
              <a:rPr lang="en-US" sz="1400" dirty="0" smtClean="0">
                <a:latin typeface="Arial"/>
                <a:cs typeface="Arial"/>
              </a:rPr>
              <a:t>)</a:t>
            </a:r>
            <a:r>
              <a:rPr lang="en-US" dirty="0" smtClean="0">
                <a:latin typeface="Arial"/>
                <a:cs typeface="Arial"/>
              </a:rPr>
              <a:t> </a:t>
            </a:r>
          </a:p>
          <a:p>
            <a:r>
              <a:rPr lang="en-US" sz="1200" dirty="0" smtClean="0">
                <a:latin typeface="Arial"/>
                <a:cs typeface="Arial"/>
              </a:rPr>
              <a:t>(</a:t>
            </a:r>
            <a:r>
              <a:rPr lang="en-US" sz="1200" dirty="0">
                <a:latin typeface="Arial"/>
                <a:cs typeface="Arial"/>
              </a:rPr>
              <a:t>Ellis, 1987)</a:t>
            </a:r>
            <a:r>
              <a:rPr lang="en-US" dirty="0">
                <a:latin typeface="Arial"/>
                <a:cs typeface="Arial"/>
              </a:rPr>
              <a:t> </a:t>
            </a:r>
          </a:p>
        </p:txBody>
      </p:sp>
    </p:spTree>
    <p:extLst>
      <p:ext uri="{BB962C8B-B14F-4D97-AF65-F5344CB8AC3E}">
        <p14:creationId xmlns:p14="http://schemas.microsoft.com/office/powerpoint/2010/main" val="409298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127904"/>
            <a:ext cx="6007100" cy="659378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157402" y="477819"/>
            <a:ext cx="4906651" cy="3889008"/>
          </a:xfrm>
          <a:prstGeom prst="rect">
            <a:avLst/>
          </a:prstGeom>
        </p:spPr>
        <p:txBody>
          <a:bodyPr>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buNone/>
            </a:pPr>
            <a:r>
              <a:rPr lang="en-US" sz="2000" b="1" dirty="0" err="1" smtClean="0">
                <a:latin typeface="Arial"/>
                <a:cs typeface="Arial"/>
              </a:rPr>
              <a:t>Lithologic</a:t>
            </a:r>
            <a:r>
              <a:rPr lang="en-US" sz="2000" b="1" dirty="0" smtClean="0">
                <a:latin typeface="Arial"/>
                <a:cs typeface="Arial"/>
              </a:rPr>
              <a:t> characterization based on:</a:t>
            </a:r>
          </a:p>
          <a:p>
            <a:pPr marL="118872" indent="0">
              <a:buNone/>
            </a:pPr>
            <a:endParaRPr lang="en-US" sz="2000" dirty="0" smtClean="0">
              <a:latin typeface="Arial"/>
              <a:cs typeface="Arial"/>
            </a:endParaRPr>
          </a:p>
          <a:p>
            <a:r>
              <a:rPr lang="en-US" sz="1800" dirty="0" smtClean="0">
                <a:latin typeface="Arial"/>
                <a:cs typeface="Arial"/>
              </a:rPr>
              <a:t>Field-documented lithology every 2 feet</a:t>
            </a:r>
          </a:p>
          <a:p>
            <a:endParaRPr lang="en-US" sz="1800" dirty="0" smtClean="0">
              <a:latin typeface="Arial"/>
              <a:cs typeface="Arial"/>
            </a:endParaRPr>
          </a:p>
          <a:p>
            <a:r>
              <a:rPr lang="en-US" sz="1800" dirty="0" smtClean="0">
                <a:latin typeface="Arial"/>
                <a:cs typeface="Arial"/>
              </a:rPr>
              <a:t>Microscope analysis of 10-foot composite samples</a:t>
            </a:r>
          </a:p>
          <a:p>
            <a:endParaRPr lang="en-US" sz="1800" dirty="0" smtClean="0">
              <a:latin typeface="Arial"/>
              <a:cs typeface="Arial"/>
            </a:endParaRPr>
          </a:p>
          <a:p>
            <a:r>
              <a:rPr lang="en-US" sz="1800" dirty="0" smtClean="0">
                <a:latin typeface="Arial"/>
                <a:cs typeface="Arial"/>
              </a:rPr>
              <a:t>X-ray diffraction (XRD)</a:t>
            </a:r>
          </a:p>
          <a:p>
            <a:pPr marL="118872" indent="0">
              <a:buNone/>
            </a:pPr>
            <a:endParaRPr lang="en-US" sz="1800" dirty="0" smtClean="0">
              <a:latin typeface="Arial"/>
              <a:cs typeface="Arial"/>
            </a:endParaRPr>
          </a:p>
          <a:p>
            <a:r>
              <a:rPr lang="en-US" sz="1800" dirty="0" smtClean="0">
                <a:latin typeface="Arial"/>
                <a:cs typeface="Arial"/>
              </a:rPr>
              <a:t>Fourier transform infrared spectroscopy (FTIR) </a:t>
            </a:r>
          </a:p>
          <a:p>
            <a:pPr marL="118872" indent="0">
              <a:buNone/>
            </a:pPr>
            <a:endParaRPr lang="en-US" sz="1800" dirty="0" smtClean="0">
              <a:latin typeface="Arial"/>
              <a:cs typeface="Arial"/>
            </a:endParaRPr>
          </a:p>
          <a:p>
            <a:r>
              <a:rPr lang="en-US" sz="1800" dirty="0" smtClean="0">
                <a:latin typeface="Arial"/>
                <a:cs typeface="Arial"/>
              </a:rPr>
              <a:t>Unique spectral log character</a:t>
            </a:r>
          </a:p>
          <a:p>
            <a:endParaRPr lang="en-US" sz="2000" dirty="0" smtClean="0">
              <a:latin typeface="Arial"/>
              <a:cs typeface="Arial"/>
            </a:endParaRPr>
          </a:p>
          <a:p>
            <a:endParaRPr lang="en-US" sz="2800" dirty="0" smtClean="0">
              <a:latin typeface="Arial"/>
              <a:cs typeface="Arial"/>
            </a:endParaRPr>
          </a:p>
          <a:p>
            <a:endParaRPr lang="en-US" sz="2800" dirty="0" smtClean="0">
              <a:latin typeface="Arial"/>
              <a:cs typeface="Arial"/>
            </a:endParaRPr>
          </a:p>
          <a:p>
            <a:endParaRPr lang="en-US" sz="2800" dirty="0" smtClean="0">
              <a:latin typeface="Arial"/>
              <a:cs typeface="Arial"/>
            </a:endParaRPr>
          </a:p>
        </p:txBody>
      </p:sp>
    </p:spTree>
    <p:extLst>
      <p:ext uri="{BB962C8B-B14F-4D97-AF65-F5344CB8AC3E}">
        <p14:creationId xmlns:p14="http://schemas.microsoft.com/office/powerpoint/2010/main" val="18369150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48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1" y="101606"/>
            <a:ext cx="6007100" cy="65937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381500" y="3657605"/>
            <a:ext cx="1930400" cy="31749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4307418" y="2655612"/>
            <a:ext cx="1048979" cy="360126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07418" y="6686928"/>
            <a:ext cx="1048979" cy="846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4"/>
          <a:stretch>
            <a:fillRect/>
          </a:stretch>
        </p:blipFill>
        <p:spPr>
          <a:xfrm>
            <a:off x="5356397" y="2655612"/>
            <a:ext cx="3076418" cy="4096577"/>
          </a:xfrm>
          <a:prstGeom prst="rect">
            <a:avLst/>
          </a:prstGeom>
        </p:spPr>
      </p:pic>
      <p:sp>
        <p:nvSpPr>
          <p:cNvPr id="15" name="Rectangle 14"/>
          <p:cNvSpPr/>
          <p:nvPr/>
        </p:nvSpPr>
        <p:spPr>
          <a:xfrm>
            <a:off x="673101" y="6248405"/>
            <a:ext cx="3634317" cy="438521"/>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971143" y="598967"/>
            <a:ext cx="4172857" cy="830997"/>
          </a:xfrm>
          <a:prstGeom prst="rect">
            <a:avLst/>
          </a:prstGeom>
          <a:noFill/>
        </p:spPr>
        <p:txBody>
          <a:bodyPr wrap="square" rtlCol="0">
            <a:spAutoFit/>
          </a:bodyPr>
          <a:lstStyle/>
          <a:p>
            <a:endParaRPr lang="en-US" sz="1600" dirty="0" smtClean="0">
              <a:latin typeface="Arial"/>
              <a:cs typeface="Arial"/>
            </a:endParaRPr>
          </a:p>
          <a:p>
            <a:pPr marL="285750" indent="-285750">
              <a:buFont typeface="Arial"/>
              <a:buChar char="•"/>
            </a:pPr>
            <a:r>
              <a:rPr lang="en-US" sz="1600" dirty="0" smtClean="0">
                <a:latin typeface="Arial"/>
                <a:cs typeface="Arial"/>
              </a:rPr>
              <a:t>Calcareous quartz-phase </a:t>
            </a:r>
            <a:r>
              <a:rPr lang="en-US" sz="1600" dirty="0" err="1" smtClean="0">
                <a:latin typeface="Arial"/>
                <a:cs typeface="Arial"/>
              </a:rPr>
              <a:t>porcelanite</a:t>
            </a:r>
            <a:r>
              <a:rPr lang="en-US" sz="1600" dirty="0" smtClean="0">
                <a:latin typeface="Arial"/>
                <a:cs typeface="Arial"/>
              </a:rPr>
              <a:t> </a:t>
            </a:r>
            <a:r>
              <a:rPr lang="en-US" sz="1600" dirty="0" err="1" smtClean="0">
                <a:latin typeface="Arial"/>
                <a:cs typeface="Arial"/>
              </a:rPr>
              <a:t>interbedded</a:t>
            </a:r>
            <a:r>
              <a:rPr lang="en-US" sz="1600" dirty="0" smtClean="0">
                <a:latin typeface="Arial"/>
                <a:cs typeface="Arial"/>
              </a:rPr>
              <a:t> with siliceous shale</a:t>
            </a:r>
            <a:endParaRPr lang="en-US" sz="1600" dirty="0">
              <a:latin typeface="Arial"/>
              <a:cs typeface="Arial"/>
            </a:endParaRPr>
          </a:p>
        </p:txBody>
      </p:sp>
      <p:sp>
        <p:nvSpPr>
          <p:cNvPr id="11" name="TextBox 10"/>
          <p:cNvSpPr txBox="1"/>
          <p:nvPr/>
        </p:nvSpPr>
        <p:spPr>
          <a:xfrm>
            <a:off x="5142593" y="198857"/>
            <a:ext cx="3075215" cy="400110"/>
          </a:xfrm>
          <a:prstGeom prst="rect">
            <a:avLst/>
          </a:prstGeom>
          <a:noFill/>
        </p:spPr>
        <p:txBody>
          <a:bodyPr wrap="square" rtlCol="0">
            <a:spAutoFit/>
          </a:bodyPr>
          <a:lstStyle/>
          <a:p>
            <a:r>
              <a:rPr lang="en-US" sz="2000" b="1" u="sng" dirty="0" smtClean="0">
                <a:latin typeface="Arial"/>
                <a:cs typeface="Arial"/>
              </a:rPr>
              <a:t>Calcareous </a:t>
            </a:r>
            <a:r>
              <a:rPr lang="en-US" sz="2000" b="1" u="sng" dirty="0" err="1" smtClean="0">
                <a:latin typeface="Arial"/>
                <a:cs typeface="Arial"/>
              </a:rPr>
              <a:t>Porcelanite</a:t>
            </a:r>
            <a:endParaRPr lang="en-US" sz="2000" b="1" u="sng" dirty="0">
              <a:latin typeface="Arial"/>
              <a:cs typeface="Arial"/>
            </a:endParaRPr>
          </a:p>
        </p:txBody>
      </p:sp>
    </p:spTree>
    <p:extLst>
      <p:ext uri="{BB962C8B-B14F-4D97-AF65-F5344CB8AC3E}">
        <p14:creationId xmlns:p14="http://schemas.microsoft.com/office/powerpoint/2010/main" val="38731876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rial"/>
                <a:cs typeface="Arial"/>
              </a:rPr>
              <a:t>About me</a:t>
            </a:r>
            <a:endParaRPr lang="en-US" dirty="0">
              <a:latin typeface="Arial"/>
              <a:cs typeface="Arial"/>
            </a:endParaRPr>
          </a:p>
        </p:txBody>
      </p:sp>
      <p:sp>
        <p:nvSpPr>
          <p:cNvPr id="3" name="Content Placeholder 2"/>
          <p:cNvSpPr>
            <a:spLocks noGrp="1"/>
          </p:cNvSpPr>
          <p:nvPr>
            <p:ph idx="1"/>
          </p:nvPr>
        </p:nvSpPr>
        <p:spPr/>
        <p:txBody>
          <a:bodyPr>
            <a:normAutofit/>
          </a:bodyPr>
          <a:lstStyle/>
          <a:p>
            <a:pPr marL="118872" indent="0">
              <a:buNone/>
            </a:pPr>
            <a:r>
              <a:rPr lang="en-US" sz="2800" u="sng" dirty="0" smtClean="0">
                <a:latin typeface="Arial"/>
                <a:cs typeface="Arial"/>
              </a:rPr>
              <a:t>Previous Experience</a:t>
            </a:r>
          </a:p>
          <a:p>
            <a:pPr marL="118872" indent="0">
              <a:buNone/>
            </a:pPr>
            <a:endParaRPr lang="en-US" sz="2800" u="sng" dirty="0" smtClean="0">
              <a:latin typeface="Arial"/>
              <a:cs typeface="Arial"/>
            </a:endParaRPr>
          </a:p>
          <a:p>
            <a:r>
              <a:rPr lang="en-US" sz="2400" dirty="0" smtClean="0">
                <a:latin typeface="Arial"/>
                <a:cs typeface="Arial"/>
              </a:rPr>
              <a:t>University of California Santa Cruz (UCSC) – 2008</a:t>
            </a:r>
          </a:p>
          <a:p>
            <a:r>
              <a:rPr lang="en-US" sz="2400" dirty="0" err="1" smtClean="0">
                <a:latin typeface="Arial"/>
                <a:cs typeface="Arial"/>
              </a:rPr>
              <a:t>Mudlogger</a:t>
            </a:r>
            <a:r>
              <a:rPr lang="en-US" sz="2400" dirty="0" smtClean="0">
                <a:latin typeface="Arial"/>
                <a:cs typeface="Arial"/>
              </a:rPr>
              <a:t> with </a:t>
            </a:r>
            <a:r>
              <a:rPr lang="en-US" sz="2400" dirty="0" err="1" smtClean="0">
                <a:latin typeface="Arial"/>
                <a:cs typeface="Arial"/>
              </a:rPr>
              <a:t>Canrig</a:t>
            </a:r>
            <a:r>
              <a:rPr lang="en-US" sz="2400" dirty="0" smtClean="0">
                <a:latin typeface="Arial"/>
                <a:cs typeface="Arial"/>
              </a:rPr>
              <a:t> Drilling (Epoch) ~2 years</a:t>
            </a:r>
          </a:p>
          <a:p>
            <a:endParaRPr lang="en-US" sz="2400" dirty="0" smtClean="0">
              <a:latin typeface="Arial"/>
              <a:cs typeface="Arial"/>
            </a:endParaRPr>
          </a:p>
          <a:p>
            <a:pPr marL="118872" indent="0">
              <a:buNone/>
            </a:pPr>
            <a:r>
              <a:rPr lang="en-US" sz="2800" u="sng" dirty="0" smtClean="0">
                <a:latin typeface="Arial"/>
                <a:cs typeface="Arial"/>
              </a:rPr>
              <a:t>Future Endeavors</a:t>
            </a:r>
          </a:p>
          <a:p>
            <a:pPr marL="118872" indent="0">
              <a:buNone/>
            </a:pPr>
            <a:endParaRPr lang="en-US" sz="2800" dirty="0" smtClean="0">
              <a:latin typeface="Arial"/>
              <a:cs typeface="Arial"/>
            </a:endParaRPr>
          </a:p>
          <a:p>
            <a:r>
              <a:rPr lang="en-US" sz="2400" dirty="0" smtClean="0">
                <a:latin typeface="Arial"/>
                <a:cs typeface="Arial"/>
              </a:rPr>
              <a:t>Geologist with Occidental Petroleum</a:t>
            </a:r>
            <a:endParaRPr lang="en-US" sz="2400" dirty="0">
              <a:latin typeface="Arial"/>
              <a:cs typeface="Arial"/>
            </a:endParaRPr>
          </a:p>
        </p:txBody>
      </p:sp>
    </p:spTree>
    <p:extLst>
      <p:ext uri="{BB962C8B-B14F-4D97-AF65-F5344CB8AC3E}">
        <p14:creationId xmlns:p14="http://schemas.microsoft.com/office/powerpoint/2010/main" val="40875909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48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1" y="110071"/>
            <a:ext cx="6007100" cy="65937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381500" y="3556001"/>
            <a:ext cx="1930400" cy="31749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4307418" y="3098807"/>
            <a:ext cx="556682" cy="235300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673101" y="5451812"/>
            <a:ext cx="3634317" cy="805060"/>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4307418" y="6256872"/>
            <a:ext cx="55668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 name="Picture 2" descr="Devilwater Lithofaci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125" y="3098807"/>
            <a:ext cx="4206460" cy="3167135"/>
          </a:xfrm>
          <a:prstGeom prst="rect">
            <a:avLst/>
          </a:prstGeom>
        </p:spPr>
      </p:pic>
      <p:sp>
        <p:nvSpPr>
          <p:cNvPr id="9" name="TextBox 8"/>
          <p:cNvSpPr txBox="1"/>
          <p:nvPr/>
        </p:nvSpPr>
        <p:spPr>
          <a:xfrm>
            <a:off x="5024408" y="755175"/>
            <a:ext cx="3448314" cy="1815882"/>
          </a:xfrm>
          <a:prstGeom prst="rect">
            <a:avLst/>
          </a:prstGeom>
          <a:noFill/>
        </p:spPr>
        <p:txBody>
          <a:bodyPr wrap="square" rtlCol="0">
            <a:spAutoFit/>
          </a:bodyPr>
          <a:lstStyle/>
          <a:p>
            <a:endParaRPr lang="en-US" sz="1600" dirty="0" smtClean="0">
              <a:latin typeface="Arial"/>
              <a:cs typeface="Arial"/>
            </a:endParaRPr>
          </a:p>
          <a:p>
            <a:pPr marL="285750" indent="-285750">
              <a:buFont typeface="Arial"/>
              <a:buChar char="•"/>
            </a:pPr>
            <a:r>
              <a:rPr lang="en-US" sz="1600" dirty="0" smtClean="0">
                <a:latin typeface="Arial"/>
                <a:cs typeface="Arial"/>
              </a:rPr>
              <a:t>Detrital quartz and muscovite with an </a:t>
            </a:r>
            <a:r>
              <a:rPr lang="en-US" sz="1600" dirty="0" err="1" smtClean="0">
                <a:latin typeface="Arial"/>
                <a:cs typeface="Arial"/>
              </a:rPr>
              <a:t>illite</a:t>
            </a:r>
            <a:r>
              <a:rPr lang="en-US" sz="1600" dirty="0" smtClean="0">
                <a:latin typeface="Arial"/>
                <a:cs typeface="Arial"/>
              </a:rPr>
              <a:t> clay matrix. </a:t>
            </a:r>
          </a:p>
          <a:p>
            <a:pPr marL="285750" indent="-285750">
              <a:buFont typeface="Arial"/>
              <a:buChar char="•"/>
            </a:pPr>
            <a:endParaRPr lang="en-US" sz="1600" dirty="0">
              <a:latin typeface="Arial"/>
              <a:cs typeface="Arial"/>
            </a:endParaRPr>
          </a:p>
          <a:p>
            <a:pPr marL="285750" indent="-285750">
              <a:buFont typeface="Arial"/>
              <a:buChar char="•"/>
            </a:pPr>
            <a:r>
              <a:rPr lang="en-US" sz="1600" dirty="0" smtClean="0">
                <a:latin typeface="Arial"/>
                <a:cs typeface="Arial"/>
              </a:rPr>
              <a:t>Highest average </a:t>
            </a:r>
            <a:r>
              <a:rPr lang="en-US" sz="1600" dirty="0" err="1" smtClean="0">
                <a:latin typeface="Arial"/>
                <a:cs typeface="Arial"/>
              </a:rPr>
              <a:t>Th</a:t>
            </a:r>
            <a:endParaRPr lang="en-US" sz="1600" dirty="0" smtClean="0">
              <a:latin typeface="Arial"/>
              <a:cs typeface="Arial"/>
            </a:endParaRPr>
          </a:p>
          <a:p>
            <a:pPr marL="285750" indent="-285750">
              <a:buFont typeface="Arial"/>
              <a:buChar char="•"/>
            </a:pPr>
            <a:endParaRPr lang="en-US" sz="1600" dirty="0">
              <a:latin typeface="Arial"/>
              <a:cs typeface="Arial"/>
            </a:endParaRPr>
          </a:p>
          <a:p>
            <a:pPr marL="285750" indent="-285750">
              <a:buFont typeface="Arial"/>
              <a:buChar char="•"/>
            </a:pPr>
            <a:r>
              <a:rPr lang="en-US" sz="1600" dirty="0" smtClean="0">
                <a:latin typeface="Arial"/>
                <a:cs typeface="Arial"/>
              </a:rPr>
              <a:t>Poorest exposure</a:t>
            </a:r>
            <a:endParaRPr lang="en-US" sz="1600" dirty="0">
              <a:latin typeface="Arial"/>
              <a:cs typeface="Arial"/>
            </a:endParaRPr>
          </a:p>
        </p:txBody>
      </p:sp>
      <p:sp>
        <p:nvSpPr>
          <p:cNvPr id="10" name="TextBox 9"/>
          <p:cNvSpPr txBox="1"/>
          <p:nvPr/>
        </p:nvSpPr>
        <p:spPr>
          <a:xfrm>
            <a:off x="5087901" y="318778"/>
            <a:ext cx="3606211" cy="400110"/>
          </a:xfrm>
          <a:prstGeom prst="rect">
            <a:avLst/>
          </a:prstGeom>
          <a:noFill/>
        </p:spPr>
        <p:txBody>
          <a:bodyPr wrap="square" rtlCol="0">
            <a:spAutoFit/>
          </a:bodyPr>
          <a:lstStyle/>
          <a:p>
            <a:r>
              <a:rPr lang="en-US" sz="2000" b="1" u="sng" dirty="0" smtClean="0">
                <a:latin typeface="Arial"/>
                <a:cs typeface="Arial"/>
              </a:rPr>
              <a:t>Calcareous </a:t>
            </a:r>
            <a:r>
              <a:rPr lang="en-US" sz="2000" b="1" u="sng" dirty="0" err="1" smtClean="0">
                <a:latin typeface="Arial"/>
                <a:cs typeface="Arial"/>
              </a:rPr>
              <a:t>Silty</a:t>
            </a:r>
            <a:r>
              <a:rPr lang="en-US" sz="2000" b="1" u="sng" dirty="0" smtClean="0">
                <a:latin typeface="Arial"/>
                <a:cs typeface="Arial"/>
              </a:rPr>
              <a:t> </a:t>
            </a:r>
            <a:r>
              <a:rPr lang="en-US" sz="2000" b="1" u="sng" dirty="0" err="1" smtClean="0">
                <a:latin typeface="Arial"/>
                <a:cs typeface="Arial"/>
              </a:rPr>
              <a:t>Claystone</a:t>
            </a:r>
            <a:endParaRPr lang="en-US" sz="2000" b="1" u="sng" dirty="0">
              <a:latin typeface="Arial"/>
              <a:cs typeface="Arial"/>
            </a:endParaRPr>
          </a:p>
        </p:txBody>
      </p:sp>
    </p:spTree>
    <p:extLst>
      <p:ext uri="{BB962C8B-B14F-4D97-AF65-F5344CB8AC3E}">
        <p14:creationId xmlns:p14="http://schemas.microsoft.com/office/powerpoint/2010/main" val="35844739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48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1" y="110071"/>
            <a:ext cx="6007100" cy="65937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381500" y="3556001"/>
            <a:ext cx="1930400" cy="31749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4307418" y="2658542"/>
            <a:ext cx="687915" cy="232832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07418" y="5451812"/>
            <a:ext cx="68791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673101" y="4986870"/>
            <a:ext cx="3634317" cy="464941"/>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Phosphatic Shale Lithofaci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9464" y="2649471"/>
            <a:ext cx="3743732" cy="2810790"/>
          </a:xfrm>
          <a:prstGeom prst="rect">
            <a:avLst/>
          </a:prstGeom>
        </p:spPr>
      </p:pic>
      <p:sp>
        <p:nvSpPr>
          <p:cNvPr id="9" name="TextBox 8"/>
          <p:cNvSpPr txBox="1"/>
          <p:nvPr/>
        </p:nvSpPr>
        <p:spPr>
          <a:xfrm>
            <a:off x="4989464" y="336252"/>
            <a:ext cx="3075215" cy="400110"/>
          </a:xfrm>
          <a:prstGeom prst="rect">
            <a:avLst/>
          </a:prstGeom>
          <a:noFill/>
        </p:spPr>
        <p:txBody>
          <a:bodyPr wrap="square" rtlCol="0">
            <a:spAutoFit/>
          </a:bodyPr>
          <a:lstStyle/>
          <a:p>
            <a:r>
              <a:rPr lang="en-US" sz="2000" b="1" u="sng" dirty="0" err="1" smtClean="0">
                <a:latin typeface="Arial"/>
                <a:cs typeface="Arial"/>
              </a:rPr>
              <a:t>Phosphatic</a:t>
            </a:r>
            <a:r>
              <a:rPr lang="en-US" sz="2000" b="1" u="sng" dirty="0" smtClean="0">
                <a:latin typeface="Arial"/>
                <a:cs typeface="Arial"/>
              </a:rPr>
              <a:t> Shale</a:t>
            </a:r>
            <a:endParaRPr lang="en-US" sz="2000" b="1" u="sng" dirty="0">
              <a:latin typeface="Arial"/>
              <a:cs typeface="Arial"/>
            </a:endParaRPr>
          </a:p>
        </p:txBody>
      </p:sp>
      <p:sp>
        <p:nvSpPr>
          <p:cNvPr id="11" name="TextBox 10"/>
          <p:cNvSpPr txBox="1"/>
          <p:nvPr/>
        </p:nvSpPr>
        <p:spPr>
          <a:xfrm>
            <a:off x="5087901" y="747010"/>
            <a:ext cx="3448314" cy="1569660"/>
          </a:xfrm>
          <a:prstGeom prst="rect">
            <a:avLst/>
          </a:prstGeom>
          <a:noFill/>
        </p:spPr>
        <p:txBody>
          <a:bodyPr wrap="square" rtlCol="0">
            <a:spAutoFit/>
          </a:bodyPr>
          <a:lstStyle/>
          <a:p>
            <a:pPr marL="285750" indent="-285750">
              <a:buFont typeface="Arial"/>
              <a:buChar char="•"/>
            </a:pPr>
            <a:r>
              <a:rPr lang="en-US" sz="1600" dirty="0" smtClean="0">
                <a:latin typeface="Arial"/>
                <a:cs typeface="Arial"/>
              </a:rPr>
              <a:t>Quartz-phase siliceous shale with an </a:t>
            </a:r>
            <a:r>
              <a:rPr lang="en-US" sz="1600" dirty="0" err="1" smtClean="0">
                <a:latin typeface="Arial"/>
                <a:cs typeface="Arial"/>
              </a:rPr>
              <a:t>illite</a:t>
            </a:r>
            <a:r>
              <a:rPr lang="en-US" sz="1600" dirty="0" smtClean="0">
                <a:latin typeface="Arial"/>
                <a:cs typeface="Arial"/>
              </a:rPr>
              <a:t> clay matrix</a:t>
            </a:r>
          </a:p>
          <a:p>
            <a:endParaRPr lang="en-US" sz="1600" dirty="0" smtClean="0">
              <a:latin typeface="Arial"/>
              <a:cs typeface="Arial"/>
            </a:endParaRPr>
          </a:p>
          <a:p>
            <a:pPr marL="285750" indent="-285750">
              <a:buFont typeface="Arial"/>
              <a:buChar char="•"/>
            </a:pPr>
            <a:r>
              <a:rPr lang="en-US" sz="1600" dirty="0" smtClean="0">
                <a:latin typeface="Arial"/>
                <a:cs typeface="Arial"/>
              </a:rPr>
              <a:t>Abundant </a:t>
            </a:r>
            <a:r>
              <a:rPr lang="en-US" sz="1600" dirty="0" err="1" smtClean="0">
                <a:latin typeface="Arial"/>
                <a:cs typeface="Arial"/>
              </a:rPr>
              <a:t>dolostone</a:t>
            </a:r>
            <a:r>
              <a:rPr lang="en-US" sz="1600" dirty="0" smtClean="0">
                <a:latin typeface="Arial"/>
                <a:cs typeface="Arial"/>
              </a:rPr>
              <a:t> beds</a:t>
            </a:r>
          </a:p>
          <a:p>
            <a:pPr marL="285750" indent="-285750">
              <a:buFont typeface="Arial"/>
              <a:buChar char="•"/>
            </a:pPr>
            <a:endParaRPr lang="en-US" sz="1600" dirty="0">
              <a:latin typeface="Arial"/>
              <a:cs typeface="Arial"/>
            </a:endParaRPr>
          </a:p>
          <a:p>
            <a:pPr marL="285750" indent="-285750">
              <a:buFont typeface="Arial"/>
              <a:buChar char="•"/>
            </a:pPr>
            <a:r>
              <a:rPr lang="en-US" sz="1600" dirty="0" smtClean="0">
                <a:latin typeface="Arial"/>
                <a:cs typeface="Arial"/>
              </a:rPr>
              <a:t>Highest average Uranium</a:t>
            </a:r>
            <a:endParaRPr lang="en-US" sz="1600" dirty="0">
              <a:latin typeface="Arial"/>
              <a:cs typeface="Arial"/>
            </a:endParaRPr>
          </a:p>
        </p:txBody>
      </p:sp>
    </p:spTree>
    <p:extLst>
      <p:ext uri="{BB962C8B-B14F-4D97-AF65-F5344CB8AC3E}">
        <p14:creationId xmlns:p14="http://schemas.microsoft.com/office/powerpoint/2010/main" val="674545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48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1" y="110071"/>
            <a:ext cx="6007100" cy="65937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381500" y="3556001"/>
            <a:ext cx="1930400" cy="31749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flipV="1">
            <a:off x="4307420" y="1430869"/>
            <a:ext cx="374708" cy="62653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07420" y="4986870"/>
            <a:ext cx="3747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673101" y="1430867"/>
            <a:ext cx="3634317" cy="355600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iliceous Sha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128" y="2052852"/>
            <a:ext cx="3917556" cy="2943089"/>
          </a:xfrm>
          <a:prstGeom prst="rect">
            <a:avLst/>
          </a:prstGeom>
        </p:spPr>
      </p:pic>
      <p:sp>
        <p:nvSpPr>
          <p:cNvPr id="9" name="TextBox 8"/>
          <p:cNvSpPr txBox="1"/>
          <p:nvPr/>
        </p:nvSpPr>
        <p:spPr>
          <a:xfrm>
            <a:off x="5215161" y="1113208"/>
            <a:ext cx="3075215" cy="707886"/>
          </a:xfrm>
          <a:prstGeom prst="rect">
            <a:avLst/>
          </a:prstGeom>
          <a:noFill/>
        </p:spPr>
        <p:txBody>
          <a:bodyPr wrap="square" rtlCol="0">
            <a:spAutoFit/>
          </a:bodyPr>
          <a:lstStyle/>
          <a:p>
            <a:r>
              <a:rPr lang="en-US" sz="2000" b="1" u="sng" dirty="0" smtClean="0">
                <a:latin typeface="Arial"/>
                <a:cs typeface="Arial"/>
              </a:rPr>
              <a:t>Calcareous Siliceous and Siliceous </a:t>
            </a:r>
            <a:r>
              <a:rPr lang="en-US" sz="2000" b="1" u="sng" dirty="0">
                <a:latin typeface="Arial"/>
                <a:cs typeface="Arial"/>
              </a:rPr>
              <a:t>S</a:t>
            </a:r>
            <a:r>
              <a:rPr lang="en-US" sz="2000" b="1" u="sng" dirty="0" smtClean="0">
                <a:latin typeface="Arial"/>
                <a:cs typeface="Arial"/>
              </a:rPr>
              <a:t>hale</a:t>
            </a:r>
            <a:endParaRPr lang="en-US" sz="2000" b="1" u="sng" dirty="0">
              <a:latin typeface="Arial"/>
              <a:cs typeface="Arial"/>
            </a:endParaRPr>
          </a:p>
        </p:txBody>
      </p:sp>
      <p:sp>
        <p:nvSpPr>
          <p:cNvPr id="11" name="TextBox 10"/>
          <p:cNvSpPr txBox="1"/>
          <p:nvPr/>
        </p:nvSpPr>
        <p:spPr>
          <a:xfrm>
            <a:off x="4719751" y="5023086"/>
            <a:ext cx="3920900" cy="1569660"/>
          </a:xfrm>
          <a:prstGeom prst="rect">
            <a:avLst/>
          </a:prstGeom>
          <a:noFill/>
        </p:spPr>
        <p:txBody>
          <a:bodyPr wrap="square" rtlCol="0">
            <a:spAutoFit/>
          </a:bodyPr>
          <a:lstStyle/>
          <a:p>
            <a:pPr marL="285750" indent="-285750">
              <a:buFont typeface="Arial"/>
              <a:buChar char="•"/>
            </a:pPr>
            <a:r>
              <a:rPr lang="en-US" sz="1600" dirty="0" smtClean="0">
                <a:latin typeface="Arial"/>
                <a:cs typeface="Arial"/>
              </a:rPr>
              <a:t>&gt;3500 </a:t>
            </a:r>
            <a:r>
              <a:rPr lang="en-US" sz="1600" dirty="0" err="1" smtClean="0">
                <a:latin typeface="Arial"/>
                <a:cs typeface="Arial"/>
              </a:rPr>
              <a:t>ft</a:t>
            </a:r>
            <a:endParaRPr lang="en-US" sz="1600" dirty="0" smtClean="0">
              <a:latin typeface="Arial"/>
              <a:cs typeface="Arial"/>
            </a:endParaRPr>
          </a:p>
          <a:p>
            <a:endParaRPr lang="en-US" sz="1600" dirty="0" smtClean="0">
              <a:latin typeface="Arial"/>
              <a:cs typeface="Arial"/>
            </a:endParaRPr>
          </a:p>
          <a:p>
            <a:pPr marL="285750" indent="-285750">
              <a:buFont typeface="Arial"/>
              <a:buChar char="•"/>
            </a:pPr>
            <a:r>
              <a:rPr lang="en-US" sz="1600" dirty="0" smtClean="0">
                <a:latin typeface="Arial"/>
                <a:cs typeface="Arial"/>
              </a:rPr>
              <a:t>Transition from opal-CT siliceous shale to mostly quartz-phase siliceous shale at around 2800 </a:t>
            </a:r>
            <a:r>
              <a:rPr lang="en-US" sz="1600" dirty="0" err="1" smtClean="0">
                <a:latin typeface="Arial"/>
                <a:cs typeface="Arial"/>
              </a:rPr>
              <a:t>ft</a:t>
            </a:r>
            <a:endParaRPr lang="en-US" sz="1600" dirty="0" smtClean="0">
              <a:latin typeface="Arial"/>
              <a:cs typeface="Arial"/>
            </a:endParaRPr>
          </a:p>
          <a:p>
            <a:pPr marL="285750" indent="-285750">
              <a:buFont typeface="Arial"/>
              <a:buChar char="•"/>
            </a:pPr>
            <a:endParaRPr lang="en-US" sz="1600" dirty="0">
              <a:latin typeface="Arial"/>
              <a:cs typeface="Arial"/>
            </a:endParaRPr>
          </a:p>
        </p:txBody>
      </p:sp>
      <p:cxnSp>
        <p:nvCxnSpPr>
          <p:cNvPr id="6" name="Straight Arrow Connector 5"/>
          <p:cNvCxnSpPr/>
          <p:nvPr/>
        </p:nvCxnSpPr>
        <p:spPr>
          <a:xfrm>
            <a:off x="146480" y="3846267"/>
            <a:ext cx="74385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39881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48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1" y="110071"/>
            <a:ext cx="6007100" cy="65937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381500" y="3556001"/>
            <a:ext cx="1930400" cy="31749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flipV="1">
            <a:off x="4307418" y="1430871"/>
            <a:ext cx="262464" cy="262466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07418" y="1202258"/>
            <a:ext cx="26246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673101" y="1202258"/>
            <a:ext cx="3634317" cy="22861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rkosic Arenite Im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882" y="1193188"/>
            <a:ext cx="4399980" cy="2878466"/>
          </a:xfrm>
          <a:prstGeom prst="rect">
            <a:avLst/>
          </a:prstGeom>
        </p:spPr>
      </p:pic>
      <p:sp>
        <p:nvSpPr>
          <p:cNvPr id="9" name="TextBox 8"/>
          <p:cNvSpPr txBox="1"/>
          <p:nvPr/>
        </p:nvSpPr>
        <p:spPr>
          <a:xfrm>
            <a:off x="5505433" y="626537"/>
            <a:ext cx="3075215" cy="400110"/>
          </a:xfrm>
          <a:prstGeom prst="rect">
            <a:avLst/>
          </a:prstGeom>
          <a:noFill/>
        </p:spPr>
        <p:txBody>
          <a:bodyPr wrap="square" rtlCol="0">
            <a:spAutoFit/>
          </a:bodyPr>
          <a:lstStyle/>
          <a:p>
            <a:r>
              <a:rPr lang="en-US" sz="2000" b="1" u="sng" dirty="0" err="1" smtClean="0">
                <a:latin typeface="Arial"/>
                <a:cs typeface="Arial"/>
              </a:rPr>
              <a:t>Arkosic</a:t>
            </a:r>
            <a:r>
              <a:rPr lang="en-US" sz="2000" b="1" u="sng" dirty="0" smtClean="0">
                <a:latin typeface="Arial"/>
                <a:cs typeface="Arial"/>
              </a:rPr>
              <a:t> Sandstone</a:t>
            </a:r>
            <a:endParaRPr lang="en-US" sz="2000" b="1" u="sng" dirty="0">
              <a:latin typeface="Arial"/>
              <a:cs typeface="Arial"/>
            </a:endParaRPr>
          </a:p>
        </p:txBody>
      </p:sp>
      <p:sp>
        <p:nvSpPr>
          <p:cNvPr id="12" name="TextBox 11"/>
          <p:cNvSpPr txBox="1"/>
          <p:nvPr/>
        </p:nvSpPr>
        <p:spPr>
          <a:xfrm>
            <a:off x="5023941" y="4277501"/>
            <a:ext cx="3448314" cy="2308324"/>
          </a:xfrm>
          <a:prstGeom prst="rect">
            <a:avLst/>
          </a:prstGeom>
          <a:noFill/>
        </p:spPr>
        <p:txBody>
          <a:bodyPr wrap="square" rtlCol="0">
            <a:spAutoFit/>
          </a:bodyPr>
          <a:lstStyle/>
          <a:p>
            <a:pPr marL="285750" indent="-285750">
              <a:buFont typeface="Arial"/>
              <a:buChar char="•"/>
            </a:pPr>
            <a:r>
              <a:rPr lang="en-US" sz="1600" dirty="0" smtClean="0">
                <a:latin typeface="Arial"/>
                <a:cs typeface="Arial"/>
              </a:rPr>
              <a:t>Fine-grained sandstone </a:t>
            </a:r>
            <a:r>
              <a:rPr lang="en-US" sz="1600" dirty="0" err="1">
                <a:latin typeface="Arial"/>
                <a:cs typeface="Arial"/>
              </a:rPr>
              <a:t>i</a:t>
            </a:r>
            <a:r>
              <a:rPr lang="en-US" sz="1600" dirty="0" err="1" smtClean="0">
                <a:latin typeface="Arial"/>
                <a:cs typeface="Arial"/>
              </a:rPr>
              <a:t>nterbedded</a:t>
            </a:r>
            <a:r>
              <a:rPr lang="en-US" sz="1600" dirty="0" smtClean="0">
                <a:latin typeface="Arial"/>
                <a:cs typeface="Arial"/>
              </a:rPr>
              <a:t> with opal-CT siliceous shale and </a:t>
            </a:r>
            <a:r>
              <a:rPr lang="en-US" sz="1600" dirty="0" err="1" smtClean="0">
                <a:latin typeface="Arial"/>
                <a:cs typeface="Arial"/>
              </a:rPr>
              <a:t>porcelanite</a:t>
            </a:r>
            <a:endParaRPr lang="en-US" sz="1600" dirty="0" smtClean="0">
              <a:latin typeface="Arial"/>
              <a:cs typeface="Arial"/>
            </a:endParaRPr>
          </a:p>
          <a:p>
            <a:pPr marL="285750" indent="-285750">
              <a:buFont typeface="Arial"/>
              <a:buChar char="•"/>
            </a:pPr>
            <a:endParaRPr lang="en-US" sz="1600" dirty="0">
              <a:latin typeface="Arial"/>
              <a:cs typeface="Arial"/>
            </a:endParaRPr>
          </a:p>
          <a:p>
            <a:pPr marL="285750" indent="-285750">
              <a:buFont typeface="Arial"/>
              <a:buChar char="•"/>
            </a:pPr>
            <a:r>
              <a:rPr lang="en-US" sz="1600" dirty="0" smtClean="0">
                <a:latin typeface="Arial"/>
                <a:cs typeface="Arial"/>
              </a:rPr>
              <a:t>Both 1-2” beds and thin cm-scale discontinuous laminations</a:t>
            </a:r>
          </a:p>
          <a:p>
            <a:pPr marL="285750" indent="-285750">
              <a:buFont typeface="Arial"/>
              <a:buChar char="•"/>
            </a:pPr>
            <a:endParaRPr lang="en-US" sz="1600" dirty="0">
              <a:latin typeface="Arial"/>
              <a:cs typeface="Arial"/>
            </a:endParaRPr>
          </a:p>
          <a:p>
            <a:pPr marL="285750" indent="-285750">
              <a:buFont typeface="Arial"/>
              <a:buChar char="•"/>
            </a:pPr>
            <a:r>
              <a:rPr lang="en-US" sz="1600" dirty="0" smtClean="0">
                <a:latin typeface="Arial"/>
                <a:cs typeface="Arial"/>
              </a:rPr>
              <a:t>Quartz, feldspar and minor </a:t>
            </a:r>
            <a:r>
              <a:rPr lang="en-US" sz="1600" dirty="0" err="1" smtClean="0">
                <a:latin typeface="Arial"/>
                <a:cs typeface="Arial"/>
              </a:rPr>
              <a:t>illite</a:t>
            </a:r>
            <a:r>
              <a:rPr lang="en-US" sz="1600" dirty="0" smtClean="0">
                <a:latin typeface="Arial"/>
                <a:cs typeface="Arial"/>
              </a:rPr>
              <a:t> clay matrix</a:t>
            </a:r>
            <a:endParaRPr lang="en-US" sz="1600" dirty="0">
              <a:latin typeface="Arial"/>
              <a:cs typeface="Arial"/>
            </a:endParaRPr>
          </a:p>
        </p:txBody>
      </p:sp>
    </p:spTree>
    <p:extLst>
      <p:ext uri="{BB962C8B-B14F-4D97-AF65-F5344CB8AC3E}">
        <p14:creationId xmlns:p14="http://schemas.microsoft.com/office/powerpoint/2010/main" val="5987120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48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1" y="110071"/>
            <a:ext cx="6007100" cy="65937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381500" y="3556001"/>
            <a:ext cx="1930400" cy="31749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flipV="1">
            <a:off x="4307418" y="1430871"/>
            <a:ext cx="262464" cy="262466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07418" y="1202258"/>
            <a:ext cx="26246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673101" y="1202258"/>
            <a:ext cx="3634317" cy="22861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rkosic Arenite Im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882" y="1193188"/>
            <a:ext cx="4399980" cy="2878466"/>
          </a:xfrm>
          <a:prstGeom prst="rect">
            <a:avLst/>
          </a:prstGeom>
        </p:spPr>
      </p:pic>
      <p:sp>
        <p:nvSpPr>
          <p:cNvPr id="9" name="TextBox 8"/>
          <p:cNvSpPr txBox="1"/>
          <p:nvPr/>
        </p:nvSpPr>
        <p:spPr>
          <a:xfrm>
            <a:off x="5505433" y="626537"/>
            <a:ext cx="3075215" cy="400110"/>
          </a:xfrm>
          <a:prstGeom prst="rect">
            <a:avLst/>
          </a:prstGeom>
          <a:noFill/>
        </p:spPr>
        <p:txBody>
          <a:bodyPr wrap="square" rtlCol="0">
            <a:spAutoFit/>
          </a:bodyPr>
          <a:lstStyle/>
          <a:p>
            <a:r>
              <a:rPr lang="en-US" sz="2000" b="1" u="sng" dirty="0" err="1" smtClean="0">
                <a:latin typeface="Arial"/>
                <a:cs typeface="Arial"/>
              </a:rPr>
              <a:t>Arkosic</a:t>
            </a:r>
            <a:r>
              <a:rPr lang="en-US" sz="2000" b="1" u="sng" dirty="0" smtClean="0">
                <a:latin typeface="Arial"/>
                <a:cs typeface="Arial"/>
              </a:rPr>
              <a:t> Sandstone</a:t>
            </a:r>
            <a:endParaRPr lang="en-US" sz="2000" b="1" u="sng" dirty="0">
              <a:latin typeface="Arial"/>
              <a:cs typeface="Arial"/>
            </a:endParaRPr>
          </a:p>
        </p:txBody>
      </p:sp>
      <p:pic>
        <p:nvPicPr>
          <p:cNvPr id="11" name="Picture 10"/>
          <p:cNvPicPr>
            <a:picLocks noChangeAspect="1"/>
          </p:cNvPicPr>
          <p:nvPr/>
        </p:nvPicPr>
        <p:blipFill>
          <a:blip r:embed="rId5"/>
          <a:stretch>
            <a:fillRect/>
          </a:stretch>
        </p:blipFill>
        <p:spPr>
          <a:xfrm>
            <a:off x="5023941" y="4220101"/>
            <a:ext cx="3287326" cy="2483757"/>
          </a:xfrm>
          <a:prstGeom prst="rect">
            <a:avLst/>
          </a:prstGeom>
        </p:spPr>
      </p:pic>
      <p:sp>
        <p:nvSpPr>
          <p:cNvPr id="3" name="Rectangle 2"/>
          <p:cNvSpPr/>
          <p:nvPr/>
        </p:nvSpPr>
        <p:spPr>
          <a:xfrm>
            <a:off x="5977165" y="5461129"/>
            <a:ext cx="1579256" cy="453572"/>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5410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48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1" y="110071"/>
            <a:ext cx="6007100" cy="65937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381500" y="3556001"/>
            <a:ext cx="1930400" cy="31749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flipV="1">
            <a:off x="4381501" y="1202260"/>
            <a:ext cx="450844" cy="374829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81500" y="668858"/>
            <a:ext cx="45084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673101" y="668858"/>
            <a:ext cx="3708399" cy="533400"/>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832345" y="660391"/>
            <a:ext cx="3304121" cy="4290168"/>
          </a:xfrm>
          <a:prstGeom prst="rect">
            <a:avLst/>
          </a:prstGeom>
        </p:spPr>
      </p:pic>
      <p:sp>
        <p:nvSpPr>
          <p:cNvPr id="11" name="TextBox 10"/>
          <p:cNvSpPr txBox="1"/>
          <p:nvPr/>
        </p:nvSpPr>
        <p:spPr>
          <a:xfrm>
            <a:off x="5049155" y="191108"/>
            <a:ext cx="3075215" cy="400110"/>
          </a:xfrm>
          <a:prstGeom prst="rect">
            <a:avLst/>
          </a:prstGeom>
          <a:noFill/>
        </p:spPr>
        <p:txBody>
          <a:bodyPr wrap="square" rtlCol="0">
            <a:spAutoFit/>
          </a:bodyPr>
          <a:lstStyle/>
          <a:p>
            <a:r>
              <a:rPr lang="en-US" sz="2000" b="1" u="sng" dirty="0" err="1" smtClean="0">
                <a:latin typeface="Arial"/>
                <a:cs typeface="Arial"/>
              </a:rPr>
              <a:t>Porcelanite</a:t>
            </a:r>
            <a:r>
              <a:rPr lang="en-US" sz="2000" b="1" u="sng" dirty="0" smtClean="0">
                <a:latin typeface="Arial"/>
                <a:cs typeface="Arial"/>
              </a:rPr>
              <a:t> and </a:t>
            </a:r>
            <a:r>
              <a:rPr lang="en-US" sz="2000" b="1" u="sng" dirty="0" err="1" smtClean="0">
                <a:latin typeface="Arial"/>
                <a:cs typeface="Arial"/>
              </a:rPr>
              <a:t>Chert</a:t>
            </a:r>
            <a:endParaRPr lang="en-US" sz="2000" b="1" u="sng" dirty="0">
              <a:latin typeface="Arial"/>
              <a:cs typeface="Arial"/>
            </a:endParaRPr>
          </a:p>
        </p:txBody>
      </p:sp>
      <p:sp>
        <p:nvSpPr>
          <p:cNvPr id="12" name="TextBox 11"/>
          <p:cNvSpPr txBox="1"/>
          <p:nvPr/>
        </p:nvSpPr>
        <p:spPr>
          <a:xfrm>
            <a:off x="4832345" y="5159330"/>
            <a:ext cx="3448314" cy="923330"/>
          </a:xfrm>
          <a:prstGeom prst="rect">
            <a:avLst/>
          </a:prstGeom>
          <a:noFill/>
        </p:spPr>
        <p:txBody>
          <a:bodyPr wrap="square" rtlCol="0">
            <a:spAutoFit/>
          </a:bodyPr>
          <a:lstStyle/>
          <a:p>
            <a:pPr marL="285750" indent="-285750">
              <a:buFont typeface="Arial"/>
              <a:buChar char="•"/>
            </a:pPr>
            <a:r>
              <a:rPr lang="en-US" dirty="0" smtClean="0">
                <a:latin typeface="Arial"/>
                <a:cs typeface="Arial"/>
              </a:rPr>
              <a:t>Opal-CT </a:t>
            </a:r>
            <a:r>
              <a:rPr lang="en-US" dirty="0" err="1" smtClean="0">
                <a:latin typeface="Arial"/>
                <a:cs typeface="Arial"/>
              </a:rPr>
              <a:t>porcelanite</a:t>
            </a:r>
            <a:r>
              <a:rPr lang="en-US" dirty="0" smtClean="0">
                <a:latin typeface="Arial"/>
                <a:cs typeface="Arial"/>
              </a:rPr>
              <a:t> and </a:t>
            </a:r>
            <a:r>
              <a:rPr lang="en-US" dirty="0" err="1" smtClean="0">
                <a:latin typeface="Arial"/>
                <a:cs typeface="Arial"/>
              </a:rPr>
              <a:t>chert</a:t>
            </a:r>
            <a:r>
              <a:rPr lang="en-US" dirty="0" smtClean="0">
                <a:latin typeface="Arial"/>
                <a:cs typeface="Arial"/>
              </a:rPr>
              <a:t> with sandstone and silt lenses.</a:t>
            </a:r>
            <a:endParaRPr lang="en-US" dirty="0">
              <a:latin typeface="Arial"/>
              <a:cs typeface="Arial"/>
            </a:endParaRPr>
          </a:p>
        </p:txBody>
      </p:sp>
    </p:spTree>
    <p:extLst>
      <p:ext uri="{BB962C8B-B14F-4D97-AF65-F5344CB8AC3E}">
        <p14:creationId xmlns:p14="http://schemas.microsoft.com/office/powerpoint/2010/main" val="21958238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8526" y="5905501"/>
            <a:ext cx="8898339" cy="93435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Oxy well and Trench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26" y="2100808"/>
            <a:ext cx="8898339" cy="4321767"/>
          </a:xfrm>
          <a:prstGeom prst="rect">
            <a:avLst/>
          </a:prstGeom>
        </p:spPr>
      </p:pic>
      <p:sp>
        <p:nvSpPr>
          <p:cNvPr id="6" name="Title 1"/>
          <p:cNvSpPr>
            <a:spLocks noGrp="1"/>
          </p:cNvSpPr>
          <p:nvPr>
            <p:ph type="title"/>
          </p:nvPr>
        </p:nvSpPr>
        <p:spPr/>
        <p:txBody>
          <a:bodyPr/>
          <a:lstStyle/>
          <a:p>
            <a:r>
              <a:rPr lang="en-US" dirty="0" smtClean="0">
                <a:latin typeface="Arial"/>
                <a:cs typeface="Arial"/>
              </a:rPr>
              <a:t>Subsurface Correlation </a:t>
            </a:r>
            <a:endParaRPr lang="en-US" dirty="0">
              <a:latin typeface="Arial"/>
              <a:cs typeface="Arial"/>
            </a:endParaRPr>
          </a:p>
        </p:txBody>
      </p:sp>
      <p:sp>
        <p:nvSpPr>
          <p:cNvPr id="7" name="Rectangle 6"/>
          <p:cNvSpPr/>
          <p:nvPr/>
        </p:nvSpPr>
        <p:spPr>
          <a:xfrm>
            <a:off x="36284" y="6250214"/>
            <a:ext cx="7211786" cy="29935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6701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361" name="Picture 3" descr="Macintosh HD:Users:anniegmo:Desktop:Thesis :Figures:Figures:Main Figures:Correlation:Analyseries:Spliced da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8051" y="439462"/>
            <a:ext cx="6886735" cy="580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nalyseries pp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12076" y="2226231"/>
            <a:ext cx="5578406" cy="2454075"/>
          </a:xfrm>
          <a:prstGeom prst="rect">
            <a:avLst/>
          </a:prstGeom>
        </p:spPr>
      </p:pic>
      <p:sp>
        <p:nvSpPr>
          <p:cNvPr id="3" name="TextBox 2"/>
          <p:cNvSpPr txBox="1"/>
          <p:nvPr/>
        </p:nvSpPr>
        <p:spPr>
          <a:xfrm>
            <a:off x="777084" y="314645"/>
            <a:ext cx="1109774" cy="307777"/>
          </a:xfrm>
          <a:prstGeom prst="rect">
            <a:avLst/>
          </a:prstGeom>
          <a:noFill/>
        </p:spPr>
        <p:txBody>
          <a:bodyPr wrap="square" rtlCol="0">
            <a:spAutoFit/>
          </a:bodyPr>
          <a:lstStyle/>
          <a:p>
            <a:r>
              <a:rPr lang="en-US" sz="1400" u="sng" dirty="0" smtClean="0">
                <a:latin typeface="Arial"/>
                <a:cs typeface="Arial"/>
              </a:rPr>
              <a:t>USL 57-11</a:t>
            </a:r>
            <a:endParaRPr lang="en-US" sz="1400" u="sng" dirty="0">
              <a:latin typeface="Arial"/>
              <a:cs typeface="Arial"/>
            </a:endParaRPr>
          </a:p>
        </p:txBody>
      </p:sp>
      <p:sp>
        <p:nvSpPr>
          <p:cNvPr id="6" name="TextBox 5"/>
          <p:cNvSpPr txBox="1"/>
          <p:nvPr/>
        </p:nvSpPr>
        <p:spPr>
          <a:xfrm>
            <a:off x="2206093" y="305574"/>
            <a:ext cx="723979" cy="307777"/>
          </a:xfrm>
          <a:prstGeom prst="rect">
            <a:avLst/>
          </a:prstGeom>
          <a:noFill/>
        </p:spPr>
        <p:txBody>
          <a:bodyPr wrap="square" rtlCol="0">
            <a:spAutoFit/>
          </a:bodyPr>
          <a:lstStyle/>
          <a:p>
            <a:r>
              <a:rPr lang="en-US" sz="1400" u="sng" dirty="0" smtClean="0">
                <a:latin typeface="Arial"/>
                <a:cs typeface="Arial"/>
              </a:rPr>
              <a:t>CMC</a:t>
            </a:r>
            <a:endParaRPr lang="en-US" sz="1400" u="sng" dirty="0">
              <a:latin typeface="Arial"/>
              <a:cs typeface="Arial"/>
            </a:endParaRPr>
          </a:p>
        </p:txBody>
      </p:sp>
      <p:sp>
        <p:nvSpPr>
          <p:cNvPr id="7" name="TextBox 6"/>
          <p:cNvSpPr txBox="1"/>
          <p:nvPr/>
        </p:nvSpPr>
        <p:spPr>
          <a:xfrm>
            <a:off x="2852629" y="6442540"/>
            <a:ext cx="2871445" cy="338554"/>
          </a:xfrm>
          <a:prstGeom prst="rect">
            <a:avLst/>
          </a:prstGeom>
          <a:noFill/>
        </p:spPr>
        <p:txBody>
          <a:bodyPr wrap="square" rtlCol="0">
            <a:spAutoFit/>
          </a:bodyPr>
          <a:lstStyle/>
          <a:p>
            <a:r>
              <a:rPr lang="en-US" sz="1600" dirty="0" smtClean="0">
                <a:latin typeface="Arial"/>
                <a:cs typeface="Arial"/>
              </a:rPr>
              <a:t>From 60% Coverage to ~80%</a:t>
            </a:r>
            <a:endParaRPr lang="en-US" sz="1600" dirty="0">
              <a:latin typeface="Arial"/>
              <a:cs typeface="Arial"/>
            </a:endParaRPr>
          </a:p>
        </p:txBody>
      </p:sp>
    </p:spTree>
    <p:extLst>
      <p:ext uri="{BB962C8B-B14F-4D97-AF65-F5344CB8AC3E}">
        <p14:creationId xmlns:p14="http://schemas.microsoft.com/office/powerpoint/2010/main" val="24443614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Subsurface Correlation </a:t>
            </a:r>
            <a:endParaRPr lang="en-US" dirty="0">
              <a:latin typeface="Arial"/>
              <a:cs typeface="Arial"/>
            </a:endParaRPr>
          </a:p>
        </p:txBody>
      </p:sp>
      <p:pic>
        <p:nvPicPr>
          <p:cNvPr id="5" name="Picture 4"/>
          <p:cNvPicPr>
            <a:picLocks noChangeAspect="1"/>
          </p:cNvPicPr>
          <p:nvPr/>
        </p:nvPicPr>
        <p:blipFill>
          <a:blip r:embed="rId3"/>
          <a:stretch>
            <a:fillRect/>
          </a:stretch>
        </p:blipFill>
        <p:spPr>
          <a:xfrm>
            <a:off x="1300843" y="1625600"/>
            <a:ext cx="6232072" cy="4570186"/>
          </a:xfrm>
          <a:prstGeom prst="rect">
            <a:avLst/>
          </a:prstGeom>
        </p:spPr>
      </p:pic>
    </p:spTree>
    <p:extLst>
      <p:ext uri="{BB962C8B-B14F-4D97-AF65-F5344CB8AC3E}">
        <p14:creationId xmlns:p14="http://schemas.microsoft.com/office/powerpoint/2010/main" val="65855254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Subsurface Correlation</a:t>
            </a:r>
            <a:endParaRPr lang="en-US" dirty="0">
              <a:latin typeface="Arial"/>
              <a:cs typeface="Arial"/>
            </a:endParaRPr>
          </a:p>
        </p:txBody>
      </p:sp>
      <p:sp>
        <p:nvSpPr>
          <p:cNvPr id="4" name="Rectangle 3"/>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409" name="Picture 13" descr="Macintosh HD:Users:anniegmo:Desktop:Thesis :Figures:Figures:Main Figures:Correlation:Correlation 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11761" y="-251475"/>
            <a:ext cx="5520478" cy="914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245177" y="1623788"/>
            <a:ext cx="1514928" cy="2231571"/>
            <a:chOff x="2181678" y="1560286"/>
            <a:chExt cx="1514928" cy="2231571"/>
          </a:xfrm>
        </p:grpSpPr>
        <p:sp>
          <p:nvSpPr>
            <p:cNvPr id="3" name="Rectangle 2"/>
            <p:cNvSpPr/>
            <p:nvPr/>
          </p:nvSpPr>
          <p:spPr>
            <a:xfrm>
              <a:off x="2181678" y="1560286"/>
              <a:ext cx="1514928" cy="223157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10" descr="Macintosh HD:Users:anniegmo:Desktop:Thesis :Figures:Figures:Main Figures:Correlation:Bacon #1 Correla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178" y="1577364"/>
              <a:ext cx="1451428" cy="2187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7559220" y="3272974"/>
            <a:ext cx="1514928" cy="2231571"/>
            <a:chOff x="7559220" y="3272974"/>
            <a:chExt cx="1514928" cy="2231571"/>
          </a:xfrm>
        </p:grpSpPr>
        <p:sp>
          <p:nvSpPr>
            <p:cNvPr id="9" name="Rectangle 8"/>
            <p:cNvSpPr/>
            <p:nvPr/>
          </p:nvSpPr>
          <p:spPr>
            <a:xfrm>
              <a:off x="7559220" y="3272974"/>
              <a:ext cx="1514928" cy="223157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1" descr="Macintosh HD:Users:anniegmo:Desktop:Thesis :Figures:Figures:Main Figures:Correlation:51X-33:51X-33 Correlati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2956" y="3376388"/>
              <a:ext cx="1394908" cy="20483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882569" y="1717580"/>
            <a:ext cx="870855" cy="338554"/>
            <a:chOff x="4426856" y="2104573"/>
            <a:chExt cx="870855" cy="338554"/>
          </a:xfrm>
        </p:grpSpPr>
        <p:sp>
          <p:nvSpPr>
            <p:cNvPr id="12" name="Rectangle 11"/>
            <p:cNvSpPr/>
            <p:nvPr/>
          </p:nvSpPr>
          <p:spPr>
            <a:xfrm>
              <a:off x="4426856" y="2131786"/>
              <a:ext cx="825499" cy="30842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553853" y="2104573"/>
              <a:ext cx="743858" cy="338554"/>
            </a:xfrm>
            <a:prstGeom prst="rect">
              <a:avLst/>
            </a:prstGeom>
            <a:noFill/>
          </p:spPr>
          <p:txBody>
            <a:bodyPr wrap="square" rtlCol="0">
              <a:spAutoFit/>
            </a:bodyPr>
            <a:lstStyle/>
            <a:p>
              <a:r>
                <a:rPr lang="en-US" sz="1600" dirty="0" smtClean="0">
                  <a:latin typeface="Arial"/>
                  <a:cs typeface="Arial"/>
                </a:rPr>
                <a:t>107 </a:t>
              </a:r>
              <a:r>
                <a:rPr lang="en-US" sz="1600" dirty="0" err="1" smtClean="0">
                  <a:latin typeface="Arial"/>
                  <a:cs typeface="Arial"/>
                </a:rPr>
                <a:t>ft</a:t>
              </a:r>
              <a:endParaRPr lang="en-US" sz="1600" dirty="0">
                <a:latin typeface="Arial"/>
                <a:cs typeface="Arial"/>
              </a:endParaRPr>
            </a:p>
          </p:txBody>
        </p:sp>
        <p:cxnSp>
          <p:nvCxnSpPr>
            <p:cNvPr id="15" name="Straight Arrow Connector 14"/>
            <p:cNvCxnSpPr/>
            <p:nvPr/>
          </p:nvCxnSpPr>
          <p:spPr>
            <a:xfrm flipV="1">
              <a:off x="4544782" y="2149928"/>
              <a:ext cx="0" cy="244927"/>
            </a:xfrm>
            <a:prstGeom prst="straightConnector1">
              <a:avLst/>
            </a:prstGeom>
            <a:ln w="254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6582222" y="3713295"/>
            <a:ext cx="870855" cy="338554"/>
            <a:chOff x="4426856" y="2104573"/>
            <a:chExt cx="870855" cy="338554"/>
          </a:xfrm>
        </p:grpSpPr>
        <p:sp>
          <p:nvSpPr>
            <p:cNvPr id="26" name="Rectangle 25"/>
            <p:cNvSpPr/>
            <p:nvPr/>
          </p:nvSpPr>
          <p:spPr>
            <a:xfrm>
              <a:off x="4426856" y="2131786"/>
              <a:ext cx="825499" cy="30842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553853" y="2104573"/>
              <a:ext cx="743858" cy="338554"/>
            </a:xfrm>
            <a:prstGeom prst="rect">
              <a:avLst/>
            </a:prstGeom>
            <a:noFill/>
          </p:spPr>
          <p:txBody>
            <a:bodyPr wrap="square" rtlCol="0">
              <a:spAutoFit/>
            </a:bodyPr>
            <a:lstStyle/>
            <a:p>
              <a:r>
                <a:rPr lang="en-US" sz="1600" dirty="0" smtClean="0">
                  <a:latin typeface="Arial"/>
                  <a:cs typeface="Arial"/>
                </a:rPr>
                <a:t>862 </a:t>
              </a:r>
              <a:r>
                <a:rPr lang="en-US" sz="1600" dirty="0" err="1" smtClean="0">
                  <a:latin typeface="Arial"/>
                  <a:cs typeface="Arial"/>
                </a:rPr>
                <a:t>ft</a:t>
              </a:r>
              <a:endParaRPr lang="en-US" sz="1600" dirty="0">
                <a:latin typeface="Arial"/>
                <a:cs typeface="Arial"/>
              </a:endParaRPr>
            </a:p>
          </p:txBody>
        </p:sp>
        <p:cxnSp>
          <p:nvCxnSpPr>
            <p:cNvPr id="28" name="Straight Arrow Connector 27"/>
            <p:cNvCxnSpPr/>
            <p:nvPr/>
          </p:nvCxnSpPr>
          <p:spPr>
            <a:xfrm flipV="1">
              <a:off x="4544782" y="2149928"/>
              <a:ext cx="0" cy="244927"/>
            </a:xfrm>
            <a:prstGeom prst="straightConnector1">
              <a:avLst/>
            </a:prstGeom>
            <a:ln w="25400"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52361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0"/>
            <a:ext cx="4523068" cy="14732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509868" y="298455"/>
            <a:ext cx="3782732" cy="1251062"/>
          </a:xfrm>
          <a:prstGeom prst="rect">
            <a:avLst/>
          </a:prstGeom>
        </p:spPr>
        <p:txBody>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dirty="0" smtClean="0">
                <a:latin typeface="Arial"/>
                <a:cs typeface="Arial"/>
              </a:rPr>
              <a:t>Location</a:t>
            </a:r>
            <a:endParaRPr lang="en-US" dirty="0">
              <a:latin typeface="Arial"/>
              <a:cs typeface="Arial"/>
            </a:endParaRPr>
          </a:p>
        </p:txBody>
      </p:sp>
      <p:pic>
        <p:nvPicPr>
          <p:cNvPr id="1025" name="Picture 6" descr="Macintosh HD:Users:anniegmo:Desktop:Thesis :Figures:Figures:Main Figures:Intro figures:Location Map:Index map:Geology 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696" y="762002"/>
            <a:ext cx="7278804" cy="6095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2022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smtClean="0">
                <a:latin typeface="Arial"/>
                <a:cs typeface="Arial"/>
              </a:rPr>
              <a:t>Subsurface Correlation</a:t>
            </a:r>
            <a:endParaRPr lang="en-US" dirty="0">
              <a:latin typeface="Arial"/>
              <a:cs typeface="Arial"/>
            </a:endParaRPr>
          </a:p>
        </p:txBody>
      </p:sp>
      <p:sp>
        <p:nvSpPr>
          <p:cNvPr id="4" name="Rectangle 3"/>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rot="16200000">
            <a:off x="2165563" y="-132759"/>
            <a:ext cx="4994318" cy="9289135"/>
          </a:xfrm>
          <a:prstGeom prst="rect">
            <a:avLst/>
          </a:prstGeom>
        </p:spPr>
        <p:txBody>
          <a:bodyPr vert="eaVert"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2800" dirty="0" smtClean="0">
                <a:latin typeface="Arial"/>
                <a:cs typeface="Arial"/>
              </a:rPr>
              <a:t>Lack of thickness variation may have tectonic and </a:t>
            </a:r>
            <a:r>
              <a:rPr lang="en-US" sz="2800" dirty="0" err="1" smtClean="0">
                <a:latin typeface="Arial"/>
                <a:cs typeface="Arial"/>
              </a:rPr>
              <a:t>paleobathymetric</a:t>
            </a:r>
            <a:r>
              <a:rPr lang="en-US" sz="2800" dirty="0" smtClean="0">
                <a:latin typeface="Arial"/>
                <a:cs typeface="Arial"/>
              </a:rPr>
              <a:t> implications</a:t>
            </a:r>
          </a:p>
          <a:p>
            <a:pPr lvl="1"/>
            <a:r>
              <a:rPr lang="en-US" sz="2400" dirty="0" smtClean="0">
                <a:latin typeface="Arial"/>
                <a:cs typeface="Arial"/>
              </a:rPr>
              <a:t>Tectonically undisturbed during deposition </a:t>
            </a:r>
          </a:p>
          <a:p>
            <a:pPr lvl="2"/>
            <a:r>
              <a:rPr lang="en-US" sz="2000" dirty="0" smtClean="0">
                <a:latin typeface="Arial"/>
                <a:cs typeface="Arial"/>
              </a:rPr>
              <a:t>Differential accommodation space in structural highs and lows</a:t>
            </a:r>
          </a:p>
          <a:p>
            <a:pPr lvl="1"/>
            <a:r>
              <a:rPr lang="en-US" sz="2400" dirty="0" smtClean="0">
                <a:latin typeface="Arial"/>
                <a:cs typeface="Arial"/>
              </a:rPr>
              <a:t>Flat </a:t>
            </a:r>
            <a:r>
              <a:rPr lang="en-US" sz="2400" dirty="0" err="1" smtClean="0">
                <a:latin typeface="Arial"/>
                <a:cs typeface="Arial"/>
              </a:rPr>
              <a:t>paleobathymetry</a:t>
            </a:r>
            <a:r>
              <a:rPr lang="en-US" sz="2400" dirty="0" smtClean="0">
                <a:latin typeface="Arial"/>
                <a:cs typeface="Arial"/>
              </a:rPr>
              <a:t> </a:t>
            </a:r>
          </a:p>
          <a:p>
            <a:pPr lvl="2"/>
            <a:r>
              <a:rPr lang="en-US" sz="2000" dirty="0" smtClean="0">
                <a:latin typeface="Arial"/>
                <a:cs typeface="Arial"/>
              </a:rPr>
              <a:t>Lack of sills and </a:t>
            </a:r>
            <a:r>
              <a:rPr lang="en-US" sz="2000" dirty="0" err="1" smtClean="0">
                <a:latin typeface="Arial"/>
                <a:cs typeface="Arial"/>
              </a:rPr>
              <a:t>banktops</a:t>
            </a:r>
            <a:endParaRPr lang="en-US" sz="2400" dirty="0" smtClean="0">
              <a:latin typeface="Arial"/>
              <a:cs typeface="Arial"/>
            </a:endParaRPr>
          </a:p>
          <a:p>
            <a:pPr lvl="1"/>
            <a:r>
              <a:rPr lang="en-US" sz="2400" dirty="0" smtClean="0">
                <a:latin typeface="Arial"/>
                <a:cs typeface="Arial"/>
              </a:rPr>
              <a:t>Much more data is needed</a:t>
            </a:r>
            <a:endParaRPr lang="en-US" sz="2800" dirty="0" smtClean="0">
              <a:latin typeface="Arial"/>
              <a:cs typeface="Arial"/>
            </a:endParaRPr>
          </a:p>
          <a:p>
            <a:pPr marL="118872" indent="0">
              <a:buNone/>
            </a:pPr>
            <a:endParaRPr lang="en-US" sz="2800" dirty="0" smtClean="0">
              <a:latin typeface="Arial"/>
              <a:cs typeface="Arial"/>
            </a:endParaRPr>
          </a:p>
          <a:p>
            <a:endParaRPr lang="en-US" sz="2800" dirty="0" smtClean="0">
              <a:latin typeface="Arial"/>
              <a:cs typeface="Arial"/>
            </a:endParaRPr>
          </a:p>
        </p:txBody>
      </p:sp>
    </p:spTree>
    <p:extLst>
      <p:ext uri="{BB962C8B-B14F-4D97-AF65-F5344CB8AC3E}">
        <p14:creationId xmlns:p14="http://schemas.microsoft.com/office/powerpoint/2010/main" val="41284560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84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279221" y="88631"/>
            <a:ext cx="4620154" cy="86778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6955" y="6132286"/>
            <a:ext cx="8712200" cy="7257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257638" y="25406"/>
            <a:ext cx="8229600" cy="1251062"/>
          </a:xfrm>
        </p:spPr>
        <p:txBody>
          <a:bodyPr>
            <a:normAutofit/>
          </a:bodyPr>
          <a:lstStyle/>
          <a:p>
            <a:r>
              <a:rPr lang="en-US" sz="4000" dirty="0" smtClean="0">
                <a:latin typeface="Arial"/>
                <a:cs typeface="Arial"/>
              </a:rPr>
              <a:t>Biostratigraphy</a:t>
            </a:r>
            <a:endParaRPr lang="en-US" sz="4000" dirty="0">
              <a:latin typeface="Arial"/>
              <a:cs typeface="Arial"/>
            </a:endParaRPr>
          </a:p>
        </p:txBody>
      </p:sp>
    </p:spTree>
    <p:extLst>
      <p:ext uri="{BB962C8B-B14F-4D97-AF65-F5344CB8AC3E}">
        <p14:creationId xmlns:p14="http://schemas.microsoft.com/office/powerpoint/2010/main" val="384155572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638" y="25406"/>
            <a:ext cx="8229600" cy="1251062"/>
          </a:xfrm>
        </p:spPr>
        <p:txBody>
          <a:bodyPr>
            <a:normAutofit/>
          </a:bodyPr>
          <a:lstStyle/>
          <a:p>
            <a:r>
              <a:rPr lang="en-US" sz="4000" dirty="0" smtClean="0">
                <a:latin typeface="Arial"/>
                <a:cs typeface="Arial"/>
              </a:rPr>
              <a:t>Biostratigraphy</a:t>
            </a:r>
            <a:endParaRPr lang="en-US" sz="4000" dirty="0">
              <a:latin typeface="Arial"/>
              <a:cs typeface="Arial"/>
            </a:endParaRPr>
          </a:p>
        </p:txBody>
      </p:sp>
      <p:sp>
        <p:nvSpPr>
          <p:cNvPr id="3" name="Rectangle 2"/>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84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279221" y="88631"/>
            <a:ext cx="4620154" cy="86778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6955" y="6132286"/>
            <a:ext cx="8712200" cy="7257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517571" y="53723"/>
            <a:ext cx="4508492" cy="6550268"/>
          </a:xfrm>
          <a:prstGeom prst="rect">
            <a:avLst/>
          </a:prstGeom>
          <a:solidFill>
            <a:schemeClr val="bg1"/>
          </a:solidFill>
          <a:ln>
            <a:solidFill>
              <a:schemeClr val="tx1"/>
            </a:solidFill>
          </a:ln>
          <a:effectLst>
            <a:outerShdw blurRad="38989" dist="25400" dir="8100000" algn="tl"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0143" y="161469"/>
            <a:ext cx="4299854" cy="62882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90143" y="6274929"/>
            <a:ext cx="2769264" cy="276999"/>
          </a:xfrm>
          <a:prstGeom prst="rect">
            <a:avLst/>
          </a:prstGeom>
          <a:noFill/>
        </p:spPr>
        <p:txBody>
          <a:bodyPr wrap="square" rtlCol="0">
            <a:spAutoFit/>
          </a:bodyPr>
          <a:lstStyle/>
          <a:p>
            <a:r>
              <a:rPr lang="en-US" sz="1200" dirty="0" smtClean="0">
                <a:latin typeface="Arial"/>
                <a:cs typeface="Arial"/>
              </a:rPr>
              <a:t>Barron and Isaacs, 2001 </a:t>
            </a:r>
            <a:endParaRPr lang="en-US" sz="1200" dirty="0">
              <a:latin typeface="Arial"/>
              <a:cs typeface="Arial"/>
            </a:endParaRPr>
          </a:p>
        </p:txBody>
      </p:sp>
      <p:sp>
        <p:nvSpPr>
          <p:cNvPr id="8" name="Rectangle 7"/>
          <p:cNvSpPr/>
          <p:nvPr/>
        </p:nvSpPr>
        <p:spPr>
          <a:xfrm>
            <a:off x="5412153" y="4435230"/>
            <a:ext cx="879232" cy="449385"/>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412153" y="1187937"/>
            <a:ext cx="879232" cy="1860063"/>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28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385" name="Picture 12" descr="Macintosh HD:Users:anniegmo:Desktop:Thesis :Figures:Figures:Main Figures:My Work:Magnetostratigraphy:Dolostone locati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07846" y="658817"/>
            <a:ext cx="5454650" cy="720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93700" y="6767238"/>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2707" y="88900"/>
            <a:ext cx="8229600" cy="1251062"/>
          </a:xfrm>
        </p:spPr>
        <p:txBody>
          <a:bodyPr>
            <a:normAutofit/>
          </a:bodyPr>
          <a:lstStyle/>
          <a:p>
            <a:r>
              <a:rPr lang="en-US" sz="3600" dirty="0" err="1" smtClean="0">
                <a:latin typeface="Arial"/>
                <a:cs typeface="Arial"/>
              </a:rPr>
              <a:t>Magnetostratigraphy</a:t>
            </a:r>
            <a:endParaRPr lang="en-US" sz="3600" dirty="0">
              <a:latin typeface="Arial"/>
              <a:cs typeface="Arial"/>
            </a:endParaRPr>
          </a:p>
        </p:txBody>
      </p:sp>
      <p:sp>
        <p:nvSpPr>
          <p:cNvPr id="5" name="TextBox 4"/>
          <p:cNvSpPr txBox="1"/>
          <p:nvPr/>
        </p:nvSpPr>
        <p:spPr>
          <a:xfrm>
            <a:off x="495292" y="1861445"/>
            <a:ext cx="3070470" cy="923330"/>
          </a:xfrm>
          <a:prstGeom prst="rect">
            <a:avLst/>
          </a:prstGeom>
          <a:noFill/>
        </p:spPr>
        <p:txBody>
          <a:bodyPr wrap="square" rtlCol="0">
            <a:spAutoFit/>
          </a:bodyPr>
          <a:lstStyle/>
          <a:p>
            <a:r>
              <a:rPr lang="en-US" dirty="0" smtClean="0">
                <a:latin typeface="Arial"/>
                <a:cs typeface="Arial"/>
              </a:rPr>
              <a:t>Data collected and processed by</a:t>
            </a:r>
          </a:p>
          <a:p>
            <a:r>
              <a:rPr lang="en-US" b="1" dirty="0" smtClean="0">
                <a:latin typeface="Arial"/>
                <a:cs typeface="Arial"/>
              </a:rPr>
              <a:t>Jon Guillaume (M.S.)</a:t>
            </a:r>
            <a:endParaRPr lang="en-US" b="1" dirty="0">
              <a:latin typeface="Arial"/>
              <a:cs typeface="Arial"/>
            </a:endParaRPr>
          </a:p>
        </p:txBody>
      </p:sp>
    </p:spTree>
    <p:extLst>
      <p:ext uri="{BB962C8B-B14F-4D97-AF65-F5344CB8AC3E}">
        <p14:creationId xmlns:p14="http://schemas.microsoft.com/office/powerpoint/2010/main" val="79095042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385" name="Picture 12" descr="Macintosh HD:Users:anniegmo:Desktop:Thesis :Figures:Figures:Main Figures:My Work:Magnetostratigraphy:Dolostone locati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07846" y="658817"/>
            <a:ext cx="5454650" cy="720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93700" y="6767238"/>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2707" y="88900"/>
            <a:ext cx="8229600" cy="1251062"/>
          </a:xfrm>
        </p:spPr>
        <p:txBody>
          <a:bodyPr>
            <a:normAutofit/>
          </a:bodyPr>
          <a:lstStyle/>
          <a:p>
            <a:r>
              <a:rPr lang="en-US" sz="3600" dirty="0" err="1" smtClean="0">
                <a:latin typeface="Arial"/>
                <a:cs typeface="Arial"/>
              </a:rPr>
              <a:t>Magnetostratigraphy</a:t>
            </a:r>
            <a:endParaRPr lang="en-US" sz="3600" dirty="0">
              <a:latin typeface="Arial"/>
              <a:cs typeface="Arial"/>
            </a:endParaRPr>
          </a:p>
        </p:txBody>
      </p:sp>
      <p:sp>
        <p:nvSpPr>
          <p:cNvPr id="10" name="Rectangle 9"/>
          <p:cNvSpPr/>
          <p:nvPr/>
        </p:nvSpPr>
        <p:spPr>
          <a:xfrm>
            <a:off x="4746131" y="254001"/>
            <a:ext cx="4370642" cy="6349990"/>
          </a:xfrm>
          <a:prstGeom prst="rect">
            <a:avLst/>
          </a:prstGeom>
          <a:solidFill>
            <a:schemeClr val="bg1"/>
          </a:solidFill>
          <a:ln>
            <a:solidFill>
              <a:schemeClr val="tx1"/>
            </a:solidFill>
          </a:ln>
          <a:effectLst>
            <a:outerShdw blurRad="38989" dist="25400" dir="8100000" algn="tl"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3449" y="371929"/>
            <a:ext cx="4180755" cy="611410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a:off x="5666154" y="2950308"/>
            <a:ext cx="0" cy="1719384"/>
          </a:xfrm>
          <a:prstGeom prst="straightConnector1">
            <a:avLst/>
          </a:prstGeom>
          <a:ln w="38100" cmpd="sng">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1778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2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4075325" cy="5959920"/>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6" descr="Macintosh HD:Users:anniegmo:Desktop:Thesis :Figures:Figures:Main Figures:My Work:Magnetostratigraphy:Magnetostratigraph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923" y="762000"/>
            <a:ext cx="2976197" cy="59096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03728" y="39112"/>
            <a:ext cx="2425701" cy="58057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803728" y="49580"/>
            <a:ext cx="2552701" cy="608688"/>
          </a:xfrm>
          <a:prstGeom prst="rect">
            <a:avLst/>
          </a:prstGeom>
        </p:spPr>
        <p:txBody>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2400" dirty="0" smtClean="0">
                <a:solidFill>
                  <a:schemeClr val="accent1">
                    <a:lumMod val="60000"/>
                    <a:lumOff val="40000"/>
                  </a:schemeClr>
                </a:solidFill>
                <a:latin typeface="Arial"/>
                <a:cs typeface="Arial"/>
              </a:rPr>
              <a:t>Biostratigraphy</a:t>
            </a:r>
            <a:endParaRPr lang="en-US" sz="2400" dirty="0">
              <a:solidFill>
                <a:schemeClr val="accent1">
                  <a:lumMod val="60000"/>
                  <a:lumOff val="40000"/>
                </a:schemeClr>
              </a:solidFill>
              <a:latin typeface="Arial"/>
              <a:cs typeface="Arial"/>
            </a:endParaRPr>
          </a:p>
        </p:txBody>
      </p:sp>
      <p:sp>
        <p:nvSpPr>
          <p:cNvPr id="8" name="Rectangle 7"/>
          <p:cNvSpPr/>
          <p:nvPr/>
        </p:nvSpPr>
        <p:spPr>
          <a:xfrm>
            <a:off x="5499490" y="30042"/>
            <a:ext cx="3200405" cy="58964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5481348" y="30042"/>
            <a:ext cx="4258091" cy="608688"/>
          </a:xfrm>
          <a:prstGeom prst="rect">
            <a:avLst/>
          </a:prstGeom>
        </p:spPr>
        <p:txBody>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2400" dirty="0" err="1" smtClean="0">
                <a:latin typeface="Arial"/>
                <a:cs typeface="Arial"/>
              </a:rPr>
              <a:t>Magnetostratigraphy</a:t>
            </a:r>
            <a:endParaRPr lang="en-US" sz="2400" dirty="0">
              <a:latin typeface="Arial"/>
              <a:cs typeface="Arial"/>
            </a:endParaRPr>
          </a:p>
        </p:txBody>
      </p:sp>
      <p:cxnSp>
        <p:nvCxnSpPr>
          <p:cNvPr id="4" name="Straight Connector 3"/>
          <p:cNvCxnSpPr/>
          <p:nvPr/>
        </p:nvCxnSpPr>
        <p:spPr>
          <a:xfrm>
            <a:off x="3419929" y="4708071"/>
            <a:ext cx="2440214" cy="1170215"/>
          </a:xfrm>
          <a:prstGeom prst="line">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2948214" y="1179286"/>
            <a:ext cx="2911929" cy="1478643"/>
          </a:xfrm>
          <a:prstGeom prst="line">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7027026" y="4405326"/>
            <a:ext cx="265387" cy="307777"/>
            <a:chOff x="4228467" y="289351"/>
            <a:chExt cx="265387" cy="307777"/>
          </a:xfrm>
        </p:grpSpPr>
        <p:sp>
          <p:nvSpPr>
            <p:cNvPr id="5" name="Rectangle 4"/>
            <p:cNvSpPr/>
            <p:nvPr/>
          </p:nvSpPr>
          <p:spPr>
            <a:xfrm>
              <a:off x="4236712" y="330479"/>
              <a:ext cx="257142" cy="25714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228467" y="289351"/>
              <a:ext cx="238186" cy="307777"/>
            </a:xfrm>
            <a:prstGeom prst="rect">
              <a:avLst/>
            </a:prstGeom>
            <a:noFill/>
          </p:spPr>
          <p:txBody>
            <a:bodyPr wrap="square" rtlCol="0">
              <a:spAutoFit/>
            </a:bodyPr>
            <a:lstStyle/>
            <a:p>
              <a:r>
                <a:rPr lang="en-US" sz="1400" b="1" dirty="0">
                  <a:solidFill>
                    <a:schemeClr val="accent1">
                      <a:lumMod val="60000"/>
                      <a:lumOff val="40000"/>
                    </a:schemeClr>
                  </a:solidFill>
                  <a:latin typeface="Arial"/>
                  <a:cs typeface="Arial"/>
                </a:rPr>
                <a:t>4</a:t>
              </a:r>
            </a:p>
          </p:txBody>
        </p:sp>
      </p:grpSp>
      <p:grpSp>
        <p:nvGrpSpPr>
          <p:cNvPr id="25" name="Group 24"/>
          <p:cNvGrpSpPr/>
          <p:nvPr/>
        </p:nvGrpSpPr>
        <p:grpSpPr>
          <a:xfrm>
            <a:off x="7027026" y="5038234"/>
            <a:ext cx="265387" cy="307777"/>
            <a:chOff x="4380867" y="441751"/>
            <a:chExt cx="265387" cy="307777"/>
          </a:xfrm>
        </p:grpSpPr>
        <p:sp>
          <p:nvSpPr>
            <p:cNvPr id="13" name="Rectangle 12"/>
            <p:cNvSpPr/>
            <p:nvPr/>
          </p:nvSpPr>
          <p:spPr>
            <a:xfrm>
              <a:off x="4389112" y="482879"/>
              <a:ext cx="257142" cy="25714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380867" y="441751"/>
              <a:ext cx="238186" cy="307777"/>
            </a:xfrm>
            <a:prstGeom prst="rect">
              <a:avLst/>
            </a:prstGeom>
            <a:noFill/>
          </p:spPr>
          <p:txBody>
            <a:bodyPr wrap="square" rtlCol="0">
              <a:spAutoFit/>
            </a:bodyPr>
            <a:lstStyle/>
            <a:p>
              <a:r>
                <a:rPr lang="en-US" sz="1400" b="1" dirty="0">
                  <a:solidFill>
                    <a:schemeClr val="accent1">
                      <a:lumMod val="60000"/>
                      <a:lumOff val="40000"/>
                    </a:schemeClr>
                  </a:solidFill>
                  <a:latin typeface="Arial"/>
                  <a:cs typeface="Arial"/>
                </a:rPr>
                <a:t>3</a:t>
              </a:r>
            </a:p>
          </p:txBody>
        </p:sp>
      </p:grpSp>
      <p:grpSp>
        <p:nvGrpSpPr>
          <p:cNvPr id="24" name="Group 23"/>
          <p:cNvGrpSpPr/>
          <p:nvPr/>
        </p:nvGrpSpPr>
        <p:grpSpPr>
          <a:xfrm>
            <a:off x="7027026" y="5497884"/>
            <a:ext cx="265387" cy="307777"/>
            <a:chOff x="4533267" y="594151"/>
            <a:chExt cx="265387" cy="307777"/>
          </a:xfrm>
        </p:grpSpPr>
        <p:sp>
          <p:nvSpPr>
            <p:cNvPr id="15" name="Rectangle 14"/>
            <p:cNvSpPr/>
            <p:nvPr/>
          </p:nvSpPr>
          <p:spPr>
            <a:xfrm>
              <a:off x="4541512" y="635279"/>
              <a:ext cx="257142" cy="25714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533267" y="594151"/>
              <a:ext cx="238186" cy="307777"/>
            </a:xfrm>
            <a:prstGeom prst="rect">
              <a:avLst/>
            </a:prstGeom>
            <a:noFill/>
          </p:spPr>
          <p:txBody>
            <a:bodyPr wrap="square" rtlCol="0">
              <a:spAutoFit/>
            </a:bodyPr>
            <a:lstStyle/>
            <a:p>
              <a:r>
                <a:rPr lang="en-US" sz="1400" b="1" dirty="0">
                  <a:solidFill>
                    <a:schemeClr val="accent1">
                      <a:lumMod val="60000"/>
                      <a:lumOff val="40000"/>
                    </a:schemeClr>
                  </a:solidFill>
                  <a:latin typeface="Arial"/>
                  <a:cs typeface="Arial"/>
                </a:rPr>
                <a:t>2</a:t>
              </a:r>
            </a:p>
          </p:txBody>
        </p:sp>
      </p:grpSp>
      <p:grpSp>
        <p:nvGrpSpPr>
          <p:cNvPr id="12" name="Group 11"/>
          <p:cNvGrpSpPr/>
          <p:nvPr/>
        </p:nvGrpSpPr>
        <p:grpSpPr>
          <a:xfrm>
            <a:off x="7027026" y="6082263"/>
            <a:ext cx="265387" cy="307777"/>
            <a:chOff x="4685667" y="746551"/>
            <a:chExt cx="265387" cy="307777"/>
          </a:xfrm>
        </p:grpSpPr>
        <p:sp>
          <p:nvSpPr>
            <p:cNvPr id="17" name="Rectangle 16"/>
            <p:cNvSpPr/>
            <p:nvPr/>
          </p:nvSpPr>
          <p:spPr>
            <a:xfrm>
              <a:off x="4693912" y="787679"/>
              <a:ext cx="257142" cy="25714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685667" y="746551"/>
              <a:ext cx="238186" cy="307777"/>
            </a:xfrm>
            <a:prstGeom prst="rect">
              <a:avLst/>
            </a:prstGeom>
            <a:noFill/>
          </p:spPr>
          <p:txBody>
            <a:bodyPr wrap="square" rtlCol="0">
              <a:spAutoFit/>
            </a:bodyPr>
            <a:lstStyle/>
            <a:p>
              <a:r>
                <a:rPr lang="en-US" sz="1400" b="1" dirty="0" smtClean="0">
                  <a:solidFill>
                    <a:schemeClr val="accent1">
                      <a:lumMod val="60000"/>
                      <a:lumOff val="40000"/>
                    </a:schemeClr>
                  </a:solidFill>
                  <a:latin typeface="Arial"/>
                  <a:cs typeface="Arial"/>
                </a:rPr>
                <a:t>1</a:t>
              </a:r>
              <a:endParaRPr lang="en-US" sz="1400" b="1" dirty="0">
                <a:solidFill>
                  <a:schemeClr val="accent1">
                    <a:lumMod val="60000"/>
                    <a:lumOff val="40000"/>
                  </a:schemeClr>
                </a:solidFill>
                <a:latin typeface="Arial"/>
                <a:cs typeface="Arial"/>
              </a:endParaRPr>
            </a:p>
          </p:txBody>
        </p:sp>
      </p:grpSp>
      <p:grpSp>
        <p:nvGrpSpPr>
          <p:cNvPr id="11" name="Group 10"/>
          <p:cNvGrpSpPr/>
          <p:nvPr/>
        </p:nvGrpSpPr>
        <p:grpSpPr>
          <a:xfrm>
            <a:off x="7027026" y="3846387"/>
            <a:ext cx="265387" cy="307777"/>
            <a:chOff x="4838067" y="898951"/>
            <a:chExt cx="265387" cy="307777"/>
          </a:xfrm>
        </p:grpSpPr>
        <p:sp>
          <p:nvSpPr>
            <p:cNvPr id="20" name="Rectangle 19"/>
            <p:cNvSpPr/>
            <p:nvPr/>
          </p:nvSpPr>
          <p:spPr>
            <a:xfrm>
              <a:off x="4846312" y="940079"/>
              <a:ext cx="257142" cy="25714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838067" y="898951"/>
              <a:ext cx="238186" cy="307777"/>
            </a:xfrm>
            <a:prstGeom prst="rect">
              <a:avLst/>
            </a:prstGeom>
            <a:noFill/>
          </p:spPr>
          <p:txBody>
            <a:bodyPr wrap="square" rtlCol="0">
              <a:spAutoFit/>
            </a:bodyPr>
            <a:lstStyle/>
            <a:p>
              <a:r>
                <a:rPr lang="en-US" sz="1400" b="1" dirty="0">
                  <a:solidFill>
                    <a:schemeClr val="accent1">
                      <a:lumMod val="60000"/>
                      <a:lumOff val="40000"/>
                    </a:schemeClr>
                  </a:solidFill>
                  <a:latin typeface="Arial"/>
                  <a:cs typeface="Arial"/>
                </a:rPr>
                <a:t>5</a:t>
              </a:r>
            </a:p>
          </p:txBody>
        </p:sp>
      </p:grpSp>
      <p:grpSp>
        <p:nvGrpSpPr>
          <p:cNvPr id="10" name="Group 9"/>
          <p:cNvGrpSpPr/>
          <p:nvPr/>
        </p:nvGrpSpPr>
        <p:grpSpPr>
          <a:xfrm>
            <a:off x="7018781" y="2657929"/>
            <a:ext cx="265387" cy="307777"/>
            <a:chOff x="4990467" y="1051351"/>
            <a:chExt cx="265387" cy="307777"/>
          </a:xfrm>
        </p:grpSpPr>
        <p:sp>
          <p:nvSpPr>
            <p:cNvPr id="22" name="Rectangle 21"/>
            <p:cNvSpPr/>
            <p:nvPr/>
          </p:nvSpPr>
          <p:spPr>
            <a:xfrm>
              <a:off x="4998712" y="1092479"/>
              <a:ext cx="257142" cy="25714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990467" y="1051351"/>
              <a:ext cx="238186" cy="307777"/>
            </a:xfrm>
            <a:prstGeom prst="rect">
              <a:avLst/>
            </a:prstGeom>
            <a:noFill/>
          </p:spPr>
          <p:txBody>
            <a:bodyPr wrap="square" rtlCol="0">
              <a:spAutoFit/>
            </a:bodyPr>
            <a:lstStyle/>
            <a:p>
              <a:r>
                <a:rPr lang="en-US" sz="1400" b="1" dirty="0" smtClean="0">
                  <a:solidFill>
                    <a:schemeClr val="accent1">
                      <a:lumMod val="60000"/>
                      <a:lumOff val="40000"/>
                    </a:schemeClr>
                  </a:solidFill>
                  <a:latin typeface="Arial"/>
                  <a:cs typeface="Arial"/>
                </a:rPr>
                <a:t>6</a:t>
              </a:r>
              <a:endParaRPr lang="en-US" sz="1400" b="1" dirty="0">
                <a:solidFill>
                  <a:schemeClr val="accent1">
                    <a:lumMod val="60000"/>
                    <a:lumOff val="40000"/>
                  </a:schemeClr>
                </a:solidFill>
                <a:latin typeface="Arial"/>
                <a:cs typeface="Arial"/>
              </a:endParaRPr>
            </a:p>
          </p:txBody>
        </p:sp>
      </p:grpSp>
    </p:spTree>
    <p:extLst>
      <p:ext uri="{BB962C8B-B14F-4D97-AF65-F5344CB8AC3E}">
        <p14:creationId xmlns:p14="http://schemas.microsoft.com/office/powerpoint/2010/main" val="1084858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a:cs typeface="Arial"/>
              </a:rPr>
              <a:t>Sediment Accumulation Rates</a:t>
            </a:r>
            <a:endParaRPr lang="en-US" sz="4000" dirty="0">
              <a:latin typeface="Arial"/>
              <a:cs typeface="Arial"/>
            </a:endParaRPr>
          </a:p>
        </p:txBody>
      </p:sp>
      <p:sp>
        <p:nvSpPr>
          <p:cNvPr id="3" name="Rectangle 2"/>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437889" y="1539535"/>
            <a:ext cx="6177466" cy="5282181"/>
          </a:xfrm>
          <a:prstGeom prst="rect">
            <a:avLst/>
          </a:prstGeom>
        </p:spPr>
      </p:pic>
      <p:cxnSp>
        <p:nvCxnSpPr>
          <p:cNvPr id="6" name="Straight Arrow Connector 5"/>
          <p:cNvCxnSpPr/>
          <p:nvPr/>
        </p:nvCxnSpPr>
        <p:spPr>
          <a:xfrm>
            <a:off x="5034568" y="3579010"/>
            <a:ext cx="575640" cy="477546"/>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810190" y="4339784"/>
            <a:ext cx="560032" cy="542858"/>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283418" y="2983163"/>
            <a:ext cx="1405607" cy="861774"/>
          </a:xfrm>
          <a:prstGeom prst="rect">
            <a:avLst/>
          </a:prstGeom>
          <a:noFill/>
        </p:spPr>
        <p:txBody>
          <a:bodyPr wrap="square" rtlCol="0">
            <a:spAutoFit/>
          </a:bodyPr>
          <a:lstStyle/>
          <a:p>
            <a:r>
              <a:rPr lang="en-US" sz="1600" dirty="0" smtClean="0">
                <a:latin typeface="Arial"/>
                <a:cs typeface="Arial"/>
              </a:rPr>
              <a:t>~10 to 8 Ma</a:t>
            </a:r>
          </a:p>
          <a:p>
            <a:r>
              <a:rPr lang="en-US" sz="1600" b="1" dirty="0" smtClean="0">
                <a:latin typeface="Arial"/>
                <a:cs typeface="Arial"/>
              </a:rPr>
              <a:t>1900 </a:t>
            </a:r>
            <a:r>
              <a:rPr lang="en-US" sz="1600" b="1" dirty="0" err="1" smtClean="0">
                <a:latin typeface="Arial"/>
                <a:cs typeface="Arial"/>
              </a:rPr>
              <a:t>ft</a:t>
            </a:r>
            <a:r>
              <a:rPr lang="en-US" sz="1600" b="1" dirty="0" smtClean="0">
                <a:latin typeface="Arial"/>
                <a:cs typeface="Arial"/>
              </a:rPr>
              <a:t>/</a:t>
            </a:r>
            <a:r>
              <a:rPr lang="en-US" sz="1600" b="1" dirty="0" err="1" smtClean="0">
                <a:latin typeface="Arial"/>
                <a:cs typeface="Arial"/>
              </a:rPr>
              <a:t>Myr</a:t>
            </a:r>
            <a:endParaRPr lang="en-US" sz="1600" b="1" dirty="0" smtClean="0">
              <a:latin typeface="Arial"/>
              <a:cs typeface="Arial"/>
            </a:endParaRPr>
          </a:p>
          <a:p>
            <a:endParaRPr lang="en-US" b="1" dirty="0">
              <a:latin typeface="Arial"/>
              <a:cs typeface="Arial"/>
            </a:endParaRPr>
          </a:p>
        </p:txBody>
      </p:sp>
      <p:sp>
        <p:nvSpPr>
          <p:cNvPr id="15" name="TextBox 14"/>
          <p:cNvSpPr txBox="1"/>
          <p:nvPr/>
        </p:nvSpPr>
        <p:spPr>
          <a:xfrm>
            <a:off x="2793733" y="3727597"/>
            <a:ext cx="1686134" cy="584776"/>
          </a:xfrm>
          <a:prstGeom prst="rect">
            <a:avLst/>
          </a:prstGeom>
          <a:noFill/>
        </p:spPr>
        <p:txBody>
          <a:bodyPr wrap="square" rtlCol="0">
            <a:spAutoFit/>
          </a:bodyPr>
          <a:lstStyle/>
          <a:p>
            <a:pPr algn="ctr"/>
            <a:r>
              <a:rPr lang="en-US" sz="1600" dirty="0" smtClean="0">
                <a:latin typeface="Arial"/>
                <a:cs typeface="Arial"/>
              </a:rPr>
              <a:t>~14 to 10 Ma</a:t>
            </a:r>
          </a:p>
          <a:p>
            <a:pPr algn="ctr"/>
            <a:r>
              <a:rPr lang="en-US" sz="1600" b="1" dirty="0" smtClean="0">
                <a:latin typeface="Arial"/>
                <a:cs typeface="Arial"/>
              </a:rPr>
              <a:t>335 </a:t>
            </a:r>
            <a:r>
              <a:rPr lang="en-US" sz="1600" b="1" dirty="0" err="1" smtClean="0">
                <a:latin typeface="Arial"/>
                <a:cs typeface="Arial"/>
              </a:rPr>
              <a:t>ft</a:t>
            </a:r>
            <a:r>
              <a:rPr lang="en-US" sz="1600" b="1" dirty="0" smtClean="0">
                <a:latin typeface="Arial"/>
                <a:cs typeface="Arial"/>
              </a:rPr>
              <a:t>/</a:t>
            </a:r>
            <a:r>
              <a:rPr lang="en-US" sz="1600" b="1" dirty="0" err="1" smtClean="0">
                <a:latin typeface="Arial"/>
                <a:cs typeface="Arial"/>
              </a:rPr>
              <a:t>Myr</a:t>
            </a:r>
            <a:endParaRPr lang="en-US" sz="1600" b="1" dirty="0">
              <a:latin typeface="Arial"/>
              <a:cs typeface="Arial"/>
            </a:endParaRPr>
          </a:p>
        </p:txBody>
      </p:sp>
    </p:spTree>
    <p:extLst>
      <p:ext uri="{BB962C8B-B14F-4D97-AF65-F5344CB8AC3E}">
        <p14:creationId xmlns:p14="http://schemas.microsoft.com/office/powerpoint/2010/main" val="4062347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86731" y="6331830"/>
            <a:ext cx="8712200" cy="52617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937" name="Picture 5" descr="USB20FD:Sea leve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13507" y="-826301"/>
            <a:ext cx="6701833" cy="866676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18860" y="633183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74695" y="6340844"/>
            <a:ext cx="8534527" cy="261610"/>
          </a:xfrm>
          <a:prstGeom prst="rect">
            <a:avLst/>
          </a:prstGeom>
          <a:noFill/>
        </p:spPr>
        <p:txBody>
          <a:bodyPr wrap="square" rtlCol="0">
            <a:spAutoFit/>
          </a:bodyPr>
          <a:lstStyle/>
          <a:p>
            <a:r>
              <a:rPr lang="en-US" sz="1100" dirty="0" smtClean="0">
                <a:latin typeface="Arial"/>
                <a:cs typeface="Arial"/>
              </a:rPr>
              <a:t>Coastal </a:t>
            </a:r>
            <a:r>
              <a:rPr lang="en-US" sz="1100" dirty="0" err="1" smtClean="0">
                <a:latin typeface="Arial"/>
                <a:cs typeface="Arial"/>
              </a:rPr>
              <a:t>onlap</a:t>
            </a:r>
            <a:r>
              <a:rPr lang="en-US" sz="1100" dirty="0">
                <a:latin typeface="Arial"/>
                <a:cs typeface="Arial"/>
              </a:rPr>
              <a:t> </a:t>
            </a:r>
            <a:r>
              <a:rPr lang="en-US" sz="1100" dirty="0" smtClean="0">
                <a:latin typeface="Arial"/>
                <a:cs typeface="Arial"/>
              </a:rPr>
              <a:t>curve from McDougall (2007) based on </a:t>
            </a:r>
            <a:r>
              <a:rPr lang="en-US" sz="1100" dirty="0" err="1" smtClean="0">
                <a:latin typeface="Arial"/>
                <a:cs typeface="Arial"/>
              </a:rPr>
              <a:t>Haq</a:t>
            </a:r>
            <a:r>
              <a:rPr lang="en-US" sz="1100" dirty="0" smtClean="0">
                <a:latin typeface="Arial"/>
                <a:cs typeface="Arial"/>
              </a:rPr>
              <a:t> and others (1987 and 1988) and further modified by Johnson et al. (2005) </a:t>
            </a:r>
            <a:endParaRPr lang="en-US" sz="1100" dirty="0">
              <a:latin typeface="Arial"/>
              <a:cs typeface="Arial"/>
            </a:endParaRPr>
          </a:p>
        </p:txBody>
      </p:sp>
      <p:sp>
        <p:nvSpPr>
          <p:cNvPr id="37" name="Rectangle 36"/>
          <p:cNvSpPr/>
          <p:nvPr/>
        </p:nvSpPr>
        <p:spPr>
          <a:xfrm>
            <a:off x="621325" y="2603870"/>
            <a:ext cx="2503579" cy="11877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8038919" y="4217392"/>
            <a:ext cx="0" cy="780211"/>
          </a:xfrm>
          <a:prstGeom prst="line">
            <a:avLst/>
          </a:prstGeom>
          <a:ln w="38100" cmpd="sng">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250158" y="3769515"/>
            <a:ext cx="560032" cy="542858"/>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2233701" y="3157328"/>
            <a:ext cx="1686134" cy="584776"/>
          </a:xfrm>
          <a:prstGeom prst="rect">
            <a:avLst/>
          </a:prstGeom>
          <a:noFill/>
        </p:spPr>
        <p:txBody>
          <a:bodyPr wrap="square" rtlCol="0">
            <a:spAutoFit/>
          </a:bodyPr>
          <a:lstStyle/>
          <a:p>
            <a:pPr algn="ctr"/>
            <a:r>
              <a:rPr lang="en-US" sz="1600" dirty="0" smtClean="0">
                <a:latin typeface="Arial"/>
                <a:cs typeface="Arial"/>
              </a:rPr>
              <a:t>~14 to 10 Ma</a:t>
            </a:r>
          </a:p>
          <a:p>
            <a:pPr algn="ctr"/>
            <a:r>
              <a:rPr lang="en-US" sz="1600" b="1" dirty="0" smtClean="0">
                <a:latin typeface="Arial"/>
                <a:cs typeface="Arial"/>
              </a:rPr>
              <a:t>335 </a:t>
            </a:r>
            <a:r>
              <a:rPr lang="en-US" sz="1600" b="1" dirty="0" err="1" smtClean="0">
                <a:latin typeface="Arial"/>
                <a:cs typeface="Arial"/>
              </a:rPr>
              <a:t>ft</a:t>
            </a:r>
            <a:r>
              <a:rPr lang="en-US" sz="1600" b="1" dirty="0" smtClean="0">
                <a:latin typeface="Arial"/>
                <a:cs typeface="Arial"/>
              </a:rPr>
              <a:t>/</a:t>
            </a:r>
            <a:r>
              <a:rPr lang="en-US" sz="1600" b="1" dirty="0" err="1" smtClean="0">
                <a:latin typeface="Arial"/>
                <a:cs typeface="Arial"/>
              </a:rPr>
              <a:t>Myr</a:t>
            </a:r>
            <a:endParaRPr lang="en-US" sz="1600" b="1" dirty="0">
              <a:latin typeface="Arial"/>
              <a:cs typeface="Arial"/>
            </a:endParaRPr>
          </a:p>
        </p:txBody>
      </p:sp>
      <p:sp>
        <p:nvSpPr>
          <p:cNvPr id="45" name="Rectangle 44"/>
          <p:cNvSpPr/>
          <p:nvPr/>
        </p:nvSpPr>
        <p:spPr>
          <a:xfrm>
            <a:off x="621325" y="462563"/>
            <a:ext cx="2503579" cy="11877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673280" y="351089"/>
            <a:ext cx="4865878" cy="1938992"/>
          </a:xfrm>
          <a:prstGeom prst="rect">
            <a:avLst/>
          </a:prstGeom>
          <a:noFill/>
        </p:spPr>
        <p:txBody>
          <a:bodyPr wrap="square" rtlCol="0">
            <a:spAutoFit/>
          </a:bodyPr>
          <a:lstStyle/>
          <a:p>
            <a:pPr marL="285750" indent="-285750">
              <a:buFont typeface="Arial"/>
              <a:buChar char="•"/>
            </a:pPr>
            <a:r>
              <a:rPr lang="en-US" sz="2000" dirty="0" smtClean="0">
                <a:latin typeface="Arial"/>
                <a:cs typeface="Arial"/>
              </a:rPr>
              <a:t>Sea level beginning to fall ~50 meters</a:t>
            </a:r>
          </a:p>
          <a:p>
            <a:endParaRPr lang="en-US" sz="2000" dirty="0">
              <a:latin typeface="Arial"/>
              <a:cs typeface="Arial"/>
            </a:endParaRPr>
          </a:p>
          <a:p>
            <a:pPr marL="285750" indent="-285750">
              <a:buFont typeface="Arial"/>
              <a:buChar char="•"/>
            </a:pPr>
            <a:r>
              <a:rPr lang="en-US" sz="2000" dirty="0" smtClean="0">
                <a:latin typeface="Arial"/>
                <a:cs typeface="Arial"/>
              </a:rPr>
              <a:t>Regression associated with formation of the East Antarctic Ice Sheet marked the beginning of a major cooling event </a:t>
            </a:r>
          </a:p>
          <a:p>
            <a:r>
              <a:rPr lang="en-US" sz="2000" dirty="0" smtClean="0">
                <a:latin typeface="Arial"/>
                <a:cs typeface="Arial"/>
              </a:rPr>
              <a:t>    (John et al., 2011)</a:t>
            </a:r>
            <a:endParaRPr lang="en-US" sz="2000" dirty="0">
              <a:latin typeface="Arial"/>
              <a:cs typeface="Arial"/>
            </a:endParaRPr>
          </a:p>
        </p:txBody>
      </p:sp>
      <p:sp>
        <p:nvSpPr>
          <p:cNvPr id="5" name="Rectangle 4"/>
          <p:cNvSpPr/>
          <p:nvPr/>
        </p:nvSpPr>
        <p:spPr>
          <a:xfrm>
            <a:off x="4249614" y="670895"/>
            <a:ext cx="2276230" cy="2994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386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a:cs typeface="Arial"/>
              </a:rPr>
              <a:t>Why condensed sedimentation? </a:t>
            </a:r>
            <a:endParaRPr lang="en-US" dirty="0">
              <a:latin typeface="Arial"/>
              <a:cs typeface="Arial"/>
            </a:endParaRPr>
          </a:p>
        </p:txBody>
      </p:sp>
      <p:sp>
        <p:nvSpPr>
          <p:cNvPr id="3" name="Content Placeholder 2"/>
          <p:cNvSpPr txBox="1">
            <a:spLocks/>
          </p:cNvSpPr>
          <p:nvPr/>
        </p:nvSpPr>
        <p:spPr>
          <a:xfrm>
            <a:off x="457200" y="2094966"/>
            <a:ext cx="8229600" cy="3889008"/>
          </a:xfrm>
          <a:prstGeom prst="rect">
            <a:avLst/>
          </a:prstGeom>
        </p:spPr>
        <p:txBody>
          <a:bodyPr>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2400" dirty="0" smtClean="0">
                <a:latin typeface="Arial"/>
                <a:cs typeface="Arial"/>
              </a:rPr>
              <a:t>Sea-level fall isolated basin from </a:t>
            </a:r>
            <a:r>
              <a:rPr lang="en-US" sz="2400" dirty="0" err="1" smtClean="0">
                <a:latin typeface="Arial"/>
                <a:cs typeface="Arial"/>
              </a:rPr>
              <a:t>terrigenous</a:t>
            </a:r>
            <a:r>
              <a:rPr lang="en-US" sz="2400" dirty="0" smtClean="0">
                <a:latin typeface="Arial"/>
                <a:cs typeface="Arial"/>
              </a:rPr>
              <a:t> input</a:t>
            </a:r>
          </a:p>
          <a:p>
            <a:pPr lvl="1"/>
            <a:r>
              <a:rPr lang="en-US" sz="1800" dirty="0" smtClean="0">
                <a:latin typeface="Arial"/>
                <a:cs typeface="Arial"/>
              </a:rPr>
              <a:t>Condensed sections postulated to occur during </a:t>
            </a:r>
            <a:r>
              <a:rPr lang="en-US" sz="1800" dirty="0" err="1" smtClean="0">
                <a:latin typeface="Arial"/>
                <a:cs typeface="Arial"/>
              </a:rPr>
              <a:t>lowstand</a:t>
            </a:r>
            <a:r>
              <a:rPr lang="en-US" sz="1800" dirty="0" smtClean="0">
                <a:latin typeface="Arial"/>
                <a:cs typeface="Arial"/>
              </a:rPr>
              <a:t> systems tracts in other </a:t>
            </a:r>
            <a:r>
              <a:rPr lang="en-US" sz="1800" dirty="0" err="1" smtClean="0">
                <a:latin typeface="Arial"/>
                <a:cs typeface="Arial"/>
              </a:rPr>
              <a:t>Neogene</a:t>
            </a:r>
            <a:r>
              <a:rPr lang="en-US" sz="1800" dirty="0" smtClean="0">
                <a:latin typeface="Arial"/>
                <a:cs typeface="Arial"/>
              </a:rPr>
              <a:t> basins (</a:t>
            </a:r>
            <a:r>
              <a:rPr lang="en-US" sz="1800" dirty="0" err="1" smtClean="0">
                <a:latin typeface="Arial"/>
                <a:cs typeface="Arial"/>
              </a:rPr>
              <a:t>Bohacs</a:t>
            </a:r>
            <a:r>
              <a:rPr lang="en-US" sz="1800" dirty="0" smtClean="0">
                <a:latin typeface="Arial"/>
                <a:cs typeface="Arial"/>
              </a:rPr>
              <a:t>, 1993)</a:t>
            </a:r>
          </a:p>
          <a:p>
            <a:pPr marL="457200" lvl="1" indent="0">
              <a:buNone/>
            </a:pPr>
            <a:endParaRPr lang="en-US" sz="1800" dirty="0" smtClean="0">
              <a:latin typeface="Arial"/>
              <a:cs typeface="Arial"/>
            </a:endParaRPr>
          </a:p>
          <a:p>
            <a:r>
              <a:rPr lang="en-US" sz="2200" dirty="0" err="1" smtClean="0">
                <a:latin typeface="Arial"/>
                <a:cs typeface="Arial"/>
              </a:rPr>
              <a:t>Aridification</a:t>
            </a:r>
            <a:r>
              <a:rPr lang="en-US" sz="2200" dirty="0" smtClean="0">
                <a:latin typeface="Arial"/>
                <a:cs typeface="Arial"/>
              </a:rPr>
              <a:t> along the western North American margin </a:t>
            </a:r>
            <a:r>
              <a:rPr lang="en-US" sz="1800" dirty="0" smtClean="0">
                <a:latin typeface="Arial"/>
                <a:cs typeface="Arial"/>
              </a:rPr>
              <a:t>(</a:t>
            </a:r>
            <a:r>
              <a:rPr lang="en-US" sz="1800" dirty="0" err="1" smtClean="0">
                <a:latin typeface="Arial"/>
                <a:cs typeface="Arial"/>
              </a:rPr>
              <a:t>Retallack</a:t>
            </a:r>
            <a:r>
              <a:rPr lang="en-US" sz="1800" dirty="0" smtClean="0">
                <a:latin typeface="Arial"/>
                <a:cs typeface="Arial"/>
              </a:rPr>
              <a:t>, 2004)</a:t>
            </a:r>
          </a:p>
          <a:p>
            <a:endParaRPr lang="en-US" sz="2200" dirty="0" smtClean="0">
              <a:latin typeface="Arial"/>
              <a:cs typeface="Arial"/>
            </a:endParaRPr>
          </a:p>
          <a:p>
            <a:r>
              <a:rPr lang="en-US" sz="2200" dirty="0" smtClean="0">
                <a:latin typeface="Arial"/>
                <a:cs typeface="Arial"/>
              </a:rPr>
              <a:t>Basin deepening caused by thermal and </a:t>
            </a:r>
            <a:r>
              <a:rPr lang="en-US" sz="2200" dirty="0" err="1" smtClean="0">
                <a:latin typeface="Arial"/>
                <a:cs typeface="Arial"/>
              </a:rPr>
              <a:t>isostatic</a:t>
            </a:r>
            <a:r>
              <a:rPr lang="en-US" sz="2200" dirty="0" smtClean="0">
                <a:latin typeface="Arial"/>
                <a:cs typeface="Arial"/>
              </a:rPr>
              <a:t> </a:t>
            </a:r>
            <a:r>
              <a:rPr lang="en-US" sz="2200" smtClean="0">
                <a:latin typeface="Arial"/>
                <a:cs typeface="Arial"/>
              </a:rPr>
              <a:t>subsidence </a:t>
            </a:r>
            <a:r>
              <a:rPr lang="en-US" sz="1600" smtClean="0">
                <a:latin typeface="Arial"/>
                <a:cs typeface="Arial"/>
              </a:rPr>
              <a:t>Neogene</a:t>
            </a:r>
            <a:r>
              <a:rPr lang="en-US" sz="1600" dirty="0" smtClean="0">
                <a:latin typeface="Arial"/>
                <a:cs typeface="Arial"/>
              </a:rPr>
              <a:t> pull-apart basins (Compton 1991)</a:t>
            </a:r>
          </a:p>
          <a:p>
            <a:endParaRPr lang="en-US" sz="2800" dirty="0" smtClean="0">
              <a:latin typeface="Arial"/>
              <a:cs typeface="Arial"/>
            </a:endParaRPr>
          </a:p>
        </p:txBody>
      </p:sp>
      <p:sp>
        <p:nvSpPr>
          <p:cNvPr id="4" name="Rectangle 3"/>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1937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86731" y="6331830"/>
            <a:ext cx="8712200" cy="52617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937" name="Picture 5" descr="USB20FD:Sea leve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459699" y="-826301"/>
            <a:ext cx="6701833" cy="866676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574960" y="2946411"/>
            <a:ext cx="752928" cy="462643"/>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6375379" y="3787064"/>
            <a:ext cx="752928" cy="462643"/>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643814" y="3564814"/>
            <a:ext cx="925286" cy="45357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607266" y="3597798"/>
            <a:ext cx="1034785" cy="369332"/>
          </a:xfrm>
          <a:prstGeom prst="rect">
            <a:avLst/>
          </a:prstGeom>
          <a:noFill/>
        </p:spPr>
        <p:txBody>
          <a:bodyPr wrap="square" rtlCol="0">
            <a:spAutoFit/>
          </a:bodyPr>
          <a:lstStyle/>
          <a:p>
            <a:r>
              <a:rPr lang="en-US" b="1" dirty="0" smtClean="0">
                <a:latin typeface="Arial"/>
                <a:cs typeface="Arial"/>
              </a:rPr>
              <a:t>11.5 Ma</a:t>
            </a:r>
            <a:endParaRPr lang="en-US" b="1" dirty="0">
              <a:latin typeface="Arial"/>
              <a:cs typeface="Arial"/>
            </a:endParaRPr>
          </a:p>
        </p:txBody>
      </p:sp>
      <p:sp>
        <p:nvSpPr>
          <p:cNvPr id="13" name="TextBox 12"/>
          <p:cNvSpPr txBox="1"/>
          <p:nvPr/>
        </p:nvSpPr>
        <p:spPr>
          <a:xfrm>
            <a:off x="3690495" y="2296547"/>
            <a:ext cx="1637393" cy="923330"/>
          </a:xfrm>
          <a:prstGeom prst="rect">
            <a:avLst/>
          </a:prstGeom>
          <a:noFill/>
        </p:spPr>
        <p:txBody>
          <a:bodyPr wrap="square" rtlCol="0">
            <a:spAutoFit/>
          </a:bodyPr>
          <a:lstStyle/>
          <a:p>
            <a:r>
              <a:rPr lang="en-US" dirty="0" smtClean="0">
                <a:latin typeface="Arial"/>
                <a:cs typeface="Arial"/>
              </a:rPr>
              <a:t>~10 to 8 Ma</a:t>
            </a:r>
          </a:p>
          <a:p>
            <a:r>
              <a:rPr lang="en-US" b="1" dirty="0" smtClean="0">
                <a:latin typeface="Arial"/>
                <a:cs typeface="Arial"/>
              </a:rPr>
              <a:t>1900 </a:t>
            </a:r>
            <a:r>
              <a:rPr lang="en-US" b="1" dirty="0" err="1" smtClean="0">
                <a:latin typeface="Arial"/>
                <a:cs typeface="Arial"/>
              </a:rPr>
              <a:t>ft</a:t>
            </a:r>
            <a:r>
              <a:rPr lang="en-US" b="1" dirty="0" smtClean="0">
                <a:latin typeface="Arial"/>
                <a:cs typeface="Arial"/>
              </a:rPr>
              <a:t>/</a:t>
            </a:r>
            <a:r>
              <a:rPr lang="en-US" b="1" dirty="0" err="1" smtClean="0">
                <a:latin typeface="Arial"/>
                <a:cs typeface="Arial"/>
              </a:rPr>
              <a:t>Myr</a:t>
            </a:r>
            <a:endParaRPr lang="en-US" b="1" dirty="0" smtClean="0">
              <a:latin typeface="Arial"/>
              <a:cs typeface="Arial"/>
            </a:endParaRPr>
          </a:p>
          <a:p>
            <a:endParaRPr lang="en-US" b="1" dirty="0">
              <a:latin typeface="Arial"/>
              <a:cs typeface="Arial"/>
            </a:endParaRPr>
          </a:p>
        </p:txBody>
      </p:sp>
      <p:sp>
        <p:nvSpPr>
          <p:cNvPr id="31" name="Rectangle 30"/>
          <p:cNvSpPr/>
          <p:nvPr/>
        </p:nvSpPr>
        <p:spPr>
          <a:xfrm>
            <a:off x="218860" y="633183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21325" y="2603870"/>
            <a:ext cx="2745504" cy="11877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74695" y="6340844"/>
            <a:ext cx="8534527" cy="261610"/>
          </a:xfrm>
          <a:prstGeom prst="rect">
            <a:avLst/>
          </a:prstGeom>
          <a:noFill/>
        </p:spPr>
        <p:txBody>
          <a:bodyPr wrap="square" rtlCol="0">
            <a:spAutoFit/>
          </a:bodyPr>
          <a:lstStyle/>
          <a:p>
            <a:r>
              <a:rPr lang="en-US" sz="1100" dirty="0" smtClean="0">
                <a:latin typeface="Arial"/>
                <a:cs typeface="Arial"/>
              </a:rPr>
              <a:t>Coastal </a:t>
            </a:r>
            <a:r>
              <a:rPr lang="en-US" sz="1100" dirty="0" err="1" smtClean="0">
                <a:latin typeface="Arial"/>
                <a:cs typeface="Arial"/>
              </a:rPr>
              <a:t>onlap</a:t>
            </a:r>
            <a:r>
              <a:rPr lang="en-US" sz="1100" dirty="0">
                <a:latin typeface="Arial"/>
                <a:cs typeface="Arial"/>
              </a:rPr>
              <a:t> </a:t>
            </a:r>
            <a:r>
              <a:rPr lang="en-US" sz="1100" dirty="0" smtClean="0">
                <a:latin typeface="Arial"/>
                <a:cs typeface="Arial"/>
              </a:rPr>
              <a:t>curve from McDougall (2007) based on </a:t>
            </a:r>
            <a:r>
              <a:rPr lang="en-US" sz="1100" dirty="0" err="1" smtClean="0">
                <a:latin typeface="Arial"/>
                <a:cs typeface="Arial"/>
              </a:rPr>
              <a:t>Haq</a:t>
            </a:r>
            <a:r>
              <a:rPr lang="en-US" sz="1100" dirty="0" smtClean="0">
                <a:latin typeface="Arial"/>
                <a:cs typeface="Arial"/>
              </a:rPr>
              <a:t> and others (1987 and 1988) and further modified by Johnson et al. (2005) </a:t>
            </a:r>
            <a:endParaRPr lang="en-US" sz="1100" dirty="0">
              <a:latin typeface="Arial"/>
              <a:cs typeface="Arial"/>
            </a:endParaRPr>
          </a:p>
        </p:txBody>
      </p:sp>
    </p:spTree>
    <p:extLst>
      <p:ext uri="{BB962C8B-B14F-4D97-AF65-F5344CB8AC3E}">
        <p14:creationId xmlns:p14="http://schemas.microsoft.com/office/powerpoint/2010/main" val="502860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82163" y="5881861"/>
            <a:ext cx="8712200" cy="7475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238997" y="1514461"/>
            <a:ext cx="8730838" cy="5322890"/>
            <a:chOff x="263525" y="735013"/>
            <a:chExt cx="8730838" cy="5322890"/>
          </a:xfrm>
        </p:grpSpPr>
        <p:pic>
          <p:nvPicPr>
            <p:cNvPr id="3" name="Picture 28" descr="Macintosh HD:Users:anniegmo:Desktop:Thesis :Figures:Figures:Main Figures:Intro figures:Location Map:Location map:Location 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67499" y="-968961"/>
              <a:ext cx="5322890" cy="87308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838663" y="4132263"/>
              <a:ext cx="1104900" cy="2413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340100" y="3192463"/>
              <a:ext cx="1104900" cy="2413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302000" y="3143746"/>
              <a:ext cx="1397000" cy="307777"/>
            </a:xfrm>
            <a:prstGeom prst="rect">
              <a:avLst/>
            </a:prstGeom>
            <a:noFill/>
          </p:spPr>
          <p:txBody>
            <a:bodyPr wrap="square" rtlCol="0">
              <a:spAutoFit/>
            </a:bodyPr>
            <a:lstStyle/>
            <a:p>
              <a:r>
                <a:rPr lang="en-US" sz="1400" dirty="0" err="1" smtClean="0">
                  <a:latin typeface="Arial"/>
                  <a:cs typeface="Arial"/>
                </a:rPr>
                <a:t>Buttonwillow</a:t>
              </a:r>
              <a:endParaRPr lang="en-US" sz="1400" dirty="0">
                <a:latin typeface="Arial"/>
                <a:cs typeface="Arial"/>
              </a:endParaRPr>
            </a:p>
          </p:txBody>
        </p:sp>
        <p:sp>
          <p:nvSpPr>
            <p:cNvPr id="11" name="Rectangle 10"/>
            <p:cNvSpPr/>
            <p:nvPr/>
          </p:nvSpPr>
          <p:spPr>
            <a:xfrm>
              <a:off x="2832100" y="1100138"/>
              <a:ext cx="1866900" cy="2413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794000" y="1057475"/>
              <a:ext cx="1905000" cy="307777"/>
            </a:xfrm>
            <a:prstGeom prst="rect">
              <a:avLst/>
            </a:prstGeom>
            <a:noFill/>
          </p:spPr>
          <p:txBody>
            <a:bodyPr wrap="square" rtlCol="0">
              <a:spAutoFit/>
            </a:bodyPr>
            <a:lstStyle/>
            <a:p>
              <a:r>
                <a:rPr lang="en-US" sz="1400" dirty="0" smtClean="0">
                  <a:latin typeface="Arial"/>
                  <a:cs typeface="Arial"/>
                </a:rPr>
                <a:t>Chico Martinez Creek</a:t>
              </a:r>
              <a:endParaRPr lang="en-US" sz="1400" dirty="0">
                <a:latin typeface="Arial"/>
                <a:cs typeface="Arial"/>
              </a:endParaRPr>
            </a:p>
          </p:txBody>
        </p:sp>
      </p:grpSp>
      <p:sp>
        <p:nvSpPr>
          <p:cNvPr id="12" name="Rectangle 11"/>
          <p:cNvSpPr/>
          <p:nvPr/>
        </p:nvSpPr>
        <p:spPr>
          <a:xfrm>
            <a:off x="200524" y="6647542"/>
            <a:ext cx="8823737" cy="228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0" y="0"/>
            <a:ext cx="4523068" cy="14732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509868" y="298455"/>
            <a:ext cx="3782732" cy="1251062"/>
          </a:xfrm>
          <a:prstGeom prst="rect">
            <a:avLst/>
          </a:prstGeom>
        </p:spPr>
        <p:txBody>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dirty="0" smtClean="0">
                <a:latin typeface="Arial"/>
                <a:cs typeface="Arial"/>
              </a:rPr>
              <a:t>Location</a:t>
            </a:r>
            <a:endParaRPr lang="en-US" dirty="0">
              <a:latin typeface="Arial"/>
              <a:cs typeface="Arial"/>
            </a:endParaRPr>
          </a:p>
        </p:txBody>
      </p:sp>
      <p:sp>
        <p:nvSpPr>
          <p:cNvPr id="6" name="TextBox 5"/>
          <p:cNvSpPr txBox="1"/>
          <p:nvPr/>
        </p:nvSpPr>
        <p:spPr>
          <a:xfrm>
            <a:off x="7842303" y="4866356"/>
            <a:ext cx="1397000" cy="307777"/>
          </a:xfrm>
          <a:prstGeom prst="rect">
            <a:avLst/>
          </a:prstGeom>
          <a:noFill/>
        </p:spPr>
        <p:txBody>
          <a:bodyPr wrap="square" rtlCol="0">
            <a:spAutoFit/>
          </a:bodyPr>
          <a:lstStyle/>
          <a:p>
            <a:r>
              <a:rPr lang="en-US" sz="1400" dirty="0" smtClean="0">
                <a:latin typeface="Arial"/>
                <a:cs typeface="Arial"/>
              </a:rPr>
              <a:t>Bakersfield</a:t>
            </a:r>
            <a:endParaRPr lang="en-US" sz="1400" dirty="0">
              <a:latin typeface="Arial"/>
              <a:cs typeface="Arial"/>
            </a:endParaRPr>
          </a:p>
        </p:txBody>
      </p:sp>
    </p:spTree>
    <p:extLst>
      <p:ext uri="{BB962C8B-B14F-4D97-AF65-F5344CB8AC3E}">
        <p14:creationId xmlns:p14="http://schemas.microsoft.com/office/powerpoint/2010/main" val="202362404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44929" y="152400"/>
            <a:ext cx="8971642" cy="1251062"/>
          </a:xfrm>
        </p:spPr>
        <p:txBody>
          <a:bodyPr>
            <a:noAutofit/>
          </a:bodyPr>
          <a:lstStyle/>
          <a:p>
            <a:r>
              <a:rPr lang="en-US" sz="3600" dirty="0" smtClean="0">
                <a:latin typeface="Arial"/>
                <a:cs typeface="Arial"/>
              </a:rPr>
              <a:t>Why large influx in sedimentation rate?</a:t>
            </a:r>
            <a:endParaRPr lang="en-US" sz="3600" dirty="0">
              <a:latin typeface="Arial"/>
              <a:cs typeface="Arial"/>
            </a:endParaRPr>
          </a:p>
        </p:txBody>
      </p:sp>
      <p:sp>
        <p:nvSpPr>
          <p:cNvPr id="4" name="Rectangle 3"/>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57200" y="1632822"/>
            <a:ext cx="8229600" cy="4444699"/>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buNone/>
            </a:pPr>
            <a:endParaRPr lang="en-US" sz="2400" dirty="0">
              <a:latin typeface="Arial"/>
              <a:cs typeface="Arial"/>
            </a:endParaRPr>
          </a:p>
          <a:p>
            <a:r>
              <a:rPr lang="en-US" sz="2400" dirty="0" smtClean="0">
                <a:latin typeface="Arial"/>
                <a:cs typeface="Arial"/>
              </a:rPr>
              <a:t>Increase in diatom productivity associated with this global cooling event</a:t>
            </a:r>
            <a:r>
              <a:rPr lang="en-US" sz="2400" dirty="0">
                <a:latin typeface="Arial"/>
                <a:cs typeface="Arial"/>
              </a:rPr>
              <a:t>	</a:t>
            </a:r>
            <a:endParaRPr lang="en-US" sz="2400" dirty="0" smtClean="0">
              <a:latin typeface="Arial"/>
              <a:cs typeface="Arial"/>
            </a:endParaRPr>
          </a:p>
          <a:p>
            <a:pPr lvl="1"/>
            <a:r>
              <a:rPr lang="en-US" sz="2000" dirty="0" smtClean="0">
                <a:latin typeface="Arial"/>
                <a:cs typeface="Arial"/>
              </a:rPr>
              <a:t>(</a:t>
            </a:r>
            <a:r>
              <a:rPr lang="en-US" sz="2000" dirty="0" err="1" smtClean="0">
                <a:latin typeface="Arial"/>
                <a:cs typeface="Arial"/>
              </a:rPr>
              <a:t>Pisciotto</a:t>
            </a:r>
            <a:r>
              <a:rPr lang="en-US" sz="2000" dirty="0" smtClean="0">
                <a:latin typeface="Arial"/>
                <a:cs typeface="Arial"/>
              </a:rPr>
              <a:t> and Garrison, 1981; Ingle, 1981; Barron, 1986)</a:t>
            </a:r>
          </a:p>
          <a:p>
            <a:endParaRPr lang="en-US" sz="2400" dirty="0">
              <a:latin typeface="Arial"/>
              <a:cs typeface="Arial"/>
            </a:endParaRPr>
          </a:p>
          <a:p>
            <a:r>
              <a:rPr lang="en-US" sz="2400" dirty="0" smtClean="0">
                <a:latin typeface="Arial"/>
                <a:cs typeface="Arial"/>
              </a:rPr>
              <a:t>Surge in biologic production and accumulation </a:t>
            </a:r>
            <a:r>
              <a:rPr lang="en-US" sz="2400" dirty="0" smtClean="0">
                <a:latin typeface="Arial"/>
                <a:cs typeface="Arial"/>
                <a:sym typeface="Wingdings"/>
              </a:rPr>
              <a:t> increased sedimentation rates</a:t>
            </a:r>
          </a:p>
          <a:p>
            <a:pPr lvl="1"/>
            <a:r>
              <a:rPr lang="en-US" sz="2000" dirty="0" err="1" smtClean="0">
                <a:latin typeface="Arial"/>
                <a:cs typeface="Arial"/>
                <a:sym typeface="Wingdings"/>
              </a:rPr>
              <a:t>Terrigenous</a:t>
            </a:r>
            <a:r>
              <a:rPr lang="en-US" sz="2000" dirty="0" smtClean="0">
                <a:latin typeface="Arial"/>
                <a:cs typeface="Arial"/>
                <a:sym typeface="Wingdings"/>
              </a:rPr>
              <a:t> input was likely limited due to sea-level </a:t>
            </a:r>
            <a:r>
              <a:rPr lang="en-US" sz="2000" dirty="0" smtClean="0">
                <a:latin typeface="Arial"/>
                <a:cs typeface="Arial"/>
                <a:sym typeface="Wingdings"/>
              </a:rPr>
              <a:t>fall</a:t>
            </a:r>
          </a:p>
          <a:p>
            <a:endParaRPr lang="en-US" sz="2400" dirty="0">
              <a:latin typeface="Arial"/>
              <a:cs typeface="Arial"/>
              <a:sym typeface="Wingdings"/>
            </a:endParaRPr>
          </a:p>
          <a:p>
            <a:r>
              <a:rPr lang="en-US" sz="2400" dirty="0" smtClean="0">
                <a:latin typeface="Arial"/>
                <a:cs typeface="Arial"/>
                <a:sym typeface="Wingdings"/>
              </a:rPr>
              <a:t>Change in California Current and o</a:t>
            </a:r>
            <a:r>
              <a:rPr lang="en-US" sz="2400" dirty="0" smtClean="0">
                <a:latin typeface="Arial"/>
                <a:cs typeface="Arial"/>
                <a:sym typeface="Wingdings"/>
              </a:rPr>
              <a:t>utboard to inboard shift in strongest diatom productivity </a:t>
            </a:r>
            <a:r>
              <a:rPr lang="en-US" sz="2000" dirty="0" smtClean="0">
                <a:latin typeface="Arial"/>
                <a:cs typeface="Arial"/>
                <a:sym typeface="Wingdings"/>
              </a:rPr>
              <a:t>(Barron et al., 2002</a:t>
            </a:r>
            <a:r>
              <a:rPr lang="en-US" sz="1800" dirty="0" smtClean="0">
                <a:latin typeface="Arial"/>
                <a:cs typeface="Arial"/>
                <a:sym typeface="Wingdings"/>
              </a:rPr>
              <a:t>)</a:t>
            </a:r>
            <a:endParaRPr lang="en-US" sz="1800" dirty="0" smtClean="0">
              <a:latin typeface="Arial"/>
              <a:cs typeface="Arial"/>
            </a:endParaRPr>
          </a:p>
        </p:txBody>
      </p:sp>
    </p:spTree>
    <p:extLst>
      <p:ext uri="{BB962C8B-B14F-4D97-AF65-F5344CB8AC3E}">
        <p14:creationId xmlns:p14="http://schemas.microsoft.com/office/powerpoint/2010/main" val="3057715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82743" y="115856"/>
            <a:ext cx="8504057" cy="1251062"/>
          </a:xfrm>
        </p:spPr>
        <p:txBody>
          <a:bodyPr>
            <a:noAutofit/>
          </a:bodyPr>
          <a:lstStyle/>
          <a:p>
            <a:pPr algn="ctr"/>
            <a:r>
              <a:rPr lang="en-US" sz="2800" dirty="0" smtClean="0">
                <a:latin typeface="Arial"/>
                <a:cs typeface="Arial"/>
              </a:rPr>
              <a:t>Interpreting </a:t>
            </a:r>
            <a:r>
              <a:rPr lang="en-US" sz="2800" dirty="0" err="1" smtClean="0">
                <a:latin typeface="Arial"/>
                <a:cs typeface="Arial"/>
              </a:rPr>
              <a:t>paleobasin</a:t>
            </a:r>
            <a:r>
              <a:rPr lang="en-US" sz="2800" dirty="0" smtClean="0">
                <a:latin typeface="Arial"/>
                <a:cs typeface="Arial"/>
              </a:rPr>
              <a:t> conditions and lithology from </a:t>
            </a:r>
            <a:r>
              <a:rPr lang="en-US" sz="2800" dirty="0" err="1" smtClean="0">
                <a:latin typeface="Arial"/>
                <a:cs typeface="Arial"/>
              </a:rPr>
              <a:t>Th</a:t>
            </a:r>
            <a:r>
              <a:rPr lang="en-US" sz="2800" dirty="0" smtClean="0">
                <a:latin typeface="Arial"/>
                <a:cs typeface="Arial"/>
              </a:rPr>
              <a:t>/U ratios and CGR</a:t>
            </a:r>
            <a:endParaRPr lang="en-US" sz="2800" dirty="0">
              <a:latin typeface="Arial"/>
              <a:cs typeface="Arial"/>
            </a:endParaRPr>
          </a:p>
        </p:txBody>
      </p:sp>
      <p:sp>
        <p:nvSpPr>
          <p:cNvPr id="4" name="Content Placeholder 2"/>
          <p:cNvSpPr txBox="1">
            <a:spLocks/>
          </p:cNvSpPr>
          <p:nvPr/>
        </p:nvSpPr>
        <p:spPr>
          <a:xfrm rot="16200000">
            <a:off x="1936961" y="-99435"/>
            <a:ext cx="4994318" cy="8668647"/>
          </a:xfrm>
          <a:prstGeom prst="rect">
            <a:avLst/>
          </a:prstGeom>
        </p:spPr>
        <p:txBody>
          <a:bodyPr vert="eaVert"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2800" dirty="0" err="1" smtClean="0">
                <a:latin typeface="Arial"/>
                <a:cs typeface="Arial"/>
              </a:rPr>
              <a:t>Th</a:t>
            </a:r>
            <a:r>
              <a:rPr lang="en-US" sz="2800" dirty="0" smtClean="0">
                <a:latin typeface="Arial"/>
                <a:cs typeface="Arial"/>
              </a:rPr>
              <a:t>-U ratios indicative of basin anoxia</a:t>
            </a:r>
          </a:p>
          <a:p>
            <a:pPr lvl="1"/>
            <a:r>
              <a:rPr lang="en-US" sz="2400" dirty="0" smtClean="0">
                <a:latin typeface="Arial"/>
                <a:cs typeface="Arial"/>
              </a:rPr>
              <a:t>High </a:t>
            </a:r>
            <a:r>
              <a:rPr lang="en-US" sz="2400" dirty="0" err="1" smtClean="0">
                <a:latin typeface="Arial"/>
                <a:cs typeface="Arial"/>
              </a:rPr>
              <a:t>Th</a:t>
            </a:r>
            <a:r>
              <a:rPr lang="en-US" sz="2400" dirty="0" smtClean="0">
                <a:latin typeface="Arial"/>
                <a:cs typeface="Arial"/>
              </a:rPr>
              <a:t>/U = </a:t>
            </a:r>
            <a:r>
              <a:rPr lang="en-US" sz="2400" dirty="0" err="1" smtClean="0">
                <a:latin typeface="Arial"/>
                <a:cs typeface="Arial"/>
              </a:rPr>
              <a:t>oxic</a:t>
            </a:r>
            <a:r>
              <a:rPr lang="en-US" sz="2400" dirty="0" smtClean="0">
                <a:latin typeface="Arial"/>
                <a:cs typeface="Arial"/>
              </a:rPr>
              <a:t> conditions</a:t>
            </a:r>
          </a:p>
          <a:p>
            <a:pPr lvl="1"/>
            <a:r>
              <a:rPr lang="en-US" sz="2400" dirty="0" smtClean="0">
                <a:latin typeface="Arial"/>
                <a:cs typeface="Arial"/>
              </a:rPr>
              <a:t>Low </a:t>
            </a:r>
            <a:r>
              <a:rPr lang="en-US" sz="2400" dirty="0" err="1" smtClean="0">
                <a:latin typeface="Arial"/>
                <a:cs typeface="Arial"/>
              </a:rPr>
              <a:t>Th</a:t>
            </a:r>
            <a:r>
              <a:rPr lang="en-US" sz="2400" dirty="0" smtClean="0">
                <a:latin typeface="Arial"/>
                <a:cs typeface="Arial"/>
              </a:rPr>
              <a:t>/U = anoxic conditions</a:t>
            </a:r>
          </a:p>
          <a:p>
            <a:pPr marL="118872" indent="0">
              <a:buNone/>
            </a:pPr>
            <a:endParaRPr lang="en-US" sz="2800" dirty="0" smtClean="0">
              <a:latin typeface="Arial"/>
              <a:cs typeface="Arial"/>
            </a:endParaRPr>
          </a:p>
          <a:p>
            <a:r>
              <a:rPr lang="en-US" sz="2800" dirty="0" smtClean="0">
                <a:latin typeface="Arial"/>
                <a:cs typeface="Arial"/>
              </a:rPr>
              <a:t>Computed gamma-ray (CGR) incorporates only K and </a:t>
            </a:r>
            <a:r>
              <a:rPr lang="en-US" sz="2800" dirty="0" err="1" smtClean="0">
                <a:latin typeface="Arial"/>
                <a:cs typeface="Arial"/>
              </a:rPr>
              <a:t>Th</a:t>
            </a:r>
            <a:r>
              <a:rPr lang="en-US" sz="2800" dirty="0" smtClean="0">
                <a:latin typeface="Arial"/>
                <a:cs typeface="Arial"/>
              </a:rPr>
              <a:t>, eliminating influence of organic content. </a:t>
            </a:r>
          </a:p>
          <a:p>
            <a:pPr lvl="1"/>
            <a:r>
              <a:rPr lang="en-US" sz="2400" dirty="0" smtClean="0">
                <a:latin typeface="Arial"/>
                <a:cs typeface="Arial"/>
              </a:rPr>
              <a:t>API </a:t>
            </a:r>
            <a:r>
              <a:rPr lang="en-US" sz="2400" dirty="0">
                <a:latin typeface="Arial"/>
                <a:cs typeface="Arial"/>
              </a:rPr>
              <a:t>= </a:t>
            </a:r>
            <a:r>
              <a:rPr lang="en-US" sz="2400" dirty="0" smtClean="0">
                <a:latin typeface="Arial"/>
                <a:cs typeface="Arial"/>
              </a:rPr>
              <a:t>8U(</a:t>
            </a:r>
            <a:r>
              <a:rPr lang="en-US" sz="2400" dirty="0">
                <a:latin typeface="Arial"/>
                <a:cs typeface="Arial"/>
              </a:rPr>
              <a:t>ppm) + </a:t>
            </a:r>
            <a:r>
              <a:rPr lang="en-US" sz="2400" dirty="0" smtClean="0">
                <a:latin typeface="Arial"/>
                <a:cs typeface="Arial"/>
              </a:rPr>
              <a:t>4Th(</a:t>
            </a:r>
            <a:r>
              <a:rPr lang="en-US" sz="2400" dirty="0">
                <a:latin typeface="Arial"/>
                <a:cs typeface="Arial"/>
              </a:rPr>
              <a:t>ppm) + </a:t>
            </a:r>
            <a:r>
              <a:rPr lang="en-US" sz="2400" dirty="0" smtClean="0">
                <a:latin typeface="Arial"/>
                <a:cs typeface="Arial"/>
              </a:rPr>
              <a:t>16</a:t>
            </a:r>
            <a:r>
              <a:rPr lang="en-US" sz="2400" dirty="0">
                <a:latin typeface="Arial"/>
                <a:cs typeface="Arial"/>
              </a:rPr>
              <a:t>K</a:t>
            </a:r>
            <a:r>
              <a:rPr lang="en-US" sz="2400" dirty="0" smtClean="0">
                <a:latin typeface="Arial"/>
                <a:cs typeface="Arial"/>
              </a:rPr>
              <a:t>(</a:t>
            </a:r>
            <a:r>
              <a:rPr lang="en-US" sz="2400" dirty="0">
                <a:latin typeface="Arial"/>
                <a:cs typeface="Arial"/>
              </a:rPr>
              <a:t>%</a:t>
            </a:r>
            <a:r>
              <a:rPr lang="en-US" sz="2400" dirty="0" smtClean="0">
                <a:latin typeface="Arial"/>
                <a:cs typeface="Arial"/>
              </a:rPr>
              <a:t>) </a:t>
            </a:r>
          </a:p>
          <a:p>
            <a:pPr lvl="1"/>
            <a:r>
              <a:rPr lang="en-US" sz="2400" dirty="0" smtClean="0">
                <a:latin typeface="Arial"/>
                <a:cs typeface="Arial"/>
              </a:rPr>
              <a:t>Allows for assessment of detrital clay content </a:t>
            </a:r>
          </a:p>
          <a:p>
            <a:pPr lvl="1"/>
            <a:endParaRPr lang="en-US" sz="2400" dirty="0" smtClean="0">
              <a:latin typeface="Arial"/>
              <a:cs typeface="Arial"/>
            </a:endParaRPr>
          </a:p>
          <a:p>
            <a:endParaRPr lang="en-US" sz="2800" dirty="0">
              <a:latin typeface="Arial"/>
              <a:cs typeface="Arial"/>
            </a:endParaRPr>
          </a:p>
          <a:p>
            <a:endParaRPr lang="en-US" sz="2800" dirty="0" smtClean="0">
              <a:latin typeface="Arial"/>
              <a:cs typeface="Arial"/>
            </a:endParaRPr>
          </a:p>
          <a:p>
            <a:endParaRPr lang="en-US" sz="2800" dirty="0" smtClean="0">
              <a:latin typeface="Arial"/>
              <a:cs typeface="Arial"/>
            </a:endParaRPr>
          </a:p>
          <a:p>
            <a:endParaRPr lang="en-US" sz="2800" dirty="0" smtClean="0">
              <a:latin typeface="Arial"/>
              <a:cs typeface="Arial"/>
            </a:endParaRPr>
          </a:p>
          <a:p>
            <a:pPr marL="118872" indent="0">
              <a:buNone/>
            </a:pPr>
            <a:endParaRPr lang="en-US" sz="2800" dirty="0" smtClean="0">
              <a:latin typeface="Arial"/>
              <a:cs typeface="Arial"/>
            </a:endParaRPr>
          </a:p>
          <a:p>
            <a:endParaRPr lang="en-US" sz="2800" dirty="0" smtClean="0">
              <a:latin typeface="Arial"/>
              <a:cs typeface="Arial"/>
            </a:endParaRPr>
          </a:p>
        </p:txBody>
      </p:sp>
    </p:spTree>
    <p:extLst>
      <p:ext uri="{BB962C8B-B14F-4D97-AF65-F5344CB8AC3E}">
        <p14:creationId xmlns:p14="http://schemas.microsoft.com/office/powerpoint/2010/main" val="2952091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Arial"/>
                <a:cs typeface="Arial"/>
              </a:rPr>
              <a:t>Th</a:t>
            </a:r>
            <a:r>
              <a:rPr lang="en-US" dirty="0" smtClean="0">
                <a:latin typeface="Arial"/>
                <a:cs typeface="Arial"/>
              </a:rPr>
              <a:t>/U Ratios</a:t>
            </a:r>
            <a:endParaRPr lang="en-US" dirty="0">
              <a:latin typeface="Arial"/>
              <a:cs typeface="Arial"/>
            </a:endParaRPr>
          </a:p>
        </p:txBody>
      </p:sp>
      <p:sp>
        <p:nvSpPr>
          <p:cNvPr id="3" name="Rectangle 2"/>
          <p:cNvSpPr/>
          <p:nvPr/>
        </p:nvSpPr>
        <p:spPr>
          <a:xfrm>
            <a:off x="87170" y="5615161"/>
            <a:ext cx="8957043" cy="12428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9" descr="USB20FD:Sea Level TH-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4910" y="-273567"/>
            <a:ext cx="5669850" cy="94781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81354" y="1982290"/>
            <a:ext cx="2745504" cy="26494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7424615" y="1982290"/>
            <a:ext cx="0" cy="4563095"/>
          </a:xfrm>
          <a:prstGeom prst="line">
            <a:avLst/>
          </a:prstGeom>
          <a:ln w="127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516037" y="1982290"/>
            <a:ext cx="7390191" cy="3684492"/>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6841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Arial"/>
                <a:cs typeface="Arial"/>
              </a:rPr>
              <a:t>Paleobasin</a:t>
            </a:r>
            <a:r>
              <a:rPr lang="en-US" dirty="0" smtClean="0">
                <a:latin typeface="Arial"/>
                <a:cs typeface="Arial"/>
              </a:rPr>
              <a:t> Model</a:t>
            </a:r>
            <a:endParaRPr lang="en-US" dirty="0">
              <a:latin typeface="Arial"/>
              <a:cs typeface="Arial"/>
            </a:endParaRPr>
          </a:p>
        </p:txBody>
      </p:sp>
      <p:sp>
        <p:nvSpPr>
          <p:cNvPr id="3" name="Rectangle 2"/>
          <p:cNvSpPr/>
          <p:nvPr/>
        </p:nvSpPr>
        <p:spPr>
          <a:xfrm>
            <a:off x="81640" y="5737650"/>
            <a:ext cx="8962573" cy="11203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cDonald-Antelope depositional mod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33" y="3254684"/>
            <a:ext cx="8329193" cy="3250417"/>
          </a:xfrm>
          <a:prstGeom prst="rect">
            <a:avLst/>
          </a:prstGeom>
        </p:spPr>
      </p:pic>
      <p:sp>
        <p:nvSpPr>
          <p:cNvPr id="5" name="Content Placeholder 2"/>
          <p:cNvSpPr txBox="1">
            <a:spLocks/>
          </p:cNvSpPr>
          <p:nvPr/>
        </p:nvSpPr>
        <p:spPr>
          <a:xfrm>
            <a:off x="475133" y="1459564"/>
            <a:ext cx="8229600" cy="1142898"/>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buNone/>
            </a:pPr>
            <a:endParaRPr lang="en-US" sz="2400" dirty="0">
              <a:latin typeface="Arial"/>
              <a:cs typeface="Arial"/>
            </a:endParaRPr>
          </a:p>
          <a:p>
            <a:r>
              <a:rPr lang="en-US" sz="2400" dirty="0" smtClean="0">
                <a:latin typeface="Arial"/>
                <a:cs typeface="Arial"/>
              </a:rPr>
              <a:t>Sea level fall resulted in basin anoxia</a:t>
            </a:r>
          </a:p>
          <a:p>
            <a:pPr lvl="1"/>
            <a:r>
              <a:rPr lang="en-US" sz="2000" dirty="0" err="1" smtClean="0">
                <a:latin typeface="Arial"/>
                <a:cs typeface="Arial"/>
              </a:rPr>
              <a:t>Silled</a:t>
            </a:r>
            <a:r>
              <a:rPr lang="en-US" sz="2000" dirty="0" smtClean="0">
                <a:latin typeface="Arial"/>
                <a:cs typeface="Arial"/>
              </a:rPr>
              <a:t> basin where the Oxygen minimum zone (OMZ) intercepts the top of the sill</a:t>
            </a:r>
          </a:p>
        </p:txBody>
      </p:sp>
    </p:spTree>
    <p:extLst>
      <p:ext uri="{BB962C8B-B14F-4D97-AF65-F5344CB8AC3E}">
        <p14:creationId xmlns:p14="http://schemas.microsoft.com/office/powerpoint/2010/main" val="362662098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640" y="5896430"/>
            <a:ext cx="8962573" cy="9615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C:\Users\Valued Customer\Desktop\Replacements Figures\Th-K, Th-U.png"/>
          <p:cNvPicPr/>
          <p:nvPr/>
        </p:nvPicPr>
        <p:blipFill>
          <a:blip r:embed="rId3"/>
          <a:srcRect/>
          <a:stretch>
            <a:fillRect/>
          </a:stretch>
        </p:blipFill>
        <p:spPr bwMode="auto">
          <a:xfrm>
            <a:off x="154220" y="128816"/>
            <a:ext cx="4726216" cy="6389143"/>
          </a:xfrm>
          <a:prstGeom prst="rect">
            <a:avLst/>
          </a:prstGeom>
          <a:noFill/>
          <a:ln w="9525">
            <a:noFill/>
            <a:miter lim="800000"/>
            <a:headEnd/>
            <a:tailEnd/>
          </a:ln>
        </p:spPr>
      </p:pic>
      <p:pic>
        <p:nvPicPr>
          <p:cNvPr id="5" name="Picture 5" descr="USB20FD:Sea leve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354904" y="1378047"/>
            <a:ext cx="3236547" cy="41854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58730" y="4844139"/>
            <a:ext cx="4094770" cy="2449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1640" y="2850553"/>
            <a:ext cx="4660539" cy="2475960"/>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783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latin typeface="Arial"/>
                <a:cs typeface="Arial"/>
              </a:rPr>
              <a:t>How do linear sedimentation rates compare to other California </a:t>
            </a:r>
            <a:r>
              <a:rPr lang="en-US" sz="3200" dirty="0" err="1" smtClean="0">
                <a:latin typeface="Arial"/>
                <a:cs typeface="Arial"/>
              </a:rPr>
              <a:t>Neogene</a:t>
            </a:r>
            <a:r>
              <a:rPr lang="en-US" sz="3200" dirty="0" smtClean="0">
                <a:latin typeface="Arial"/>
                <a:cs typeface="Arial"/>
              </a:rPr>
              <a:t> basins? </a:t>
            </a:r>
            <a:endParaRPr lang="en-US" sz="3200" dirty="0">
              <a:latin typeface="Arial"/>
              <a:cs typeface="Arial"/>
            </a:endParaRPr>
          </a:p>
        </p:txBody>
      </p:sp>
      <p:sp>
        <p:nvSpPr>
          <p:cNvPr id="3" name="Rectangle 2"/>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272145" y="1856619"/>
            <a:ext cx="5792295" cy="4847165"/>
          </a:xfrm>
          <a:prstGeom prst="rect">
            <a:avLst/>
          </a:prstGeom>
        </p:spPr>
      </p:pic>
      <p:sp>
        <p:nvSpPr>
          <p:cNvPr id="11" name="TextBox 10"/>
          <p:cNvSpPr txBox="1"/>
          <p:nvPr/>
        </p:nvSpPr>
        <p:spPr>
          <a:xfrm>
            <a:off x="5687786" y="2284693"/>
            <a:ext cx="3265714" cy="3354765"/>
          </a:xfrm>
          <a:prstGeom prst="rect">
            <a:avLst/>
          </a:prstGeom>
          <a:noFill/>
        </p:spPr>
        <p:txBody>
          <a:bodyPr wrap="square" rtlCol="0">
            <a:spAutoFit/>
          </a:bodyPr>
          <a:lstStyle/>
          <a:p>
            <a:pPr marL="285750" indent="-285750">
              <a:buFont typeface="Arial"/>
              <a:buChar char="•"/>
            </a:pPr>
            <a:r>
              <a:rPr lang="en-US" sz="2000" dirty="0" smtClean="0">
                <a:latin typeface="Arial"/>
                <a:cs typeface="Arial"/>
              </a:rPr>
              <a:t>Similarities provide support that processes that control sedimentation were widespread. </a:t>
            </a:r>
          </a:p>
          <a:p>
            <a:endParaRPr lang="en-US" sz="1600" dirty="0" smtClean="0">
              <a:latin typeface="Arial"/>
              <a:cs typeface="Arial"/>
            </a:endParaRPr>
          </a:p>
          <a:p>
            <a:endParaRPr lang="en-US" sz="1600" dirty="0">
              <a:latin typeface="Arial"/>
              <a:cs typeface="Arial"/>
            </a:endParaRPr>
          </a:p>
          <a:p>
            <a:pPr marL="285750" indent="-285750">
              <a:buFont typeface="Arial"/>
              <a:buChar char="•"/>
            </a:pPr>
            <a:r>
              <a:rPr lang="en-US" sz="2000" dirty="0" smtClean="0">
                <a:latin typeface="Arial"/>
                <a:cs typeface="Arial"/>
              </a:rPr>
              <a:t>Discrepancies suggest basin-specific mechanisms controlled deposition. </a:t>
            </a:r>
            <a:endParaRPr lang="en-US" sz="2000" dirty="0">
              <a:latin typeface="Arial"/>
              <a:cs typeface="Arial"/>
            </a:endParaRPr>
          </a:p>
        </p:txBody>
      </p:sp>
    </p:spTree>
    <p:extLst>
      <p:ext uri="{BB962C8B-B14F-4D97-AF65-F5344CB8AC3E}">
        <p14:creationId xmlns:p14="http://schemas.microsoft.com/office/powerpoint/2010/main" val="1171735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0162" y="5835190"/>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USB20FD:Basin Comparis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670995" y="-1231848"/>
            <a:ext cx="5820835" cy="87804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7626" y="5597074"/>
            <a:ext cx="8730344" cy="58057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79929" y="2957296"/>
            <a:ext cx="635000" cy="2540000"/>
          </a:xfrm>
          <a:prstGeom prst="rect">
            <a:avLst/>
          </a:prstGeom>
          <a:solidFill>
            <a:schemeClr val="accent1">
              <a:lumMod val="60000"/>
              <a:lumOff val="4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783115" y="1006938"/>
            <a:ext cx="235740" cy="4490358"/>
          </a:xfrm>
          <a:prstGeom prst="rect">
            <a:avLst/>
          </a:prstGeom>
          <a:solidFill>
            <a:schemeClr val="accent1">
              <a:lumMod val="60000"/>
              <a:lumOff val="4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622798" y="2131796"/>
            <a:ext cx="1155701" cy="3365500"/>
          </a:xfrm>
          <a:prstGeom prst="rect">
            <a:avLst/>
          </a:prstGeom>
          <a:solidFill>
            <a:schemeClr val="accent1">
              <a:lumMod val="60000"/>
              <a:lumOff val="4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714342" y="1006938"/>
            <a:ext cx="967016" cy="4490358"/>
          </a:xfrm>
          <a:prstGeom prst="rect">
            <a:avLst/>
          </a:prstGeom>
          <a:solidFill>
            <a:schemeClr val="accent1">
              <a:lumMod val="60000"/>
              <a:lumOff val="4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04372" y="6068801"/>
            <a:ext cx="8001001" cy="461665"/>
          </a:xfrm>
          <a:prstGeom prst="rect">
            <a:avLst/>
          </a:prstGeom>
          <a:noFill/>
        </p:spPr>
        <p:txBody>
          <a:bodyPr wrap="square" rtlCol="0">
            <a:spAutoFit/>
          </a:bodyPr>
          <a:lstStyle/>
          <a:p>
            <a:r>
              <a:rPr lang="en-US" sz="2400" dirty="0" smtClean="0">
                <a:latin typeface="Arial"/>
                <a:cs typeface="Arial"/>
              </a:rPr>
              <a:t>Condensed sedimentation in 4 basins from ~14-10 Ma</a:t>
            </a:r>
          </a:p>
        </p:txBody>
      </p:sp>
    </p:spTree>
    <p:extLst>
      <p:ext uri="{BB962C8B-B14F-4D97-AF65-F5344CB8AC3E}">
        <p14:creationId xmlns:p14="http://schemas.microsoft.com/office/powerpoint/2010/main" val="272786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Basin Comparison </a:t>
            </a:r>
            <a:endParaRPr lang="en-US" dirty="0">
              <a:latin typeface="Arial"/>
              <a:cs typeface="Arial"/>
            </a:endParaRPr>
          </a:p>
        </p:txBody>
      </p:sp>
      <p:sp>
        <p:nvSpPr>
          <p:cNvPr id="4" name="Rectangle 3"/>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50661" y="6200875"/>
            <a:ext cx="5809268" cy="52617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871062" y="2191616"/>
            <a:ext cx="3248342" cy="3816430"/>
          </a:xfrm>
          <a:prstGeom prst="rect">
            <a:avLst/>
          </a:prstGeom>
          <a:noFill/>
        </p:spPr>
        <p:txBody>
          <a:bodyPr wrap="square" rtlCol="0">
            <a:spAutoFit/>
          </a:bodyPr>
          <a:lstStyle/>
          <a:p>
            <a:pPr marL="285750" indent="-285750">
              <a:buFont typeface="Arial"/>
              <a:buChar char="•"/>
            </a:pPr>
            <a:r>
              <a:rPr lang="en-US" dirty="0" smtClean="0">
                <a:latin typeface="Arial"/>
                <a:cs typeface="Arial"/>
              </a:rPr>
              <a:t>Formation of East Antarctic Ice Sheet and subsequent sea-level fall was a global event.</a:t>
            </a:r>
          </a:p>
          <a:p>
            <a:pPr marL="742950" lvl="1" indent="-285750">
              <a:buFont typeface="Arial"/>
              <a:buChar char="•"/>
            </a:pPr>
            <a:r>
              <a:rPr lang="en-US" sz="1600" dirty="0" smtClean="0">
                <a:latin typeface="Arial"/>
                <a:cs typeface="Arial"/>
              </a:rPr>
              <a:t>Isochronous impact on many </a:t>
            </a:r>
            <a:r>
              <a:rPr lang="en-US" sz="1600" dirty="0" err="1" smtClean="0">
                <a:latin typeface="Arial"/>
                <a:cs typeface="Arial"/>
              </a:rPr>
              <a:t>Neogene</a:t>
            </a:r>
            <a:r>
              <a:rPr lang="en-US" sz="1600" dirty="0" smtClean="0">
                <a:latin typeface="Arial"/>
                <a:cs typeface="Arial"/>
              </a:rPr>
              <a:t> basins.</a:t>
            </a:r>
          </a:p>
          <a:p>
            <a:pPr marL="285750" indent="-285750">
              <a:buFont typeface="Arial"/>
              <a:buChar char="•"/>
            </a:pPr>
            <a:endParaRPr lang="en-US" dirty="0">
              <a:latin typeface="Arial"/>
              <a:cs typeface="Arial"/>
            </a:endParaRPr>
          </a:p>
          <a:p>
            <a:pPr marL="285750" indent="-285750">
              <a:buFont typeface="Arial"/>
              <a:buChar char="•"/>
            </a:pPr>
            <a:r>
              <a:rPr lang="en-US" dirty="0" smtClean="0">
                <a:latin typeface="Arial"/>
                <a:cs typeface="Arial"/>
              </a:rPr>
              <a:t>Onset and termination of condensed sedimentation is </a:t>
            </a:r>
            <a:r>
              <a:rPr lang="en-US" dirty="0" err="1" smtClean="0">
                <a:latin typeface="Arial"/>
                <a:cs typeface="Arial"/>
              </a:rPr>
              <a:t>diachronous</a:t>
            </a:r>
            <a:r>
              <a:rPr lang="en-US" dirty="0" smtClean="0">
                <a:latin typeface="Arial"/>
                <a:cs typeface="Arial"/>
              </a:rPr>
              <a:t> across all 4 basins </a:t>
            </a:r>
          </a:p>
          <a:p>
            <a:pPr marL="742950" lvl="1" indent="-285750">
              <a:buFont typeface="Arial"/>
              <a:buChar char="•"/>
            </a:pPr>
            <a:r>
              <a:rPr lang="en-US" sz="1600" dirty="0" smtClean="0">
                <a:latin typeface="Arial"/>
                <a:cs typeface="Arial"/>
              </a:rPr>
              <a:t>May be related to local tectonics. </a:t>
            </a:r>
          </a:p>
          <a:p>
            <a:endParaRPr lang="en-US" sz="1600" dirty="0" smtClean="0">
              <a:latin typeface="Arial"/>
              <a:cs typeface="Arial"/>
            </a:endParaRPr>
          </a:p>
        </p:txBody>
      </p:sp>
      <p:grpSp>
        <p:nvGrpSpPr>
          <p:cNvPr id="12" name="Group 11"/>
          <p:cNvGrpSpPr/>
          <p:nvPr/>
        </p:nvGrpSpPr>
        <p:grpSpPr>
          <a:xfrm>
            <a:off x="133519" y="2422542"/>
            <a:ext cx="5737543" cy="3803591"/>
            <a:chOff x="191182" y="247965"/>
            <a:chExt cx="8780462" cy="5820835"/>
          </a:xfrm>
        </p:grpSpPr>
        <p:pic>
          <p:nvPicPr>
            <p:cNvPr id="7" name="Picture 7" descr="USB20FD:Basin Comparis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670995" y="-1231848"/>
              <a:ext cx="5820835" cy="87804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79929" y="2957296"/>
              <a:ext cx="635000" cy="2540000"/>
            </a:xfrm>
            <a:prstGeom prst="rect">
              <a:avLst/>
            </a:prstGeom>
            <a:solidFill>
              <a:schemeClr val="accent1">
                <a:lumMod val="60000"/>
                <a:lumOff val="4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783115" y="1006938"/>
              <a:ext cx="591456" cy="4490358"/>
            </a:xfrm>
            <a:prstGeom prst="rect">
              <a:avLst/>
            </a:prstGeom>
            <a:solidFill>
              <a:schemeClr val="accent1">
                <a:lumMod val="60000"/>
                <a:lumOff val="4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622798" y="2131796"/>
              <a:ext cx="1155701" cy="3365500"/>
            </a:xfrm>
            <a:prstGeom prst="rect">
              <a:avLst/>
            </a:prstGeom>
            <a:solidFill>
              <a:schemeClr val="accent1">
                <a:lumMod val="60000"/>
                <a:lumOff val="4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714342" y="1006938"/>
              <a:ext cx="967016" cy="4490358"/>
            </a:xfrm>
            <a:prstGeom prst="rect">
              <a:avLst/>
            </a:prstGeom>
            <a:solidFill>
              <a:schemeClr val="accent1">
                <a:lumMod val="60000"/>
                <a:lumOff val="4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p:cNvSpPr/>
          <p:nvPr/>
        </p:nvSpPr>
        <p:spPr>
          <a:xfrm>
            <a:off x="257626" y="5792653"/>
            <a:ext cx="5702303" cy="58057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307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Conclusions</a:t>
            </a:r>
            <a:endParaRPr lang="en-US" dirty="0">
              <a:latin typeface="Arial"/>
              <a:cs typeface="Arial"/>
            </a:endParaRPr>
          </a:p>
        </p:txBody>
      </p:sp>
      <p:sp>
        <p:nvSpPr>
          <p:cNvPr id="7" name="Rectangle 6"/>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41300" y="1773936"/>
            <a:ext cx="4254500" cy="4623816"/>
          </a:xfrm>
        </p:spPr>
        <p:txBody>
          <a:bodyPr/>
          <a:lstStyle/>
          <a:p>
            <a:r>
              <a:rPr lang="en-US" sz="2400" dirty="0">
                <a:latin typeface="Arial"/>
                <a:cs typeface="Arial"/>
              </a:rPr>
              <a:t>Lack of thickness variation between proximal wells</a:t>
            </a:r>
          </a:p>
          <a:p>
            <a:pPr lvl="1"/>
            <a:r>
              <a:rPr lang="en-US" sz="2000" dirty="0">
                <a:latin typeface="Arial"/>
                <a:cs typeface="Arial"/>
              </a:rPr>
              <a:t>Region did not experience substantial </a:t>
            </a:r>
            <a:r>
              <a:rPr lang="en-US" sz="2000" dirty="0" err="1">
                <a:latin typeface="Arial"/>
                <a:cs typeface="Arial"/>
              </a:rPr>
              <a:t>syntectonic</a:t>
            </a:r>
            <a:r>
              <a:rPr lang="en-US" sz="2000" dirty="0">
                <a:latin typeface="Arial"/>
                <a:cs typeface="Arial"/>
              </a:rPr>
              <a:t> deformation</a:t>
            </a:r>
          </a:p>
          <a:p>
            <a:pPr lvl="1"/>
            <a:r>
              <a:rPr lang="en-US" sz="2000" dirty="0">
                <a:latin typeface="Arial"/>
                <a:cs typeface="Arial"/>
              </a:rPr>
              <a:t>Relatively flat </a:t>
            </a:r>
            <a:r>
              <a:rPr lang="en-US" sz="2000" dirty="0" err="1" smtClean="0">
                <a:latin typeface="Arial"/>
                <a:cs typeface="Arial"/>
              </a:rPr>
              <a:t>paleobathymetry</a:t>
            </a:r>
            <a:endParaRPr lang="en-US" sz="2000" dirty="0" smtClean="0">
              <a:latin typeface="Arial"/>
              <a:cs typeface="Arial"/>
            </a:endParaRPr>
          </a:p>
          <a:p>
            <a:pPr lvl="1"/>
            <a:r>
              <a:rPr lang="en-US" sz="2000" dirty="0" smtClean="0">
                <a:latin typeface="Arial"/>
                <a:cs typeface="Arial"/>
              </a:rPr>
              <a:t>More data is needed</a:t>
            </a:r>
            <a:endParaRPr lang="en-US" sz="2000" dirty="0">
              <a:latin typeface="Arial"/>
              <a:cs typeface="Arial"/>
            </a:endParaRPr>
          </a:p>
        </p:txBody>
      </p:sp>
      <p:grpSp>
        <p:nvGrpSpPr>
          <p:cNvPr id="4" name="Group 3"/>
          <p:cNvGrpSpPr/>
          <p:nvPr/>
        </p:nvGrpSpPr>
        <p:grpSpPr>
          <a:xfrm>
            <a:off x="3632387" y="3388562"/>
            <a:ext cx="5397500" cy="3258614"/>
            <a:chOff x="-1" y="1560287"/>
            <a:chExt cx="9144002" cy="5520478"/>
          </a:xfrm>
        </p:grpSpPr>
        <p:pic>
          <p:nvPicPr>
            <p:cNvPr id="8" name="Picture 13" descr="Macintosh HD:Users:anniegmo:Desktop:Thesis :Figures:Figures:Main Figures:Correlation:Correlation 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11761" y="-251475"/>
              <a:ext cx="5520478" cy="914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2245177" y="1623788"/>
              <a:ext cx="1514928" cy="2231571"/>
              <a:chOff x="2181678" y="1560286"/>
              <a:chExt cx="1514928" cy="2231571"/>
            </a:xfrm>
          </p:grpSpPr>
          <p:sp>
            <p:nvSpPr>
              <p:cNvPr id="10" name="Rectangle 9"/>
              <p:cNvSpPr/>
              <p:nvPr/>
            </p:nvSpPr>
            <p:spPr>
              <a:xfrm>
                <a:off x="2181678" y="1560286"/>
                <a:ext cx="1514928" cy="223157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Macintosh HD:Users:anniegmo:Desktop:Thesis :Figures:Figures:Main Figures:Correlation:Bacon #1 Correla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178" y="1577364"/>
                <a:ext cx="1451428" cy="2187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7559220" y="3272974"/>
              <a:ext cx="1514928" cy="2231571"/>
              <a:chOff x="7559220" y="3272974"/>
              <a:chExt cx="1514928" cy="2231571"/>
            </a:xfrm>
          </p:grpSpPr>
          <p:sp>
            <p:nvSpPr>
              <p:cNvPr id="13" name="Rectangle 12"/>
              <p:cNvSpPr/>
              <p:nvPr/>
            </p:nvSpPr>
            <p:spPr>
              <a:xfrm>
                <a:off x="7559220" y="3272974"/>
                <a:ext cx="1514928" cy="223157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1" descr="Macintosh HD:Users:anniegmo:Desktop:Thesis :Figures:Figures:Main Figures:Correlation:51X-33:51X-33 Correlati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2956" y="3376388"/>
                <a:ext cx="1394908" cy="20483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Rectangle 14"/>
          <p:cNvSpPr/>
          <p:nvPr/>
        </p:nvSpPr>
        <p:spPr>
          <a:xfrm>
            <a:off x="3632386" y="6512959"/>
            <a:ext cx="4204221" cy="2684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81630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Conclusions</a:t>
            </a:r>
            <a:endParaRPr lang="en-US" dirty="0">
              <a:latin typeface="Arial"/>
              <a:cs typeface="Arial"/>
            </a:endParaRPr>
          </a:p>
        </p:txBody>
      </p:sp>
      <p:pic>
        <p:nvPicPr>
          <p:cNvPr id="6" name="Picture 5" descr="USB20FD:Sea lev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200639" y="1807930"/>
            <a:ext cx="3336335" cy="43145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41300" y="2046993"/>
            <a:ext cx="4254500" cy="1752396"/>
          </a:xfrm>
        </p:spPr>
        <p:txBody>
          <a:bodyPr/>
          <a:lstStyle/>
          <a:p>
            <a:r>
              <a:rPr lang="en-US" sz="2000" dirty="0" smtClean="0">
                <a:latin typeface="Arial"/>
                <a:cs typeface="Arial"/>
              </a:rPr>
              <a:t>Condensed due to a combination of sea-level fall and thermal and </a:t>
            </a:r>
            <a:r>
              <a:rPr lang="en-US" sz="2000" dirty="0" err="1" smtClean="0">
                <a:latin typeface="Arial"/>
                <a:cs typeface="Arial"/>
              </a:rPr>
              <a:t>isostatic</a:t>
            </a:r>
            <a:r>
              <a:rPr lang="en-US" sz="2000" dirty="0" smtClean="0">
                <a:latin typeface="Arial"/>
                <a:cs typeface="Arial"/>
              </a:rPr>
              <a:t> basin subsidence. </a:t>
            </a:r>
          </a:p>
          <a:p>
            <a:pPr marL="118872" indent="0">
              <a:buNone/>
            </a:pPr>
            <a:endParaRPr lang="en-US" sz="2000" dirty="0" smtClean="0">
              <a:latin typeface="Arial"/>
              <a:cs typeface="Arial"/>
            </a:endParaRPr>
          </a:p>
          <a:p>
            <a:pPr marL="118872" indent="0">
              <a:buNone/>
            </a:pPr>
            <a:endParaRPr lang="en-US" dirty="0" smtClean="0">
              <a:latin typeface="Arial"/>
              <a:cs typeface="Arial"/>
            </a:endParaRPr>
          </a:p>
          <a:p>
            <a:pPr marL="118872" indent="0">
              <a:buNone/>
            </a:pPr>
            <a:endParaRPr lang="en-US" dirty="0"/>
          </a:p>
        </p:txBody>
      </p:sp>
      <p:cxnSp>
        <p:nvCxnSpPr>
          <p:cNvPr id="8" name="Straight Arrow Connector 7"/>
          <p:cNvCxnSpPr/>
          <p:nvPr/>
        </p:nvCxnSpPr>
        <p:spPr>
          <a:xfrm>
            <a:off x="5967799" y="3985838"/>
            <a:ext cx="537129" cy="330043"/>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Content Placeholder 2"/>
          <p:cNvSpPr>
            <a:spLocks noGrp="1"/>
          </p:cNvSpPr>
          <p:nvPr>
            <p:ph sz="half" idx="1"/>
          </p:nvPr>
        </p:nvSpPr>
        <p:spPr>
          <a:xfrm>
            <a:off x="272275" y="3289812"/>
            <a:ext cx="4254500" cy="4623816"/>
          </a:xfrm>
        </p:spPr>
        <p:txBody>
          <a:bodyPr/>
          <a:lstStyle/>
          <a:p>
            <a:pPr marL="118872" indent="0">
              <a:buNone/>
            </a:pPr>
            <a:endParaRPr lang="en-US" sz="2000" dirty="0" smtClean="0">
              <a:latin typeface="Arial"/>
              <a:cs typeface="Arial"/>
            </a:endParaRPr>
          </a:p>
          <a:p>
            <a:r>
              <a:rPr lang="en-US" sz="2000" dirty="0" smtClean="0">
                <a:latin typeface="Arial"/>
                <a:cs typeface="Arial"/>
              </a:rPr>
              <a:t>Major </a:t>
            </a:r>
            <a:r>
              <a:rPr lang="en-US" sz="2000" dirty="0">
                <a:latin typeface="Arial"/>
                <a:cs typeface="Arial"/>
              </a:rPr>
              <a:t>linear sedimentation rate </a:t>
            </a:r>
            <a:r>
              <a:rPr lang="en-US" sz="2000" dirty="0" smtClean="0">
                <a:latin typeface="Arial"/>
                <a:cs typeface="Arial"/>
              </a:rPr>
              <a:t>increase due to an increase in diatom productivity associated with a global cooling.</a:t>
            </a:r>
            <a:endParaRPr lang="en-US" sz="2000" dirty="0">
              <a:latin typeface="Arial"/>
              <a:cs typeface="Arial"/>
            </a:endParaRPr>
          </a:p>
          <a:p>
            <a:pPr marL="118872" indent="0">
              <a:buNone/>
            </a:pPr>
            <a:endParaRPr lang="en-US" dirty="0" smtClean="0">
              <a:latin typeface="Arial"/>
              <a:cs typeface="Arial"/>
            </a:endParaRPr>
          </a:p>
        </p:txBody>
      </p:sp>
      <p:cxnSp>
        <p:nvCxnSpPr>
          <p:cNvPr id="10" name="Straight Arrow Connector 9"/>
          <p:cNvCxnSpPr/>
          <p:nvPr/>
        </p:nvCxnSpPr>
        <p:spPr>
          <a:xfrm>
            <a:off x="6657328" y="3249792"/>
            <a:ext cx="537129" cy="330043"/>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722034" y="5403007"/>
            <a:ext cx="3964766" cy="2684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2326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Total section panoramic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7" y="1549517"/>
            <a:ext cx="9163910" cy="5109720"/>
          </a:xfrm>
          <a:prstGeom prst="rect">
            <a:avLst/>
          </a:prstGeom>
        </p:spPr>
      </p:pic>
      <p:sp>
        <p:nvSpPr>
          <p:cNvPr id="4" name="Rectangle 3"/>
          <p:cNvSpPr/>
          <p:nvPr/>
        </p:nvSpPr>
        <p:spPr>
          <a:xfrm>
            <a:off x="0" y="0"/>
            <a:ext cx="4523068" cy="14732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509868" y="298455"/>
            <a:ext cx="3782732" cy="1251062"/>
          </a:xfrm>
          <a:prstGeom prst="rect">
            <a:avLst/>
          </a:prstGeom>
        </p:spPr>
        <p:txBody>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dirty="0" smtClean="0">
                <a:latin typeface="Arial"/>
                <a:cs typeface="Arial"/>
              </a:rPr>
              <a:t>Location</a:t>
            </a:r>
            <a:endParaRPr lang="en-US" dirty="0">
              <a:latin typeface="Arial"/>
              <a:cs typeface="Arial"/>
            </a:endParaRPr>
          </a:p>
        </p:txBody>
      </p:sp>
      <p:sp>
        <p:nvSpPr>
          <p:cNvPr id="6" name="TextBox 5"/>
          <p:cNvSpPr txBox="1"/>
          <p:nvPr/>
        </p:nvSpPr>
        <p:spPr>
          <a:xfrm>
            <a:off x="-18268" y="1474191"/>
            <a:ext cx="392897" cy="461665"/>
          </a:xfrm>
          <a:prstGeom prst="rect">
            <a:avLst/>
          </a:prstGeom>
          <a:noFill/>
        </p:spPr>
        <p:txBody>
          <a:bodyPr wrap="square" rtlCol="0">
            <a:spAutoFit/>
          </a:bodyPr>
          <a:lstStyle/>
          <a:p>
            <a:r>
              <a:rPr lang="en-US" sz="2400" dirty="0" smtClean="0"/>
              <a:t>A</a:t>
            </a:r>
            <a:endParaRPr lang="en-US" sz="2400" dirty="0"/>
          </a:p>
        </p:txBody>
      </p:sp>
      <p:sp>
        <p:nvSpPr>
          <p:cNvPr id="7" name="TextBox 6"/>
          <p:cNvSpPr txBox="1"/>
          <p:nvPr/>
        </p:nvSpPr>
        <p:spPr>
          <a:xfrm>
            <a:off x="8780797" y="1467607"/>
            <a:ext cx="533618" cy="461665"/>
          </a:xfrm>
          <a:prstGeom prst="rect">
            <a:avLst/>
          </a:prstGeom>
          <a:noFill/>
        </p:spPr>
        <p:txBody>
          <a:bodyPr wrap="square" rtlCol="0">
            <a:spAutoFit/>
          </a:bodyPr>
          <a:lstStyle/>
          <a:p>
            <a:r>
              <a:rPr lang="en-US" sz="2400" dirty="0"/>
              <a:t>B</a:t>
            </a:r>
          </a:p>
        </p:txBody>
      </p:sp>
      <p:sp>
        <p:nvSpPr>
          <p:cNvPr id="8" name="TextBox 7"/>
          <p:cNvSpPr txBox="1"/>
          <p:nvPr/>
        </p:nvSpPr>
        <p:spPr>
          <a:xfrm>
            <a:off x="-25561" y="2963054"/>
            <a:ext cx="533618" cy="461665"/>
          </a:xfrm>
          <a:prstGeom prst="rect">
            <a:avLst/>
          </a:prstGeom>
          <a:noFill/>
        </p:spPr>
        <p:txBody>
          <a:bodyPr wrap="square" rtlCol="0">
            <a:spAutoFit/>
          </a:bodyPr>
          <a:lstStyle/>
          <a:p>
            <a:r>
              <a:rPr lang="en-US" sz="2400" dirty="0"/>
              <a:t>B</a:t>
            </a:r>
          </a:p>
        </p:txBody>
      </p:sp>
      <p:sp>
        <p:nvSpPr>
          <p:cNvPr id="9" name="TextBox 8"/>
          <p:cNvSpPr txBox="1"/>
          <p:nvPr/>
        </p:nvSpPr>
        <p:spPr>
          <a:xfrm>
            <a:off x="8787198" y="2972137"/>
            <a:ext cx="533618" cy="461665"/>
          </a:xfrm>
          <a:prstGeom prst="rect">
            <a:avLst/>
          </a:prstGeom>
          <a:noFill/>
        </p:spPr>
        <p:txBody>
          <a:bodyPr wrap="square" rtlCol="0">
            <a:spAutoFit/>
          </a:bodyPr>
          <a:lstStyle/>
          <a:p>
            <a:r>
              <a:rPr lang="en-US" sz="2400" dirty="0"/>
              <a:t>C</a:t>
            </a:r>
          </a:p>
        </p:txBody>
      </p:sp>
      <p:sp>
        <p:nvSpPr>
          <p:cNvPr id="10" name="TextBox 9"/>
          <p:cNvSpPr txBox="1"/>
          <p:nvPr/>
        </p:nvSpPr>
        <p:spPr>
          <a:xfrm>
            <a:off x="2171715" y="5071320"/>
            <a:ext cx="916640" cy="461665"/>
          </a:xfrm>
          <a:prstGeom prst="rect">
            <a:avLst/>
          </a:prstGeom>
          <a:noFill/>
        </p:spPr>
        <p:txBody>
          <a:bodyPr wrap="square" rtlCol="0">
            <a:spAutoFit/>
          </a:bodyPr>
          <a:lstStyle/>
          <a:p>
            <a:r>
              <a:rPr lang="en-US" sz="2400" dirty="0" smtClean="0"/>
              <a:t>A</a:t>
            </a:r>
            <a:endParaRPr lang="en-US" sz="2400" dirty="0"/>
          </a:p>
        </p:txBody>
      </p:sp>
      <p:sp>
        <p:nvSpPr>
          <p:cNvPr id="11" name="TextBox 10"/>
          <p:cNvSpPr txBox="1"/>
          <p:nvPr/>
        </p:nvSpPr>
        <p:spPr>
          <a:xfrm>
            <a:off x="4037337" y="6161028"/>
            <a:ext cx="916640" cy="461665"/>
          </a:xfrm>
          <a:prstGeom prst="rect">
            <a:avLst/>
          </a:prstGeom>
          <a:noFill/>
        </p:spPr>
        <p:txBody>
          <a:bodyPr wrap="square" rtlCol="0">
            <a:spAutoFit/>
          </a:bodyPr>
          <a:lstStyle/>
          <a:p>
            <a:r>
              <a:rPr lang="en-US" sz="2400" dirty="0"/>
              <a:t>B</a:t>
            </a:r>
          </a:p>
        </p:txBody>
      </p:sp>
      <p:sp>
        <p:nvSpPr>
          <p:cNvPr id="12" name="TextBox 11"/>
          <p:cNvSpPr txBox="1"/>
          <p:nvPr/>
        </p:nvSpPr>
        <p:spPr>
          <a:xfrm>
            <a:off x="6775550" y="4458925"/>
            <a:ext cx="916640" cy="461665"/>
          </a:xfrm>
          <a:prstGeom prst="rect">
            <a:avLst/>
          </a:prstGeom>
          <a:noFill/>
        </p:spPr>
        <p:txBody>
          <a:bodyPr wrap="square" rtlCol="0">
            <a:spAutoFit/>
          </a:bodyPr>
          <a:lstStyle/>
          <a:p>
            <a:r>
              <a:rPr lang="en-US" sz="2400" dirty="0" smtClean="0"/>
              <a:t>C</a:t>
            </a:r>
            <a:endParaRPr lang="en-US" sz="2400" dirty="0"/>
          </a:p>
        </p:txBody>
      </p:sp>
      <p:cxnSp>
        <p:nvCxnSpPr>
          <p:cNvPr id="14" name="Straight Arrow Connector 13"/>
          <p:cNvCxnSpPr/>
          <p:nvPr/>
        </p:nvCxnSpPr>
        <p:spPr>
          <a:xfrm flipH="1">
            <a:off x="3407803" y="4999948"/>
            <a:ext cx="584532" cy="533037"/>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592864" y="4920590"/>
            <a:ext cx="642479" cy="371798"/>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3992335" y="4669692"/>
            <a:ext cx="600529" cy="33215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963028" y="4630616"/>
            <a:ext cx="1006230" cy="369332"/>
          </a:xfrm>
          <a:prstGeom prst="rect">
            <a:avLst/>
          </a:prstGeom>
          <a:noFill/>
        </p:spPr>
        <p:txBody>
          <a:bodyPr wrap="square" rtlCol="0">
            <a:spAutoFit/>
          </a:bodyPr>
          <a:lstStyle/>
          <a:p>
            <a:r>
              <a:rPr lang="en-US" dirty="0" smtClean="0">
                <a:latin typeface="Arial"/>
                <a:cs typeface="Arial"/>
              </a:rPr>
              <a:t>View</a:t>
            </a:r>
            <a:endParaRPr lang="en-US" dirty="0">
              <a:latin typeface="Arial"/>
              <a:cs typeface="Arial"/>
            </a:endParaRPr>
          </a:p>
        </p:txBody>
      </p:sp>
    </p:spTree>
    <p:extLst>
      <p:ext uri="{BB962C8B-B14F-4D97-AF65-F5344CB8AC3E}">
        <p14:creationId xmlns:p14="http://schemas.microsoft.com/office/powerpoint/2010/main" val="38723878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Conclusions </a:t>
            </a:r>
            <a:endParaRPr lang="en-US" dirty="0">
              <a:latin typeface="Arial"/>
              <a:cs typeface="Arial"/>
            </a:endParaRPr>
          </a:p>
        </p:txBody>
      </p:sp>
      <p:sp>
        <p:nvSpPr>
          <p:cNvPr id="3" name="Rectangle 2"/>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a:xfrm>
            <a:off x="457200" y="1684459"/>
            <a:ext cx="8229600" cy="4973969"/>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endParaRPr lang="en-US" sz="2000" dirty="0" smtClean="0">
              <a:latin typeface="Arial"/>
              <a:cs typeface="Arial"/>
            </a:endParaRPr>
          </a:p>
        </p:txBody>
      </p:sp>
      <p:pic>
        <p:nvPicPr>
          <p:cNvPr id="7" name="Picture 6" descr="C:\Users\Valued Customer\Desktop\Replacements Figures\Th-K, Th-U.png"/>
          <p:cNvPicPr/>
          <p:nvPr/>
        </p:nvPicPr>
        <p:blipFill>
          <a:blip r:embed="rId3"/>
          <a:srcRect/>
          <a:stretch>
            <a:fillRect/>
          </a:stretch>
        </p:blipFill>
        <p:spPr bwMode="auto">
          <a:xfrm>
            <a:off x="5089071" y="1520136"/>
            <a:ext cx="3800929" cy="5138292"/>
          </a:xfrm>
          <a:prstGeom prst="rect">
            <a:avLst/>
          </a:prstGeom>
          <a:noFill/>
          <a:ln w="9525">
            <a:noFill/>
            <a:miter lim="800000"/>
            <a:headEnd/>
            <a:tailEnd/>
          </a:ln>
        </p:spPr>
      </p:pic>
      <p:sp>
        <p:nvSpPr>
          <p:cNvPr id="9" name="Content Placeholder 2"/>
          <p:cNvSpPr txBox="1">
            <a:spLocks/>
          </p:cNvSpPr>
          <p:nvPr/>
        </p:nvSpPr>
        <p:spPr>
          <a:xfrm>
            <a:off x="241300" y="2234184"/>
            <a:ext cx="4254500" cy="4623816"/>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2000" dirty="0" smtClean="0">
                <a:latin typeface="Arial"/>
                <a:cs typeface="Arial"/>
              </a:rPr>
              <a:t>Sea-level fall resulted in basin anoxia and isolation from </a:t>
            </a:r>
            <a:r>
              <a:rPr lang="en-US" sz="2000" dirty="0" err="1" smtClean="0">
                <a:latin typeface="Arial"/>
                <a:cs typeface="Arial"/>
              </a:rPr>
              <a:t>terrigenous</a:t>
            </a:r>
            <a:r>
              <a:rPr lang="en-US" sz="2000" dirty="0" smtClean="0">
                <a:latin typeface="Arial"/>
                <a:cs typeface="Arial"/>
              </a:rPr>
              <a:t> input. </a:t>
            </a:r>
          </a:p>
          <a:p>
            <a:endParaRPr lang="en-US" sz="2000" dirty="0">
              <a:latin typeface="Arial"/>
              <a:cs typeface="Arial"/>
            </a:endParaRPr>
          </a:p>
          <a:p>
            <a:r>
              <a:rPr lang="en-US" sz="2000" dirty="0" smtClean="0">
                <a:latin typeface="Arial"/>
                <a:cs typeface="Arial"/>
              </a:rPr>
              <a:t>CGR supports theory that high rates of sediment accumulation at the top of the McDonald were in fact due to an increase in diatom productivity – not detritus. </a:t>
            </a:r>
          </a:p>
          <a:p>
            <a:endParaRPr lang="en-US" dirty="0"/>
          </a:p>
        </p:txBody>
      </p:sp>
    </p:spTree>
    <p:extLst>
      <p:ext uri="{BB962C8B-B14F-4D97-AF65-F5344CB8AC3E}">
        <p14:creationId xmlns:p14="http://schemas.microsoft.com/office/powerpoint/2010/main" val="2074101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Conclusions </a:t>
            </a:r>
            <a:endParaRPr lang="en-US" dirty="0">
              <a:latin typeface="Arial"/>
              <a:cs typeface="Arial"/>
            </a:endParaRPr>
          </a:p>
        </p:txBody>
      </p:sp>
      <p:sp>
        <p:nvSpPr>
          <p:cNvPr id="3" name="Rectangle 2"/>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a:xfrm>
            <a:off x="457200" y="1684459"/>
            <a:ext cx="8229600" cy="4973969"/>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endParaRPr lang="en-US" sz="2000" dirty="0" smtClean="0">
              <a:latin typeface="Arial"/>
              <a:cs typeface="Arial"/>
            </a:endParaRPr>
          </a:p>
        </p:txBody>
      </p:sp>
      <p:sp>
        <p:nvSpPr>
          <p:cNvPr id="9" name="Content Placeholder 2"/>
          <p:cNvSpPr txBox="1">
            <a:spLocks/>
          </p:cNvSpPr>
          <p:nvPr/>
        </p:nvSpPr>
        <p:spPr>
          <a:xfrm>
            <a:off x="218548" y="2412998"/>
            <a:ext cx="4254500" cy="4623816"/>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2000" dirty="0" smtClean="0">
                <a:latin typeface="Arial"/>
                <a:cs typeface="Arial"/>
              </a:rPr>
              <a:t>Condensed sedimentation at CMC was synchronous with other California </a:t>
            </a:r>
            <a:r>
              <a:rPr lang="en-US" sz="2000" dirty="0" err="1" smtClean="0">
                <a:latin typeface="Arial"/>
                <a:cs typeface="Arial"/>
              </a:rPr>
              <a:t>Neogene</a:t>
            </a:r>
            <a:r>
              <a:rPr lang="en-US" sz="2000" dirty="0" smtClean="0">
                <a:latin typeface="Arial"/>
                <a:cs typeface="Arial"/>
              </a:rPr>
              <a:t> basins.</a:t>
            </a:r>
          </a:p>
          <a:p>
            <a:pPr lvl="1"/>
            <a:r>
              <a:rPr lang="en-US" sz="1600" dirty="0" smtClean="0">
                <a:latin typeface="Arial"/>
                <a:cs typeface="Arial"/>
              </a:rPr>
              <a:t>Not just specific to the SJ basin</a:t>
            </a:r>
          </a:p>
          <a:p>
            <a:endParaRPr lang="en-US" sz="2000" dirty="0">
              <a:latin typeface="Arial"/>
              <a:cs typeface="Arial"/>
            </a:endParaRPr>
          </a:p>
          <a:p>
            <a:r>
              <a:rPr lang="en-US" sz="2000" dirty="0">
                <a:latin typeface="Arial"/>
                <a:cs typeface="Arial"/>
              </a:rPr>
              <a:t>S</a:t>
            </a:r>
            <a:r>
              <a:rPr lang="en-US" sz="2000" dirty="0" smtClean="0">
                <a:latin typeface="Arial"/>
                <a:cs typeface="Arial"/>
              </a:rPr>
              <a:t>edimentation rates along the California margin may correlate to other global Miocene sediments.  </a:t>
            </a:r>
          </a:p>
          <a:p>
            <a:pPr marL="118872" indent="0">
              <a:buNone/>
            </a:pPr>
            <a:endParaRPr lang="en-US" dirty="0"/>
          </a:p>
        </p:txBody>
      </p:sp>
      <p:pic>
        <p:nvPicPr>
          <p:cNvPr id="10" name="Picture 7" descr="USB20FD:Basin Comparis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228161" y="1812100"/>
            <a:ext cx="2970226" cy="44804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824499" y="3949716"/>
            <a:ext cx="324025" cy="1296098"/>
          </a:xfrm>
          <a:prstGeom prst="rect">
            <a:avLst/>
          </a:prstGeom>
          <a:solidFill>
            <a:schemeClr val="accent1">
              <a:lumMod val="60000"/>
              <a:lumOff val="4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795648" y="2954497"/>
            <a:ext cx="301805" cy="2291317"/>
          </a:xfrm>
          <a:prstGeom prst="rect">
            <a:avLst/>
          </a:prstGeom>
          <a:solidFill>
            <a:schemeClr val="accent1">
              <a:lumMod val="60000"/>
              <a:lumOff val="4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734392" y="3528484"/>
            <a:ext cx="589725" cy="1717330"/>
          </a:xfrm>
          <a:prstGeom prst="rect">
            <a:avLst/>
          </a:prstGeom>
          <a:solidFill>
            <a:schemeClr val="accent1">
              <a:lumMod val="60000"/>
              <a:lumOff val="4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8311930" y="2954497"/>
            <a:ext cx="493444" cy="2291317"/>
          </a:xfrm>
          <a:prstGeom prst="rect">
            <a:avLst/>
          </a:prstGeom>
          <a:solidFill>
            <a:schemeClr val="accent1">
              <a:lumMod val="60000"/>
              <a:lumOff val="4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797584" y="5317258"/>
            <a:ext cx="5155916" cy="2684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698482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Industry Applications</a:t>
            </a:r>
            <a:endParaRPr lang="en-US" dirty="0">
              <a:latin typeface="Arial"/>
              <a:cs typeface="Arial"/>
            </a:endParaRPr>
          </a:p>
        </p:txBody>
      </p:sp>
      <p:sp>
        <p:nvSpPr>
          <p:cNvPr id="3" name="Rectangle 2"/>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C:\Users\Valued Customer\Desktop\Replacements Figures\Th-K, Th-U.png"/>
          <p:cNvPicPr/>
          <p:nvPr/>
        </p:nvPicPr>
        <p:blipFill>
          <a:blip r:embed="rId3"/>
          <a:srcRect/>
          <a:stretch>
            <a:fillRect/>
          </a:stretch>
        </p:blipFill>
        <p:spPr bwMode="auto">
          <a:xfrm>
            <a:off x="5089071" y="1520136"/>
            <a:ext cx="3800929" cy="5138292"/>
          </a:xfrm>
          <a:prstGeom prst="rect">
            <a:avLst/>
          </a:prstGeom>
          <a:noFill/>
          <a:ln w="9525">
            <a:noFill/>
            <a:miter lim="800000"/>
            <a:headEnd/>
            <a:tailEnd/>
          </a:ln>
        </p:spPr>
      </p:pic>
      <p:sp>
        <p:nvSpPr>
          <p:cNvPr id="5" name="Content Placeholder 2"/>
          <p:cNvSpPr txBox="1">
            <a:spLocks/>
          </p:cNvSpPr>
          <p:nvPr/>
        </p:nvSpPr>
        <p:spPr>
          <a:xfrm>
            <a:off x="305260" y="1831841"/>
            <a:ext cx="4254500" cy="4623816"/>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2000" dirty="0" smtClean="0">
                <a:latin typeface="Arial"/>
                <a:cs typeface="Arial"/>
              </a:rPr>
              <a:t>Manipulation of spectral gamma-ray data can allow for larger-scale correlation. </a:t>
            </a:r>
          </a:p>
          <a:p>
            <a:endParaRPr lang="en-US" sz="2000" dirty="0">
              <a:latin typeface="Arial"/>
              <a:cs typeface="Arial"/>
            </a:endParaRPr>
          </a:p>
          <a:p>
            <a:r>
              <a:rPr lang="en-US" sz="2000" dirty="0" smtClean="0">
                <a:latin typeface="Arial"/>
                <a:cs typeface="Arial"/>
              </a:rPr>
              <a:t>Sediments with high TOC form under anoxic basin conditions </a:t>
            </a:r>
            <a:r>
              <a:rPr lang="en-US" sz="2000" dirty="0" err="1" smtClean="0">
                <a:latin typeface="Arial"/>
                <a:cs typeface="Arial"/>
              </a:rPr>
              <a:t>Th</a:t>
            </a:r>
            <a:r>
              <a:rPr lang="en-US" sz="2000" dirty="0" smtClean="0">
                <a:latin typeface="Arial"/>
                <a:cs typeface="Arial"/>
              </a:rPr>
              <a:t>/U ratios could be applied to mapping source rock.</a:t>
            </a:r>
          </a:p>
          <a:p>
            <a:endParaRPr lang="en-US" sz="2000" dirty="0">
              <a:latin typeface="Arial"/>
              <a:cs typeface="Arial"/>
            </a:endParaRPr>
          </a:p>
        </p:txBody>
      </p:sp>
      <p:sp>
        <p:nvSpPr>
          <p:cNvPr id="6" name="Rectangle 5"/>
          <p:cNvSpPr/>
          <p:nvPr/>
        </p:nvSpPr>
        <p:spPr>
          <a:xfrm>
            <a:off x="5089071" y="3728356"/>
            <a:ext cx="3864429" cy="1923143"/>
          </a:xfrm>
          <a:prstGeom prst="rect">
            <a:avLst/>
          </a:prstGeom>
          <a:solidFill>
            <a:schemeClr val="accent1">
              <a:lumMod val="60000"/>
              <a:lumOff val="4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610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Industry Applications</a:t>
            </a:r>
            <a:endParaRPr lang="en-US" dirty="0">
              <a:latin typeface="Arial"/>
              <a:cs typeface="Arial"/>
            </a:endParaRPr>
          </a:p>
        </p:txBody>
      </p:sp>
      <p:sp>
        <p:nvSpPr>
          <p:cNvPr id="3" name="Rectangle 2"/>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241300" y="1807827"/>
            <a:ext cx="4254500" cy="4623816"/>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2000" dirty="0" smtClean="0">
                <a:latin typeface="Arial"/>
                <a:cs typeface="Arial"/>
              </a:rPr>
              <a:t>Manipulation of spectral gamma-ray data can allow for larger-scale correlation. </a:t>
            </a:r>
          </a:p>
          <a:p>
            <a:endParaRPr lang="en-US" sz="2000" dirty="0">
              <a:latin typeface="Arial"/>
              <a:cs typeface="Arial"/>
            </a:endParaRPr>
          </a:p>
          <a:p>
            <a:r>
              <a:rPr lang="en-US" sz="2000" dirty="0" smtClean="0">
                <a:latin typeface="Arial"/>
                <a:cs typeface="Arial"/>
              </a:rPr>
              <a:t>Sediments with high TOC form under anoxic basin conditions </a:t>
            </a:r>
            <a:r>
              <a:rPr lang="en-US" sz="2000" dirty="0" err="1" smtClean="0">
                <a:latin typeface="Arial"/>
                <a:cs typeface="Arial"/>
              </a:rPr>
              <a:t>Th</a:t>
            </a:r>
            <a:r>
              <a:rPr lang="en-US" sz="2000" dirty="0" smtClean="0">
                <a:latin typeface="Arial"/>
                <a:cs typeface="Arial"/>
              </a:rPr>
              <a:t>/U ratios could be applied to mapping source rock.</a:t>
            </a:r>
          </a:p>
          <a:p>
            <a:endParaRPr lang="en-US" sz="2000" dirty="0">
              <a:latin typeface="Arial"/>
              <a:cs typeface="Arial"/>
            </a:endParaRPr>
          </a:p>
          <a:p>
            <a:r>
              <a:rPr lang="en-US" sz="2000" dirty="0" smtClean="0">
                <a:latin typeface="Arial"/>
                <a:cs typeface="Arial"/>
              </a:rPr>
              <a:t>Unique spectral log character can be used for correlation</a:t>
            </a:r>
          </a:p>
          <a:p>
            <a:pPr lvl="1"/>
            <a:r>
              <a:rPr lang="en-US" sz="1600" dirty="0" err="1" smtClean="0">
                <a:latin typeface="Arial"/>
                <a:cs typeface="Arial"/>
              </a:rPr>
              <a:t>Devilwater</a:t>
            </a:r>
            <a:r>
              <a:rPr lang="en-US" sz="1600" dirty="0" smtClean="0">
                <a:latin typeface="Arial"/>
                <a:cs typeface="Arial"/>
              </a:rPr>
              <a:t> Shale </a:t>
            </a:r>
          </a:p>
          <a:p>
            <a:endParaRPr lang="en-US" dirty="0"/>
          </a:p>
        </p:txBody>
      </p:sp>
      <p:pic>
        <p:nvPicPr>
          <p:cNvPr id="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3467" y="1622258"/>
            <a:ext cx="4712774" cy="51730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495800" y="5805661"/>
            <a:ext cx="3272718" cy="625982"/>
          </a:xfrm>
          <a:prstGeom prst="rect">
            <a:avLst/>
          </a:prstGeom>
          <a:noFill/>
          <a:ln w="38100" cmpd="sng"/>
          <a:effectLst>
            <a:outerShdw blurRad="39000" dist="25400" dir="5400000" rotWithShape="0">
              <a:schemeClr val="accent1">
                <a:lumMod val="60000"/>
                <a:lumOff val="40000"/>
                <a:alpha val="38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95284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di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 y="0"/>
            <a:ext cx="10302838" cy="7099300"/>
          </a:xfrm>
          <a:prstGeom prst="rect">
            <a:avLst/>
          </a:prstGeom>
        </p:spPr>
      </p:pic>
      <p:sp>
        <p:nvSpPr>
          <p:cNvPr id="3" name="TextBox 2"/>
          <p:cNvSpPr txBox="1"/>
          <p:nvPr/>
        </p:nvSpPr>
        <p:spPr>
          <a:xfrm>
            <a:off x="308429" y="582359"/>
            <a:ext cx="4699000" cy="830997"/>
          </a:xfrm>
          <a:prstGeom prst="rect">
            <a:avLst/>
          </a:prstGeom>
          <a:noFill/>
        </p:spPr>
        <p:txBody>
          <a:bodyPr wrap="square" rtlCol="0">
            <a:spAutoFit/>
          </a:bodyPr>
          <a:lstStyle/>
          <a:p>
            <a:r>
              <a:rPr lang="en-US" sz="4800" b="1" dirty="0" smtClean="0">
                <a:effectLst>
                  <a:outerShdw blurRad="50800" dist="38100" dir="8100000" algn="tl" rotWithShape="0">
                    <a:srgbClr val="000000">
                      <a:alpha val="43000"/>
                    </a:srgbClr>
                  </a:outerShdw>
                </a:effectLst>
                <a:latin typeface="Arial"/>
                <a:cs typeface="Arial"/>
              </a:rPr>
              <a:t>THANK YOU!!!!</a:t>
            </a:r>
            <a:endParaRPr lang="en-US" sz="4800" b="1" dirty="0">
              <a:effectLst>
                <a:outerShdw blurRad="50800" dist="38100" dir="8100000" algn="tl" rotWithShape="0">
                  <a:srgbClr val="000000">
                    <a:alpha val="43000"/>
                  </a:srgbClr>
                </a:outerShdw>
              </a:effectLst>
              <a:latin typeface="Arial"/>
              <a:cs typeface="Arial"/>
            </a:endParaRPr>
          </a:p>
        </p:txBody>
      </p:sp>
    </p:spTree>
    <p:extLst>
      <p:ext uri="{BB962C8B-B14F-4D97-AF65-F5344CB8AC3E}">
        <p14:creationId xmlns:p14="http://schemas.microsoft.com/office/powerpoint/2010/main" val="113107784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5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657928" y="5193437"/>
            <a:ext cx="5137917" cy="830997"/>
          </a:xfrm>
          <a:prstGeom prst="rect">
            <a:avLst/>
          </a:prstGeom>
          <a:noFill/>
        </p:spPr>
        <p:txBody>
          <a:bodyPr wrap="square" rtlCol="0">
            <a:spAutoFit/>
          </a:bodyPr>
          <a:lstStyle/>
          <a:p>
            <a:r>
              <a:rPr lang="en-US" sz="4800" b="1" dirty="0" smtClean="0">
                <a:effectLst>
                  <a:outerShdw blurRad="50800" dist="38100" dir="8100000" algn="tl" rotWithShape="0">
                    <a:srgbClr val="000000">
                      <a:alpha val="43000"/>
                    </a:srgbClr>
                  </a:outerShdw>
                </a:effectLst>
                <a:latin typeface="Arial"/>
                <a:cs typeface="Arial"/>
              </a:rPr>
              <a:t>QUESTIONS???</a:t>
            </a:r>
            <a:endParaRPr lang="en-US" sz="4800" b="1" dirty="0">
              <a:effectLst>
                <a:outerShdw blurRad="50800" dist="38100" dir="8100000" algn="tl" rotWithShape="0">
                  <a:srgbClr val="000000">
                    <a:alpha val="43000"/>
                  </a:srgbClr>
                </a:outerShdw>
              </a:effectLst>
              <a:latin typeface="Arial"/>
              <a:cs typeface="Arial"/>
            </a:endParaRPr>
          </a:p>
        </p:txBody>
      </p:sp>
    </p:spTree>
    <p:extLst>
      <p:ext uri="{BB962C8B-B14F-4D97-AF65-F5344CB8AC3E}">
        <p14:creationId xmlns:p14="http://schemas.microsoft.com/office/powerpoint/2010/main" val="19716868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41300" y="2578100"/>
            <a:ext cx="4319868" cy="3263900"/>
          </a:xfrm>
          <a:prstGeom prst="rect">
            <a:avLst/>
          </a:prstGeom>
        </p:spPr>
      </p:pic>
      <p:sp>
        <p:nvSpPr>
          <p:cNvPr id="5" name="TextBox 4"/>
          <p:cNvSpPr txBox="1"/>
          <p:nvPr/>
        </p:nvSpPr>
        <p:spPr>
          <a:xfrm>
            <a:off x="9203" y="6453825"/>
            <a:ext cx="4813300" cy="276999"/>
          </a:xfrm>
          <a:prstGeom prst="rect">
            <a:avLst/>
          </a:prstGeom>
          <a:noFill/>
        </p:spPr>
        <p:txBody>
          <a:bodyPr wrap="square" rtlCol="0">
            <a:spAutoFit/>
          </a:bodyPr>
          <a:lstStyle/>
          <a:p>
            <a:r>
              <a:rPr lang="en-US" sz="1200" dirty="0" smtClean="0">
                <a:latin typeface="Arial"/>
                <a:cs typeface="Arial"/>
              </a:rPr>
              <a:t>From </a:t>
            </a:r>
            <a:r>
              <a:rPr lang="en-US" sz="1200" dirty="0" err="1" smtClean="0">
                <a:latin typeface="Arial"/>
                <a:cs typeface="Arial"/>
              </a:rPr>
              <a:t>Scheirer</a:t>
            </a:r>
            <a:r>
              <a:rPr lang="en-US" sz="1200" dirty="0" smtClean="0">
                <a:latin typeface="Arial"/>
                <a:cs typeface="Arial"/>
              </a:rPr>
              <a:t> and </a:t>
            </a:r>
            <a:r>
              <a:rPr lang="en-US" sz="1200" dirty="0" err="1" smtClean="0">
                <a:latin typeface="Arial"/>
                <a:cs typeface="Arial"/>
              </a:rPr>
              <a:t>Magoon</a:t>
            </a:r>
            <a:r>
              <a:rPr lang="en-US" sz="1200" dirty="0" smtClean="0">
                <a:latin typeface="Arial"/>
                <a:cs typeface="Arial"/>
              </a:rPr>
              <a:t> (2007); </a:t>
            </a:r>
            <a:r>
              <a:rPr lang="en-US" sz="1200" dirty="0" err="1" smtClean="0">
                <a:latin typeface="Arial"/>
                <a:cs typeface="Arial"/>
              </a:rPr>
              <a:t>Scheirer</a:t>
            </a:r>
            <a:r>
              <a:rPr lang="en-US" sz="1200" dirty="0" smtClean="0">
                <a:latin typeface="Arial"/>
                <a:cs typeface="Arial"/>
              </a:rPr>
              <a:t> (2013) </a:t>
            </a:r>
            <a:endParaRPr lang="en-US" sz="1200" dirty="0">
              <a:latin typeface="Arial"/>
              <a:cs typeface="Arial"/>
            </a:endParaRPr>
          </a:p>
        </p:txBody>
      </p:sp>
      <p:sp>
        <p:nvSpPr>
          <p:cNvPr id="6" name="Rectangle 5"/>
          <p:cNvSpPr/>
          <p:nvPr/>
        </p:nvSpPr>
        <p:spPr>
          <a:xfrm>
            <a:off x="1549400" y="2641600"/>
            <a:ext cx="2973668" cy="3439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498600" y="2685126"/>
            <a:ext cx="787400" cy="338554"/>
          </a:xfrm>
          <a:prstGeom prst="rect">
            <a:avLst/>
          </a:prstGeom>
          <a:noFill/>
        </p:spPr>
        <p:txBody>
          <a:bodyPr wrap="square" rtlCol="0">
            <a:spAutoFit/>
          </a:bodyPr>
          <a:lstStyle/>
          <a:p>
            <a:r>
              <a:rPr lang="en-US" sz="1600" dirty="0" smtClean="0">
                <a:latin typeface="Arial"/>
                <a:cs typeface="Arial"/>
              </a:rPr>
              <a:t>West</a:t>
            </a:r>
            <a:endParaRPr lang="en-US" sz="1600" dirty="0">
              <a:latin typeface="Arial"/>
              <a:cs typeface="Arial"/>
            </a:endParaRPr>
          </a:p>
        </p:txBody>
      </p:sp>
      <p:sp>
        <p:nvSpPr>
          <p:cNvPr id="8" name="TextBox 7"/>
          <p:cNvSpPr txBox="1"/>
          <p:nvPr/>
        </p:nvSpPr>
        <p:spPr>
          <a:xfrm>
            <a:off x="3951568" y="2685126"/>
            <a:ext cx="673100" cy="338554"/>
          </a:xfrm>
          <a:prstGeom prst="rect">
            <a:avLst/>
          </a:prstGeom>
          <a:noFill/>
        </p:spPr>
        <p:txBody>
          <a:bodyPr wrap="square" rtlCol="0">
            <a:spAutoFit/>
          </a:bodyPr>
          <a:lstStyle/>
          <a:p>
            <a:r>
              <a:rPr lang="en-US" sz="1600" dirty="0" smtClean="0">
                <a:latin typeface="Arial"/>
                <a:cs typeface="Arial"/>
              </a:rPr>
              <a:t>East</a:t>
            </a:r>
            <a:endParaRPr lang="en-US" sz="1600" dirty="0">
              <a:latin typeface="Arial"/>
              <a:cs typeface="Arial"/>
            </a:endParaRPr>
          </a:p>
        </p:txBody>
      </p:sp>
      <p:sp>
        <p:nvSpPr>
          <p:cNvPr id="9" name="TextBox 8"/>
          <p:cNvSpPr txBox="1"/>
          <p:nvPr/>
        </p:nvSpPr>
        <p:spPr>
          <a:xfrm>
            <a:off x="482600" y="2031951"/>
            <a:ext cx="4572000" cy="400110"/>
          </a:xfrm>
          <a:prstGeom prst="rect">
            <a:avLst/>
          </a:prstGeom>
          <a:noFill/>
        </p:spPr>
        <p:txBody>
          <a:bodyPr wrap="square" rtlCol="0">
            <a:spAutoFit/>
          </a:bodyPr>
          <a:lstStyle/>
          <a:p>
            <a:r>
              <a:rPr lang="en-US" sz="2000" dirty="0" smtClean="0">
                <a:latin typeface="Arial"/>
                <a:cs typeface="Arial"/>
              </a:rPr>
              <a:t>Southern SJ Basin Stratigraphy</a:t>
            </a:r>
          </a:p>
        </p:txBody>
      </p:sp>
      <p:sp>
        <p:nvSpPr>
          <p:cNvPr id="11" name="Rectangle 10"/>
          <p:cNvSpPr/>
          <p:nvPr/>
        </p:nvSpPr>
        <p:spPr>
          <a:xfrm>
            <a:off x="5410200" y="6329354"/>
            <a:ext cx="2973668" cy="3439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391805" y="6209167"/>
            <a:ext cx="1563838" cy="338554"/>
          </a:xfrm>
          <a:prstGeom prst="rect">
            <a:avLst/>
          </a:prstGeom>
          <a:noFill/>
        </p:spPr>
        <p:txBody>
          <a:bodyPr wrap="square" rtlCol="0">
            <a:spAutoFit/>
          </a:bodyPr>
          <a:lstStyle/>
          <a:p>
            <a:r>
              <a:rPr lang="en-US" sz="1600" dirty="0" smtClean="0">
                <a:latin typeface="Arial"/>
                <a:cs typeface="Arial"/>
              </a:rPr>
              <a:t>Thickness </a:t>
            </a:r>
            <a:r>
              <a:rPr lang="en-US" sz="1600" dirty="0">
                <a:latin typeface="Arial"/>
                <a:cs typeface="Arial"/>
              </a:rPr>
              <a:t>(</a:t>
            </a:r>
            <a:r>
              <a:rPr lang="en-US" sz="1600" dirty="0" err="1" smtClean="0">
                <a:latin typeface="Arial"/>
                <a:cs typeface="Arial"/>
              </a:rPr>
              <a:t>ft</a:t>
            </a:r>
            <a:r>
              <a:rPr lang="en-US" sz="1600" dirty="0" smtClean="0">
                <a:latin typeface="Arial"/>
                <a:cs typeface="Arial"/>
              </a:rPr>
              <a:t>)</a:t>
            </a:r>
            <a:endParaRPr lang="en-US" sz="1600" dirty="0">
              <a:latin typeface="Arial"/>
              <a:cs typeface="Arial"/>
            </a:endParaRPr>
          </a:p>
        </p:txBody>
      </p:sp>
      <p:sp>
        <p:nvSpPr>
          <p:cNvPr id="13" name="Rectangle 12"/>
          <p:cNvSpPr/>
          <p:nvPr/>
        </p:nvSpPr>
        <p:spPr>
          <a:xfrm>
            <a:off x="0" y="0"/>
            <a:ext cx="4523068" cy="14732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Montere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3739" y="335542"/>
            <a:ext cx="5072677" cy="6093593"/>
          </a:xfrm>
          <a:prstGeom prst="rect">
            <a:avLst/>
          </a:prstGeom>
        </p:spPr>
      </p:pic>
      <p:sp>
        <p:nvSpPr>
          <p:cNvPr id="14" name="Title 1"/>
          <p:cNvSpPr txBox="1">
            <a:spLocks/>
          </p:cNvSpPr>
          <p:nvPr/>
        </p:nvSpPr>
        <p:spPr>
          <a:xfrm>
            <a:off x="509868" y="298455"/>
            <a:ext cx="3782732" cy="1251062"/>
          </a:xfrm>
          <a:prstGeom prst="rect">
            <a:avLst/>
          </a:prstGeom>
        </p:spPr>
        <p:txBody>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dirty="0" smtClean="0">
                <a:latin typeface="Arial"/>
                <a:cs typeface="Arial"/>
              </a:rPr>
              <a:t>Stratigraphy</a:t>
            </a:r>
            <a:endParaRPr lang="en-US" dirty="0">
              <a:latin typeface="Arial"/>
              <a:cs typeface="Arial"/>
            </a:endParaRPr>
          </a:p>
        </p:txBody>
      </p:sp>
      <p:sp>
        <p:nvSpPr>
          <p:cNvPr id="10" name="TextBox 9"/>
          <p:cNvSpPr txBox="1"/>
          <p:nvPr/>
        </p:nvSpPr>
        <p:spPr>
          <a:xfrm>
            <a:off x="5754727" y="306437"/>
            <a:ext cx="2763086" cy="707886"/>
          </a:xfrm>
          <a:prstGeom prst="rect">
            <a:avLst/>
          </a:prstGeom>
          <a:noFill/>
        </p:spPr>
        <p:txBody>
          <a:bodyPr wrap="square" rtlCol="0">
            <a:spAutoFit/>
          </a:bodyPr>
          <a:lstStyle/>
          <a:p>
            <a:r>
              <a:rPr lang="en-US" sz="2000" dirty="0" err="1" smtClean="0">
                <a:latin typeface="Arial"/>
                <a:cs typeface="Arial"/>
              </a:rPr>
              <a:t>Isopach</a:t>
            </a:r>
            <a:r>
              <a:rPr lang="en-US" sz="2000" dirty="0" smtClean="0">
                <a:latin typeface="Arial"/>
                <a:cs typeface="Arial"/>
              </a:rPr>
              <a:t> Map of the Monterey Formation</a:t>
            </a:r>
            <a:endParaRPr lang="en-US" sz="2000" dirty="0">
              <a:latin typeface="Arial"/>
              <a:cs typeface="Arial"/>
            </a:endParaRPr>
          </a:p>
        </p:txBody>
      </p:sp>
      <p:sp>
        <p:nvSpPr>
          <p:cNvPr id="16" name="Rectangle 15"/>
          <p:cNvSpPr/>
          <p:nvPr/>
        </p:nvSpPr>
        <p:spPr>
          <a:xfrm>
            <a:off x="6074682" y="6059055"/>
            <a:ext cx="2130878" cy="163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41300" y="4159431"/>
            <a:ext cx="2777175" cy="1518376"/>
          </a:xfrm>
          <a:prstGeom prst="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067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Geologic Map</a:t>
            </a:r>
            <a:endParaRPr lang="en-US" dirty="0">
              <a:latin typeface="Arial"/>
              <a:cs typeface="Arial"/>
            </a:endParaRPr>
          </a:p>
        </p:txBody>
      </p:sp>
      <p:sp>
        <p:nvSpPr>
          <p:cNvPr id="3" name="Rectangle 2"/>
          <p:cNvSpPr/>
          <p:nvPr/>
        </p:nvSpPr>
        <p:spPr>
          <a:xfrm>
            <a:off x="241300" y="5805661"/>
            <a:ext cx="8712200" cy="10523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12" descr="Macintosh HD:Users:anniegmo:Desktop:Thesis :Figures:Figures:Main Figures:Intro figures:Structure Map:Structure 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19682" y="419821"/>
            <a:ext cx="5486474" cy="79647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649357"/>
            <a:ext cx="8496300" cy="4960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355" y="6599354"/>
            <a:ext cx="4813300" cy="276999"/>
          </a:xfrm>
          <a:prstGeom prst="rect">
            <a:avLst/>
          </a:prstGeom>
          <a:noFill/>
        </p:spPr>
        <p:txBody>
          <a:bodyPr wrap="square" rtlCol="0">
            <a:spAutoFit/>
          </a:bodyPr>
          <a:lstStyle/>
          <a:p>
            <a:r>
              <a:rPr lang="en-US" sz="1200" dirty="0" smtClean="0">
                <a:latin typeface="Arial"/>
                <a:cs typeface="Arial"/>
              </a:rPr>
              <a:t>Dibblee,1973; modified with color in 2006 </a:t>
            </a:r>
            <a:endParaRPr lang="en-US" sz="1200" dirty="0">
              <a:latin typeface="Arial"/>
              <a:cs typeface="Arial"/>
            </a:endParaRPr>
          </a:p>
        </p:txBody>
      </p:sp>
    </p:spTree>
    <p:extLst>
      <p:ext uri="{BB962C8B-B14F-4D97-AF65-F5344CB8AC3E}">
        <p14:creationId xmlns:p14="http://schemas.microsoft.com/office/powerpoint/2010/main" val="15246480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Background</a:t>
            </a:r>
            <a:endParaRPr lang="en-US" dirty="0">
              <a:latin typeface="Arial"/>
              <a:cs typeface="Arial"/>
            </a:endParaRPr>
          </a:p>
        </p:txBody>
      </p:sp>
      <p:sp>
        <p:nvSpPr>
          <p:cNvPr id="3" name="Content Placeholder 2"/>
          <p:cNvSpPr>
            <a:spLocks noGrp="1"/>
          </p:cNvSpPr>
          <p:nvPr>
            <p:ph idx="1"/>
          </p:nvPr>
        </p:nvSpPr>
        <p:spPr/>
        <p:txBody>
          <a:bodyPr>
            <a:normAutofit/>
          </a:bodyPr>
          <a:lstStyle/>
          <a:p>
            <a:r>
              <a:rPr lang="en-US" sz="2800" dirty="0" smtClean="0">
                <a:latin typeface="Arial"/>
                <a:cs typeface="Arial"/>
              </a:rPr>
              <a:t>Type section of the Monterey in the SJ basin</a:t>
            </a:r>
          </a:p>
          <a:p>
            <a:pPr lvl="1"/>
            <a:r>
              <a:rPr lang="en-US" sz="2400" dirty="0" smtClean="0">
                <a:latin typeface="Arial"/>
                <a:cs typeface="Arial"/>
              </a:rPr>
              <a:t>&gt; 6000 </a:t>
            </a:r>
            <a:r>
              <a:rPr lang="en-US" sz="2400" dirty="0" err="1" smtClean="0">
                <a:latin typeface="Arial"/>
                <a:cs typeface="Arial"/>
              </a:rPr>
              <a:t>ft</a:t>
            </a:r>
            <a:endParaRPr lang="en-US" sz="2400" dirty="0" smtClean="0">
              <a:latin typeface="Arial"/>
              <a:cs typeface="Arial"/>
            </a:endParaRPr>
          </a:p>
          <a:p>
            <a:pPr marL="118872" indent="0">
              <a:buNone/>
            </a:pPr>
            <a:endParaRPr lang="en-US" sz="2800" dirty="0" smtClean="0">
              <a:latin typeface="Arial"/>
              <a:cs typeface="Arial"/>
            </a:endParaRPr>
          </a:p>
          <a:p>
            <a:endParaRPr lang="en-US" sz="2800" dirty="0" smtClean="0">
              <a:latin typeface="Arial"/>
              <a:cs typeface="Arial"/>
            </a:endParaRPr>
          </a:p>
          <a:p>
            <a:endParaRPr lang="en-US" sz="2800" dirty="0" smtClean="0">
              <a:latin typeface="Arial"/>
              <a:cs typeface="Arial"/>
            </a:endParaRPr>
          </a:p>
        </p:txBody>
      </p:sp>
    </p:spTree>
    <p:extLst>
      <p:ext uri="{BB962C8B-B14F-4D97-AF65-F5344CB8AC3E}">
        <p14:creationId xmlns:p14="http://schemas.microsoft.com/office/powerpoint/2010/main" val="12482206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Background</a:t>
            </a:r>
            <a:endParaRPr lang="en-US" dirty="0">
              <a:latin typeface="Arial"/>
              <a:cs typeface="Arial"/>
            </a:endParaRPr>
          </a:p>
        </p:txBody>
      </p:sp>
      <p:sp>
        <p:nvSpPr>
          <p:cNvPr id="3" name="Content Placeholder 2"/>
          <p:cNvSpPr>
            <a:spLocks noGrp="1"/>
          </p:cNvSpPr>
          <p:nvPr>
            <p:ph idx="1"/>
          </p:nvPr>
        </p:nvSpPr>
        <p:spPr/>
        <p:txBody>
          <a:bodyPr>
            <a:normAutofit/>
          </a:bodyPr>
          <a:lstStyle/>
          <a:p>
            <a:r>
              <a:rPr lang="en-US" sz="2800" dirty="0" smtClean="0">
                <a:latin typeface="Arial"/>
                <a:cs typeface="Arial"/>
              </a:rPr>
              <a:t>Type section of the Monterey in the SJ basin</a:t>
            </a:r>
          </a:p>
          <a:p>
            <a:pPr lvl="1"/>
            <a:r>
              <a:rPr lang="en-US" sz="2400" dirty="0">
                <a:latin typeface="Arial"/>
                <a:cs typeface="Arial"/>
              </a:rPr>
              <a:t>&gt; 6000 </a:t>
            </a:r>
            <a:r>
              <a:rPr lang="en-US" sz="2400" dirty="0" err="1" smtClean="0">
                <a:latin typeface="Arial"/>
                <a:cs typeface="Arial"/>
              </a:rPr>
              <a:t>ft</a:t>
            </a:r>
            <a:endParaRPr lang="en-US" sz="2400" dirty="0" smtClean="0">
              <a:latin typeface="Arial"/>
              <a:cs typeface="Arial"/>
            </a:endParaRPr>
          </a:p>
          <a:p>
            <a:r>
              <a:rPr lang="en-US" sz="2800" dirty="0" smtClean="0">
                <a:latin typeface="Arial"/>
                <a:cs typeface="Arial"/>
              </a:rPr>
              <a:t>Lack of detailed </a:t>
            </a:r>
            <a:r>
              <a:rPr lang="en-US" sz="2800" dirty="0" err="1" smtClean="0">
                <a:latin typeface="Arial"/>
                <a:cs typeface="Arial"/>
              </a:rPr>
              <a:t>lithostratigraphy</a:t>
            </a:r>
            <a:r>
              <a:rPr lang="en-US" sz="2800" dirty="0" smtClean="0">
                <a:latin typeface="Arial"/>
                <a:cs typeface="Arial"/>
              </a:rPr>
              <a:t> in published literature </a:t>
            </a:r>
          </a:p>
          <a:p>
            <a:endParaRPr lang="en-US" sz="2800" dirty="0" smtClean="0">
              <a:latin typeface="Arial"/>
              <a:cs typeface="Arial"/>
            </a:endParaRPr>
          </a:p>
          <a:p>
            <a:endParaRPr lang="en-US" sz="2800" dirty="0" smtClean="0">
              <a:latin typeface="Arial"/>
              <a:cs typeface="Arial"/>
            </a:endParaRPr>
          </a:p>
          <a:p>
            <a:endParaRPr lang="en-US" sz="2800" dirty="0" smtClean="0">
              <a:latin typeface="Arial"/>
              <a:cs typeface="Arial"/>
            </a:endParaRPr>
          </a:p>
        </p:txBody>
      </p:sp>
    </p:spTree>
    <p:extLst>
      <p:ext uri="{BB962C8B-B14F-4D97-AF65-F5344CB8AC3E}">
        <p14:creationId xmlns:p14="http://schemas.microsoft.com/office/powerpoint/2010/main" val="274491433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Module.thmx</Template>
  <TotalTime>35514</TotalTime>
  <Words>4439</Words>
  <Application>Microsoft Macintosh PowerPoint</Application>
  <PresentationFormat>On-screen Show (4:3)</PresentationFormat>
  <Paragraphs>441</Paragraphs>
  <Slides>55</Slides>
  <Notes>52</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Module</vt:lpstr>
      <vt:lpstr>PowerPoint Presentation</vt:lpstr>
      <vt:lpstr>About me</vt:lpstr>
      <vt:lpstr>PowerPoint Presentation</vt:lpstr>
      <vt:lpstr>PowerPoint Presentation</vt:lpstr>
      <vt:lpstr>PowerPoint Presentation</vt:lpstr>
      <vt:lpstr>PowerPoint Presentation</vt:lpstr>
      <vt:lpstr>Geologic Map</vt:lpstr>
      <vt:lpstr>Background</vt:lpstr>
      <vt:lpstr>Background</vt:lpstr>
      <vt:lpstr>Background</vt:lpstr>
      <vt:lpstr>Background</vt:lpstr>
      <vt:lpstr>Study Objectives</vt:lpstr>
      <vt:lpstr>Data Acquisition</vt:lpstr>
      <vt:lpstr>Data Acquisition</vt:lpstr>
      <vt:lpstr>Data Acquisition</vt:lpstr>
      <vt:lpstr>Data Acquisition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Subsurface Correlation </vt:lpstr>
      <vt:lpstr>PowerPoint Presentation</vt:lpstr>
      <vt:lpstr>Subsurface Correlation </vt:lpstr>
      <vt:lpstr>Subsurface Correlation</vt:lpstr>
      <vt:lpstr>Subsurface Correlation</vt:lpstr>
      <vt:lpstr>Biostratigraphy</vt:lpstr>
      <vt:lpstr>Biostratigraphy</vt:lpstr>
      <vt:lpstr>Magnetostratigraphy</vt:lpstr>
      <vt:lpstr>Magnetostratigraphy</vt:lpstr>
      <vt:lpstr>PowerPoint Presentation</vt:lpstr>
      <vt:lpstr>Sediment Accumulation Rates</vt:lpstr>
      <vt:lpstr>PowerPoint Presentation</vt:lpstr>
      <vt:lpstr>Why condensed sedimentation? </vt:lpstr>
      <vt:lpstr>PowerPoint Presentation</vt:lpstr>
      <vt:lpstr>Why large influx in sedimentation rate?</vt:lpstr>
      <vt:lpstr>Interpreting paleobasin conditions and lithology from Th/U ratios and CGR</vt:lpstr>
      <vt:lpstr>Th/U Ratios</vt:lpstr>
      <vt:lpstr>Paleobasin Model</vt:lpstr>
      <vt:lpstr>PowerPoint Presentation</vt:lpstr>
      <vt:lpstr>How do linear sedimentation rates compare to other California Neogene basins? </vt:lpstr>
      <vt:lpstr>PowerPoint Presentation</vt:lpstr>
      <vt:lpstr>Basin Comparison </vt:lpstr>
      <vt:lpstr>Conclusions</vt:lpstr>
      <vt:lpstr>Conclusions</vt:lpstr>
      <vt:lpstr>Conclusions </vt:lpstr>
      <vt:lpstr>Conclusions </vt:lpstr>
      <vt:lpstr>Industry Applications</vt:lpstr>
      <vt:lpstr>Industry Applications</vt:lpstr>
      <vt:lpstr>PowerPoint Presentation</vt:lpstr>
      <vt:lpstr>PowerPoint Presentation</vt:lpstr>
    </vt:vector>
  </TitlesOfParts>
  <Company>CSULB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Annie Mosher</dc:creator>
  <cp:lastModifiedBy>Richard Behl</cp:lastModifiedBy>
  <cp:revision>279</cp:revision>
  <cp:lastPrinted>2013-10-13T17:24:21Z</cp:lastPrinted>
  <dcterms:created xsi:type="dcterms:W3CDTF">2012-09-12T16:45:35Z</dcterms:created>
  <dcterms:modified xsi:type="dcterms:W3CDTF">2013-11-03T19:42:32Z</dcterms:modified>
</cp:coreProperties>
</file>