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1"/>
  </p:notesMasterIdLst>
  <p:sldIdLst>
    <p:sldId id="896" r:id="rId2"/>
    <p:sldId id="925" r:id="rId3"/>
    <p:sldId id="917" r:id="rId4"/>
    <p:sldId id="918" r:id="rId5"/>
    <p:sldId id="897" r:id="rId6"/>
    <p:sldId id="923" r:id="rId7"/>
    <p:sldId id="898" r:id="rId8"/>
    <p:sldId id="903" r:id="rId9"/>
    <p:sldId id="899" r:id="rId10"/>
    <p:sldId id="910" r:id="rId11"/>
    <p:sldId id="919" r:id="rId12"/>
    <p:sldId id="916" r:id="rId13"/>
    <p:sldId id="905" r:id="rId14"/>
    <p:sldId id="901" r:id="rId15"/>
    <p:sldId id="900" r:id="rId16"/>
    <p:sldId id="914" r:id="rId17"/>
    <p:sldId id="922" r:id="rId18"/>
    <p:sldId id="909" r:id="rId19"/>
    <p:sldId id="924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3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C6136"/>
    <a:srgbClr val="A600FF"/>
    <a:srgbClr val="19A1FF"/>
    <a:srgbClr val="EE5100"/>
    <a:srgbClr val="00D4FD"/>
    <a:srgbClr val="02020A"/>
    <a:srgbClr val="7F7F7F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2" autoAdjust="0"/>
    <p:restoredTop sz="97869" autoAdjust="0"/>
  </p:normalViewPr>
  <p:slideViewPr>
    <p:cSldViewPr snapToGrid="0">
      <p:cViewPr>
        <p:scale>
          <a:sx n="66" d="100"/>
          <a:sy n="66" d="100"/>
        </p:scale>
        <p:origin x="-3376" y="-2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3" d="100"/>
        <a:sy n="7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5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5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5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31F3EE56-510F-B148-87D7-697EA67DF9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28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3EE56-510F-B148-87D7-697EA67DF9B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40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3EE56-510F-B148-87D7-697EA67DF9B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D567E1D-F80F-444C-8552-29DE1264F8A0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50" name="Rectangle 34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143000" y="469900"/>
            <a:ext cx="7772400" cy="2959100"/>
          </a:xfrm>
        </p:spPr>
        <p:txBody>
          <a:bodyPr/>
          <a:lstStyle>
            <a:lvl1pPr algn="ctr">
              <a:defRPr sz="3600" baseline="0"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dirty="0" smtClean="0"/>
              <a:t>Characterizing the Mechanical Stratigraphy of the Monterey Formation and its Relationship to Sedimentary Cycles at Montana de Oro, California</a:t>
            </a:r>
          </a:p>
        </p:txBody>
      </p:sp>
      <p:sp>
        <p:nvSpPr>
          <p:cNvPr id="598051" name="Rectangle 35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828800" y="3886200"/>
            <a:ext cx="6400800" cy="22098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dirty="0" smtClean="0"/>
              <a:t>Thesis by Heather Strickland</a:t>
            </a:r>
          </a:p>
          <a:p>
            <a:pPr lvl="0"/>
            <a:r>
              <a:rPr lang="en-US" noProof="0" dirty="0" smtClean="0"/>
              <a:t>Committee Chair: Prof. Richard </a:t>
            </a:r>
            <a:r>
              <a:rPr lang="en-US" noProof="0" dirty="0" err="1" smtClean="0"/>
              <a:t>Behl</a:t>
            </a:r>
            <a:endParaRPr lang="en-US" noProof="0" dirty="0" smtClean="0"/>
          </a:p>
          <a:p>
            <a:pPr lvl="0"/>
            <a:r>
              <a:rPr lang="en-US" noProof="0" dirty="0" smtClean="0"/>
              <a:t>Committee Members: Dr. Michael Gross, Shell E &amp; P,</a:t>
            </a:r>
          </a:p>
          <a:p>
            <a:pPr lvl="0"/>
            <a:r>
              <a:rPr lang="en-US" noProof="0" dirty="0" smtClean="0"/>
              <a:t>Prof. Tom </a:t>
            </a:r>
            <a:r>
              <a:rPr lang="en-US" noProof="0" dirty="0" err="1" smtClean="0"/>
              <a:t>Kelty</a:t>
            </a:r>
            <a:r>
              <a:rPr lang="en-US" noProof="0" dirty="0" smtClean="0"/>
              <a:t>, CSULB</a:t>
            </a:r>
          </a:p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008732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84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8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9357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157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1143000" y="469900"/>
            <a:ext cx="7772400" cy="2959100"/>
          </a:xfrm>
        </p:spPr>
        <p:txBody>
          <a:bodyPr/>
          <a:lstStyle>
            <a:lvl1pPr algn="ctr">
              <a:defRPr sz="3600" baseline="0"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dirty="0" smtClean="0"/>
              <a:t>Characterizing the Mechanical Stratigraphy of the Monterey Formation and its Relationship to Sedimentary Cycles at Montana de Oro, California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828800" y="3886200"/>
            <a:ext cx="6400800" cy="22098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 sz="2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dirty="0" smtClean="0"/>
              <a:t>Thesis by Heather Strickland</a:t>
            </a:r>
          </a:p>
          <a:p>
            <a:pPr lvl="0"/>
            <a:r>
              <a:rPr lang="en-US" noProof="0" dirty="0" smtClean="0"/>
              <a:t>Committee Chair: Prof. Richard </a:t>
            </a:r>
            <a:r>
              <a:rPr lang="en-US" noProof="0" dirty="0" err="1" smtClean="0"/>
              <a:t>Behl</a:t>
            </a:r>
            <a:endParaRPr lang="en-US" noProof="0" dirty="0" smtClean="0"/>
          </a:p>
          <a:p>
            <a:pPr lvl="0"/>
            <a:r>
              <a:rPr lang="en-US" noProof="0" dirty="0" smtClean="0"/>
              <a:t>Committee Members: Dr. Michael Gross, Shell E &amp; P,</a:t>
            </a:r>
          </a:p>
          <a:p>
            <a:pPr lvl="0"/>
            <a:r>
              <a:rPr lang="en-US" noProof="0" dirty="0" smtClean="0"/>
              <a:t>Prof. Tom </a:t>
            </a:r>
            <a:r>
              <a:rPr lang="en-US" noProof="0" dirty="0" err="1" smtClean="0"/>
              <a:t>Kelty</a:t>
            </a:r>
            <a:r>
              <a:rPr lang="en-US" noProof="0" dirty="0" smtClean="0"/>
              <a:t>, CSULB</a:t>
            </a:r>
          </a:p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32558093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1813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92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263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879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58884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50035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475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02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9703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Characterizing the Mechanical Stratigraphy of the Monterey Formation and its Relationship to Sedimentary Cycles at Montana de Oro, California</a:t>
            </a:r>
          </a:p>
        </p:txBody>
      </p:sp>
      <p:pic>
        <p:nvPicPr>
          <p:cNvPr id="1028" name="Picture 39" descr="small_logo_color.jpg                                           0000BA06Rick's Titanium                ABA78158:"/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298E96"/>
              </a:clrFrom>
              <a:clrTo>
                <a:srgbClr val="298E9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6022975"/>
            <a:ext cx="14097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033" name="Text Box 41"/>
          <p:cNvSpPr txBox="1">
            <a:spLocks noChangeArrowheads="1"/>
          </p:cNvSpPr>
          <p:nvPr userDrawn="1"/>
        </p:nvSpPr>
        <p:spPr bwMode="auto">
          <a:xfrm>
            <a:off x="179933" y="6403975"/>
            <a:ext cx="68632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sz="2000" i="1" dirty="0">
                <a:latin typeface="Geneva" charset="0"/>
                <a:cs typeface="+mn-cs"/>
              </a:rPr>
              <a:t>Long Beach MARS Project</a:t>
            </a:r>
            <a:r>
              <a:rPr lang="en-US" sz="1800" i="1" dirty="0">
                <a:latin typeface="Geneva" charset="0"/>
                <a:cs typeface="+mn-cs"/>
              </a:rPr>
              <a:t>: </a:t>
            </a:r>
            <a:r>
              <a:rPr lang="en-US" sz="1600" i="1" dirty="0">
                <a:latin typeface="Geneva" charset="0"/>
                <a:cs typeface="+mn-cs"/>
              </a:rPr>
              <a:t>Monterey and Related </a:t>
            </a:r>
            <a:r>
              <a:rPr lang="en-US" sz="1600" i="1" dirty="0" smtClean="0">
                <a:latin typeface="Geneva" charset="0"/>
                <a:cs typeface="+mn-cs"/>
              </a:rPr>
              <a:t>Sediments</a:t>
            </a:r>
            <a:endParaRPr lang="en-US" sz="1800" i="1" dirty="0">
              <a:latin typeface="Geneva" charset="0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8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9" r:id="rId13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aseline="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1"/>
          <p:cNvSpPr txBox="1">
            <a:spLocks noChangeArrowheads="1"/>
          </p:cNvSpPr>
          <p:nvPr/>
        </p:nvSpPr>
        <p:spPr bwMode="auto">
          <a:xfrm>
            <a:off x="0" y="838200"/>
            <a:ext cx="91439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3600" dirty="0" smtClean="0">
                <a:solidFill>
                  <a:srgbClr val="00D4FD"/>
                </a:solidFill>
              </a:rPr>
              <a:t>Mechanical Stratigraphy of the </a:t>
            </a:r>
            <a:br>
              <a:rPr lang="en-US" sz="3600" dirty="0" smtClean="0">
                <a:solidFill>
                  <a:srgbClr val="00D4FD"/>
                </a:solidFill>
              </a:rPr>
            </a:br>
            <a:r>
              <a:rPr lang="en-US" sz="3600" dirty="0" smtClean="0">
                <a:solidFill>
                  <a:srgbClr val="00D4FD"/>
                </a:solidFill>
              </a:rPr>
              <a:t>Monterey Formation and Relationship with Sedimentary Cycles, </a:t>
            </a:r>
            <a:br>
              <a:rPr lang="en-US" sz="3600" dirty="0" smtClean="0">
                <a:solidFill>
                  <a:srgbClr val="00D4FD"/>
                </a:solidFill>
              </a:rPr>
            </a:br>
            <a:r>
              <a:rPr lang="en-US" sz="3600" dirty="0" err="1" smtClean="0">
                <a:solidFill>
                  <a:srgbClr val="00D4FD"/>
                </a:solidFill>
              </a:rPr>
              <a:t>Montaña</a:t>
            </a:r>
            <a:r>
              <a:rPr lang="en-US" sz="3600" dirty="0" smtClean="0">
                <a:solidFill>
                  <a:srgbClr val="00D4FD"/>
                </a:solidFill>
              </a:rPr>
              <a:t> de Oro, California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461206" y="4884158"/>
            <a:ext cx="7972295" cy="535531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>
              <a:lnSpc>
                <a:spcPct val="90000"/>
              </a:lnSpc>
              <a:buFontTx/>
              <a:buNone/>
              <a:tabLst>
                <a:tab pos="3082925" algn="l"/>
              </a:tabLst>
              <a:defRPr/>
            </a:pPr>
            <a:endParaRPr lang="en-US" sz="32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cs typeface="+mn-cs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974724" y="3843528"/>
            <a:ext cx="7937263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buFontTx/>
              <a:buNone/>
            </a:pPr>
            <a:r>
              <a:rPr lang="en-US" sz="2400" dirty="0" smtClean="0"/>
              <a:t>Thesis Proposal by Heather Strickland</a:t>
            </a:r>
          </a:p>
          <a:p>
            <a:pPr algn="ctr">
              <a:buFontTx/>
              <a:buNone/>
            </a:pPr>
            <a:r>
              <a:rPr lang="en-US" sz="2400" dirty="0" smtClean="0"/>
              <a:t>Committee Members: </a:t>
            </a:r>
          </a:p>
          <a:p>
            <a:pPr algn="ctr">
              <a:buFontTx/>
              <a:buNone/>
            </a:pPr>
            <a:r>
              <a:rPr lang="en-US" sz="2400" dirty="0" smtClean="0"/>
              <a:t>Prof. Richard </a:t>
            </a:r>
            <a:r>
              <a:rPr lang="en-US" sz="2400" dirty="0" err="1" smtClean="0"/>
              <a:t>Behl</a:t>
            </a:r>
            <a:r>
              <a:rPr lang="en-US" sz="2400" dirty="0" smtClean="0"/>
              <a:t>, CSULB</a:t>
            </a:r>
          </a:p>
          <a:p>
            <a:pPr algn="ctr">
              <a:buFontTx/>
              <a:buNone/>
            </a:pPr>
            <a:r>
              <a:rPr lang="en-US" sz="2400" dirty="0" smtClean="0"/>
              <a:t>Dr. Michael Gross Shell E &amp; P</a:t>
            </a:r>
          </a:p>
          <a:p>
            <a:pPr algn="ctr">
              <a:buFontTx/>
              <a:buNone/>
            </a:pPr>
            <a:r>
              <a:rPr lang="en-US" sz="2400" dirty="0" smtClean="0"/>
              <a:t> Prof. Tom </a:t>
            </a:r>
            <a:r>
              <a:rPr lang="en-US" sz="2400" dirty="0" err="1" smtClean="0"/>
              <a:t>Kelty</a:t>
            </a:r>
            <a:r>
              <a:rPr lang="en-US" sz="2400" dirty="0" smtClean="0"/>
              <a:t>, CSULB</a:t>
            </a:r>
          </a:p>
          <a:p>
            <a:pPr>
              <a:buFontTx/>
              <a:buNone/>
            </a:pPr>
            <a:endParaRPr lang="en-US" sz="28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852" y="1868170"/>
            <a:ext cx="3810000" cy="4114800"/>
          </a:xfrm>
        </p:spPr>
        <p:txBody>
          <a:bodyPr/>
          <a:lstStyle/>
          <a:p>
            <a:r>
              <a:rPr lang="en-US" dirty="0" smtClean="0"/>
              <a:t>Hand-held spectral gamma ray survey over entire section</a:t>
            </a:r>
          </a:p>
          <a:p>
            <a:pPr lvl="1"/>
            <a:r>
              <a:rPr lang="en-US" dirty="0" smtClean="0"/>
              <a:t>U, </a:t>
            </a:r>
            <a:r>
              <a:rPr lang="en-US" dirty="0" err="1" smtClean="0"/>
              <a:t>Th</a:t>
            </a:r>
            <a:r>
              <a:rPr lang="en-US" dirty="0" smtClean="0"/>
              <a:t>, K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0.25 meter stratigraphic resolution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z="4000" dirty="0" smtClean="0"/>
              <a:t>Methods: Sedimentary Cycles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8" t="9867"/>
          <a:stretch/>
        </p:blipFill>
        <p:spPr bwMode="auto">
          <a:xfrm>
            <a:off x="6785136" y="2395044"/>
            <a:ext cx="2081276" cy="322311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E:\Thesis Work\MDO Photos\April 2012 GR\DSC_00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85"/>
          <a:stretch/>
        </p:blipFill>
        <p:spPr bwMode="auto">
          <a:xfrm>
            <a:off x="4013855" y="2958853"/>
            <a:ext cx="2626429" cy="20955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66413" y="5705971"/>
            <a:ext cx="2203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err="1" smtClean="0"/>
              <a:t>Schwalbach</a:t>
            </a:r>
            <a:r>
              <a:rPr lang="en-US" sz="1200" dirty="0" smtClean="0"/>
              <a:t> &amp; </a:t>
            </a:r>
            <a:r>
              <a:rPr lang="en-US" sz="1200" dirty="0" err="1" smtClean="0"/>
              <a:t>Bohacs</a:t>
            </a:r>
            <a:r>
              <a:rPr lang="en-US" sz="1200" dirty="0" smtClean="0"/>
              <a:t> (1992)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16989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Thesis Work\Proposal\Figures\Figure 10_MDO_G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93" b="41139"/>
          <a:stretch/>
        </p:blipFill>
        <p:spPr bwMode="auto">
          <a:xfrm>
            <a:off x="60454" y="1613081"/>
            <a:ext cx="9023092" cy="5209294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599456" y="1651185"/>
            <a:ext cx="4222377" cy="5782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35423" y="411510"/>
            <a:ext cx="7772400" cy="1143000"/>
          </a:xfrm>
        </p:spPr>
        <p:txBody>
          <a:bodyPr/>
          <a:lstStyle/>
          <a:p>
            <a:r>
              <a:rPr lang="en-US" dirty="0" smtClean="0"/>
              <a:t>Gamma Ray Stratigraphy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210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68654" y="1829923"/>
            <a:ext cx="8406692" cy="4200014"/>
            <a:chOff x="534389" y="1829923"/>
            <a:chExt cx="8406692" cy="4200014"/>
          </a:xfrm>
        </p:grpSpPr>
        <p:pic>
          <p:nvPicPr>
            <p:cNvPr id="2052" name="Picture 4" descr="E:\Thesis Work\MDO Photos\Rick Photos-LIDAR+\IMG_582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59" t="16207" r="5819"/>
            <a:stretch/>
          </p:blipFill>
          <p:spPr bwMode="auto">
            <a:xfrm>
              <a:off x="534389" y="1829923"/>
              <a:ext cx="1535441" cy="4191670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E:\Thesis Work\MDO Photos\Rick Photos-LIDAR+\IMG_578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43" t="23817" r="4388" b="42400"/>
            <a:stretch/>
          </p:blipFill>
          <p:spPr bwMode="auto">
            <a:xfrm>
              <a:off x="2592708" y="1829923"/>
              <a:ext cx="2100008" cy="4200014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E:\Thesis Work\MDO Photos\Rick Photos-LIDAR+\IMG_5803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60" r="28542" b="56789"/>
            <a:stretch/>
          </p:blipFill>
          <p:spPr bwMode="auto">
            <a:xfrm>
              <a:off x="5215593" y="1829923"/>
              <a:ext cx="3725488" cy="4121218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"/>
          <p:cNvSpPr txBox="1">
            <a:spLocks/>
          </p:cNvSpPr>
          <p:nvPr/>
        </p:nvSpPr>
        <p:spPr bwMode="auto">
          <a:xfrm>
            <a:off x="873380" y="524464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4000" dirty="0" smtClean="0"/>
              <a:t>Methods: Sedimentary Cycles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194990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LiDAR</a:t>
            </a:r>
            <a:r>
              <a:rPr lang="en-US" sz="4000" dirty="0"/>
              <a:t> </a:t>
            </a:r>
            <a:r>
              <a:rPr lang="en-US" sz="4000" dirty="0" smtClean="0"/>
              <a:t>Survey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006" y="1946275"/>
            <a:ext cx="4264272" cy="4114800"/>
          </a:xfrm>
        </p:spPr>
        <p:txBody>
          <a:bodyPr/>
          <a:lstStyle/>
          <a:p>
            <a:r>
              <a:rPr lang="en-US" sz="2400" dirty="0" smtClean="0"/>
              <a:t>3D LiDAR survey of each platform</a:t>
            </a:r>
            <a:endParaRPr lang="en-US" sz="2000" dirty="0" smtClean="0"/>
          </a:p>
          <a:p>
            <a:endParaRPr lang="en-US" sz="2400" dirty="0" smtClean="0"/>
          </a:p>
          <a:p>
            <a:r>
              <a:rPr lang="en-US" sz="2400" dirty="0"/>
              <a:t>S</a:t>
            </a:r>
            <a:r>
              <a:rPr lang="en-US" sz="2400" dirty="0" smtClean="0"/>
              <a:t>tratigraphic series as proxy for lithology</a:t>
            </a:r>
          </a:p>
          <a:p>
            <a:pPr lvl="1"/>
            <a:r>
              <a:rPr lang="en-US" sz="2000" dirty="0" smtClean="0"/>
              <a:t>Petrel Model</a:t>
            </a:r>
          </a:p>
          <a:p>
            <a:endParaRPr lang="en-US" sz="2400" dirty="0" smtClean="0"/>
          </a:p>
          <a:p>
            <a:r>
              <a:rPr lang="en-US" sz="2400" dirty="0" smtClean="0"/>
              <a:t>Combine with GR for detailed stratigraphic section</a:t>
            </a:r>
          </a:p>
          <a:p>
            <a:endParaRPr lang="en-US" dirty="0"/>
          </a:p>
        </p:txBody>
      </p:sp>
      <p:pic>
        <p:nvPicPr>
          <p:cNvPr id="2050" name="Picture 2" descr="F:\Thesis Work\Proposal\Figures\Figure 11_MDO_LID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77" y="2085203"/>
            <a:ext cx="4459106" cy="3767772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56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hesis Work\Proposal\Figures\Scan Line Data Collec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4"/>
          <a:stretch/>
        </p:blipFill>
        <p:spPr bwMode="auto">
          <a:xfrm>
            <a:off x="4779903" y="1213950"/>
            <a:ext cx="4245020" cy="4799212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fracture scales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" b="9500"/>
          <a:stretch>
            <a:fillRect/>
          </a:stretch>
        </p:blipFill>
        <p:spPr>
          <a:xfrm>
            <a:off x="111761" y="1213950"/>
            <a:ext cx="4457415" cy="4814009"/>
          </a:xfrm>
        </p:spPr>
      </p:pic>
      <p:sp>
        <p:nvSpPr>
          <p:cNvPr id="5" name="Rectangle 4"/>
          <p:cNvSpPr/>
          <p:nvPr/>
        </p:nvSpPr>
        <p:spPr bwMode="auto">
          <a:xfrm>
            <a:off x="6219986" y="4006959"/>
            <a:ext cx="282182" cy="231793"/>
          </a:xfrm>
          <a:prstGeom prst="rect">
            <a:avLst/>
          </a:prstGeom>
          <a:noFill/>
          <a:ln w="1270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70560" y="709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None/>
            </a:pPr>
            <a:r>
              <a:rPr lang="en-US" sz="4000" dirty="0" smtClean="0"/>
              <a:t>Methods: Fracture Orders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438197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70950"/>
            <a:ext cx="7772400" cy="1143000"/>
          </a:xfrm>
        </p:spPr>
        <p:txBody>
          <a:bodyPr/>
          <a:lstStyle/>
          <a:p>
            <a:r>
              <a:rPr lang="en-US" sz="4000" dirty="0" smtClean="0"/>
              <a:t>Methods: Fracture Orders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 descr="F:\Figure 7_MDO_Frac_Class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2"/>
          <a:stretch/>
        </p:blipFill>
        <p:spPr bwMode="auto">
          <a:xfrm>
            <a:off x="110220" y="1117601"/>
            <a:ext cx="7549405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6442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hesis Work\Proposal\Figures\Figure 8_MDO_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1" y="1157250"/>
            <a:ext cx="7576277" cy="520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25070" y="14250"/>
            <a:ext cx="7772400" cy="11430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 Mechanical Units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626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227013" y="123825"/>
            <a:ext cx="797718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3600">
                <a:solidFill>
                  <a:schemeClr val="tx2"/>
                </a:solidFill>
              </a:rPr>
              <a:t>Stacking Patterns for Silica-Clay cycle</a:t>
            </a:r>
          </a:p>
        </p:txBody>
      </p:sp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260350" y="1682750"/>
            <a:ext cx="2125663" cy="4262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314325" y="1827213"/>
            <a:ext cx="2017713" cy="4008437"/>
            <a:chOff x="2936" y="1460"/>
            <a:chExt cx="1271" cy="2525"/>
          </a:xfrm>
        </p:grpSpPr>
        <p:grpSp>
          <p:nvGrpSpPr>
            <p:cNvPr id="27712" name="Group 5"/>
            <p:cNvGrpSpPr>
              <a:grpSpLocks/>
            </p:cNvGrpSpPr>
            <p:nvPr/>
          </p:nvGrpSpPr>
          <p:grpSpPr bwMode="auto">
            <a:xfrm>
              <a:off x="3212" y="1491"/>
              <a:ext cx="921" cy="2364"/>
              <a:chOff x="3212" y="1491"/>
              <a:chExt cx="921" cy="2364"/>
            </a:xfrm>
          </p:grpSpPr>
          <p:sp>
            <p:nvSpPr>
              <p:cNvPr id="27861" name="Freeform 6"/>
              <p:cNvSpPr>
                <a:spLocks/>
              </p:cNvSpPr>
              <p:nvPr/>
            </p:nvSpPr>
            <p:spPr bwMode="auto">
              <a:xfrm>
                <a:off x="3916" y="1491"/>
                <a:ext cx="217" cy="5"/>
              </a:xfrm>
              <a:custGeom>
                <a:avLst/>
                <a:gdLst>
                  <a:gd name="T0" fmla="*/ 0 w 217"/>
                  <a:gd name="T1" fmla="*/ 0 h 5"/>
                  <a:gd name="T2" fmla="*/ 10 w 217"/>
                  <a:gd name="T3" fmla="*/ 5 h 5"/>
                  <a:gd name="T4" fmla="*/ 217 w 217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217"/>
                  <a:gd name="T10" fmla="*/ 0 h 5"/>
                  <a:gd name="T11" fmla="*/ 217 w 21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" h="5">
                    <a:moveTo>
                      <a:pt x="0" y="0"/>
                    </a:moveTo>
                    <a:lnTo>
                      <a:pt x="10" y="5"/>
                    </a:lnTo>
                    <a:lnTo>
                      <a:pt x="217" y="5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2" name="Freeform 7"/>
              <p:cNvSpPr>
                <a:spLocks/>
              </p:cNvSpPr>
              <p:nvPr/>
            </p:nvSpPr>
            <p:spPr bwMode="auto">
              <a:xfrm>
                <a:off x="3822" y="1562"/>
                <a:ext cx="311" cy="23"/>
              </a:xfrm>
              <a:custGeom>
                <a:avLst/>
                <a:gdLst>
                  <a:gd name="T0" fmla="*/ 311 w 311"/>
                  <a:gd name="T1" fmla="*/ 0 h 23"/>
                  <a:gd name="T2" fmla="*/ 306 w 311"/>
                  <a:gd name="T3" fmla="*/ 0 h 23"/>
                  <a:gd name="T4" fmla="*/ 57 w 311"/>
                  <a:gd name="T5" fmla="*/ 5 h 23"/>
                  <a:gd name="T6" fmla="*/ 0 w 311"/>
                  <a:gd name="T7" fmla="*/ 14 h 23"/>
                  <a:gd name="T8" fmla="*/ 156 w 311"/>
                  <a:gd name="T9" fmla="*/ 19 h 23"/>
                  <a:gd name="T10" fmla="*/ 301 w 311"/>
                  <a:gd name="T11" fmla="*/ 23 h 23"/>
                  <a:gd name="T12" fmla="*/ 311 w 311"/>
                  <a:gd name="T13" fmla="*/ 23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1"/>
                  <a:gd name="T22" fmla="*/ 0 h 23"/>
                  <a:gd name="T23" fmla="*/ 311 w 311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1" h="23">
                    <a:moveTo>
                      <a:pt x="311" y="0"/>
                    </a:moveTo>
                    <a:lnTo>
                      <a:pt x="306" y="0"/>
                    </a:lnTo>
                    <a:lnTo>
                      <a:pt x="57" y="5"/>
                    </a:lnTo>
                    <a:lnTo>
                      <a:pt x="0" y="14"/>
                    </a:lnTo>
                    <a:lnTo>
                      <a:pt x="156" y="19"/>
                    </a:lnTo>
                    <a:lnTo>
                      <a:pt x="301" y="23"/>
                    </a:lnTo>
                    <a:lnTo>
                      <a:pt x="311" y="23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3" name="Freeform 8"/>
              <p:cNvSpPr>
                <a:spLocks/>
              </p:cNvSpPr>
              <p:nvPr/>
            </p:nvSpPr>
            <p:spPr bwMode="auto">
              <a:xfrm>
                <a:off x="3367" y="1595"/>
                <a:ext cx="766" cy="136"/>
              </a:xfrm>
              <a:custGeom>
                <a:avLst/>
                <a:gdLst>
                  <a:gd name="T0" fmla="*/ 766 w 766"/>
                  <a:gd name="T1" fmla="*/ 0 h 136"/>
                  <a:gd name="T2" fmla="*/ 723 w 766"/>
                  <a:gd name="T3" fmla="*/ 5 h 136"/>
                  <a:gd name="T4" fmla="*/ 629 w 766"/>
                  <a:gd name="T5" fmla="*/ 9 h 136"/>
                  <a:gd name="T6" fmla="*/ 507 w 766"/>
                  <a:gd name="T7" fmla="*/ 14 h 136"/>
                  <a:gd name="T8" fmla="*/ 390 w 766"/>
                  <a:gd name="T9" fmla="*/ 19 h 136"/>
                  <a:gd name="T10" fmla="*/ 371 w 766"/>
                  <a:gd name="T11" fmla="*/ 28 h 136"/>
                  <a:gd name="T12" fmla="*/ 479 w 766"/>
                  <a:gd name="T13" fmla="*/ 33 h 136"/>
                  <a:gd name="T14" fmla="*/ 535 w 766"/>
                  <a:gd name="T15" fmla="*/ 37 h 136"/>
                  <a:gd name="T16" fmla="*/ 502 w 766"/>
                  <a:gd name="T17" fmla="*/ 42 h 136"/>
                  <a:gd name="T18" fmla="*/ 366 w 766"/>
                  <a:gd name="T19" fmla="*/ 51 h 136"/>
                  <a:gd name="T20" fmla="*/ 159 w 766"/>
                  <a:gd name="T21" fmla="*/ 56 h 136"/>
                  <a:gd name="T22" fmla="*/ 28 w 766"/>
                  <a:gd name="T23" fmla="*/ 61 h 136"/>
                  <a:gd name="T24" fmla="*/ 0 w 766"/>
                  <a:gd name="T25" fmla="*/ 66 h 136"/>
                  <a:gd name="T26" fmla="*/ 136 w 766"/>
                  <a:gd name="T27" fmla="*/ 75 h 136"/>
                  <a:gd name="T28" fmla="*/ 329 w 766"/>
                  <a:gd name="T29" fmla="*/ 80 h 136"/>
                  <a:gd name="T30" fmla="*/ 502 w 766"/>
                  <a:gd name="T31" fmla="*/ 84 h 136"/>
                  <a:gd name="T32" fmla="*/ 601 w 766"/>
                  <a:gd name="T33" fmla="*/ 94 h 136"/>
                  <a:gd name="T34" fmla="*/ 686 w 766"/>
                  <a:gd name="T35" fmla="*/ 98 h 136"/>
                  <a:gd name="T36" fmla="*/ 700 w 766"/>
                  <a:gd name="T37" fmla="*/ 103 h 136"/>
                  <a:gd name="T38" fmla="*/ 714 w 766"/>
                  <a:gd name="T39" fmla="*/ 108 h 136"/>
                  <a:gd name="T40" fmla="*/ 634 w 766"/>
                  <a:gd name="T41" fmla="*/ 117 h 136"/>
                  <a:gd name="T42" fmla="*/ 596 w 766"/>
                  <a:gd name="T43" fmla="*/ 122 h 136"/>
                  <a:gd name="T44" fmla="*/ 662 w 766"/>
                  <a:gd name="T45" fmla="*/ 127 h 136"/>
                  <a:gd name="T46" fmla="*/ 733 w 766"/>
                  <a:gd name="T47" fmla="*/ 131 h 136"/>
                  <a:gd name="T48" fmla="*/ 766 w 766"/>
                  <a:gd name="T49" fmla="*/ 136 h 1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66"/>
                  <a:gd name="T76" fmla="*/ 0 h 136"/>
                  <a:gd name="T77" fmla="*/ 766 w 766"/>
                  <a:gd name="T78" fmla="*/ 136 h 1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66" h="136">
                    <a:moveTo>
                      <a:pt x="766" y="0"/>
                    </a:moveTo>
                    <a:lnTo>
                      <a:pt x="723" y="5"/>
                    </a:lnTo>
                    <a:lnTo>
                      <a:pt x="629" y="9"/>
                    </a:lnTo>
                    <a:lnTo>
                      <a:pt x="507" y="14"/>
                    </a:lnTo>
                    <a:lnTo>
                      <a:pt x="390" y="19"/>
                    </a:lnTo>
                    <a:lnTo>
                      <a:pt x="371" y="28"/>
                    </a:lnTo>
                    <a:lnTo>
                      <a:pt x="479" y="33"/>
                    </a:lnTo>
                    <a:lnTo>
                      <a:pt x="535" y="37"/>
                    </a:lnTo>
                    <a:lnTo>
                      <a:pt x="502" y="42"/>
                    </a:lnTo>
                    <a:lnTo>
                      <a:pt x="366" y="51"/>
                    </a:lnTo>
                    <a:lnTo>
                      <a:pt x="159" y="56"/>
                    </a:lnTo>
                    <a:lnTo>
                      <a:pt x="28" y="61"/>
                    </a:lnTo>
                    <a:lnTo>
                      <a:pt x="0" y="66"/>
                    </a:lnTo>
                    <a:lnTo>
                      <a:pt x="136" y="75"/>
                    </a:lnTo>
                    <a:lnTo>
                      <a:pt x="329" y="80"/>
                    </a:lnTo>
                    <a:lnTo>
                      <a:pt x="502" y="84"/>
                    </a:lnTo>
                    <a:lnTo>
                      <a:pt x="601" y="94"/>
                    </a:lnTo>
                    <a:lnTo>
                      <a:pt x="686" y="98"/>
                    </a:lnTo>
                    <a:lnTo>
                      <a:pt x="700" y="103"/>
                    </a:lnTo>
                    <a:lnTo>
                      <a:pt x="714" y="108"/>
                    </a:lnTo>
                    <a:lnTo>
                      <a:pt x="634" y="117"/>
                    </a:lnTo>
                    <a:lnTo>
                      <a:pt x="596" y="122"/>
                    </a:lnTo>
                    <a:lnTo>
                      <a:pt x="662" y="127"/>
                    </a:lnTo>
                    <a:lnTo>
                      <a:pt x="733" y="131"/>
                    </a:lnTo>
                    <a:lnTo>
                      <a:pt x="766" y="136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4" name="Freeform 9"/>
              <p:cNvSpPr>
                <a:spLocks/>
              </p:cNvSpPr>
              <p:nvPr/>
            </p:nvSpPr>
            <p:spPr bwMode="auto">
              <a:xfrm>
                <a:off x="3245" y="1740"/>
                <a:ext cx="888" cy="1067"/>
              </a:xfrm>
              <a:custGeom>
                <a:avLst/>
                <a:gdLst>
                  <a:gd name="T0" fmla="*/ 554 w 888"/>
                  <a:gd name="T1" fmla="*/ 5 h 1067"/>
                  <a:gd name="T2" fmla="*/ 192 w 888"/>
                  <a:gd name="T3" fmla="*/ 24 h 1067"/>
                  <a:gd name="T4" fmla="*/ 718 w 888"/>
                  <a:gd name="T5" fmla="*/ 43 h 1067"/>
                  <a:gd name="T6" fmla="*/ 671 w 888"/>
                  <a:gd name="T7" fmla="*/ 57 h 1067"/>
                  <a:gd name="T8" fmla="*/ 554 w 888"/>
                  <a:gd name="T9" fmla="*/ 76 h 1067"/>
                  <a:gd name="T10" fmla="*/ 634 w 888"/>
                  <a:gd name="T11" fmla="*/ 94 h 1067"/>
                  <a:gd name="T12" fmla="*/ 559 w 888"/>
                  <a:gd name="T13" fmla="*/ 113 h 1067"/>
                  <a:gd name="T14" fmla="*/ 206 w 888"/>
                  <a:gd name="T15" fmla="*/ 132 h 1067"/>
                  <a:gd name="T16" fmla="*/ 756 w 888"/>
                  <a:gd name="T17" fmla="*/ 146 h 1067"/>
                  <a:gd name="T18" fmla="*/ 765 w 888"/>
                  <a:gd name="T19" fmla="*/ 165 h 1067"/>
                  <a:gd name="T20" fmla="*/ 606 w 888"/>
                  <a:gd name="T21" fmla="*/ 184 h 1067"/>
                  <a:gd name="T22" fmla="*/ 516 w 888"/>
                  <a:gd name="T23" fmla="*/ 203 h 1067"/>
                  <a:gd name="T24" fmla="*/ 455 w 888"/>
                  <a:gd name="T25" fmla="*/ 217 h 1067"/>
                  <a:gd name="T26" fmla="*/ 122 w 888"/>
                  <a:gd name="T27" fmla="*/ 235 h 1067"/>
                  <a:gd name="T28" fmla="*/ 606 w 888"/>
                  <a:gd name="T29" fmla="*/ 254 h 1067"/>
                  <a:gd name="T30" fmla="*/ 479 w 888"/>
                  <a:gd name="T31" fmla="*/ 273 h 1067"/>
                  <a:gd name="T32" fmla="*/ 695 w 888"/>
                  <a:gd name="T33" fmla="*/ 292 h 1067"/>
                  <a:gd name="T34" fmla="*/ 859 w 888"/>
                  <a:gd name="T35" fmla="*/ 306 h 1067"/>
                  <a:gd name="T36" fmla="*/ 681 w 888"/>
                  <a:gd name="T37" fmla="*/ 325 h 1067"/>
                  <a:gd name="T38" fmla="*/ 568 w 888"/>
                  <a:gd name="T39" fmla="*/ 343 h 1067"/>
                  <a:gd name="T40" fmla="*/ 310 w 888"/>
                  <a:gd name="T41" fmla="*/ 362 h 1067"/>
                  <a:gd name="T42" fmla="*/ 761 w 888"/>
                  <a:gd name="T43" fmla="*/ 381 h 1067"/>
                  <a:gd name="T44" fmla="*/ 667 w 888"/>
                  <a:gd name="T45" fmla="*/ 395 h 1067"/>
                  <a:gd name="T46" fmla="*/ 535 w 888"/>
                  <a:gd name="T47" fmla="*/ 414 h 1067"/>
                  <a:gd name="T48" fmla="*/ 314 w 888"/>
                  <a:gd name="T49" fmla="*/ 433 h 1067"/>
                  <a:gd name="T50" fmla="*/ 742 w 888"/>
                  <a:gd name="T51" fmla="*/ 452 h 1067"/>
                  <a:gd name="T52" fmla="*/ 742 w 888"/>
                  <a:gd name="T53" fmla="*/ 466 h 1067"/>
                  <a:gd name="T54" fmla="*/ 761 w 888"/>
                  <a:gd name="T55" fmla="*/ 484 h 1067"/>
                  <a:gd name="T56" fmla="*/ 296 w 888"/>
                  <a:gd name="T57" fmla="*/ 503 h 1067"/>
                  <a:gd name="T58" fmla="*/ 394 w 888"/>
                  <a:gd name="T59" fmla="*/ 522 h 1067"/>
                  <a:gd name="T60" fmla="*/ 756 w 888"/>
                  <a:gd name="T61" fmla="*/ 541 h 1067"/>
                  <a:gd name="T62" fmla="*/ 629 w 888"/>
                  <a:gd name="T63" fmla="*/ 555 h 1067"/>
                  <a:gd name="T64" fmla="*/ 474 w 888"/>
                  <a:gd name="T65" fmla="*/ 574 h 1067"/>
                  <a:gd name="T66" fmla="*/ 587 w 888"/>
                  <a:gd name="T67" fmla="*/ 592 h 1067"/>
                  <a:gd name="T68" fmla="*/ 347 w 888"/>
                  <a:gd name="T69" fmla="*/ 611 h 1067"/>
                  <a:gd name="T70" fmla="*/ 277 w 888"/>
                  <a:gd name="T71" fmla="*/ 625 h 1067"/>
                  <a:gd name="T72" fmla="*/ 169 w 888"/>
                  <a:gd name="T73" fmla="*/ 644 h 1067"/>
                  <a:gd name="T74" fmla="*/ 413 w 888"/>
                  <a:gd name="T75" fmla="*/ 663 h 1067"/>
                  <a:gd name="T76" fmla="*/ 507 w 888"/>
                  <a:gd name="T77" fmla="*/ 682 h 1067"/>
                  <a:gd name="T78" fmla="*/ 436 w 888"/>
                  <a:gd name="T79" fmla="*/ 701 h 1067"/>
                  <a:gd name="T80" fmla="*/ 375 w 888"/>
                  <a:gd name="T81" fmla="*/ 715 h 1067"/>
                  <a:gd name="T82" fmla="*/ 451 w 888"/>
                  <a:gd name="T83" fmla="*/ 733 h 1067"/>
                  <a:gd name="T84" fmla="*/ 112 w 888"/>
                  <a:gd name="T85" fmla="*/ 752 h 1067"/>
                  <a:gd name="T86" fmla="*/ 98 w 888"/>
                  <a:gd name="T87" fmla="*/ 771 h 1067"/>
                  <a:gd name="T88" fmla="*/ 267 w 888"/>
                  <a:gd name="T89" fmla="*/ 785 h 1067"/>
                  <a:gd name="T90" fmla="*/ 310 w 888"/>
                  <a:gd name="T91" fmla="*/ 804 h 1067"/>
                  <a:gd name="T92" fmla="*/ 620 w 888"/>
                  <a:gd name="T93" fmla="*/ 823 h 1067"/>
                  <a:gd name="T94" fmla="*/ 657 w 888"/>
                  <a:gd name="T95" fmla="*/ 842 h 1067"/>
                  <a:gd name="T96" fmla="*/ 300 w 888"/>
                  <a:gd name="T97" fmla="*/ 860 h 1067"/>
                  <a:gd name="T98" fmla="*/ 554 w 888"/>
                  <a:gd name="T99" fmla="*/ 874 h 1067"/>
                  <a:gd name="T100" fmla="*/ 310 w 888"/>
                  <a:gd name="T101" fmla="*/ 893 h 1067"/>
                  <a:gd name="T102" fmla="*/ 239 w 888"/>
                  <a:gd name="T103" fmla="*/ 912 h 1067"/>
                  <a:gd name="T104" fmla="*/ 404 w 888"/>
                  <a:gd name="T105" fmla="*/ 931 h 1067"/>
                  <a:gd name="T106" fmla="*/ 375 w 888"/>
                  <a:gd name="T107" fmla="*/ 945 h 1067"/>
                  <a:gd name="T108" fmla="*/ 502 w 888"/>
                  <a:gd name="T109" fmla="*/ 964 h 1067"/>
                  <a:gd name="T110" fmla="*/ 667 w 888"/>
                  <a:gd name="T111" fmla="*/ 982 h 1067"/>
                  <a:gd name="T112" fmla="*/ 474 w 888"/>
                  <a:gd name="T113" fmla="*/ 1001 h 1067"/>
                  <a:gd name="T114" fmla="*/ 347 w 888"/>
                  <a:gd name="T115" fmla="*/ 1020 h 1067"/>
                  <a:gd name="T116" fmla="*/ 324 w 888"/>
                  <a:gd name="T117" fmla="*/ 1034 h 1067"/>
                  <a:gd name="T118" fmla="*/ 469 w 888"/>
                  <a:gd name="T119" fmla="*/ 1053 h 1067"/>
                  <a:gd name="T120" fmla="*/ 888 w 888"/>
                  <a:gd name="T121" fmla="*/ 1067 h 106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88"/>
                  <a:gd name="T184" fmla="*/ 0 h 1067"/>
                  <a:gd name="T185" fmla="*/ 888 w 888"/>
                  <a:gd name="T186" fmla="*/ 1067 h 106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88" h="1067">
                    <a:moveTo>
                      <a:pt x="888" y="0"/>
                    </a:moveTo>
                    <a:lnTo>
                      <a:pt x="789" y="0"/>
                    </a:lnTo>
                    <a:lnTo>
                      <a:pt x="554" y="5"/>
                    </a:lnTo>
                    <a:lnTo>
                      <a:pt x="324" y="10"/>
                    </a:lnTo>
                    <a:lnTo>
                      <a:pt x="164" y="19"/>
                    </a:lnTo>
                    <a:lnTo>
                      <a:pt x="192" y="24"/>
                    </a:lnTo>
                    <a:lnTo>
                      <a:pt x="338" y="29"/>
                    </a:lnTo>
                    <a:lnTo>
                      <a:pt x="521" y="33"/>
                    </a:lnTo>
                    <a:lnTo>
                      <a:pt x="718" y="43"/>
                    </a:lnTo>
                    <a:lnTo>
                      <a:pt x="737" y="47"/>
                    </a:lnTo>
                    <a:lnTo>
                      <a:pt x="723" y="52"/>
                    </a:lnTo>
                    <a:lnTo>
                      <a:pt x="671" y="57"/>
                    </a:lnTo>
                    <a:lnTo>
                      <a:pt x="690" y="66"/>
                    </a:lnTo>
                    <a:lnTo>
                      <a:pt x="620" y="71"/>
                    </a:lnTo>
                    <a:lnTo>
                      <a:pt x="554" y="76"/>
                    </a:lnTo>
                    <a:lnTo>
                      <a:pt x="535" y="85"/>
                    </a:lnTo>
                    <a:lnTo>
                      <a:pt x="582" y="90"/>
                    </a:lnTo>
                    <a:lnTo>
                      <a:pt x="634" y="94"/>
                    </a:lnTo>
                    <a:lnTo>
                      <a:pt x="592" y="99"/>
                    </a:lnTo>
                    <a:lnTo>
                      <a:pt x="568" y="109"/>
                    </a:lnTo>
                    <a:lnTo>
                      <a:pt x="559" y="113"/>
                    </a:lnTo>
                    <a:lnTo>
                      <a:pt x="474" y="118"/>
                    </a:lnTo>
                    <a:lnTo>
                      <a:pt x="343" y="123"/>
                    </a:lnTo>
                    <a:lnTo>
                      <a:pt x="206" y="132"/>
                    </a:lnTo>
                    <a:lnTo>
                      <a:pt x="333" y="137"/>
                    </a:lnTo>
                    <a:lnTo>
                      <a:pt x="540" y="141"/>
                    </a:lnTo>
                    <a:lnTo>
                      <a:pt x="756" y="146"/>
                    </a:lnTo>
                    <a:lnTo>
                      <a:pt x="798" y="156"/>
                    </a:lnTo>
                    <a:lnTo>
                      <a:pt x="803" y="160"/>
                    </a:lnTo>
                    <a:lnTo>
                      <a:pt x="765" y="165"/>
                    </a:lnTo>
                    <a:lnTo>
                      <a:pt x="737" y="170"/>
                    </a:lnTo>
                    <a:lnTo>
                      <a:pt x="681" y="179"/>
                    </a:lnTo>
                    <a:lnTo>
                      <a:pt x="606" y="184"/>
                    </a:lnTo>
                    <a:lnTo>
                      <a:pt x="535" y="188"/>
                    </a:lnTo>
                    <a:lnTo>
                      <a:pt x="521" y="193"/>
                    </a:lnTo>
                    <a:lnTo>
                      <a:pt x="516" y="203"/>
                    </a:lnTo>
                    <a:lnTo>
                      <a:pt x="530" y="207"/>
                    </a:lnTo>
                    <a:lnTo>
                      <a:pt x="535" y="212"/>
                    </a:lnTo>
                    <a:lnTo>
                      <a:pt x="455" y="217"/>
                    </a:lnTo>
                    <a:lnTo>
                      <a:pt x="328" y="226"/>
                    </a:lnTo>
                    <a:lnTo>
                      <a:pt x="164" y="231"/>
                    </a:lnTo>
                    <a:lnTo>
                      <a:pt x="122" y="235"/>
                    </a:lnTo>
                    <a:lnTo>
                      <a:pt x="216" y="245"/>
                    </a:lnTo>
                    <a:lnTo>
                      <a:pt x="451" y="249"/>
                    </a:lnTo>
                    <a:lnTo>
                      <a:pt x="606" y="254"/>
                    </a:lnTo>
                    <a:lnTo>
                      <a:pt x="615" y="259"/>
                    </a:lnTo>
                    <a:lnTo>
                      <a:pt x="512" y="268"/>
                    </a:lnTo>
                    <a:lnTo>
                      <a:pt x="479" y="273"/>
                    </a:lnTo>
                    <a:lnTo>
                      <a:pt x="507" y="278"/>
                    </a:lnTo>
                    <a:lnTo>
                      <a:pt x="582" y="282"/>
                    </a:lnTo>
                    <a:lnTo>
                      <a:pt x="695" y="292"/>
                    </a:lnTo>
                    <a:lnTo>
                      <a:pt x="831" y="296"/>
                    </a:lnTo>
                    <a:lnTo>
                      <a:pt x="869" y="301"/>
                    </a:lnTo>
                    <a:lnTo>
                      <a:pt x="859" y="306"/>
                    </a:lnTo>
                    <a:lnTo>
                      <a:pt x="789" y="315"/>
                    </a:lnTo>
                    <a:lnTo>
                      <a:pt x="751" y="320"/>
                    </a:lnTo>
                    <a:lnTo>
                      <a:pt x="681" y="325"/>
                    </a:lnTo>
                    <a:lnTo>
                      <a:pt x="667" y="329"/>
                    </a:lnTo>
                    <a:lnTo>
                      <a:pt x="643" y="339"/>
                    </a:lnTo>
                    <a:lnTo>
                      <a:pt x="568" y="343"/>
                    </a:lnTo>
                    <a:lnTo>
                      <a:pt x="385" y="348"/>
                    </a:lnTo>
                    <a:lnTo>
                      <a:pt x="258" y="353"/>
                    </a:lnTo>
                    <a:lnTo>
                      <a:pt x="310" y="362"/>
                    </a:lnTo>
                    <a:lnTo>
                      <a:pt x="516" y="367"/>
                    </a:lnTo>
                    <a:lnTo>
                      <a:pt x="686" y="372"/>
                    </a:lnTo>
                    <a:lnTo>
                      <a:pt x="761" y="381"/>
                    </a:lnTo>
                    <a:lnTo>
                      <a:pt x="761" y="386"/>
                    </a:lnTo>
                    <a:lnTo>
                      <a:pt x="733" y="390"/>
                    </a:lnTo>
                    <a:lnTo>
                      <a:pt x="667" y="395"/>
                    </a:lnTo>
                    <a:lnTo>
                      <a:pt x="634" y="405"/>
                    </a:lnTo>
                    <a:lnTo>
                      <a:pt x="596" y="409"/>
                    </a:lnTo>
                    <a:lnTo>
                      <a:pt x="535" y="414"/>
                    </a:lnTo>
                    <a:lnTo>
                      <a:pt x="404" y="419"/>
                    </a:lnTo>
                    <a:lnTo>
                      <a:pt x="300" y="428"/>
                    </a:lnTo>
                    <a:lnTo>
                      <a:pt x="314" y="433"/>
                    </a:lnTo>
                    <a:lnTo>
                      <a:pt x="455" y="437"/>
                    </a:lnTo>
                    <a:lnTo>
                      <a:pt x="624" y="442"/>
                    </a:lnTo>
                    <a:lnTo>
                      <a:pt x="742" y="452"/>
                    </a:lnTo>
                    <a:lnTo>
                      <a:pt x="794" y="456"/>
                    </a:lnTo>
                    <a:lnTo>
                      <a:pt x="775" y="461"/>
                    </a:lnTo>
                    <a:lnTo>
                      <a:pt x="742" y="466"/>
                    </a:lnTo>
                    <a:lnTo>
                      <a:pt x="704" y="475"/>
                    </a:lnTo>
                    <a:lnTo>
                      <a:pt x="751" y="480"/>
                    </a:lnTo>
                    <a:lnTo>
                      <a:pt x="761" y="484"/>
                    </a:lnTo>
                    <a:lnTo>
                      <a:pt x="686" y="489"/>
                    </a:lnTo>
                    <a:lnTo>
                      <a:pt x="488" y="499"/>
                    </a:lnTo>
                    <a:lnTo>
                      <a:pt x="296" y="503"/>
                    </a:lnTo>
                    <a:lnTo>
                      <a:pt x="187" y="508"/>
                    </a:lnTo>
                    <a:lnTo>
                      <a:pt x="225" y="513"/>
                    </a:lnTo>
                    <a:lnTo>
                      <a:pt x="394" y="522"/>
                    </a:lnTo>
                    <a:lnTo>
                      <a:pt x="592" y="527"/>
                    </a:lnTo>
                    <a:lnTo>
                      <a:pt x="737" y="531"/>
                    </a:lnTo>
                    <a:lnTo>
                      <a:pt x="756" y="541"/>
                    </a:lnTo>
                    <a:lnTo>
                      <a:pt x="695" y="546"/>
                    </a:lnTo>
                    <a:lnTo>
                      <a:pt x="695" y="550"/>
                    </a:lnTo>
                    <a:lnTo>
                      <a:pt x="629" y="555"/>
                    </a:lnTo>
                    <a:lnTo>
                      <a:pt x="568" y="564"/>
                    </a:lnTo>
                    <a:lnTo>
                      <a:pt x="493" y="569"/>
                    </a:lnTo>
                    <a:lnTo>
                      <a:pt x="474" y="574"/>
                    </a:lnTo>
                    <a:lnTo>
                      <a:pt x="554" y="578"/>
                    </a:lnTo>
                    <a:lnTo>
                      <a:pt x="606" y="588"/>
                    </a:lnTo>
                    <a:lnTo>
                      <a:pt x="587" y="592"/>
                    </a:lnTo>
                    <a:lnTo>
                      <a:pt x="606" y="597"/>
                    </a:lnTo>
                    <a:lnTo>
                      <a:pt x="488" y="602"/>
                    </a:lnTo>
                    <a:lnTo>
                      <a:pt x="347" y="611"/>
                    </a:lnTo>
                    <a:lnTo>
                      <a:pt x="253" y="616"/>
                    </a:lnTo>
                    <a:lnTo>
                      <a:pt x="239" y="621"/>
                    </a:lnTo>
                    <a:lnTo>
                      <a:pt x="277" y="625"/>
                    </a:lnTo>
                    <a:lnTo>
                      <a:pt x="234" y="635"/>
                    </a:lnTo>
                    <a:lnTo>
                      <a:pt x="187" y="639"/>
                    </a:lnTo>
                    <a:lnTo>
                      <a:pt x="169" y="644"/>
                    </a:lnTo>
                    <a:lnTo>
                      <a:pt x="197" y="649"/>
                    </a:lnTo>
                    <a:lnTo>
                      <a:pt x="310" y="658"/>
                    </a:lnTo>
                    <a:lnTo>
                      <a:pt x="413" y="663"/>
                    </a:lnTo>
                    <a:lnTo>
                      <a:pt x="483" y="668"/>
                    </a:lnTo>
                    <a:lnTo>
                      <a:pt x="507" y="677"/>
                    </a:lnTo>
                    <a:lnTo>
                      <a:pt x="507" y="682"/>
                    </a:lnTo>
                    <a:lnTo>
                      <a:pt x="493" y="686"/>
                    </a:lnTo>
                    <a:lnTo>
                      <a:pt x="436" y="691"/>
                    </a:lnTo>
                    <a:lnTo>
                      <a:pt x="436" y="701"/>
                    </a:lnTo>
                    <a:lnTo>
                      <a:pt x="399" y="705"/>
                    </a:lnTo>
                    <a:lnTo>
                      <a:pt x="361" y="710"/>
                    </a:lnTo>
                    <a:lnTo>
                      <a:pt x="375" y="715"/>
                    </a:lnTo>
                    <a:lnTo>
                      <a:pt x="390" y="724"/>
                    </a:lnTo>
                    <a:lnTo>
                      <a:pt x="432" y="729"/>
                    </a:lnTo>
                    <a:lnTo>
                      <a:pt x="451" y="733"/>
                    </a:lnTo>
                    <a:lnTo>
                      <a:pt x="390" y="738"/>
                    </a:lnTo>
                    <a:lnTo>
                      <a:pt x="277" y="748"/>
                    </a:lnTo>
                    <a:lnTo>
                      <a:pt x="112" y="752"/>
                    </a:lnTo>
                    <a:lnTo>
                      <a:pt x="4" y="757"/>
                    </a:lnTo>
                    <a:lnTo>
                      <a:pt x="0" y="762"/>
                    </a:lnTo>
                    <a:lnTo>
                      <a:pt x="98" y="771"/>
                    </a:lnTo>
                    <a:lnTo>
                      <a:pt x="211" y="776"/>
                    </a:lnTo>
                    <a:lnTo>
                      <a:pt x="286" y="780"/>
                    </a:lnTo>
                    <a:lnTo>
                      <a:pt x="267" y="785"/>
                    </a:lnTo>
                    <a:lnTo>
                      <a:pt x="225" y="795"/>
                    </a:lnTo>
                    <a:lnTo>
                      <a:pt x="206" y="799"/>
                    </a:lnTo>
                    <a:lnTo>
                      <a:pt x="310" y="804"/>
                    </a:lnTo>
                    <a:lnTo>
                      <a:pt x="690" y="809"/>
                    </a:lnTo>
                    <a:lnTo>
                      <a:pt x="728" y="818"/>
                    </a:lnTo>
                    <a:lnTo>
                      <a:pt x="620" y="823"/>
                    </a:lnTo>
                    <a:lnTo>
                      <a:pt x="592" y="827"/>
                    </a:lnTo>
                    <a:lnTo>
                      <a:pt x="615" y="837"/>
                    </a:lnTo>
                    <a:lnTo>
                      <a:pt x="657" y="842"/>
                    </a:lnTo>
                    <a:lnTo>
                      <a:pt x="577" y="846"/>
                    </a:lnTo>
                    <a:lnTo>
                      <a:pt x="413" y="851"/>
                    </a:lnTo>
                    <a:lnTo>
                      <a:pt x="300" y="860"/>
                    </a:lnTo>
                    <a:lnTo>
                      <a:pt x="300" y="865"/>
                    </a:lnTo>
                    <a:lnTo>
                      <a:pt x="446" y="870"/>
                    </a:lnTo>
                    <a:lnTo>
                      <a:pt x="554" y="874"/>
                    </a:lnTo>
                    <a:lnTo>
                      <a:pt x="549" y="884"/>
                    </a:lnTo>
                    <a:lnTo>
                      <a:pt x="441" y="889"/>
                    </a:lnTo>
                    <a:lnTo>
                      <a:pt x="310" y="893"/>
                    </a:lnTo>
                    <a:lnTo>
                      <a:pt x="263" y="898"/>
                    </a:lnTo>
                    <a:lnTo>
                      <a:pt x="244" y="907"/>
                    </a:lnTo>
                    <a:lnTo>
                      <a:pt x="239" y="912"/>
                    </a:lnTo>
                    <a:lnTo>
                      <a:pt x="319" y="917"/>
                    </a:lnTo>
                    <a:lnTo>
                      <a:pt x="375" y="921"/>
                    </a:lnTo>
                    <a:lnTo>
                      <a:pt x="404" y="931"/>
                    </a:lnTo>
                    <a:lnTo>
                      <a:pt x="352" y="935"/>
                    </a:lnTo>
                    <a:lnTo>
                      <a:pt x="394" y="940"/>
                    </a:lnTo>
                    <a:lnTo>
                      <a:pt x="375" y="945"/>
                    </a:lnTo>
                    <a:lnTo>
                      <a:pt x="371" y="954"/>
                    </a:lnTo>
                    <a:lnTo>
                      <a:pt x="465" y="959"/>
                    </a:lnTo>
                    <a:lnTo>
                      <a:pt x="502" y="964"/>
                    </a:lnTo>
                    <a:lnTo>
                      <a:pt x="624" y="973"/>
                    </a:lnTo>
                    <a:lnTo>
                      <a:pt x="592" y="978"/>
                    </a:lnTo>
                    <a:lnTo>
                      <a:pt x="667" y="982"/>
                    </a:lnTo>
                    <a:lnTo>
                      <a:pt x="639" y="987"/>
                    </a:lnTo>
                    <a:lnTo>
                      <a:pt x="587" y="997"/>
                    </a:lnTo>
                    <a:lnTo>
                      <a:pt x="474" y="1001"/>
                    </a:lnTo>
                    <a:lnTo>
                      <a:pt x="390" y="1006"/>
                    </a:lnTo>
                    <a:lnTo>
                      <a:pt x="347" y="1011"/>
                    </a:lnTo>
                    <a:lnTo>
                      <a:pt x="347" y="1020"/>
                    </a:lnTo>
                    <a:lnTo>
                      <a:pt x="272" y="1025"/>
                    </a:lnTo>
                    <a:lnTo>
                      <a:pt x="272" y="1029"/>
                    </a:lnTo>
                    <a:lnTo>
                      <a:pt x="324" y="1034"/>
                    </a:lnTo>
                    <a:lnTo>
                      <a:pt x="469" y="1044"/>
                    </a:lnTo>
                    <a:lnTo>
                      <a:pt x="709" y="1048"/>
                    </a:lnTo>
                    <a:lnTo>
                      <a:pt x="469" y="1053"/>
                    </a:lnTo>
                    <a:lnTo>
                      <a:pt x="709" y="1058"/>
                    </a:lnTo>
                    <a:lnTo>
                      <a:pt x="836" y="1067"/>
                    </a:lnTo>
                    <a:lnTo>
                      <a:pt x="888" y="1067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5" name="Freeform 10"/>
              <p:cNvSpPr>
                <a:spLocks/>
              </p:cNvSpPr>
              <p:nvPr/>
            </p:nvSpPr>
            <p:spPr bwMode="auto">
              <a:xfrm>
                <a:off x="3212" y="2816"/>
                <a:ext cx="921" cy="1039"/>
              </a:xfrm>
              <a:custGeom>
                <a:avLst/>
                <a:gdLst>
                  <a:gd name="T0" fmla="*/ 845 w 921"/>
                  <a:gd name="T1" fmla="*/ 5 h 1039"/>
                  <a:gd name="T2" fmla="*/ 789 w 921"/>
                  <a:gd name="T3" fmla="*/ 24 h 1039"/>
                  <a:gd name="T4" fmla="*/ 784 w 921"/>
                  <a:gd name="T5" fmla="*/ 43 h 1039"/>
                  <a:gd name="T6" fmla="*/ 587 w 921"/>
                  <a:gd name="T7" fmla="*/ 62 h 1039"/>
                  <a:gd name="T8" fmla="*/ 394 w 921"/>
                  <a:gd name="T9" fmla="*/ 80 h 1039"/>
                  <a:gd name="T10" fmla="*/ 615 w 921"/>
                  <a:gd name="T11" fmla="*/ 94 h 1039"/>
                  <a:gd name="T12" fmla="*/ 460 w 921"/>
                  <a:gd name="T13" fmla="*/ 113 h 1039"/>
                  <a:gd name="T14" fmla="*/ 625 w 921"/>
                  <a:gd name="T15" fmla="*/ 132 h 1039"/>
                  <a:gd name="T16" fmla="*/ 874 w 921"/>
                  <a:gd name="T17" fmla="*/ 151 h 1039"/>
                  <a:gd name="T18" fmla="*/ 803 w 921"/>
                  <a:gd name="T19" fmla="*/ 165 h 1039"/>
                  <a:gd name="T20" fmla="*/ 282 w 921"/>
                  <a:gd name="T21" fmla="*/ 184 h 1039"/>
                  <a:gd name="T22" fmla="*/ 446 w 921"/>
                  <a:gd name="T23" fmla="*/ 202 h 1039"/>
                  <a:gd name="T24" fmla="*/ 620 w 921"/>
                  <a:gd name="T25" fmla="*/ 221 h 1039"/>
                  <a:gd name="T26" fmla="*/ 413 w 921"/>
                  <a:gd name="T27" fmla="*/ 240 h 1039"/>
                  <a:gd name="T28" fmla="*/ 347 w 921"/>
                  <a:gd name="T29" fmla="*/ 254 h 1039"/>
                  <a:gd name="T30" fmla="*/ 286 w 921"/>
                  <a:gd name="T31" fmla="*/ 273 h 1039"/>
                  <a:gd name="T32" fmla="*/ 390 w 921"/>
                  <a:gd name="T33" fmla="*/ 292 h 1039"/>
                  <a:gd name="T34" fmla="*/ 267 w 921"/>
                  <a:gd name="T35" fmla="*/ 311 h 1039"/>
                  <a:gd name="T36" fmla="*/ 239 w 921"/>
                  <a:gd name="T37" fmla="*/ 325 h 1039"/>
                  <a:gd name="T38" fmla="*/ 164 w 921"/>
                  <a:gd name="T39" fmla="*/ 343 h 1039"/>
                  <a:gd name="T40" fmla="*/ 230 w 921"/>
                  <a:gd name="T41" fmla="*/ 362 h 1039"/>
                  <a:gd name="T42" fmla="*/ 188 w 921"/>
                  <a:gd name="T43" fmla="*/ 381 h 1039"/>
                  <a:gd name="T44" fmla="*/ 249 w 921"/>
                  <a:gd name="T45" fmla="*/ 400 h 1039"/>
                  <a:gd name="T46" fmla="*/ 253 w 921"/>
                  <a:gd name="T47" fmla="*/ 414 h 1039"/>
                  <a:gd name="T48" fmla="*/ 216 w 921"/>
                  <a:gd name="T49" fmla="*/ 433 h 1039"/>
                  <a:gd name="T50" fmla="*/ 155 w 921"/>
                  <a:gd name="T51" fmla="*/ 452 h 1039"/>
                  <a:gd name="T52" fmla="*/ 188 w 921"/>
                  <a:gd name="T53" fmla="*/ 470 h 1039"/>
                  <a:gd name="T54" fmla="*/ 267 w 921"/>
                  <a:gd name="T55" fmla="*/ 489 h 1039"/>
                  <a:gd name="T56" fmla="*/ 206 w 921"/>
                  <a:gd name="T57" fmla="*/ 503 h 1039"/>
                  <a:gd name="T58" fmla="*/ 145 w 921"/>
                  <a:gd name="T59" fmla="*/ 522 h 1039"/>
                  <a:gd name="T60" fmla="*/ 202 w 921"/>
                  <a:gd name="T61" fmla="*/ 541 h 1039"/>
                  <a:gd name="T62" fmla="*/ 202 w 921"/>
                  <a:gd name="T63" fmla="*/ 560 h 1039"/>
                  <a:gd name="T64" fmla="*/ 145 w 921"/>
                  <a:gd name="T65" fmla="*/ 574 h 1039"/>
                  <a:gd name="T66" fmla="*/ 145 w 921"/>
                  <a:gd name="T67" fmla="*/ 592 h 1039"/>
                  <a:gd name="T68" fmla="*/ 380 w 921"/>
                  <a:gd name="T69" fmla="*/ 611 h 1039"/>
                  <a:gd name="T70" fmla="*/ 479 w 921"/>
                  <a:gd name="T71" fmla="*/ 630 h 1039"/>
                  <a:gd name="T72" fmla="*/ 385 w 921"/>
                  <a:gd name="T73" fmla="*/ 649 h 1039"/>
                  <a:gd name="T74" fmla="*/ 155 w 921"/>
                  <a:gd name="T75" fmla="*/ 663 h 1039"/>
                  <a:gd name="T76" fmla="*/ 18 w 921"/>
                  <a:gd name="T77" fmla="*/ 682 h 1039"/>
                  <a:gd name="T78" fmla="*/ 451 w 921"/>
                  <a:gd name="T79" fmla="*/ 701 h 1039"/>
                  <a:gd name="T80" fmla="*/ 385 w 921"/>
                  <a:gd name="T81" fmla="*/ 719 h 1039"/>
                  <a:gd name="T82" fmla="*/ 225 w 921"/>
                  <a:gd name="T83" fmla="*/ 733 h 1039"/>
                  <a:gd name="T84" fmla="*/ 117 w 921"/>
                  <a:gd name="T85" fmla="*/ 752 h 1039"/>
                  <a:gd name="T86" fmla="*/ 89 w 921"/>
                  <a:gd name="T87" fmla="*/ 771 h 1039"/>
                  <a:gd name="T88" fmla="*/ 272 w 921"/>
                  <a:gd name="T89" fmla="*/ 790 h 1039"/>
                  <a:gd name="T90" fmla="*/ 390 w 921"/>
                  <a:gd name="T91" fmla="*/ 809 h 1039"/>
                  <a:gd name="T92" fmla="*/ 376 w 921"/>
                  <a:gd name="T93" fmla="*/ 823 h 1039"/>
                  <a:gd name="T94" fmla="*/ 291 w 921"/>
                  <a:gd name="T95" fmla="*/ 841 h 1039"/>
                  <a:gd name="T96" fmla="*/ 267 w 921"/>
                  <a:gd name="T97" fmla="*/ 860 h 1039"/>
                  <a:gd name="T98" fmla="*/ 197 w 921"/>
                  <a:gd name="T99" fmla="*/ 879 h 1039"/>
                  <a:gd name="T100" fmla="*/ 310 w 921"/>
                  <a:gd name="T101" fmla="*/ 893 h 1039"/>
                  <a:gd name="T102" fmla="*/ 343 w 921"/>
                  <a:gd name="T103" fmla="*/ 912 h 1039"/>
                  <a:gd name="T104" fmla="*/ 333 w 921"/>
                  <a:gd name="T105" fmla="*/ 931 h 1039"/>
                  <a:gd name="T106" fmla="*/ 277 w 921"/>
                  <a:gd name="T107" fmla="*/ 950 h 1039"/>
                  <a:gd name="T108" fmla="*/ 239 w 921"/>
                  <a:gd name="T109" fmla="*/ 968 h 1039"/>
                  <a:gd name="T110" fmla="*/ 169 w 921"/>
                  <a:gd name="T111" fmla="*/ 982 h 1039"/>
                  <a:gd name="T112" fmla="*/ 305 w 921"/>
                  <a:gd name="T113" fmla="*/ 1001 h 1039"/>
                  <a:gd name="T114" fmla="*/ 347 w 921"/>
                  <a:gd name="T115" fmla="*/ 1020 h 1039"/>
                  <a:gd name="T116" fmla="*/ 282 w 921"/>
                  <a:gd name="T117" fmla="*/ 1039 h 103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21"/>
                  <a:gd name="T178" fmla="*/ 0 h 1039"/>
                  <a:gd name="T179" fmla="*/ 921 w 921"/>
                  <a:gd name="T180" fmla="*/ 1039 h 103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21" h="1039">
                    <a:moveTo>
                      <a:pt x="921" y="0"/>
                    </a:moveTo>
                    <a:lnTo>
                      <a:pt x="874" y="0"/>
                    </a:lnTo>
                    <a:lnTo>
                      <a:pt x="845" y="5"/>
                    </a:lnTo>
                    <a:lnTo>
                      <a:pt x="836" y="15"/>
                    </a:lnTo>
                    <a:lnTo>
                      <a:pt x="784" y="19"/>
                    </a:lnTo>
                    <a:lnTo>
                      <a:pt x="789" y="24"/>
                    </a:lnTo>
                    <a:lnTo>
                      <a:pt x="803" y="29"/>
                    </a:lnTo>
                    <a:lnTo>
                      <a:pt x="827" y="38"/>
                    </a:lnTo>
                    <a:lnTo>
                      <a:pt x="784" y="43"/>
                    </a:lnTo>
                    <a:lnTo>
                      <a:pt x="704" y="47"/>
                    </a:lnTo>
                    <a:lnTo>
                      <a:pt x="625" y="57"/>
                    </a:lnTo>
                    <a:lnTo>
                      <a:pt x="587" y="62"/>
                    </a:lnTo>
                    <a:lnTo>
                      <a:pt x="549" y="66"/>
                    </a:lnTo>
                    <a:lnTo>
                      <a:pt x="502" y="71"/>
                    </a:lnTo>
                    <a:lnTo>
                      <a:pt x="394" y="80"/>
                    </a:lnTo>
                    <a:lnTo>
                      <a:pt x="343" y="85"/>
                    </a:lnTo>
                    <a:lnTo>
                      <a:pt x="413" y="90"/>
                    </a:lnTo>
                    <a:lnTo>
                      <a:pt x="615" y="94"/>
                    </a:lnTo>
                    <a:lnTo>
                      <a:pt x="610" y="104"/>
                    </a:lnTo>
                    <a:lnTo>
                      <a:pt x="540" y="109"/>
                    </a:lnTo>
                    <a:lnTo>
                      <a:pt x="460" y="113"/>
                    </a:lnTo>
                    <a:lnTo>
                      <a:pt x="418" y="118"/>
                    </a:lnTo>
                    <a:lnTo>
                      <a:pt x="493" y="127"/>
                    </a:lnTo>
                    <a:lnTo>
                      <a:pt x="625" y="132"/>
                    </a:lnTo>
                    <a:lnTo>
                      <a:pt x="723" y="137"/>
                    </a:lnTo>
                    <a:lnTo>
                      <a:pt x="841" y="141"/>
                    </a:lnTo>
                    <a:lnTo>
                      <a:pt x="874" y="151"/>
                    </a:lnTo>
                    <a:lnTo>
                      <a:pt x="888" y="155"/>
                    </a:lnTo>
                    <a:lnTo>
                      <a:pt x="831" y="160"/>
                    </a:lnTo>
                    <a:lnTo>
                      <a:pt x="803" y="165"/>
                    </a:lnTo>
                    <a:lnTo>
                      <a:pt x="695" y="174"/>
                    </a:lnTo>
                    <a:lnTo>
                      <a:pt x="507" y="179"/>
                    </a:lnTo>
                    <a:lnTo>
                      <a:pt x="282" y="184"/>
                    </a:lnTo>
                    <a:lnTo>
                      <a:pt x="117" y="193"/>
                    </a:lnTo>
                    <a:lnTo>
                      <a:pt x="249" y="198"/>
                    </a:lnTo>
                    <a:lnTo>
                      <a:pt x="446" y="202"/>
                    </a:lnTo>
                    <a:lnTo>
                      <a:pt x="606" y="207"/>
                    </a:lnTo>
                    <a:lnTo>
                      <a:pt x="606" y="217"/>
                    </a:lnTo>
                    <a:lnTo>
                      <a:pt x="620" y="221"/>
                    </a:lnTo>
                    <a:lnTo>
                      <a:pt x="606" y="226"/>
                    </a:lnTo>
                    <a:lnTo>
                      <a:pt x="498" y="231"/>
                    </a:lnTo>
                    <a:lnTo>
                      <a:pt x="413" y="240"/>
                    </a:lnTo>
                    <a:lnTo>
                      <a:pt x="347" y="245"/>
                    </a:lnTo>
                    <a:lnTo>
                      <a:pt x="361" y="249"/>
                    </a:lnTo>
                    <a:lnTo>
                      <a:pt x="347" y="254"/>
                    </a:lnTo>
                    <a:lnTo>
                      <a:pt x="343" y="264"/>
                    </a:lnTo>
                    <a:lnTo>
                      <a:pt x="310" y="268"/>
                    </a:lnTo>
                    <a:lnTo>
                      <a:pt x="286" y="273"/>
                    </a:lnTo>
                    <a:lnTo>
                      <a:pt x="244" y="278"/>
                    </a:lnTo>
                    <a:lnTo>
                      <a:pt x="296" y="287"/>
                    </a:lnTo>
                    <a:lnTo>
                      <a:pt x="390" y="292"/>
                    </a:lnTo>
                    <a:lnTo>
                      <a:pt x="404" y="296"/>
                    </a:lnTo>
                    <a:lnTo>
                      <a:pt x="376" y="301"/>
                    </a:lnTo>
                    <a:lnTo>
                      <a:pt x="267" y="311"/>
                    </a:lnTo>
                    <a:lnTo>
                      <a:pt x="239" y="315"/>
                    </a:lnTo>
                    <a:lnTo>
                      <a:pt x="267" y="320"/>
                    </a:lnTo>
                    <a:lnTo>
                      <a:pt x="239" y="325"/>
                    </a:lnTo>
                    <a:lnTo>
                      <a:pt x="239" y="334"/>
                    </a:lnTo>
                    <a:lnTo>
                      <a:pt x="159" y="339"/>
                    </a:lnTo>
                    <a:lnTo>
                      <a:pt x="164" y="343"/>
                    </a:lnTo>
                    <a:lnTo>
                      <a:pt x="197" y="353"/>
                    </a:lnTo>
                    <a:lnTo>
                      <a:pt x="239" y="358"/>
                    </a:lnTo>
                    <a:lnTo>
                      <a:pt x="230" y="362"/>
                    </a:lnTo>
                    <a:lnTo>
                      <a:pt x="188" y="367"/>
                    </a:lnTo>
                    <a:lnTo>
                      <a:pt x="145" y="376"/>
                    </a:lnTo>
                    <a:lnTo>
                      <a:pt x="188" y="381"/>
                    </a:lnTo>
                    <a:lnTo>
                      <a:pt x="211" y="386"/>
                    </a:lnTo>
                    <a:lnTo>
                      <a:pt x="258" y="390"/>
                    </a:lnTo>
                    <a:lnTo>
                      <a:pt x="249" y="400"/>
                    </a:lnTo>
                    <a:lnTo>
                      <a:pt x="253" y="405"/>
                    </a:lnTo>
                    <a:lnTo>
                      <a:pt x="253" y="409"/>
                    </a:lnTo>
                    <a:lnTo>
                      <a:pt x="253" y="414"/>
                    </a:lnTo>
                    <a:lnTo>
                      <a:pt x="235" y="423"/>
                    </a:lnTo>
                    <a:lnTo>
                      <a:pt x="239" y="428"/>
                    </a:lnTo>
                    <a:lnTo>
                      <a:pt x="216" y="433"/>
                    </a:lnTo>
                    <a:lnTo>
                      <a:pt x="192" y="437"/>
                    </a:lnTo>
                    <a:lnTo>
                      <a:pt x="155" y="447"/>
                    </a:lnTo>
                    <a:lnTo>
                      <a:pt x="155" y="452"/>
                    </a:lnTo>
                    <a:lnTo>
                      <a:pt x="155" y="456"/>
                    </a:lnTo>
                    <a:lnTo>
                      <a:pt x="169" y="461"/>
                    </a:lnTo>
                    <a:lnTo>
                      <a:pt x="188" y="470"/>
                    </a:lnTo>
                    <a:lnTo>
                      <a:pt x="197" y="475"/>
                    </a:lnTo>
                    <a:lnTo>
                      <a:pt x="249" y="480"/>
                    </a:lnTo>
                    <a:lnTo>
                      <a:pt x="267" y="489"/>
                    </a:lnTo>
                    <a:lnTo>
                      <a:pt x="296" y="494"/>
                    </a:lnTo>
                    <a:lnTo>
                      <a:pt x="235" y="498"/>
                    </a:lnTo>
                    <a:lnTo>
                      <a:pt x="206" y="503"/>
                    </a:lnTo>
                    <a:lnTo>
                      <a:pt x="126" y="513"/>
                    </a:lnTo>
                    <a:lnTo>
                      <a:pt x="131" y="517"/>
                    </a:lnTo>
                    <a:lnTo>
                      <a:pt x="145" y="522"/>
                    </a:lnTo>
                    <a:lnTo>
                      <a:pt x="220" y="527"/>
                    </a:lnTo>
                    <a:lnTo>
                      <a:pt x="230" y="536"/>
                    </a:lnTo>
                    <a:lnTo>
                      <a:pt x="202" y="541"/>
                    </a:lnTo>
                    <a:lnTo>
                      <a:pt x="169" y="545"/>
                    </a:lnTo>
                    <a:lnTo>
                      <a:pt x="164" y="550"/>
                    </a:lnTo>
                    <a:lnTo>
                      <a:pt x="202" y="560"/>
                    </a:lnTo>
                    <a:lnTo>
                      <a:pt x="202" y="564"/>
                    </a:lnTo>
                    <a:lnTo>
                      <a:pt x="197" y="569"/>
                    </a:lnTo>
                    <a:lnTo>
                      <a:pt x="145" y="574"/>
                    </a:lnTo>
                    <a:lnTo>
                      <a:pt x="126" y="583"/>
                    </a:lnTo>
                    <a:lnTo>
                      <a:pt x="75" y="588"/>
                    </a:lnTo>
                    <a:lnTo>
                      <a:pt x="145" y="592"/>
                    </a:lnTo>
                    <a:lnTo>
                      <a:pt x="220" y="597"/>
                    </a:lnTo>
                    <a:lnTo>
                      <a:pt x="343" y="607"/>
                    </a:lnTo>
                    <a:lnTo>
                      <a:pt x="380" y="611"/>
                    </a:lnTo>
                    <a:lnTo>
                      <a:pt x="404" y="616"/>
                    </a:lnTo>
                    <a:lnTo>
                      <a:pt x="441" y="621"/>
                    </a:lnTo>
                    <a:lnTo>
                      <a:pt x="479" y="630"/>
                    </a:lnTo>
                    <a:lnTo>
                      <a:pt x="493" y="635"/>
                    </a:lnTo>
                    <a:lnTo>
                      <a:pt x="488" y="639"/>
                    </a:lnTo>
                    <a:lnTo>
                      <a:pt x="385" y="649"/>
                    </a:lnTo>
                    <a:lnTo>
                      <a:pt x="291" y="654"/>
                    </a:lnTo>
                    <a:lnTo>
                      <a:pt x="216" y="658"/>
                    </a:lnTo>
                    <a:lnTo>
                      <a:pt x="155" y="663"/>
                    </a:lnTo>
                    <a:lnTo>
                      <a:pt x="79" y="672"/>
                    </a:lnTo>
                    <a:lnTo>
                      <a:pt x="0" y="677"/>
                    </a:lnTo>
                    <a:lnTo>
                      <a:pt x="18" y="682"/>
                    </a:lnTo>
                    <a:lnTo>
                      <a:pt x="131" y="686"/>
                    </a:lnTo>
                    <a:lnTo>
                      <a:pt x="286" y="696"/>
                    </a:lnTo>
                    <a:lnTo>
                      <a:pt x="451" y="701"/>
                    </a:lnTo>
                    <a:lnTo>
                      <a:pt x="469" y="705"/>
                    </a:lnTo>
                    <a:lnTo>
                      <a:pt x="460" y="710"/>
                    </a:lnTo>
                    <a:lnTo>
                      <a:pt x="385" y="719"/>
                    </a:lnTo>
                    <a:lnTo>
                      <a:pt x="319" y="724"/>
                    </a:lnTo>
                    <a:lnTo>
                      <a:pt x="253" y="729"/>
                    </a:lnTo>
                    <a:lnTo>
                      <a:pt x="225" y="733"/>
                    </a:lnTo>
                    <a:lnTo>
                      <a:pt x="220" y="743"/>
                    </a:lnTo>
                    <a:lnTo>
                      <a:pt x="188" y="748"/>
                    </a:lnTo>
                    <a:lnTo>
                      <a:pt x="117" y="752"/>
                    </a:lnTo>
                    <a:lnTo>
                      <a:pt x="75" y="757"/>
                    </a:lnTo>
                    <a:lnTo>
                      <a:pt x="79" y="766"/>
                    </a:lnTo>
                    <a:lnTo>
                      <a:pt x="89" y="771"/>
                    </a:lnTo>
                    <a:lnTo>
                      <a:pt x="145" y="776"/>
                    </a:lnTo>
                    <a:lnTo>
                      <a:pt x="206" y="785"/>
                    </a:lnTo>
                    <a:lnTo>
                      <a:pt x="272" y="790"/>
                    </a:lnTo>
                    <a:lnTo>
                      <a:pt x="282" y="795"/>
                    </a:lnTo>
                    <a:lnTo>
                      <a:pt x="314" y="799"/>
                    </a:lnTo>
                    <a:lnTo>
                      <a:pt x="390" y="809"/>
                    </a:lnTo>
                    <a:lnTo>
                      <a:pt x="469" y="813"/>
                    </a:lnTo>
                    <a:lnTo>
                      <a:pt x="437" y="818"/>
                    </a:lnTo>
                    <a:lnTo>
                      <a:pt x="376" y="823"/>
                    </a:lnTo>
                    <a:lnTo>
                      <a:pt x="314" y="832"/>
                    </a:lnTo>
                    <a:lnTo>
                      <a:pt x="310" y="837"/>
                    </a:lnTo>
                    <a:lnTo>
                      <a:pt x="291" y="841"/>
                    </a:lnTo>
                    <a:lnTo>
                      <a:pt x="277" y="846"/>
                    </a:lnTo>
                    <a:lnTo>
                      <a:pt x="277" y="856"/>
                    </a:lnTo>
                    <a:lnTo>
                      <a:pt x="267" y="860"/>
                    </a:lnTo>
                    <a:lnTo>
                      <a:pt x="253" y="865"/>
                    </a:lnTo>
                    <a:lnTo>
                      <a:pt x="244" y="870"/>
                    </a:lnTo>
                    <a:lnTo>
                      <a:pt x="197" y="879"/>
                    </a:lnTo>
                    <a:lnTo>
                      <a:pt x="216" y="884"/>
                    </a:lnTo>
                    <a:lnTo>
                      <a:pt x="216" y="888"/>
                    </a:lnTo>
                    <a:lnTo>
                      <a:pt x="310" y="893"/>
                    </a:lnTo>
                    <a:lnTo>
                      <a:pt x="347" y="903"/>
                    </a:lnTo>
                    <a:lnTo>
                      <a:pt x="361" y="907"/>
                    </a:lnTo>
                    <a:lnTo>
                      <a:pt x="343" y="912"/>
                    </a:lnTo>
                    <a:lnTo>
                      <a:pt x="343" y="917"/>
                    </a:lnTo>
                    <a:lnTo>
                      <a:pt x="352" y="926"/>
                    </a:lnTo>
                    <a:lnTo>
                      <a:pt x="333" y="931"/>
                    </a:lnTo>
                    <a:lnTo>
                      <a:pt x="286" y="935"/>
                    </a:lnTo>
                    <a:lnTo>
                      <a:pt x="267" y="945"/>
                    </a:lnTo>
                    <a:lnTo>
                      <a:pt x="277" y="950"/>
                    </a:lnTo>
                    <a:lnTo>
                      <a:pt x="277" y="954"/>
                    </a:lnTo>
                    <a:lnTo>
                      <a:pt x="286" y="959"/>
                    </a:lnTo>
                    <a:lnTo>
                      <a:pt x="239" y="968"/>
                    </a:lnTo>
                    <a:lnTo>
                      <a:pt x="183" y="973"/>
                    </a:lnTo>
                    <a:lnTo>
                      <a:pt x="145" y="978"/>
                    </a:lnTo>
                    <a:lnTo>
                      <a:pt x="169" y="982"/>
                    </a:lnTo>
                    <a:lnTo>
                      <a:pt x="249" y="992"/>
                    </a:lnTo>
                    <a:lnTo>
                      <a:pt x="282" y="997"/>
                    </a:lnTo>
                    <a:lnTo>
                      <a:pt x="305" y="1001"/>
                    </a:lnTo>
                    <a:lnTo>
                      <a:pt x="300" y="1006"/>
                    </a:lnTo>
                    <a:lnTo>
                      <a:pt x="324" y="1015"/>
                    </a:lnTo>
                    <a:lnTo>
                      <a:pt x="347" y="1020"/>
                    </a:lnTo>
                    <a:lnTo>
                      <a:pt x="338" y="1025"/>
                    </a:lnTo>
                    <a:lnTo>
                      <a:pt x="300" y="1029"/>
                    </a:lnTo>
                    <a:lnTo>
                      <a:pt x="282" y="1039"/>
                    </a:lnTo>
                  </a:path>
                </a:pathLst>
              </a:custGeom>
              <a:noFill/>
              <a:ln w="14288">
                <a:solidFill>
                  <a:srgbClr val="C3050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13" name="Group 11"/>
            <p:cNvGrpSpPr>
              <a:grpSpLocks/>
            </p:cNvGrpSpPr>
            <p:nvPr/>
          </p:nvGrpSpPr>
          <p:grpSpPr bwMode="auto">
            <a:xfrm>
              <a:off x="3127" y="3841"/>
              <a:ext cx="1016" cy="23"/>
              <a:chOff x="3127" y="3841"/>
              <a:chExt cx="1016" cy="23"/>
            </a:xfrm>
          </p:grpSpPr>
          <p:sp>
            <p:nvSpPr>
              <p:cNvPr id="27820" name="Line 12"/>
              <p:cNvSpPr>
                <a:spLocks noChangeShapeType="1"/>
              </p:cNvSpPr>
              <p:nvPr/>
            </p:nvSpPr>
            <p:spPr bwMode="auto">
              <a:xfrm flipV="1">
                <a:off x="3127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1" name="Line 13"/>
              <p:cNvSpPr>
                <a:spLocks noChangeShapeType="1"/>
              </p:cNvSpPr>
              <p:nvPr/>
            </p:nvSpPr>
            <p:spPr bwMode="auto">
              <a:xfrm flipV="1">
                <a:off x="3254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2" name="Line 14"/>
              <p:cNvSpPr>
                <a:spLocks noChangeShapeType="1"/>
              </p:cNvSpPr>
              <p:nvPr/>
            </p:nvSpPr>
            <p:spPr bwMode="auto">
              <a:xfrm flipV="1">
                <a:off x="3381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3" name="Line 15"/>
              <p:cNvSpPr>
                <a:spLocks noChangeShapeType="1"/>
              </p:cNvSpPr>
              <p:nvPr/>
            </p:nvSpPr>
            <p:spPr bwMode="auto">
              <a:xfrm flipV="1">
                <a:off x="3508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4" name="Line 16"/>
              <p:cNvSpPr>
                <a:spLocks noChangeShapeType="1"/>
              </p:cNvSpPr>
              <p:nvPr/>
            </p:nvSpPr>
            <p:spPr bwMode="auto">
              <a:xfrm flipV="1">
                <a:off x="3635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5" name="Line 17"/>
              <p:cNvSpPr>
                <a:spLocks noChangeShapeType="1"/>
              </p:cNvSpPr>
              <p:nvPr/>
            </p:nvSpPr>
            <p:spPr bwMode="auto">
              <a:xfrm flipV="1">
                <a:off x="3761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6" name="Line 18"/>
              <p:cNvSpPr>
                <a:spLocks noChangeShapeType="1"/>
              </p:cNvSpPr>
              <p:nvPr/>
            </p:nvSpPr>
            <p:spPr bwMode="auto">
              <a:xfrm flipV="1">
                <a:off x="3888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7" name="Line 19"/>
              <p:cNvSpPr>
                <a:spLocks noChangeShapeType="1"/>
              </p:cNvSpPr>
              <p:nvPr/>
            </p:nvSpPr>
            <p:spPr bwMode="auto">
              <a:xfrm flipV="1">
                <a:off x="4015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8" name="Line 20"/>
              <p:cNvSpPr>
                <a:spLocks noChangeShapeType="1"/>
              </p:cNvSpPr>
              <p:nvPr/>
            </p:nvSpPr>
            <p:spPr bwMode="auto">
              <a:xfrm flipV="1">
                <a:off x="4142" y="3841"/>
                <a:ext cx="1" cy="23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29" name="Line 21"/>
              <p:cNvSpPr>
                <a:spLocks noChangeShapeType="1"/>
              </p:cNvSpPr>
              <p:nvPr/>
            </p:nvSpPr>
            <p:spPr bwMode="auto">
              <a:xfrm flipV="1">
                <a:off x="3151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0" name="Line 22"/>
              <p:cNvSpPr>
                <a:spLocks noChangeShapeType="1"/>
              </p:cNvSpPr>
              <p:nvPr/>
            </p:nvSpPr>
            <p:spPr bwMode="auto">
              <a:xfrm flipV="1">
                <a:off x="3179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1" name="Line 23"/>
              <p:cNvSpPr>
                <a:spLocks noChangeShapeType="1"/>
              </p:cNvSpPr>
              <p:nvPr/>
            </p:nvSpPr>
            <p:spPr bwMode="auto">
              <a:xfrm flipV="1">
                <a:off x="3202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2" name="Line 24"/>
              <p:cNvSpPr>
                <a:spLocks noChangeShapeType="1"/>
              </p:cNvSpPr>
              <p:nvPr/>
            </p:nvSpPr>
            <p:spPr bwMode="auto">
              <a:xfrm flipV="1">
                <a:off x="3230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3" name="Line 25"/>
              <p:cNvSpPr>
                <a:spLocks noChangeShapeType="1"/>
              </p:cNvSpPr>
              <p:nvPr/>
            </p:nvSpPr>
            <p:spPr bwMode="auto">
              <a:xfrm flipV="1">
                <a:off x="3277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4" name="Line 26"/>
              <p:cNvSpPr>
                <a:spLocks noChangeShapeType="1"/>
              </p:cNvSpPr>
              <p:nvPr/>
            </p:nvSpPr>
            <p:spPr bwMode="auto">
              <a:xfrm flipV="1">
                <a:off x="3306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5" name="Line 27"/>
              <p:cNvSpPr>
                <a:spLocks noChangeShapeType="1"/>
              </p:cNvSpPr>
              <p:nvPr/>
            </p:nvSpPr>
            <p:spPr bwMode="auto">
              <a:xfrm flipV="1">
                <a:off x="3329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6" name="Line 28"/>
              <p:cNvSpPr>
                <a:spLocks noChangeShapeType="1"/>
              </p:cNvSpPr>
              <p:nvPr/>
            </p:nvSpPr>
            <p:spPr bwMode="auto">
              <a:xfrm flipV="1">
                <a:off x="3357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7" name="Line 29"/>
              <p:cNvSpPr>
                <a:spLocks noChangeShapeType="1"/>
              </p:cNvSpPr>
              <p:nvPr/>
            </p:nvSpPr>
            <p:spPr bwMode="auto">
              <a:xfrm flipV="1">
                <a:off x="3404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8" name="Line 30"/>
              <p:cNvSpPr>
                <a:spLocks noChangeShapeType="1"/>
              </p:cNvSpPr>
              <p:nvPr/>
            </p:nvSpPr>
            <p:spPr bwMode="auto">
              <a:xfrm flipV="1">
                <a:off x="3432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39" name="Line 31"/>
              <p:cNvSpPr>
                <a:spLocks noChangeShapeType="1"/>
              </p:cNvSpPr>
              <p:nvPr/>
            </p:nvSpPr>
            <p:spPr bwMode="auto">
              <a:xfrm flipV="1">
                <a:off x="3456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0" name="Line 32"/>
              <p:cNvSpPr>
                <a:spLocks noChangeShapeType="1"/>
              </p:cNvSpPr>
              <p:nvPr/>
            </p:nvSpPr>
            <p:spPr bwMode="auto">
              <a:xfrm flipV="1">
                <a:off x="3484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1" name="Line 33"/>
              <p:cNvSpPr>
                <a:spLocks noChangeShapeType="1"/>
              </p:cNvSpPr>
              <p:nvPr/>
            </p:nvSpPr>
            <p:spPr bwMode="auto">
              <a:xfrm flipV="1">
                <a:off x="3531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2" name="Line 34"/>
              <p:cNvSpPr>
                <a:spLocks noChangeShapeType="1"/>
              </p:cNvSpPr>
              <p:nvPr/>
            </p:nvSpPr>
            <p:spPr bwMode="auto">
              <a:xfrm flipV="1">
                <a:off x="3559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3" name="Line 35"/>
              <p:cNvSpPr>
                <a:spLocks noChangeShapeType="1"/>
              </p:cNvSpPr>
              <p:nvPr/>
            </p:nvSpPr>
            <p:spPr bwMode="auto">
              <a:xfrm flipV="1">
                <a:off x="3583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4" name="Line 36"/>
              <p:cNvSpPr>
                <a:spLocks noChangeShapeType="1"/>
              </p:cNvSpPr>
              <p:nvPr/>
            </p:nvSpPr>
            <p:spPr bwMode="auto">
              <a:xfrm flipV="1">
                <a:off x="3611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5" name="Line 37"/>
              <p:cNvSpPr>
                <a:spLocks noChangeShapeType="1"/>
              </p:cNvSpPr>
              <p:nvPr/>
            </p:nvSpPr>
            <p:spPr bwMode="auto">
              <a:xfrm flipV="1">
                <a:off x="3658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6" name="Line 38"/>
              <p:cNvSpPr>
                <a:spLocks noChangeShapeType="1"/>
              </p:cNvSpPr>
              <p:nvPr/>
            </p:nvSpPr>
            <p:spPr bwMode="auto">
              <a:xfrm flipV="1">
                <a:off x="3686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7" name="Line 39"/>
              <p:cNvSpPr>
                <a:spLocks noChangeShapeType="1"/>
              </p:cNvSpPr>
              <p:nvPr/>
            </p:nvSpPr>
            <p:spPr bwMode="auto">
              <a:xfrm flipV="1">
                <a:off x="3710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8" name="Line 40"/>
              <p:cNvSpPr>
                <a:spLocks noChangeShapeType="1"/>
              </p:cNvSpPr>
              <p:nvPr/>
            </p:nvSpPr>
            <p:spPr bwMode="auto">
              <a:xfrm flipV="1">
                <a:off x="3738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49" name="Line 41"/>
              <p:cNvSpPr>
                <a:spLocks noChangeShapeType="1"/>
              </p:cNvSpPr>
              <p:nvPr/>
            </p:nvSpPr>
            <p:spPr bwMode="auto">
              <a:xfrm flipV="1">
                <a:off x="3785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0" name="Line 42"/>
              <p:cNvSpPr>
                <a:spLocks noChangeShapeType="1"/>
              </p:cNvSpPr>
              <p:nvPr/>
            </p:nvSpPr>
            <p:spPr bwMode="auto">
              <a:xfrm flipV="1">
                <a:off x="3813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1" name="Line 43"/>
              <p:cNvSpPr>
                <a:spLocks noChangeShapeType="1"/>
              </p:cNvSpPr>
              <p:nvPr/>
            </p:nvSpPr>
            <p:spPr bwMode="auto">
              <a:xfrm flipV="1">
                <a:off x="3837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2" name="Line 44"/>
              <p:cNvSpPr>
                <a:spLocks noChangeShapeType="1"/>
              </p:cNvSpPr>
              <p:nvPr/>
            </p:nvSpPr>
            <p:spPr bwMode="auto">
              <a:xfrm flipV="1">
                <a:off x="3865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3" name="Line 45"/>
              <p:cNvSpPr>
                <a:spLocks noChangeShapeType="1"/>
              </p:cNvSpPr>
              <p:nvPr/>
            </p:nvSpPr>
            <p:spPr bwMode="auto">
              <a:xfrm flipV="1">
                <a:off x="3912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4" name="Line 46"/>
              <p:cNvSpPr>
                <a:spLocks noChangeShapeType="1"/>
              </p:cNvSpPr>
              <p:nvPr/>
            </p:nvSpPr>
            <p:spPr bwMode="auto">
              <a:xfrm flipV="1">
                <a:off x="3940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5" name="Line 47"/>
              <p:cNvSpPr>
                <a:spLocks noChangeShapeType="1"/>
              </p:cNvSpPr>
              <p:nvPr/>
            </p:nvSpPr>
            <p:spPr bwMode="auto">
              <a:xfrm flipV="1">
                <a:off x="3963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6" name="Line 48"/>
              <p:cNvSpPr>
                <a:spLocks noChangeShapeType="1"/>
              </p:cNvSpPr>
              <p:nvPr/>
            </p:nvSpPr>
            <p:spPr bwMode="auto">
              <a:xfrm flipV="1">
                <a:off x="3992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7" name="Line 49"/>
              <p:cNvSpPr>
                <a:spLocks noChangeShapeType="1"/>
              </p:cNvSpPr>
              <p:nvPr/>
            </p:nvSpPr>
            <p:spPr bwMode="auto">
              <a:xfrm flipV="1">
                <a:off x="4039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8" name="Line 50"/>
              <p:cNvSpPr>
                <a:spLocks noChangeShapeType="1"/>
              </p:cNvSpPr>
              <p:nvPr/>
            </p:nvSpPr>
            <p:spPr bwMode="auto">
              <a:xfrm flipV="1">
                <a:off x="4067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59" name="Line 51"/>
              <p:cNvSpPr>
                <a:spLocks noChangeShapeType="1"/>
              </p:cNvSpPr>
              <p:nvPr/>
            </p:nvSpPr>
            <p:spPr bwMode="auto">
              <a:xfrm flipV="1">
                <a:off x="4090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60" name="Line 52"/>
              <p:cNvSpPr>
                <a:spLocks noChangeShapeType="1"/>
              </p:cNvSpPr>
              <p:nvPr/>
            </p:nvSpPr>
            <p:spPr bwMode="auto">
              <a:xfrm flipV="1">
                <a:off x="4118" y="3850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14" name="Group 53"/>
            <p:cNvGrpSpPr>
              <a:grpSpLocks/>
            </p:cNvGrpSpPr>
            <p:nvPr/>
          </p:nvGrpSpPr>
          <p:grpSpPr bwMode="auto">
            <a:xfrm>
              <a:off x="3127" y="1496"/>
              <a:ext cx="1016" cy="24"/>
              <a:chOff x="3127" y="1496"/>
              <a:chExt cx="1016" cy="24"/>
            </a:xfrm>
          </p:grpSpPr>
          <p:sp>
            <p:nvSpPr>
              <p:cNvPr id="27779" name="Line 54"/>
              <p:cNvSpPr>
                <a:spLocks noChangeShapeType="1"/>
              </p:cNvSpPr>
              <p:nvPr/>
            </p:nvSpPr>
            <p:spPr bwMode="auto">
              <a:xfrm>
                <a:off x="3127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0" name="Line 55"/>
              <p:cNvSpPr>
                <a:spLocks noChangeShapeType="1"/>
              </p:cNvSpPr>
              <p:nvPr/>
            </p:nvSpPr>
            <p:spPr bwMode="auto">
              <a:xfrm>
                <a:off x="3254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1" name="Line 56"/>
              <p:cNvSpPr>
                <a:spLocks noChangeShapeType="1"/>
              </p:cNvSpPr>
              <p:nvPr/>
            </p:nvSpPr>
            <p:spPr bwMode="auto">
              <a:xfrm>
                <a:off x="3381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2" name="Line 57"/>
              <p:cNvSpPr>
                <a:spLocks noChangeShapeType="1"/>
              </p:cNvSpPr>
              <p:nvPr/>
            </p:nvSpPr>
            <p:spPr bwMode="auto">
              <a:xfrm>
                <a:off x="3508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3" name="Line 58"/>
              <p:cNvSpPr>
                <a:spLocks noChangeShapeType="1"/>
              </p:cNvSpPr>
              <p:nvPr/>
            </p:nvSpPr>
            <p:spPr bwMode="auto">
              <a:xfrm>
                <a:off x="3635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4" name="Line 59"/>
              <p:cNvSpPr>
                <a:spLocks noChangeShapeType="1"/>
              </p:cNvSpPr>
              <p:nvPr/>
            </p:nvSpPr>
            <p:spPr bwMode="auto">
              <a:xfrm>
                <a:off x="3761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5" name="Line 60"/>
              <p:cNvSpPr>
                <a:spLocks noChangeShapeType="1"/>
              </p:cNvSpPr>
              <p:nvPr/>
            </p:nvSpPr>
            <p:spPr bwMode="auto">
              <a:xfrm>
                <a:off x="3888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6" name="Line 61"/>
              <p:cNvSpPr>
                <a:spLocks noChangeShapeType="1"/>
              </p:cNvSpPr>
              <p:nvPr/>
            </p:nvSpPr>
            <p:spPr bwMode="auto">
              <a:xfrm>
                <a:off x="4015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7" name="Line 62"/>
              <p:cNvSpPr>
                <a:spLocks noChangeShapeType="1"/>
              </p:cNvSpPr>
              <p:nvPr/>
            </p:nvSpPr>
            <p:spPr bwMode="auto">
              <a:xfrm>
                <a:off x="4142" y="1496"/>
                <a:ext cx="1" cy="2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8" name="Line 63"/>
              <p:cNvSpPr>
                <a:spLocks noChangeShapeType="1"/>
              </p:cNvSpPr>
              <p:nvPr/>
            </p:nvSpPr>
            <p:spPr bwMode="auto">
              <a:xfrm>
                <a:off x="3151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89" name="Line 64"/>
              <p:cNvSpPr>
                <a:spLocks noChangeShapeType="1"/>
              </p:cNvSpPr>
              <p:nvPr/>
            </p:nvSpPr>
            <p:spPr bwMode="auto">
              <a:xfrm>
                <a:off x="3179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0" name="Line 65"/>
              <p:cNvSpPr>
                <a:spLocks noChangeShapeType="1"/>
              </p:cNvSpPr>
              <p:nvPr/>
            </p:nvSpPr>
            <p:spPr bwMode="auto">
              <a:xfrm>
                <a:off x="3202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1" name="Line 66"/>
              <p:cNvSpPr>
                <a:spLocks noChangeShapeType="1"/>
              </p:cNvSpPr>
              <p:nvPr/>
            </p:nvSpPr>
            <p:spPr bwMode="auto">
              <a:xfrm>
                <a:off x="3230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2" name="Line 67"/>
              <p:cNvSpPr>
                <a:spLocks noChangeShapeType="1"/>
              </p:cNvSpPr>
              <p:nvPr/>
            </p:nvSpPr>
            <p:spPr bwMode="auto">
              <a:xfrm>
                <a:off x="3277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3" name="Line 68"/>
              <p:cNvSpPr>
                <a:spLocks noChangeShapeType="1"/>
              </p:cNvSpPr>
              <p:nvPr/>
            </p:nvSpPr>
            <p:spPr bwMode="auto">
              <a:xfrm>
                <a:off x="3306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4" name="Line 69"/>
              <p:cNvSpPr>
                <a:spLocks noChangeShapeType="1"/>
              </p:cNvSpPr>
              <p:nvPr/>
            </p:nvSpPr>
            <p:spPr bwMode="auto">
              <a:xfrm>
                <a:off x="3329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5" name="Line 70"/>
              <p:cNvSpPr>
                <a:spLocks noChangeShapeType="1"/>
              </p:cNvSpPr>
              <p:nvPr/>
            </p:nvSpPr>
            <p:spPr bwMode="auto">
              <a:xfrm>
                <a:off x="3357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6" name="Line 71"/>
              <p:cNvSpPr>
                <a:spLocks noChangeShapeType="1"/>
              </p:cNvSpPr>
              <p:nvPr/>
            </p:nvSpPr>
            <p:spPr bwMode="auto">
              <a:xfrm>
                <a:off x="3404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7" name="Line 72"/>
              <p:cNvSpPr>
                <a:spLocks noChangeShapeType="1"/>
              </p:cNvSpPr>
              <p:nvPr/>
            </p:nvSpPr>
            <p:spPr bwMode="auto">
              <a:xfrm>
                <a:off x="3432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8" name="Line 73"/>
              <p:cNvSpPr>
                <a:spLocks noChangeShapeType="1"/>
              </p:cNvSpPr>
              <p:nvPr/>
            </p:nvSpPr>
            <p:spPr bwMode="auto">
              <a:xfrm>
                <a:off x="3456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99" name="Line 74"/>
              <p:cNvSpPr>
                <a:spLocks noChangeShapeType="1"/>
              </p:cNvSpPr>
              <p:nvPr/>
            </p:nvSpPr>
            <p:spPr bwMode="auto">
              <a:xfrm>
                <a:off x="3484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0" name="Line 75"/>
              <p:cNvSpPr>
                <a:spLocks noChangeShapeType="1"/>
              </p:cNvSpPr>
              <p:nvPr/>
            </p:nvSpPr>
            <p:spPr bwMode="auto">
              <a:xfrm>
                <a:off x="3531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1" name="Line 76"/>
              <p:cNvSpPr>
                <a:spLocks noChangeShapeType="1"/>
              </p:cNvSpPr>
              <p:nvPr/>
            </p:nvSpPr>
            <p:spPr bwMode="auto">
              <a:xfrm>
                <a:off x="3559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2" name="Line 77"/>
              <p:cNvSpPr>
                <a:spLocks noChangeShapeType="1"/>
              </p:cNvSpPr>
              <p:nvPr/>
            </p:nvSpPr>
            <p:spPr bwMode="auto">
              <a:xfrm>
                <a:off x="3583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3" name="Line 78"/>
              <p:cNvSpPr>
                <a:spLocks noChangeShapeType="1"/>
              </p:cNvSpPr>
              <p:nvPr/>
            </p:nvSpPr>
            <p:spPr bwMode="auto">
              <a:xfrm>
                <a:off x="3611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4" name="Line 79"/>
              <p:cNvSpPr>
                <a:spLocks noChangeShapeType="1"/>
              </p:cNvSpPr>
              <p:nvPr/>
            </p:nvSpPr>
            <p:spPr bwMode="auto">
              <a:xfrm>
                <a:off x="3658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5" name="Line 80"/>
              <p:cNvSpPr>
                <a:spLocks noChangeShapeType="1"/>
              </p:cNvSpPr>
              <p:nvPr/>
            </p:nvSpPr>
            <p:spPr bwMode="auto">
              <a:xfrm>
                <a:off x="3686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6" name="Line 81"/>
              <p:cNvSpPr>
                <a:spLocks noChangeShapeType="1"/>
              </p:cNvSpPr>
              <p:nvPr/>
            </p:nvSpPr>
            <p:spPr bwMode="auto">
              <a:xfrm>
                <a:off x="3710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7" name="Line 82"/>
              <p:cNvSpPr>
                <a:spLocks noChangeShapeType="1"/>
              </p:cNvSpPr>
              <p:nvPr/>
            </p:nvSpPr>
            <p:spPr bwMode="auto">
              <a:xfrm>
                <a:off x="3738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8" name="Line 83"/>
              <p:cNvSpPr>
                <a:spLocks noChangeShapeType="1"/>
              </p:cNvSpPr>
              <p:nvPr/>
            </p:nvSpPr>
            <p:spPr bwMode="auto">
              <a:xfrm>
                <a:off x="3785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09" name="Line 84"/>
              <p:cNvSpPr>
                <a:spLocks noChangeShapeType="1"/>
              </p:cNvSpPr>
              <p:nvPr/>
            </p:nvSpPr>
            <p:spPr bwMode="auto">
              <a:xfrm>
                <a:off x="3813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0" name="Line 85"/>
              <p:cNvSpPr>
                <a:spLocks noChangeShapeType="1"/>
              </p:cNvSpPr>
              <p:nvPr/>
            </p:nvSpPr>
            <p:spPr bwMode="auto">
              <a:xfrm>
                <a:off x="3837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1" name="Line 86"/>
              <p:cNvSpPr>
                <a:spLocks noChangeShapeType="1"/>
              </p:cNvSpPr>
              <p:nvPr/>
            </p:nvSpPr>
            <p:spPr bwMode="auto">
              <a:xfrm>
                <a:off x="3865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2" name="Line 87"/>
              <p:cNvSpPr>
                <a:spLocks noChangeShapeType="1"/>
              </p:cNvSpPr>
              <p:nvPr/>
            </p:nvSpPr>
            <p:spPr bwMode="auto">
              <a:xfrm>
                <a:off x="3912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3" name="Line 88"/>
              <p:cNvSpPr>
                <a:spLocks noChangeShapeType="1"/>
              </p:cNvSpPr>
              <p:nvPr/>
            </p:nvSpPr>
            <p:spPr bwMode="auto">
              <a:xfrm>
                <a:off x="3940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4" name="Line 89"/>
              <p:cNvSpPr>
                <a:spLocks noChangeShapeType="1"/>
              </p:cNvSpPr>
              <p:nvPr/>
            </p:nvSpPr>
            <p:spPr bwMode="auto">
              <a:xfrm>
                <a:off x="3963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5" name="Line 90"/>
              <p:cNvSpPr>
                <a:spLocks noChangeShapeType="1"/>
              </p:cNvSpPr>
              <p:nvPr/>
            </p:nvSpPr>
            <p:spPr bwMode="auto">
              <a:xfrm>
                <a:off x="3992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6" name="Line 91"/>
              <p:cNvSpPr>
                <a:spLocks noChangeShapeType="1"/>
              </p:cNvSpPr>
              <p:nvPr/>
            </p:nvSpPr>
            <p:spPr bwMode="auto">
              <a:xfrm>
                <a:off x="4039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7" name="Line 92"/>
              <p:cNvSpPr>
                <a:spLocks noChangeShapeType="1"/>
              </p:cNvSpPr>
              <p:nvPr/>
            </p:nvSpPr>
            <p:spPr bwMode="auto">
              <a:xfrm>
                <a:off x="4067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8" name="Line 93"/>
              <p:cNvSpPr>
                <a:spLocks noChangeShapeType="1"/>
              </p:cNvSpPr>
              <p:nvPr/>
            </p:nvSpPr>
            <p:spPr bwMode="auto">
              <a:xfrm>
                <a:off x="4090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19" name="Line 94"/>
              <p:cNvSpPr>
                <a:spLocks noChangeShapeType="1"/>
              </p:cNvSpPr>
              <p:nvPr/>
            </p:nvSpPr>
            <p:spPr bwMode="auto">
              <a:xfrm>
                <a:off x="4118" y="1496"/>
                <a:ext cx="1" cy="14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15" name="Group 95"/>
            <p:cNvGrpSpPr>
              <a:grpSpLocks/>
            </p:cNvGrpSpPr>
            <p:nvPr/>
          </p:nvGrpSpPr>
          <p:grpSpPr bwMode="auto">
            <a:xfrm>
              <a:off x="3127" y="1496"/>
              <a:ext cx="24" cy="2369"/>
              <a:chOff x="3127" y="1496"/>
              <a:chExt cx="24" cy="2369"/>
            </a:xfrm>
          </p:grpSpPr>
          <p:sp>
            <p:nvSpPr>
              <p:cNvPr id="27758" name="Line 96"/>
              <p:cNvSpPr>
                <a:spLocks noChangeShapeType="1"/>
              </p:cNvSpPr>
              <p:nvPr/>
            </p:nvSpPr>
            <p:spPr bwMode="auto">
              <a:xfrm>
                <a:off x="3127" y="1496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9" name="Line 97"/>
              <p:cNvSpPr>
                <a:spLocks noChangeShapeType="1"/>
              </p:cNvSpPr>
              <p:nvPr/>
            </p:nvSpPr>
            <p:spPr bwMode="auto">
              <a:xfrm>
                <a:off x="3127" y="2088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0" name="Line 98"/>
              <p:cNvSpPr>
                <a:spLocks noChangeShapeType="1"/>
              </p:cNvSpPr>
              <p:nvPr/>
            </p:nvSpPr>
            <p:spPr bwMode="auto">
              <a:xfrm>
                <a:off x="3127" y="2680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1" name="Line 99"/>
              <p:cNvSpPr>
                <a:spLocks noChangeShapeType="1"/>
              </p:cNvSpPr>
              <p:nvPr/>
            </p:nvSpPr>
            <p:spPr bwMode="auto">
              <a:xfrm>
                <a:off x="3127" y="3272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2" name="Line 100"/>
              <p:cNvSpPr>
                <a:spLocks noChangeShapeType="1"/>
              </p:cNvSpPr>
              <p:nvPr/>
            </p:nvSpPr>
            <p:spPr bwMode="auto">
              <a:xfrm>
                <a:off x="3127" y="3864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3" name="Line 101"/>
              <p:cNvSpPr>
                <a:spLocks noChangeShapeType="1"/>
              </p:cNvSpPr>
              <p:nvPr/>
            </p:nvSpPr>
            <p:spPr bwMode="auto">
              <a:xfrm>
                <a:off x="3127" y="1614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4" name="Line 102"/>
              <p:cNvSpPr>
                <a:spLocks noChangeShapeType="1"/>
              </p:cNvSpPr>
              <p:nvPr/>
            </p:nvSpPr>
            <p:spPr bwMode="auto">
              <a:xfrm>
                <a:off x="3127" y="1731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5" name="Line 103"/>
              <p:cNvSpPr>
                <a:spLocks noChangeShapeType="1"/>
              </p:cNvSpPr>
              <p:nvPr/>
            </p:nvSpPr>
            <p:spPr bwMode="auto">
              <a:xfrm>
                <a:off x="3127" y="185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6" name="Line 104"/>
              <p:cNvSpPr>
                <a:spLocks noChangeShapeType="1"/>
              </p:cNvSpPr>
              <p:nvPr/>
            </p:nvSpPr>
            <p:spPr bwMode="auto">
              <a:xfrm>
                <a:off x="3127" y="1971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7" name="Line 105"/>
              <p:cNvSpPr>
                <a:spLocks noChangeShapeType="1"/>
              </p:cNvSpPr>
              <p:nvPr/>
            </p:nvSpPr>
            <p:spPr bwMode="auto">
              <a:xfrm>
                <a:off x="3127" y="2206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8" name="Line 106"/>
              <p:cNvSpPr>
                <a:spLocks noChangeShapeType="1"/>
              </p:cNvSpPr>
              <p:nvPr/>
            </p:nvSpPr>
            <p:spPr bwMode="auto">
              <a:xfrm>
                <a:off x="3127" y="232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69" name="Line 107"/>
              <p:cNvSpPr>
                <a:spLocks noChangeShapeType="1"/>
              </p:cNvSpPr>
              <p:nvPr/>
            </p:nvSpPr>
            <p:spPr bwMode="auto">
              <a:xfrm>
                <a:off x="3127" y="244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0" name="Line 108"/>
              <p:cNvSpPr>
                <a:spLocks noChangeShapeType="1"/>
              </p:cNvSpPr>
              <p:nvPr/>
            </p:nvSpPr>
            <p:spPr bwMode="auto">
              <a:xfrm>
                <a:off x="3127" y="256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1" name="Line 109"/>
              <p:cNvSpPr>
                <a:spLocks noChangeShapeType="1"/>
              </p:cNvSpPr>
              <p:nvPr/>
            </p:nvSpPr>
            <p:spPr bwMode="auto">
              <a:xfrm>
                <a:off x="3127" y="2798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2" name="Line 110"/>
              <p:cNvSpPr>
                <a:spLocks noChangeShapeType="1"/>
              </p:cNvSpPr>
              <p:nvPr/>
            </p:nvSpPr>
            <p:spPr bwMode="auto">
              <a:xfrm>
                <a:off x="3127" y="291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3" name="Line 111"/>
              <p:cNvSpPr>
                <a:spLocks noChangeShapeType="1"/>
              </p:cNvSpPr>
              <p:nvPr/>
            </p:nvSpPr>
            <p:spPr bwMode="auto">
              <a:xfrm>
                <a:off x="3127" y="303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4" name="Line 112"/>
              <p:cNvSpPr>
                <a:spLocks noChangeShapeType="1"/>
              </p:cNvSpPr>
              <p:nvPr/>
            </p:nvSpPr>
            <p:spPr bwMode="auto">
              <a:xfrm>
                <a:off x="3127" y="315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5" name="Line 113"/>
              <p:cNvSpPr>
                <a:spLocks noChangeShapeType="1"/>
              </p:cNvSpPr>
              <p:nvPr/>
            </p:nvSpPr>
            <p:spPr bwMode="auto">
              <a:xfrm>
                <a:off x="3127" y="3390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6" name="Line 114"/>
              <p:cNvSpPr>
                <a:spLocks noChangeShapeType="1"/>
              </p:cNvSpPr>
              <p:nvPr/>
            </p:nvSpPr>
            <p:spPr bwMode="auto">
              <a:xfrm>
                <a:off x="3127" y="350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7" name="Line 115"/>
              <p:cNvSpPr>
                <a:spLocks noChangeShapeType="1"/>
              </p:cNvSpPr>
              <p:nvPr/>
            </p:nvSpPr>
            <p:spPr bwMode="auto">
              <a:xfrm>
                <a:off x="3127" y="3629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78" name="Line 116"/>
              <p:cNvSpPr>
                <a:spLocks noChangeShapeType="1"/>
              </p:cNvSpPr>
              <p:nvPr/>
            </p:nvSpPr>
            <p:spPr bwMode="auto">
              <a:xfrm>
                <a:off x="3127" y="374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716" name="Group 117"/>
            <p:cNvGrpSpPr>
              <a:grpSpLocks/>
            </p:cNvGrpSpPr>
            <p:nvPr/>
          </p:nvGrpSpPr>
          <p:grpSpPr bwMode="auto">
            <a:xfrm>
              <a:off x="4118" y="1496"/>
              <a:ext cx="24" cy="2369"/>
              <a:chOff x="4118" y="1496"/>
              <a:chExt cx="24" cy="2369"/>
            </a:xfrm>
          </p:grpSpPr>
          <p:sp>
            <p:nvSpPr>
              <p:cNvPr id="27737" name="Line 118"/>
              <p:cNvSpPr>
                <a:spLocks noChangeShapeType="1"/>
              </p:cNvSpPr>
              <p:nvPr/>
            </p:nvSpPr>
            <p:spPr bwMode="auto">
              <a:xfrm flipH="1">
                <a:off x="4118" y="1496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8" name="Line 119"/>
              <p:cNvSpPr>
                <a:spLocks noChangeShapeType="1"/>
              </p:cNvSpPr>
              <p:nvPr/>
            </p:nvSpPr>
            <p:spPr bwMode="auto">
              <a:xfrm flipH="1">
                <a:off x="4118" y="2088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39" name="Line 120"/>
              <p:cNvSpPr>
                <a:spLocks noChangeShapeType="1"/>
              </p:cNvSpPr>
              <p:nvPr/>
            </p:nvSpPr>
            <p:spPr bwMode="auto">
              <a:xfrm flipH="1">
                <a:off x="4118" y="2680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0" name="Line 121"/>
              <p:cNvSpPr>
                <a:spLocks noChangeShapeType="1"/>
              </p:cNvSpPr>
              <p:nvPr/>
            </p:nvSpPr>
            <p:spPr bwMode="auto">
              <a:xfrm flipH="1">
                <a:off x="4118" y="3272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1" name="Line 122"/>
              <p:cNvSpPr>
                <a:spLocks noChangeShapeType="1"/>
              </p:cNvSpPr>
              <p:nvPr/>
            </p:nvSpPr>
            <p:spPr bwMode="auto">
              <a:xfrm flipH="1">
                <a:off x="4118" y="3864"/>
                <a:ext cx="2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2" name="Line 123"/>
              <p:cNvSpPr>
                <a:spLocks noChangeShapeType="1"/>
              </p:cNvSpPr>
              <p:nvPr/>
            </p:nvSpPr>
            <p:spPr bwMode="auto">
              <a:xfrm flipH="1">
                <a:off x="4128" y="1614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3" name="Line 124"/>
              <p:cNvSpPr>
                <a:spLocks noChangeShapeType="1"/>
              </p:cNvSpPr>
              <p:nvPr/>
            </p:nvSpPr>
            <p:spPr bwMode="auto">
              <a:xfrm flipH="1">
                <a:off x="4128" y="1731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4" name="Line 125"/>
              <p:cNvSpPr>
                <a:spLocks noChangeShapeType="1"/>
              </p:cNvSpPr>
              <p:nvPr/>
            </p:nvSpPr>
            <p:spPr bwMode="auto">
              <a:xfrm flipH="1">
                <a:off x="4128" y="185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5" name="Line 126"/>
              <p:cNvSpPr>
                <a:spLocks noChangeShapeType="1"/>
              </p:cNvSpPr>
              <p:nvPr/>
            </p:nvSpPr>
            <p:spPr bwMode="auto">
              <a:xfrm flipH="1">
                <a:off x="4128" y="1971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6" name="Line 127"/>
              <p:cNvSpPr>
                <a:spLocks noChangeShapeType="1"/>
              </p:cNvSpPr>
              <p:nvPr/>
            </p:nvSpPr>
            <p:spPr bwMode="auto">
              <a:xfrm flipH="1">
                <a:off x="4128" y="2206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7" name="Line 128"/>
              <p:cNvSpPr>
                <a:spLocks noChangeShapeType="1"/>
              </p:cNvSpPr>
              <p:nvPr/>
            </p:nvSpPr>
            <p:spPr bwMode="auto">
              <a:xfrm flipH="1">
                <a:off x="4128" y="232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8" name="Line 129"/>
              <p:cNvSpPr>
                <a:spLocks noChangeShapeType="1"/>
              </p:cNvSpPr>
              <p:nvPr/>
            </p:nvSpPr>
            <p:spPr bwMode="auto">
              <a:xfrm flipH="1">
                <a:off x="4128" y="244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49" name="Line 130"/>
              <p:cNvSpPr>
                <a:spLocks noChangeShapeType="1"/>
              </p:cNvSpPr>
              <p:nvPr/>
            </p:nvSpPr>
            <p:spPr bwMode="auto">
              <a:xfrm flipH="1">
                <a:off x="4128" y="2563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0" name="Line 131"/>
              <p:cNvSpPr>
                <a:spLocks noChangeShapeType="1"/>
              </p:cNvSpPr>
              <p:nvPr/>
            </p:nvSpPr>
            <p:spPr bwMode="auto">
              <a:xfrm flipH="1">
                <a:off x="4128" y="2798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1" name="Line 132"/>
              <p:cNvSpPr>
                <a:spLocks noChangeShapeType="1"/>
              </p:cNvSpPr>
              <p:nvPr/>
            </p:nvSpPr>
            <p:spPr bwMode="auto">
              <a:xfrm flipH="1">
                <a:off x="4128" y="291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2" name="Line 133"/>
              <p:cNvSpPr>
                <a:spLocks noChangeShapeType="1"/>
              </p:cNvSpPr>
              <p:nvPr/>
            </p:nvSpPr>
            <p:spPr bwMode="auto">
              <a:xfrm flipH="1">
                <a:off x="4128" y="303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3" name="Line 134"/>
              <p:cNvSpPr>
                <a:spLocks noChangeShapeType="1"/>
              </p:cNvSpPr>
              <p:nvPr/>
            </p:nvSpPr>
            <p:spPr bwMode="auto">
              <a:xfrm flipH="1">
                <a:off x="4128" y="3155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4" name="Line 135"/>
              <p:cNvSpPr>
                <a:spLocks noChangeShapeType="1"/>
              </p:cNvSpPr>
              <p:nvPr/>
            </p:nvSpPr>
            <p:spPr bwMode="auto">
              <a:xfrm flipH="1">
                <a:off x="4128" y="3390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5" name="Line 136"/>
              <p:cNvSpPr>
                <a:spLocks noChangeShapeType="1"/>
              </p:cNvSpPr>
              <p:nvPr/>
            </p:nvSpPr>
            <p:spPr bwMode="auto">
              <a:xfrm flipH="1">
                <a:off x="4128" y="350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6" name="Line 137"/>
              <p:cNvSpPr>
                <a:spLocks noChangeShapeType="1"/>
              </p:cNvSpPr>
              <p:nvPr/>
            </p:nvSpPr>
            <p:spPr bwMode="auto">
              <a:xfrm flipH="1">
                <a:off x="4128" y="3629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57" name="Line 138"/>
              <p:cNvSpPr>
                <a:spLocks noChangeShapeType="1"/>
              </p:cNvSpPr>
              <p:nvPr/>
            </p:nvSpPr>
            <p:spPr bwMode="auto">
              <a:xfrm flipH="1">
                <a:off x="4128" y="3747"/>
                <a:ext cx="14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717" name="Line 139"/>
            <p:cNvSpPr>
              <a:spLocks noChangeShapeType="1"/>
            </p:cNvSpPr>
            <p:nvPr/>
          </p:nvSpPr>
          <p:spPr bwMode="auto">
            <a:xfrm>
              <a:off x="3127" y="3864"/>
              <a:ext cx="10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Line 140"/>
            <p:cNvSpPr>
              <a:spLocks noChangeShapeType="1"/>
            </p:cNvSpPr>
            <p:nvPr/>
          </p:nvSpPr>
          <p:spPr bwMode="auto">
            <a:xfrm>
              <a:off x="3127" y="1496"/>
              <a:ext cx="1015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9" name="Line 141"/>
            <p:cNvSpPr>
              <a:spLocks noChangeShapeType="1"/>
            </p:cNvSpPr>
            <p:nvPr/>
          </p:nvSpPr>
          <p:spPr bwMode="auto">
            <a:xfrm flipV="1">
              <a:off x="3127" y="1496"/>
              <a:ext cx="1" cy="23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0" name="Line 142"/>
            <p:cNvSpPr>
              <a:spLocks noChangeShapeType="1"/>
            </p:cNvSpPr>
            <p:nvPr/>
          </p:nvSpPr>
          <p:spPr bwMode="auto">
            <a:xfrm flipV="1">
              <a:off x="4142" y="1496"/>
              <a:ext cx="1" cy="236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721" name="Group 143"/>
            <p:cNvGrpSpPr>
              <a:grpSpLocks/>
            </p:cNvGrpSpPr>
            <p:nvPr/>
          </p:nvGrpSpPr>
          <p:grpSpPr bwMode="auto">
            <a:xfrm>
              <a:off x="3091" y="3899"/>
              <a:ext cx="1116" cy="86"/>
              <a:chOff x="3091" y="3899"/>
              <a:chExt cx="1116" cy="86"/>
            </a:xfrm>
          </p:grpSpPr>
          <p:sp>
            <p:nvSpPr>
              <p:cNvPr id="27728" name="Rectangle 144"/>
              <p:cNvSpPr>
                <a:spLocks noChangeArrowheads="1"/>
              </p:cNvSpPr>
              <p:nvPr/>
            </p:nvSpPr>
            <p:spPr bwMode="auto">
              <a:xfrm>
                <a:off x="3091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20</a:t>
                </a:r>
                <a:endParaRPr lang="en-US"/>
              </a:p>
            </p:txBody>
          </p:sp>
          <p:sp>
            <p:nvSpPr>
              <p:cNvPr id="27729" name="Rectangle 145"/>
              <p:cNvSpPr>
                <a:spLocks noChangeArrowheads="1"/>
              </p:cNvSpPr>
              <p:nvPr/>
            </p:nvSpPr>
            <p:spPr bwMode="auto">
              <a:xfrm>
                <a:off x="3218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30</a:t>
                </a:r>
                <a:endParaRPr lang="en-US"/>
              </a:p>
            </p:txBody>
          </p:sp>
          <p:sp>
            <p:nvSpPr>
              <p:cNvPr id="27730" name="Rectangle 146"/>
              <p:cNvSpPr>
                <a:spLocks noChangeArrowheads="1"/>
              </p:cNvSpPr>
              <p:nvPr/>
            </p:nvSpPr>
            <p:spPr bwMode="auto">
              <a:xfrm>
                <a:off x="3345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40</a:t>
                </a:r>
                <a:endParaRPr lang="en-US"/>
              </a:p>
            </p:txBody>
          </p:sp>
          <p:sp>
            <p:nvSpPr>
              <p:cNvPr id="27731" name="Rectangle 147"/>
              <p:cNvSpPr>
                <a:spLocks noChangeArrowheads="1"/>
              </p:cNvSpPr>
              <p:nvPr/>
            </p:nvSpPr>
            <p:spPr bwMode="auto">
              <a:xfrm>
                <a:off x="3472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50</a:t>
                </a:r>
                <a:endParaRPr lang="en-US"/>
              </a:p>
            </p:txBody>
          </p:sp>
          <p:sp>
            <p:nvSpPr>
              <p:cNvPr id="27732" name="Rectangle 148"/>
              <p:cNvSpPr>
                <a:spLocks noChangeArrowheads="1"/>
              </p:cNvSpPr>
              <p:nvPr/>
            </p:nvSpPr>
            <p:spPr bwMode="auto">
              <a:xfrm>
                <a:off x="3599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60</a:t>
                </a:r>
                <a:endParaRPr lang="en-US"/>
              </a:p>
            </p:txBody>
          </p:sp>
          <p:sp>
            <p:nvSpPr>
              <p:cNvPr id="27733" name="Rectangle 149"/>
              <p:cNvSpPr>
                <a:spLocks noChangeArrowheads="1"/>
              </p:cNvSpPr>
              <p:nvPr/>
            </p:nvSpPr>
            <p:spPr bwMode="auto">
              <a:xfrm>
                <a:off x="3726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70</a:t>
                </a:r>
                <a:endParaRPr lang="en-US"/>
              </a:p>
            </p:txBody>
          </p:sp>
          <p:sp>
            <p:nvSpPr>
              <p:cNvPr id="27734" name="Rectangle 150"/>
              <p:cNvSpPr>
                <a:spLocks noChangeArrowheads="1"/>
              </p:cNvSpPr>
              <p:nvPr/>
            </p:nvSpPr>
            <p:spPr bwMode="auto">
              <a:xfrm>
                <a:off x="3853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80</a:t>
                </a:r>
                <a:endParaRPr lang="en-US"/>
              </a:p>
            </p:txBody>
          </p:sp>
          <p:sp>
            <p:nvSpPr>
              <p:cNvPr id="27735" name="Rectangle 151"/>
              <p:cNvSpPr>
                <a:spLocks noChangeArrowheads="1"/>
              </p:cNvSpPr>
              <p:nvPr/>
            </p:nvSpPr>
            <p:spPr bwMode="auto">
              <a:xfrm>
                <a:off x="3979" y="3899"/>
                <a:ext cx="8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90</a:t>
                </a:r>
                <a:endParaRPr lang="en-US"/>
              </a:p>
            </p:txBody>
          </p:sp>
          <p:sp>
            <p:nvSpPr>
              <p:cNvPr id="27736" name="Rectangle 152"/>
              <p:cNvSpPr>
                <a:spLocks noChangeArrowheads="1"/>
              </p:cNvSpPr>
              <p:nvPr/>
            </p:nvSpPr>
            <p:spPr bwMode="auto">
              <a:xfrm>
                <a:off x="4087" y="3899"/>
                <a:ext cx="1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100</a:t>
                </a:r>
                <a:endParaRPr lang="en-US"/>
              </a:p>
            </p:txBody>
          </p:sp>
        </p:grpSp>
        <p:grpSp>
          <p:nvGrpSpPr>
            <p:cNvPr id="27722" name="Group 153"/>
            <p:cNvGrpSpPr>
              <a:grpSpLocks/>
            </p:cNvGrpSpPr>
            <p:nvPr/>
          </p:nvGrpSpPr>
          <p:grpSpPr bwMode="auto">
            <a:xfrm>
              <a:off x="2936" y="1460"/>
              <a:ext cx="160" cy="2454"/>
              <a:chOff x="2936" y="1460"/>
              <a:chExt cx="160" cy="2454"/>
            </a:xfrm>
          </p:grpSpPr>
          <p:sp>
            <p:nvSpPr>
              <p:cNvPr id="27723" name="Rectangle 154"/>
              <p:cNvSpPr>
                <a:spLocks noChangeArrowheads="1"/>
              </p:cNvSpPr>
              <p:nvPr/>
            </p:nvSpPr>
            <p:spPr bwMode="auto">
              <a:xfrm>
                <a:off x="2936" y="1460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5300</a:t>
                </a:r>
                <a:endParaRPr lang="en-US"/>
              </a:p>
            </p:txBody>
          </p:sp>
          <p:sp>
            <p:nvSpPr>
              <p:cNvPr id="27724" name="Rectangle 155"/>
              <p:cNvSpPr>
                <a:spLocks noChangeArrowheads="1"/>
              </p:cNvSpPr>
              <p:nvPr/>
            </p:nvSpPr>
            <p:spPr bwMode="auto">
              <a:xfrm>
                <a:off x="2936" y="2052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5350</a:t>
                </a:r>
                <a:endParaRPr lang="en-US"/>
              </a:p>
            </p:txBody>
          </p:sp>
          <p:sp>
            <p:nvSpPr>
              <p:cNvPr id="27725" name="Rectangle 156"/>
              <p:cNvSpPr>
                <a:spLocks noChangeArrowheads="1"/>
              </p:cNvSpPr>
              <p:nvPr/>
            </p:nvSpPr>
            <p:spPr bwMode="auto">
              <a:xfrm>
                <a:off x="2936" y="2644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5400</a:t>
                </a:r>
                <a:endParaRPr lang="en-US"/>
              </a:p>
            </p:txBody>
          </p:sp>
          <p:sp>
            <p:nvSpPr>
              <p:cNvPr id="27726" name="Rectangle 157"/>
              <p:cNvSpPr>
                <a:spLocks noChangeArrowheads="1"/>
              </p:cNvSpPr>
              <p:nvPr/>
            </p:nvSpPr>
            <p:spPr bwMode="auto">
              <a:xfrm>
                <a:off x="2936" y="3236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5450</a:t>
                </a:r>
                <a:endParaRPr lang="en-US"/>
              </a:p>
            </p:txBody>
          </p:sp>
          <p:sp>
            <p:nvSpPr>
              <p:cNvPr id="27727" name="Rectangle 158"/>
              <p:cNvSpPr>
                <a:spLocks noChangeArrowheads="1"/>
              </p:cNvSpPr>
              <p:nvPr/>
            </p:nvSpPr>
            <p:spPr bwMode="auto">
              <a:xfrm>
                <a:off x="2936" y="3828"/>
                <a:ext cx="16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FontTx/>
                  <a:buNone/>
                </a:pPr>
                <a:r>
                  <a:rPr lang="en-US" sz="900">
                    <a:solidFill>
                      <a:srgbClr val="000000"/>
                    </a:solidFill>
                    <a:latin typeface="Helvetica" charset="0"/>
                  </a:rPr>
                  <a:t>5500</a:t>
                </a:r>
                <a:endParaRPr lang="en-US"/>
              </a:p>
            </p:txBody>
          </p:sp>
        </p:grpSp>
      </p:grpSp>
      <p:grpSp>
        <p:nvGrpSpPr>
          <p:cNvPr id="27652" name="Group 160"/>
          <p:cNvGrpSpPr>
            <a:grpSpLocks/>
          </p:cNvGrpSpPr>
          <p:nvPr/>
        </p:nvGrpSpPr>
        <p:grpSpPr bwMode="auto">
          <a:xfrm>
            <a:off x="4429125" y="1908175"/>
            <a:ext cx="990600" cy="3733800"/>
            <a:chOff x="2448" y="1056"/>
            <a:chExt cx="624" cy="2352"/>
          </a:xfrm>
        </p:grpSpPr>
        <p:sp>
          <p:nvSpPr>
            <p:cNvPr id="27695" name="Rectangle 161"/>
            <p:cNvSpPr>
              <a:spLocks noChangeArrowheads="1"/>
            </p:cNvSpPr>
            <p:nvPr/>
          </p:nvSpPr>
          <p:spPr bwMode="auto">
            <a:xfrm>
              <a:off x="2448" y="1056"/>
              <a:ext cx="289" cy="14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6" name="Rectangle 162"/>
            <p:cNvSpPr>
              <a:spLocks noChangeArrowheads="1"/>
            </p:cNvSpPr>
            <p:nvPr/>
          </p:nvSpPr>
          <p:spPr bwMode="auto">
            <a:xfrm>
              <a:off x="2448" y="1194"/>
              <a:ext cx="336" cy="144"/>
            </a:xfrm>
            <a:prstGeom prst="rect">
              <a:avLst/>
            </a:prstGeom>
            <a:solidFill>
              <a:srgbClr val="CE2A1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7" name="Rectangle 163"/>
            <p:cNvSpPr>
              <a:spLocks noChangeArrowheads="1"/>
            </p:cNvSpPr>
            <p:nvPr/>
          </p:nvSpPr>
          <p:spPr bwMode="auto">
            <a:xfrm>
              <a:off x="2448" y="1332"/>
              <a:ext cx="371" cy="144"/>
            </a:xfrm>
            <a:prstGeom prst="rect">
              <a:avLst/>
            </a:prstGeom>
            <a:solidFill>
              <a:srgbClr val="D94D24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8" name="Rectangle 164"/>
            <p:cNvSpPr>
              <a:spLocks noChangeArrowheads="1"/>
            </p:cNvSpPr>
            <p:nvPr/>
          </p:nvSpPr>
          <p:spPr bwMode="auto">
            <a:xfrm>
              <a:off x="2448" y="1470"/>
              <a:ext cx="400" cy="144"/>
            </a:xfrm>
            <a:prstGeom prst="rect">
              <a:avLst/>
            </a:prstGeom>
            <a:solidFill>
              <a:srgbClr val="DF6728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9" name="Rectangle 165"/>
            <p:cNvSpPr>
              <a:spLocks noChangeArrowheads="1"/>
            </p:cNvSpPr>
            <p:nvPr/>
          </p:nvSpPr>
          <p:spPr bwMode="auto">
            <a:xfrm>
              <a:off x="2448" y="1608"/>
              <a:ext cx="432" cy="144"/>
            </a:xfrm>
            <a:prstGeom prst="rect">
              <a:avLst/>
            </a:prstGeom>
            <a:solidFill>
              <a:srgbClr val="E9953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0" name="Rectangle 166"/>
            <p:cNvSpPr>
              <a:spLocks noChangeArrowheads="1"/>
            </p:cNvSpPr>
            <p:nvPr/>
          </p:nvSpPr>
          <p:spPr bwMode="auto">
            <a:xfrm>
              <a:off x="2448" y="1746"/>
              <a:ext cx="491" cy="144"/>
            </a:xfrm>
            <a:prstGeom prst="rect">
              <a:avLst/>
            </a:prstGeom>
            <a:solidFill>
              <a:srgbClr val="F4C439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1" name="Rectangle 167"/>
            <p:cNvSpPr>
              <a:spLocks noChangeArrowheads="1"/>
            </p:cNvSpPr>
            <p:nvPr/>
          </p:nvSpPr>
          <p:spPr bwMode="auto">
            <a:xfrm>
              <a:off x="2448" y="1884"/>
              <a:ext cx="528" cy="144"/>
            </a:xfrm>
            <a:prstGeom prst="rect">
              <a:avLst/>
            </a:prstGeom>
            <a:solidFill>
              <a:srgbClr val="FDE84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2" name="Rectangle 168"/>
            <p:cNvSpPr>
              <a:spLocks noChangeArrowheads="1"/>
            </p:cNvSpPr>
            <p:nvPr/>
          </p:nvSpPr>
          <p:spPr bwMode="auto">
            <a:xfrm>
              <a:off x="2448" y="2022"/>
              <a:ext cx="576" cy="144"/>
            </a:xfrm>
            <a:prstGeom prst="rect">
              <a:avLst/>
            </a:prstGeom>
            <a:solidFill>
              <a:srgbClr val="FEF04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3" name="Rectangle 169"/>
            <p:cNvSpPr>
              <a:spLocks noChangeArrowheads="1"/>
            </p:cNvSpPr>
            <p:nvPr/>
          </p:nvSpPr>
          <p:spPr bwMode="auto">
            <a:xfrm>
              <a:off x="2448" y="2160"/>
              <a:ext cx="624" cy="144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4" name="Rectangle 170"/>
            <p:cNvSpPr>
              <a:spLocks noChangeArrowheads="1"/>
            </p:cNvSpPr>
            <p:nvPr/>
          </p:nvSpPr>
          <p:spPr bwMode="auto">
            <a:xfrm>
              <a:off x="2448" y="2298"/>
              <a:ext cx="576" cy="144"/>
            </a:xfrm>
            <a:prstGeom prst="rect">
              <a:avLst/>
            </a:prstGeom>
            <a:solidFill>
              <a:srgbClr val="FEF042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5" name="Rectangle 171"/>
            <p:cNvSpPr>
              <a:spLocks noChangeArrowheads="1"/>
            </p:cNvSpPr>
            <p:nvPr/>
          </p:nvSpPr>
          <p:spPr bwMode="auto">
            <a:xfrm>
              <a:off x="2448" y="2436"/>
              <a:ext cx="528" cy="144"/>
            </a:xfrm>
            <a:prstGeom prst="rect">
              <a:avLst/>
            </a:prstGeom>
            <a:solidFill>
              <a:srgbClr val="FDE84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6" name="Rectangle 172"/>
            <p:cNvSpPr>
              <a:spLocks noChangeArrowheads="1"/>
            </p:cNvSpPr>
            <p:nvPr/>
          </p:nvSpPr>
          <p:spPr bwMode="auto">
            <a:xfrm>
              <a:off x="2448" y="2574"/>
              <a:ext cx="491" cy="144"/>
            </a:xfrm>
            <a:prstGeom prst="rect">
              <a:avLst/>
            </a:prstGeom>
            <a:solidFill>
              <a:srgbClr val="F4C439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7" name="Rectangle 173"/>
            <p:cNvSpPr>
              <a:spLocks noChangeArrowheads="1"/>
            </p:cNvSpPr>
            <p:nvPr/>
          </p:nvSpPr>
          <p:spPr bwMode="auto">
            <a:xfrm>
              <a:off x="2448" y="2712"/>
              <a:ext cx="432" cy="144"/>
            </a:xfrm>
            <a:prstGeom prst="rect">
              <a:avLst/>
            </a:prstGeom>
            <a:solidFill>
              <a:srgbClr val="E9953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8" name="Rectangle 174"/>
            <p:cNvSpPr>
              <a:spLocks noChangeArrowheads="1"/>
            </p:cNvSpPr>
            <p:nvPr/>
          </p:nvSpPr>
          <p:spPr bwMode="auto">
            <a:xfrm>
              <a:off x="2448" y="2850"/>
              <a:ext cx="400" cy="144"/>
            </a:xfrm>
            <a:prstGeom prst="rect">
              <a:avLst/>
            </a:prstGeom>
            <a:solidFill>
              <a:srgbClr val="DF6728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09" name="Rectangle 175"/>
            <p:cNvSpPr>
              <a:spLocks noChangeArrowheads="1"/>
            </p:cNvSpPr>
            <p:nvPr/>
          </p:nvSpPr>
          <p:spPr bwMode="auto">
            <a:xfrm>
              <a:off x="2448" y="2988"/>
              <a:ext cx="371" cy="144"/>
            </a:xfrm>
            <a:prstGeom prst="rect">
              <a:avLst/>
            </a:prstGeom>
            <a:solidFill>
              <a:srgbClr val="D94D24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0" name="Rectangle 176"/>
            <p:cNvSpPr>
              <a:spLocks noChangeArrowheads="1"/>
            </p:cNvSpPr>
            <p:nvPr/>
          </p:nvSpPr>
          <p:spPr bwMode="auto">
            <a:xfrm>
              <a:off x="2448" y="3126"/>
              <a:ext cx="336" cy="144"/>
            </a:xfrm>
            <a:prstGeom prst="rect">
              <a:avLst/>
            </a:prstGeom>
            <a:solidFill>
              <a:srgbClr val="CE2A1F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11" name="Rectangle 177"/>
            <p:cNvSpPr>
              <a:spLocks noChangeArrowheads="1"/>
            </p:cNvSpPr>
            <p:nvPr/>
          </p:nvSpPr>
          <p:spPr bwMode="auto">
            <a:xfrm>
              <a:off x="2448" y="3264"/>
              <a:ext cx="289" cy="144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3" name="Group 178"/>
          <p:cNvGrpSpPr>
            <a:grpSpLocks/>
          </p:cNvGrpSpPr>
          <p:nvPr/>
        </p:nvGrpSpPr>
        <p:grpSpPr bwMode="auto">
          <a:xfrm>
            <a:off x="6029325" y="1908175"/>
            <a:ext cx="990600" cy="3733800"/>
            <a:chOff x="3312" y="1056"/>
            <a:chExt cx="624" cy="2352"/>
          </a:xfrm>
        </p:grpSpPr>
        <p:sp>
          <p:nvSpPr>
            <p:cNvPr id="27679" name="Rectangle 179"/>
            <p:cNvSpPr>
              <a:spLocks noChangeArrowheads="1"/>
            </p:cNvSpPr>
            <p:nvPr/>
          </p:nvSpPr>
          <p:spPr bwMode="auto">
            <a:xfrm>
              <a:off x="3312" y="1056"/>
              <a:ext cx="289" cy="235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0" name="Rectangle 180"/>
            <p:cNvSpPr>
              <a:spLocks noChangeArrowheads="1"/>
            </p:cNvSpPr>
            <p:nvPr/>
          </p:nvSpPr>
          <p:spPr bwMode="auto">
            <a:xfrm>
              <a:off x="3312" y="2160"/>
              <a:ext cx="624" cy="86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7681" name="Group 181"/>
            <p:cNvGrpSpPr>
              <a:grpSpLocks/>
            </p:cNvGrpSpPr>
            <p:nvPr/>
          </p:nvGrpSpPr>
          <p:grpSpPr bwMode="auto">
            <a:xfrm>
              <a:off x="3312" y="2272"/>
              <a:ext cx="624" cy="970"/>
              <a:chOff x="3312" y="2272"/>
              <a:chExt cx="624" cy="970"/>
            </a:xfrm>
          </p:grpSpPr>
          <p:sp>
            <p:nvSpPr>
              <p:cNvPr id="27689" name="Rectangle 182"/>
              <p:cNvSpPr>
                <a:spLocks noChangeArrowheads="1"/>
              </p:cNvSpPr>
              <p:nvPr/>
            </p:nvSpPr>
            <p:spPr bwMode="auto">
              <a:xfrm>
                <a:off x="3312" y="2272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0" name="Rectangle 183"/>
              <p:cNvSpPr>
                <a:spLocks noChangeArrowheads="1"/>
              </p:cNvSpPr>
              <p:nvPr/>
            </p:nvSpPr>
            <p:spPr bwMode="auto">
              <a:xfrm>
                <a:off x="3312" y="2412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1" name="Rectangle 184"/>
              <p:cNvSpPr>
                <a:spLocks noChangeArrowheads="1"/>
              </p:cNvSpPr>
              <p:nvPr/>
            </p:nvSpPr>
            <p:spPr bwMode="auto">
              <a:xfrm>
                <a:off x="3312" y="2568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2" name="Rectangle 185"/>
              <p:cNvSpPr>
                <a:spLocks noChangeArrowheads="1"/>
              </p:cNvSpPr>
              <p:nvPr/>
            </p:nvSpPr>
            <p:spPr bwMode="auto">
              <a:xfrm>
                <a:off x="3312" y="2748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3" name="Rectangle 186"/>
              <p:cNvSpPr>
                <a:spLocks noChangeArrowheads="1"/>
              </p:cNvSpPr>
              <p:nvPr/>
            </p:nvSpPr>
            <p:spPr bwMode="auto">
              <a:xfrm>
                <a:off x="3312" y="2946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4" name="Rectangle 187"/>
              <p:cNvSpPr>
                <a:spLocks noChangeArrowheads="1"/>
              </p:cNvSpPr>
              <p:nvPr/>
            </p:nvSpPr>
            <p:spPr bwMode="auto">
              <a:xfrm>
                <a:off x="3312" y="3156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7682" name="Group 188"/>
            <p:cNvGrpSpPr>
              <a:grpSpLocks/>
            </p:cNvGrpSpPr>
            <p:nvPr/>
          </p:nvGrpSpPr>
          <p:grpSpPr bwMode="auto">
            <a:xfrm flipH="1" flipV="1">
              <a:off x="3312" y="1166"/>
              <a:ext cx="624" cy="970"/>
              <a:chOff x="3312" y="2272"/>
              <a:chExt cx="624" cy="970"/>
            </a:xfrm>
          </p:grpSpPr>
          <p:sp>
            <p:nvSpPr>
              <p:cNvPr id="27683" name="Rectangle 189"/>
              <p:cNvSpPr>
                <a:spLocks noChangeArrowheads="1"/>
              </p:cNvSpPr>
              <p:nvPr/>
            </p:nvSpPr>
            <p:spPr bwMode="auto">
              <a:xfrm>
                <a:off x="3312" y="2272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4" name="Rectangle 190"/>
              <p:cNvSpPr>
                <a:spLocks noChangeArrowheads="1"/>
              </p:cNvSpPr>
              <p:nvPr/>
            </p:nvSpPr>
            <p:spPr bwMode="auto">
              <a:xfrm>
                <a:off x="3312" y="2412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5" name="Rectangle 191"/>
              <p:cNvSpPr>
                <a:spLocks noChangeArrowheads="1"/>
              </p:cNvSpPr>
              <p:nvPr/>
            </p:nvSpPr>
            <p:spPr bwMode="auto">
              <a:xfrm>
                <a:off x="3312" y="2568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6" name="Rectangle 192"/>
              <p:cNvSpPr>
                <a:spLocks noChangeArrowheads="1"/>
              </p:cNvSpPr>
              <p:nvPr/>
            </p:nvSpPr>
            <p:spPr bwMode="auto">
              <a:xfrm>
                <a:off x="3312" y="2748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7" name="Rectangle 193"/>
              <p:cNvSpPr>
                <a:spLocks noChangeArrowheads="1"/>
              </p:cNvSpPr>
              <p:nvPr/>
            </p:nvSpPr>
            <p:spPr bwMode="auto">
              <a:xfrm>
                <a:off x="3312" y="2946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8" name="Rectangle 194"/>
              <p:cNvSpPr>
                <a:spLocks noChangeArrowheads="1"/>
              </p:cNvSpPr>
              <p:nvPr/>
            </p:nvSpPr>
            <p:spPr bwMode="auto">
              <a:xfrm>
                <a:off x="3312" y="3156"/>
                <a:ext cx="624" cy="86"/>
              </a:xfrm>
              <a:prstGeom prst="rect">
                <a:avLst/>
              </a:prstGeom>
              <a:solidFill>
                <a:srgbClr val="FFFA7E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7654" name="Group 195"/>
          <p:cNvGrpSpPr>
            <a:grpSpLocks/>
          </p:cNvGrpSpPr>
          <p:nvPr/>
        </p:nvGrpSpPr>
        <p:grpSpPr bwMode="auto">
          <a:xfrm>
            <a:off x="7629525" y="1908175"/>
            <a:ext cx="990600" cy="3733800"/>
            <a:chOff x="4176" y="1040"/>
            <a:chExt cx="624" cy="2352"/>
          </a:xfrm>
        </p:grpSpPr>
        <p:sp>
          <p:nvSpPr>
            <p:cNvPr id="27665" name="Rectangle 196"/>
            <p:cNvSpPr>
              <a:spLocks noChangeArrowheads="1"/>
            </p:cNvSpPr>
            <p:nvPr/>
          </p:nvSpPr>
          <p:spPr bwMode="auto">
            <a:xfrm>
              <a:off x="4176" y="1040"/>
              <a:ext cx="289" cy="2352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Rectangle 197"/>
            <p:cNvSpPr>
              <a:spLocks noChangeArrowheads="1"/>
            </p:cNvSpPr>
            <p:nvPr/>
          </p:nvSpPr>
          <p:spPr bwMode="auto">
            <a:xfrm>
              <a:off x="4176" y="2106"/>
              <a:ext cx="624" cy="202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Rectangle 198"/>
            <p:cNvSpPr>
              <a:spLocks noChangeArrowheads="1"/>
            </p:cNvSpPr>
            <p:nvPr/>
          </p:nvSpPr>
          <p:spPr bwMode="auto">
            <a:xfrm>
              <a:off x="4176" y="2366"/>
              <a:ext cx="624" cy="173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Rectangle 199"/>
            <p:cNvSpPr>
              <a:spLocks noChangeArrowheads="1"/>
            </p:cNvSpPr>
            <p:nvPr/>
          </p:nvSpPr>
          <p:spPr bwMode="auto">
            <a:xfrm>
              <a:off x="4176" y="2598"/>
              <a:ext cx="624" cy="144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Rectangle 200"/>
            <p:cNvSpPr>
              <a:spLocks noChangeArrowheads="1"/>
            </p:cNvSpPr>
            <p:nvPr/>
          </p:nvSpPr>
          <p:spPr bwMode="auto">
            <a:xfrm>
              <a:off x="4176" y="2800"/>
              <a:ext cx="624" cy="115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Rectangle 201"/>
            <p:cNvSpPr>
              <a:spLocks noChangeArrowheads="1"/>
            </p:cNvSpPr>
            <p:nvPr/>
          </p:nvSpPr>
          <p:spPr bwMode="auto">
            <a:xfrm>
              <a:off x="4176" y="2974"/>
              <a:ext cx="624" cy="86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Rectangle 202"/>
            <p:cNvSpPr>
              <a:spLocks noChangeArrowheads="1"/>
            </p:cNvSpPr>
            <p:nvPr/>
          </p:nvSpPr>
          <p:spPr bwMode="auto">
            <a:xfrm>
              <a:off x="4176" y="3118"/>
              <a:ext cx="624" cy="58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Rectangle 203"/>
            <p:cNvSpPr>
              <a:spLocks noChangeArrowheads="1"/>
            </p:cNvSpPr>
            <p:nvPr/>
          </p:nvSpPr>
          <p:spPr bwMode="auto">
            <a:xfrm>
              <a:off x="4176" y="3235"/>
              <a:ext cx="624" cy="29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3" name="Rectangle 204"/>
            <p:cNvSpPr>
              <a:spLocks noChangeArrowheads="1"/>
            </p:cNvSpPr>
            <p:nvPr/>
          </p:nvSpPr>
          <p:spPr bwMode="auto">
            <a:xfrm flipH="1" flipV="1">
              <a:off x="4176" y="1874"/>
              <a:ext cx="624" cy="173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4" name="Rectangle 205"/>
            <p:cNvSpPr>
              <a:spLocks noChangeArrowheads="1"/>
            </p:cNvSpPr>
            <p:nvPr/>
          </p:nvSpPr>
          <p:spPr bwMode="auto">
            <a:xfrm flipH="1" flipV="1">
              <a:off x="4176" y="1672"/>
              <a:ext cx="624" cy="144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5" name="Rectangle 206"/>
            <p:cNvSpPr>
              <a:spLocks noChangeArrowheads="1"/>
            </p:cNvSpPr>
            <p:nvPr/>
          </p:nvSpPr>
          <p:spPr bwMode="auto">
            <a:xfrm flipH="1" flipV="1">
              <a:off x="4176" y="1498"/>
              <a:ext cx="624" cy="115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6" name="Rectangle 207"/>
            <p:cNvSpPr>
              <a:spLocks noChangeArrowheads="1"/>
            </p:cNvSpPr>
            <p:nvPr/>
          </p:nvSpPr>
          <p:spPr bwMode="auto">
            <a:xfrm flipH="1" flipV="1">
              <a:off x="4176" y="1354"/>
              <a:ext cx="624" cy="86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Rectangle 208"/>
            <p:cNvSpPr>
              <a:spLocks noChangeArrowheads="1"/>
            </p:cNvSpPr>
            <p:nvPr/>
          </p:nvSpPr>
          <p:spPr bwMode="auto">
            <a:xfrm flipH="1" flipV="1">
              <a:off x="4176" y="1237"/>
              <a:ext cx="624" cy="58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8" name="Rectangle 209"/>
            <p:cNvSpPr>
              <a:spLocks noChangeArrowheads="1"/>
            </p:cNvSpPr>
            <p:nvPr/>
          </p:nvSpPr>
          <p:spPr bwMode="auto">
            <a:xfrm flipH="1" flipV="1">
              <a:off x="4176" y="1150"/>
              <a:ext cx="624" cy="29"/>
            </a:xfrm>
            <a:prstGeom prst="rect">
              <a:avLst/>
            </a:prstGeom>
            <a:solidFill>
              <a:srgbClr val="FFFA7E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5" name="Text Box 210"/>
          <p:cNvSpPr txBox="1">
            <a:spLocks noChangeArrowheads="1"/>
          </p:cNvSpPr>
          <p:nvPr/>
        </p:nvSpPr>
        <p:spPr bwMode="auto">
          <a:xfrm>
            <a:off x="298450" y="1095375"/>
            <a:ext cx="19319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sz="2000"/>
              <a:t>Gamma-ray log</a:t>
            </a:r>
          </a:p>
        </p:txBody>
      </p:sp>
      <p:sp>
        <p:nvSpPr>
          <p:cNvPr id="27656" name="Text Box 211"/>
          <p:cNvSpPr txBox="1">
            <a:spLocks noChangeArrowheads="1"/>
          </p:cNvSpPr>
          <p:nvPr/>
        </p:nvSpPr>
        <p:spPr bwMode="auto">
          <a:xfrm>
            <a:off x="2455863" y="1095375"/>
            <a:ext cx="15922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sz="2000"/>
              <a:t>Gamma-ray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sz="2000"/>
              <a:t>cycle</a:t>
            </a:r>
          </a:p>
        </p:txBody>
      </p:sp>
      <p:sp>
        <p:nvSpPr>
          <p:cNvPr id="27657" name="Text Box 212"/>
          <p:cNvSpPr txBox="1">
            <a:spLocks noChangeArrowheads="1"/>
          </p:cNvSpPr>
          <p:nvPr/>
        </p:nvSpPr>
        <p:spPr bwMode="auto">
          <a:xfrm>
            <a:off x="4003675" y="1095375"/>
            <a:ext cx="1539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2000"/>
              <a:t>Varied bed</a:t>
            </a:r>
            <a:br>
              <a:rPr kumimoji="0" lang="en-US" sz="2000"/>
            </a:br>
            <a:r>
              <a:rPr kumimoji="0" lang="en-US" sz="2000"/>
              <a:t>composition</a:t>
            </a:r>
          </a:p>
        </p:txBody>
      </p:sp>
      <p:sp>
        <p:nvSpPr>
          <p:cNvPr id="27658" name="Text Box 213"/>
          <p:cNvSpPr txBox="1">
            <a:spLocks noChangeArrowheads="1"/>
          </p:cNvSpPr>
          <p:nvPr/>
        </p:nvSpPr>
        <p:spPr bwMode="auto">
          <a:xfrm>
            <a:off x="5600700" y="1095375"/>
            <a:ext cx="1597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2000"/>
              <a:t>Varied shale</a:t>
            </a:r>
            <a:br>
              <a:rPr kumimoji="0" lang="en-US" sz="2000"/>
            </a:br>
            <a:r>
              <a:rPr kumimoji="0" lang="en-US" sz="2000"/>
              <a:t>thickness</a:t>
            </a:r>
          </a:p>
        </p:txBody>
      </p:sp>
      <p:sp>
        <p:nvSpPr>
          <p:cNvPr id="27659" name="Text Box 214"/>
          <p:cNvSpPr txBox="1">
            <a:spLocks noChangeArrowheads="1"/>
          </p:cNvSpPr>
          <p:nvPr/>
        </p:nvSpPr>
        <p:spPr bwMode="auto">
          <a:xfrm>
            <a:off x="7248525" y="1095375"/>
            <a:ext cx="1751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sz="2000"/>
              <a:t>Varied porcel.</a:t>
            </a:r>
            <a:br>
              <a:rPr kumimoji="0" lang="en-US" sz="2000"/>
            </a:br>
            <a:r>
              <a:rPr kumimoji="0" lang="en-US" sz="2000"/>
              <a:t>thickness</a:t>
            </a:r>
          </a:p>
        </p:txBody>
      </p:sp>
      <p:sp>
        <p:nvSpPr>
          <p:cNvPr id="27660" name="Line 215"/>
          <p:cNvSpPr>
            <a:spLocks noChangeShapeType="1"/>
          </p:cNvSpPr>
          <p:nvPr/>
        </p:nvSpPr>
        <p:spPr bwMode="auto">
          <a:xfrm flipV="1">
            <a:off x="2355850" y="2009775"/>
            <a:ext cx="473075" cy="9398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Line 216"/>
          <p:cNvSpPr>
            <a:spLocks noChangeShapeType="1"/>
          </p:cNvSpPr>
          <p:nvPr/>
        </p:nvSpPr>
        <p:spPr bwMode="auto">
          <a:xfrm>
            <a:off x="2371725" y="3152775"/>
            <a:ext cx="533400" cy="243840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7662" name="Group 2"/>
          <p:cNvGrpSpPr>
            <a:grpSpLocks/>
          </p:cNvGrpSpPr>
          <p:nvPr/>
        </p:nvGrpSpPr>
        <p:grpSpPr bwMode="auto">
          <a:xfrm flipH="1">
            <a:off x="2959100" y="1895475"/>
            <a:ext cx="898525" cy="3790950"/>
            <a:chOff x="2959100" y="1895475"/>
            <a:chExt cx="898525" cy="3790950"/>
          </a:xfrm>
        </p:grpSpPr>
        <p:sp>
          <p:nvSpPr>
            <p:cNvPr id="27663" name="Freeform 159"/>
            <p:cNvSpPr>
              <a:spLocks/>
            </p:cNvSpPr>
            <p:nvPr/>
          </p:nvSpPr>
          <p:spPr bwMode="auto">
            <a:xfrm>
              <a:off x="2959100" y="1895475"/>
              <a:ext cx="860425" cy="3790950"/>
            </a:xfrm>
            <a:custGeom>
              <a:avLst/>
              <a:gdLst>
                <a:gd name="T0" fmla="*/ 0 w 734"/>
                <a:gd name="T1" fmla="*/ 0 h 2388"/>
                <a:gd name="T2" fmla="*/ 2147483647 w 734"/>
                <a:gd name="T3" fmla="*/ 2147483647 h 2388"/>
                <a:gd name="T4" fmla="*/ 2147483647 w 734"/>
                <a:gd name="T5" fmla="*/ 2147483647 h 2388"/>
                <a:gd name="T6" fmla="*/ 2147483647 w 734"/>
                <a:gd name="T7" fmla="*/ 2147483647 h 2388"/>
                <a:gd name="T8" fmla="*/ 2147483647 w 734"/>
                <a:gd name="T9" fmla="*/ 2147483647 h 2388"/>
                <a:gd name="T10" fmla="*/ 2147483647 w 734"/>
                <a:gd name="T11" fmla="*/ 2147483647 h 2388"/>
                <a:gd name="T12" fmla="*/ 2147483647 w 734"/>
                <a:gd name="T13" fmla="*/ 2147483647 h 23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4"/>
                <a:gd name="T22" fmla="*/ 0 h 2388"/>
                <a:gd name="T23" fmla="*/ 734 w 734"/>
                <a:gd name="T24" fmla="*/ 2388 h 23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4" h="2388">
                  <a:moveTo>
                    <a:pt x="0" y="0"/>
                  </a:moveTo>
                  <a:cubicBezTo>
                    <a:pt x="24" y="76"/>
                    <a:pt x="48" y="152"/>
                    <a:pt x="151" y="313"/>
                  </a:cubicBezTo>
                  <a:cubicBezTo>
                    <a:pt x="254" y="474"/>
                    <a:pt x="523" y="809"/>
                    <a:pt x="620" y="968"/>
                  </a:cubicBezTo>
                  <a:cubicBezTo>
                    <a:pt x="717" y="1127"/>
                    <a:pt x="734" y="1175"/>
                    <a:pt x="731" y="1269"/>
                  </a:cubicBezTo>
                  <a:cubicBezTo>
                    <a:pt x="728" y="1363"/>
                    <a:pt x="698" y="1391"/>
                    <a:pt x="603" y="1530"/>
                  </a:cubicBezTo>
                  <a:cubicBezTo>
                    <a:pt x="508" y="1669"/>
                    <a:pt x="260" y="1961"/>
                    <a:pt x="163" y="2104"/>
                  </a:cubicBezTo>
                  <a:cubicBezTo>
                    <a:pt x="66" y="2247"/>
                    <a:pt x="48" y="2329"/>
                    <a:pt x="18" y="2388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Freeform 217"/>
            <p:cNvSpPr>
              <a:spLocks/>
            </p:cNvSpPr>
            <p:nvPr/>
          </p:nvSpPr>
          <p:spPr bwMode="auto">
            <a:xfrm>
              <a:off x="2997200" y="1895475"/>
              <a:ext cx="860425" cy="3790950"/>
            </a:xfrm>
            <a:custGeom>
              <a:avLst/>
              <a:gdLst>
                <a:gd name="T0" fmla="*/ 0 w 734"/>
                <a:gd name="T1" fmla="*/ 0 h 2388"/>
                <a:gd name="T2" fmla="*/ 2147483647 w 734"/>
                <a:gd name="T3" fmla="*/ 2147483647 h 2388"/>
                <a:gd name="T4" fmla="*/ 2147483647 w 734"/>
                <a:gd name="T5" fmla="*/ 2147483647 h 2388"/>
                <a:gd name="T6" fmla="*/ 2147483647 w 734"/>
                <a:gd name="T7" fmla="*/ 2147483647 h 2388"/>
                <a:gd name="T8" fmla="*/ 2147483647 w 734"/>
                <a:gd name="T9" fmla="*/ 2147483647 h 2388"/>
                <a:gd name="T10" fmla="*/ 2147483647 w 734"/>
                <a:gd name="T11" fmla="*/ 2147483647 h 2388"/>
                <a:gd name="T12" fmla="*/ 2147483647 w 734"/>
                <a:gd name="T13" fmla="*/ 2147483647 h 23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34"/>
                <a:gd name="T22" fmla="*/ 0 h 2388"/>
                <a:gd name="T23" fmla="*/ 734 w 734"/>
                <a:gd name="T24" fmla="*/ 2388 h 23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34" h="2388">
                  <a:moveTo>
                    <a:pt x="0" y="0"/>
                  </a:moveTo>
                  <a:cubicBezTo>
                    <a:pt x="24" y="76"/>
                    <a:pt x="48" y="152"/>
                    <a:pt x="151" y="313"/>
                  </a:cubicBezTo>
                  <a:cubicBezTo>
                    <a:pt x="254" y="474"/>
                    <a:pt x="523" y="809"/>
                    <a:pt x="620" y="968"/>
                  </a:cubicBezTo>
                  <a:cubicBezTo>
                    <a:pt x="717" y="1127"/>
                    <a:pt x="734" y="1175"/>
                    <a:pt x="731" y="1269"/>
                  </a:cubicBezTo>
                  <a:cubicBezTo>
                    <a:pt x="728" y="1363"/>
                    <a:pt x="698" y="1391"/>
                    <a:pt x="603" y="1530"/>
                  </a:cubicBezTo>
                  <a:cubicBezTo>
                    <a:pt x="508" y="1669"/>
                    <a:pt x="260" y="1961"/>
                    <a:pt x="163" y="2104"/>
                  </a:cubicBezTo>
                  <a:cubicBezTo>
                    <a:pt x="66" y="2247"/>
                    <a:pt x="48" y="2329"/>
                    <a:pt x="18" y="2388"/>
                  </a:cubicBezTo>
                </a:path>
              </a:pathLst>
            </a:custGeom>
            <a:noFill/>
            <a:ln w="38100" cap="flat" cmpd="sng">
              <a:solidFill>
                <a:srgbClr val="FFFA7E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000895" y="5879266"/>
            <a:ext cx="1709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Courtesy Rick </a:t>
            </a:r>
            <a:r>
              <a:rPr lang="en-US" sz="1400" dirty="0" err="1" smtClean="0"/>
              <a:t>Behl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0338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Research Impacts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7714932" cy="4114800"/>
          </a:xfrm>
        </p:spPr>
        <p:txBody>
          <a:bodyPr/>
          <a:lstStyle/>
          <a:p>
            <a:r>
              <a:rPr lang="en-US" sz="2200" dirty="0" smtClean="0"/>
              <a:t>Better understanding of how sedimentary cycles affect fracture density</a:t>
            </a:r>
          </a:p>
          <a:p>
            <a:pPr lvl="1"/>
            <a:r>
              <a:rPr lang="en-US" sz="2200" dirty="0" smtClean="0"/>
              <a:t>Possible identification natural fracture or induced fracture barriers through </a:t>
            </a:r>
            <a:r>
              <a:rPr lang="en-US" sz="2200" dirty="0" err="1" smtClean="0"/>
              <a:t>wireline</a:t>
            </a:r>
            <a:r>
              <a:rPr lang="en-US" sz="2200" dirty="0" smtClean="0"/>
              <a:t> logs </a:t>
            </a:r>
          </a:p>
          <a:p>
            <a:pPr lvl="1"/>
            <a:endParaRPr lang="en-US" sz="2200" dirty="0"/>
          </a:p>
          <a:p>
            <a:r>
              <a:rPr lang="en-US" sz="2200" dirty="0" smtClean="0"/>
              <a:t>Quantification of scalable relationship between fractures and stratigraphic characteristics</a:t>
            </a:r>
          </a:p>
          <a:p>
            <a:pPr lvl="1"/>
            <a:r>
              <a:rPr lang="en-US" sz="2200" dirty="0" smtClean="0"/>
              <a:t>Predictive tool for Monterey reservoir fracture models</a:t>
            </a:r>
            <a:r>
              <a:rPr lang="en-US" sz="2200" dirty="0"/>
              <a:t> </a:t>
            </a:r>
            <a:r>
              <a:rPr lang="en-US" sz="2200" dirty="0" smtClean="0"/>
              <a:t>on a sub-seismic scale</a:t>
            </a:r>
          </a:p>
        </p:txBody>
      </p:sp>
    </p:spTree>
    <p:extLst>
      <p:ext uri="{BB962C8B-B14F-4D97-AF65-F5344CB8AC3E}">
        <p14:creationId xmlns:p14="http://schemas.microsoft.com/office/powerpoint/2010/main" val="5745351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71800" y="2857500"/>
            <a:ext cx="3200400" cy="1143000"/>
          </a:xfrm>
        </p:spPr>
        <p:txBody>
          <a:bodyPr/>
          <a:lstStyle/>
          <a:p>
            <a:r>
              <a:rPr lang="en-US" dirty="0" smtClean="0"/>
              <a:t>Thank You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5063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7" y="1946275"/>
            <a:ext cx="7819633" cy="4114800"/>
          </a:xfrm>
        </p:spPr>
        <p:txBody>
          <a:bodyPr/>
          <a:lstStyle/>
          <a:p>
            <a:r>
              <a:rPr lang="en-US" dirty="0" smtClean="0"/>
              <a:t>Education:</a:t>
            </a:r>
          </a:p>
          <a:p>
            <a:pPr lvl="1"/>
            <a:r>
              <a:rPr lang="en-US" dirty="0" smtClean="0"/>
              <a:t>BS Geology CSULB: May 2011</a:t>
            </a:r>
          </a:p>
          <a:p>
            <a:pPr lvl="1"/>
            <a:r>
              <a:rPr lang="en-US" dirty="0" smtClean="0"/>
              <a:t>MS Geology CSULB: Expected Summer 2013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Work Experience</a:t>
            </a:r>
          </a:p>
          <a:p>
            <a:pPr lvl="1"/>
            <a:r>
              <a:rPr lang="en-US" dirty="0" smtClean="0"/>
              <a:t>Shell E &amp; P, Structure Research Team:             Summer Intern 2012</a:t>
            </a:r>
          </a:p>
          <a:p>
            <a:pPr lvl="1"/>
            <a:r>
              <a:rPr lang="en-US" dirty="0" smtClean="0"/>
              <a:t>Occidental Petroleum Incorporated: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Geotechnical Intern, May 2010 – January 2012          </a:t>
            </a:r>
          </a:p>
        </p:txBody>
      </p:sp>
    </p:spTree>
    <p:extLst>
      <p:ext uri="{BB962C8B-B14F-4D97-AF65-F5344CB8AC3E}">
        <p14:creationId xmlns:p14="http://schemas.microsoft.com/office/powerpoint/2010/main" val="18430114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Stratigraphy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640" y="1946275"/>
            <a:ext cx="4309428" cy="4114800"/>
          </a:xfrm>
        </p:spPr>
        <p:txBody>
          <a:bodyPr/>
          <a:lstStyle/>
          <a:p>
            <a:r>
              <a:rPr lang="en-US" sz="2400" dirty="0" err="1" smtClean="0"/>
              <a:t>Defn</a:t>
            </a:r>
            <a:r>
              <a:rPr lang="en-US" sz="2400" dirty="0"/>
              <a:t>: subdivision of rock section into discrete units</a:t>
            </a:r>
          </a:p>
          <a:p>
            <a:pPr lvl="1"/>
            <a:r>
              <a:rPr lang="en-US" sz="2000" dirty="0" smtClean="0"/>
              <a:t>Defined </a:t>
            </a:r>
            <a:r>
              <a:rPr lang="en-US" sz="2000" dirty="0"/>
              <a:t>by structures, </a:t>
            </a:r>
            <a:r>
              <a:rPr lang="en-US" sz="2000" dirty="0" smtClean="0"/>
              <a:t>deformational style </a:t>
            </a:r>
            <a:r>
              <a:rPr lang="en-US" sz="2000" dirty="0"/>
              <a:t>or mechanical </a:t>
            </a:r>
            <a:r>
              <a:rPr lang="en-US" sz="2000" dirty="0" smtClean="0"/>
              <a:t>properties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Mechanical units are defined by mechanical layer boundaries</a:t>
            </a:r>
          </a:p>
          <a:p>
            <a:pPr lvl="1"/>
            <a:r>
              <a:rPr lang="en-US" sz="2000" dirty="0" smtClean="0"/>
              <a:t>Can be defined at different scales</a:t>
            </a:r>
            <a:endParaRPr lang="en-US" sz="2000" dirty="0"/>
          </a:p>
        </p:txBody>
      </p:sp>
      <p:pic>
        <p:nvPicPr>
          <p:cNvPr id="5" name="Picture 1034" descr="FracArchite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7129" y="2499360"/>
            <a:ext cx="4434035" cy="295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197021" y="5458777"/>
            <a:ext cx="178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Gross &amp; </a:t>
            </a:r>
            <a:r>
              <a:rPr lang="en-US" sz="1400" dirty="0" err="1" smtClean="0"/>
              <a:t>Ayal</a:t>
            </a:r>
            <a:r>
              <a:rPr lang="en-US" sz="1400" dirty="0"/>
              <a:t> </a:t>
            </a:r>
            <a:r>
              <a:rPr lang="en-US" sz="1400" dirty="0" smtClean="0"/>
              <a:t>(2007)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27694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Hypotheses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7" y="1946275"/>
            <a:ext cx="7647441" cy="4114800"/>
          </a:xfrm>
        </p:spPr>
        <p:txBody>
          <a:bodyPr/>
          <a:lstStyle/>
          <a:p>
            <a:r>
              <a:rPr lang="en-US" sz="2400" dirty="0" smtClean="0"/>
              <a:t>Lithology and bed thickness controlled by sedimentary cycles affect fracture densities and dimensions</a:t>
            </a:r>
          </a:p>
          <a:p>
            <a:endParaRPr lang="en-US" sz="2400" dirty="0" smtClean="0"/>
          </a:p>
          <a:p>
            <a:r>
              <a:rPr lang="en-US" sz="2400" dirty="0" smtClean="0"/>
              <a:t>Mechanical units are partially controlled by stacking patterns within sedimentary cycles</a:t>
            </a:r>
          </a:p>
          <a:p>
            <a:endParaRPr lang="en-US" sz="2400" dirty="0" smtClean="0"/>
          </a:p>
          <a:p>
            <a:r>
              <a:rPr lang="en-US" sz="2400" dirty="0" smtClean="0"/>
              <a:t>Dimensions of fractures and thickness of mechanical layer boundaries have a scalable relationship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36528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Thesis Deliverables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7264328" cy="41148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Map and define mechanical units at different scales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Measure and define fracture architecture and geometry within mechanical units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Quantify cyclic and secular variation in </a:t>
            </a:r>
            <a:r>
              <a:rPr lang="en-US" sz="2400" dirty="0" err="1" smtClean="0"/>
              <a:t>lithologic</a:t>
            </a:r>
            <a:r>
              <a:rPr lang="en-US" sz="2400" dirty="0" smtClean="0"/>
              <a:t> composition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/>
              <a:t>Correlate variation in stratigraphic architecture and position in sedimentary cycles to fracture densities and dimensions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85331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1" y="241465"/>
            <a:ext cx="7772400" cy="1143000"/>
          </a:xfrm>
        </p:spPr>
        <p:txBody>
          <a:bodyPr/>
          <a:lstStyle/>
          <a:p>
            <a:r>
              <a:rPr lang="en-US" dirty="0" smtClean="0"/>
              <a:t>Industry 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595" y="1464750"/>
            <a:ext cx="7985887" cy="4114800"/>
          </a:xfrm>
        </p:spPr>
        <p:txBody>
          <a:bodyPr/>
          <a:lstStyle/>
          <a:p>
            <a:r>
              <a:rPr lang="en-US" sz="2400" dirty="0" smtClean="0"/>
              <a:t>Connectivity of natural fractures increase permeability</a:t>
            </a:r>
          </a:p>
          <a:p>
            <a:pPr lvl="1"/>
            <a:r>
              <a:rPr lang="en-US" sz="2000" dirty="0" smtClean="0"/>
              <a:t>High production zones for hydrocarbons</a:t>
            </a:r>
          </a:p>
          <a:p>
            <a:pPr lvl="1"/>
            <a:r>
              <a:rPr lang="en-US" sz="2000" dirty="0" smtClean="0"/>
              <a:t>Pathways for water to wellbore</a:t>
            </a:r>
          </a:p>
          <a:p>
            <a:r>
              <a:rPr lang="en-US" sz="2400" dirty="0" smtClean="0"/>
              <a:t>Understanding mechanical boundaries are important to induced hydraulic fracturing</a:t>
            </a:r>
            <a:endParaRPr lang="en-US" sz="2400" dirty="0"/>
          </a:p>
        </p:txBody>
      </p:sp>
      <p:pic>
        <p:nvPicPr>
          <p:cNvPr id="5" name="Picture 6" descr="F:\Thesis Work\MDO Photos\Shell FT_8-2012\DSC_07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07"/>
          <a:stretch/>
        </p:blipFill>
        <p:spPr bwMode="auto">
          <a:xfrm>
            <a:off x="938151" y="3522150"/>
            <a:ext cx="6220372" cy="2852398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p Arrow 5"/>
          <p:cNvSpPr/>
          <p:nvPr/>
        </p:nvSpPr>
        <p:spPr bwMode="auto">
          <a:xfrm rot="5400000">
            <a:off x="6498907" y="3530199"/>
            <a:ext cx="144607" cy="384012"/>
          </a:xfrm>
          <a:prstGeom prst="up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7909" y="352215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N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254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Location: </a:t>
            </a:r>
            <a:r>
              <a:rPr lang="en-US" sz="4000" dirty="0" err="1" smtClean="0"/>
              <a:t>Montaña</a:t>
            </a:r>
            <a:r>
              <a:rPr lang="en-US" sz="4000" dirty="0" smtClean="0"/>
              <a:t> de Oro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082" y="1946275"/>
            <a:ext cx="3810000" cy="4114800"/>
          </a:xfrm>
        </p:spPr>
        <p:txBody>
          <a:bodyPr/>
          <a:lstStyle/>
          <a:p>
            <a:r>
              <a:rPr lang="en-US" sz="2400" dirty="0" smtClean="0"/>
              <a:t>Southern-central California</a:t>
            </a:r>
          </a:p>
          <a:p>
            <a:endParaRPr lang="en-US" sz="2400" dirty="0" smtClean="0"/>
          </a:p>
          <a:p>
            <a:r>
              <a:rPr lang="en-US" sz="2400" dirty="0" smtClean="0"/>
              <a:t>On the western edge of the Pismo &amp; </a:t>
            </a:r>
            <a:r>
              <a:rPr lang="en-US" sz="2400" dirty="0" err="1" smtClean="0"/>
              <a:t>Huasna</a:t>
            </a:r>
            <a:r>
              <a:rPr lang="en-US" sz="2400" dirty="0" smtClean="0"/>
              <a:t> basins</a:t>
            </a:r>
          </a:p>
          <a:p>
            <a:endParaRPr lang="en-US" sz="2400" dirty="0"/>
          </a:p>
          <a:p>
            <a:r>
              <a:rPr lang="en-US" sz="2400" dirty="0" smtClean="0"/>
              <a:t>Sediments part of the </a:t>
            </a:r>
            <a:r>
              <a:rPr lang="en-US" sz="2400" dirty="0" err="1" smtClean="0"/>
              <a:t>Miguelito</a:t>
            </a:r>
            <a:r>
              <a:rPr lang="en-US" sz="2400" dirty="0" smtClean="0"/>
              <a:t> Member of the Pismo Formation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F:\Thesis Work\Proposal\Figures\Figure 1_MDO_Neo_Basi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5"/>
          <a:stretch/>
        </p:blipFill>
        <p:spPr bwMode="auto">
          <a:xfrm>
            <a:off x="5172501" y="1951629"/>
            <a:ext cx="3802597" cy="3722057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23853" y="5673686"/>
            <a:ext cx="2034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Modified from Keller (1996)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518673" y="2463501"/>
            <a:ext cx="268941" cy="23666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653143" y="1962387"/>
            <a:ext cx="683111" cy="23666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2227" y="1941487"/>
            <a:ext cx="1476686" cy="5663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400" dirty="0" err="1" smtClean="0">
                <a:solidFill>
                  <a:schemeClr val="bg2"/>
                </a:solidFill>
              </a:rPr>
              <a:t>Montaña</a:t>
            </a:r>
            <a:r>
              <a:rPr lang="en-US" sz="1400" dirty="0" smtClean="0">
                <a:solidFill>
                  <a:schemeClr val="bg2"/>
                </a:solidFill>
              </a:rPr>
              <a:t> de Oro</a:t>
            </a:r>
          </a:p>
          <a:p>
            <a:pPr algn="ctr">
              <a:buNone/>
            </a:pPr>
            <a:r>
              <a:rPr lang="en-US" sz="1400" dirty="0" smtClean="0">
                <a:solidFill>
                  <a:schemeClr val="bg2"/>
                </a:solidFill>
              </a:rPr>
              <a:t>State Park</a:t>
            </a:r>
          </a:p>
        </p:txBody>
      </p:sp>
      <p:cxnSp>
        <p:nvCxnSpPr>
          <p:cNvPr id="10" name="Straight Connector 9"/>
          <p:cNvCxnSpPr>
            <a:endCxn id="7" idx="1"/>
          </p:cNvCxnSpPr>
          <p:nvPr/>
        </p:nvCxnSpPr>
        <p:spPr bwMode="auto">
          <a:xfrm flipV="1">
            <a:off x="5787614" y="2224642"/>
            <a:ext cx="634613" cy="27113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818763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2880" y="289612"/>
            <a:ext cx="8765057" cy="5684986"/>
            <a:chOff x="182880" y="289612"/>
            <a:chExt cx="8765057" cy="5684986"/>
          </a:xfrm>
        </p:grpSpPr>
        <p:pic>
          <p:nvPicPr>
            <p:cNvPr id="1026" name="Picture 2" descr="E:\Thesis Work\Proposal\Figures\MDO_SouthPlatform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290" y="289613"/>
              <a:ext cx="4290647" cy="5684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F:\Thesis Work\Proposal\MDO_NorthPlatfor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64" b="788"/>
            <a:stretch/>
          </p:blipFill>
          <p:spPr bwMode="auto">
            <a:xfrm>
              <a:off x="182880" y="289612"/>
              <a:ext cx="4290646" cy="5684986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41606" y="1423944"/>
            <a:ext cx="1344464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North of </a:t>
            </a:r>
          </a:p>
          <a:p>
            <a:pPr algn="ctr">
              <a:lnSpc>
                <a:spcPct val="70000"/>
              </a:lnSpc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Spooner’s </a:t>
            </a:r>
          </a:p>
          <a:p>
            <a:pPr algn="ctr">
              <a:lnSpc>
                <a:spcPct val="70000"/>
              </a:lnSpc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Cove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3278" y="1993331"/>
            <a:ext cx="135348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70000"/>
              </a:lnSpc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South of</a:t>
            </a:r>
          </a:p>
          <a:p>
            <a:pPr algn="ctr">
              <a:lnSpc>
                <a:spcPct val="70000"/>
              </a:lnSpc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Spooner’s </a:t>
            </a:r>
          </a:p>
          <a:p>
            <a:pPr algn="ctr">
              <a:lnSpc>
                <a:spcPct val="70000"/>
              </a:lnSpc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        Cove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409927" y="782054"/>
            <a:ext cx="144607" cy="384012"/>
          </a:xfrm>
          <a:prstGeom prst="up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Up Arrow 9"/>
          <p:cNvSpPr/>
          <p:nvPr/>
        </p:nvSpPr>
        <p:spPr bwMode="auto">
          <a:xfrm>
            <a:off x="4921348" y="782054"/>
            <a:ext cx="144607" cy="384012"/>
          </a:xfrm>
          <a:prstGeom prst="up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923" y="33471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8344" y="33471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N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76"/>
          <a:stretch/>
        </p:blipFill>
        <p:spPr bwMode="auto">
          <a:xfrm>
            <a:off x="3501054" y="2895268"/>
            <a:ext cx="2141893" cy="307933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 bwMode="auto">
          <a:xfrm rot="2838677">
            <a:off x="4262493" y="3897236"/>
            <a:ext cx="422064" cy="21432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4735" y="5974598"/>
            <a:ext cx="2034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dirty="0" smtClean="0"/>
              <a:t>Modified from Keller (1996)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8425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908" y="137160"/>
            <a:ext cx="7772400" cy="1143000"/>
          </a:xfrm>
        </p:spPr>
        <p:txBody>
          <a:bodyPr/>
          <a:lstStyle/>
          <a:p>
            <a:r>
              <a:rPr lang="en-US" sz="4000" dirty="0" smtClean="0"/>
              <a:t>Study Location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908" y="1234438"/>
            <a:ext cx="6077722" cy="4114800"/>
          </a:xfrm>
        </p:spPr>
        <p:txBody>
          <a:bodyPr/>
          <a:lstStyle/>
          <a:p>
            <a:r>
              <a:rPr lang="en-US" sz="2400" dirty="0" smtClean="0"/>
              <a:t>Study area is ~400m in length and ~200m of stratigraphic section</a:t>
            </a:r>
          </a:p>
          <a:p>
            <a:pPr lvl="1"/>
            <a:r>
              <a:rPr lang="en-US" sz="2000" dirty="0" smtClean="0"/>
              <a:t>Opal-CT </a:t>
            </a:r>
            <a:r>
              <a:rPr lang="en-US" sz="2000" dirty="0" err="1" smtClean="0"/>
              <a:t>porcelanite</a:t>
            </a:r>
            <a:r>
              <a:rPr lang="en-US" sz="2000" dirty="0" smtClean="0"/>
              <a:t>, dolomite, mudstone</a:t>
            </a:r>
          </a:p>
          <a:p>
            <a:pPr lvl="1"/>
            <a:r>
              <a:rPr lang="en-US" sz="2000" dirty="0" err="1" smtClean="0"/>
              <a:t>Homoclinal</a:t>
            </a:r>
            <a:r>
              <a:rPr lang="en-US" sz="2000" dirty="0" smtClean="0"/>
              <a:t> dip north 25-30 degrees</a:t>
            </a:r>
            <a:endParaRPr lang="en-US" sz="2000" dirty="0"/>
          </a:p>
        </p:txBody>
      </p:sp>
      <p:pic>
        <p:nvPicPr>
          <p:cNvPr id="4098" name="Picture 2" descr="F:\Thesis Work\California Coastline Pictures\MDO_Panorama_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" y="3676683"/>
            <a:ext cx="8138161" cy="229739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F:\Thesis Work\Proposal\MDO_NorthPlatfor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4" b="788"/>
          <a:stretch/>
        </p:blipFill>
        <p:spPr bwMode="auto">
          <a:xfrm>
            <a:off x="6700279" y="457200"/>
            <a:ext cx="2001761" cy="2652278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7284720" y="2895600"/>
            <a:ext cx="228600" cy="7810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" name="Up Arrow 9"/>
          <p:cNvSpPr/>
          <p:nvPr/>
        </p:nvSpPr>
        <p:spPr bwMode="auto">
          <a:xfrm>
            <a:off x="6874710" y="831644"/>
            <a:ext cx="144607" cy="384012"/>
          </a:xfrm>
          <a:prstGeom prst="up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1706" y="47574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2" name="Up Arrow 11"/>
          <p:cNvSpPr/>
          <p:nvPr/>
        </p:nvSpPr>
        <p:spPr bwMode="auto">
          <a:xfrm rot="-5400000">
            <a:off x="1357831" y="3595771"/>
            <a:ext cx="144607" cy="384012"/>
          </a:xfrm>
          <a:prstGeom prst="upArrow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959" y="3587722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bg2"/>
                </a:solidFill>
              </a:rPr>
              <a:t>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9" name="Circular Arrow 8"/>
          <p:cNvSpPr/>
          <p:nvPr/>
        </p:nvSpPr>
        <p:spPr bwMode="auto">
          <a:xfrm flipH="1">
            <a:off x="6061437" y="2604800"/>
            <a:ext cx="619246" cy="681341"/>
          </a:xfrm>
          <a:prstGeom prst="circular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143000" y="2011680"/>
            <a:ext cx="6256020" cy="187888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68751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3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Rick's Titanium:Applications (Mac OS 9):Microsoft Office 2001:Templates:Presentations:Designs:Azure</Template>
  <TotalTime>8479</TotalTime>
  <Words>473</Words>
  <Application>Microsoft Macintosh PowerPoint</Application>
  <PresentationFormat>On-screen Show (4:3)</PresentationFormat>
  <Paragraphs>113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Azure</vt:lpstr>
      <vt:lpstr>PowerPoint Presentation</vt:lpstr>
      <vt:lpstr>Biography</vt:lpstr>
      <vt:lpstr>Mechanical Stratigraphy</vt:lpstr>
      <vt:lpstr>Hypotheses</vt:lpstr>
      <vt:lpstr>Thesis Deliverables</vt:lpstr>
      <vt:lpstr>Industry Significance</vt:lpstr>
      <vt:lpstr>Location: Montaña de Oro</vt:lpstr>
      <vt:lpstr>PowerPoint Presentation</vt:lpstr>
      <vt:lpstr>Study Location</vt:lpstr>
      <vt:lpstr>Methods: Sedimentary Cycles</vt:lpstr>
      <vt:lpstr>Gamma Ray Stratigraphy</vt:lpstr>
      <vt:lpstr>PowerPoint Presentation</vt:lpstr>
      <vt:lpstr>LiDAR Survey</vt:lpstr>
      <vt:lpstr>PowerPoint Presentation</vt:lpstr>
      <vt:lpstr>Methods: Fracture Orders</vt:lpstr>
      <vt:lpstr>1st Order Mechanical Units</vt:lpstr>
      <vt:lpstr>PowerPoint Presentation</vt:lpstr>
      <vt:lpstr>Research Impacts</vt:lpstr>
      <vt:lpstr>Thank You </vt:lpstr>
    </vt:vector>
  </TitlesOfParts>
  <Company>California State University Long Beach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Geohistory Analysis</dc:title>
  <dc:creator>Richard Behl</dc:creator>
  <cp:lastModifiedBy>Richard Behl</cp:lastModifiedBy>
  <cp:revision>528</cp:revision>
  <cp:lastPrinted>2012-08-26T02:02:29Z</cp:lastPrinted>
  <dcterms:created xsi:type="dcterms:W3CDTF">2001-04-04T17:06:00Z</dcterms:created>
  <dcterms:modified xsi:type="dcterms:W3CDTF">2012-09-25T22:04:53Z</dcterms:modified>
</cp:coreProperties>
</file>