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9"/>
  </p:notesMasterIdLst>
  <p:sldIdLst>
    <p:sldId id="256" r:id="rId2"/>
    <p:sldId id="307" r:id="rId3"/>
    <p:sldId id="257" r:id="rId4"/>
    <p:sldId id="278" r:id="rId5"/>
    <p:sldId id="260" r:id="rId6"/>
    <p:sldId id="261" r:id="rId7"/>
    <p:sldId id="258" r:id="rId8"/>
    <p:sldId id="259" r:id="rId9"/>
    <p:sldId id="263" r:id="rId10"/>
    <p:sldId id="308" r:id="rId11"/>
    <p:sldId id="288" r:id="rId12"/>
    <p:sldId id="264" r:id="rId13"/>
    <p:sldId id="265" r:id="rId14"/>
    <p:sldId id="284" r:id="rId15"/>
    <p:sldId id="270" r:id="rId16"/>
    <p:sldId id="269" r:id="rId17"/>
    <p:sldId id="287" r:id="rId18"/>
    <p:sldId id="272" r:id="rId19"/>
    <p:sldId id="294" r:id="rId20"/>
    <p:sldId id="310" r:id="rId21"/>
    <p:sldId id="309" r:id="rId22"/>
    <p:sldId id="311" r:id="rId23"/>
    <p:sldId id="305" r:id="rId24"/>
    <p:sldId id="292" r:id="rId25"/>
    <p:sldId id="293" r:id="rId26"/>
    <p:sldId id="296" r:id="rId27"/>
    <p:sldId id="301" r:id="rId28"/>
    <p:sldId id="299" r:id="rId29"/>
    <p:sldId id="302" r:id="rId30"/>
    <p:sldId id="303" r:id="rId31"/>
    <p:sldId id="304" r:id="rId32"/>
    <p:sldId id="298" r:id="rId33"/>
    <p:sldId id="295" r:id="rId34"/>
    <p:sldId id="312" r:id="rId35"/>
    <p:sldId id="274" r:id="rId36"/>
    <p:sldId id="262" r:id="rId37"/>
    <p:sldId id="31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050" autoAdjust="0"/>
  </p:normalViewPr>
  <p:slideViewPr>
    <p:cSldViewPr>
      <p:cViewPr>
        <p:scale>
          <a:sx n="94" d="100"/>
          <a:sy n="94" d="100"/>
        </p:scale>
        <p:origin x="-127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AS-01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PF-104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Altamira Shale</c:v>
                </c:pt>
                <c:pt idx="1">
                  <c:v>Point Fermin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19.3</c:v>
                </c:pt>
                <c:pt idx="1">
                  <c:v>25.3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AS-02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PF-105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Altamira Shale</c:v>
                </c:pt>
                <c:pt idx="1">
                  <c:v>Point Fermin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4.5999999999999996</c:v>
                </c:pt>
                <c:pt idx="1">
                  <c:v>40.9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AS-03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PF-106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Altamira Shale</c:v>
                </c:pt>
                <c:pt idx="1">
                  <c:v>Point Fermin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31.7</c:v>
                </c:pt>
                <c:pt idx="1">
                  <c:v>27.3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070976"/>
        <c:axId val="85072512"/>
      </c:barChart>
      <c:catAx>
        <c:axId val="85070976"/>
        <c:scaling>
          <c:orientation val="minMax"/>
        </c:scaling>
        <c:delete val="0"/>
        <c:axPos val="b"/>
        <c:majorTickMark val="out"/>
        <c:minorTickMark val="none"/>
        <c:tickLblPos val="nextTo"/>
        <c:crossAx val="85072512"/>
        <c:crosses val="autoZero"/>
        <c:auto val="1"/>
        <c:lblAlgn val="ctr"/>
        <c:lblOffset val="100"/>
        <c:noMultiLvlLbl val="0"/>
      </c:catAx>
      <c:valAx>
        <c:axId val="85072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070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Intergranular Ø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AS-01</c:v>
                </c:pt>
                <c:pt idx="1">
                  <c:v>AS-02</c:v>
                </c:pt>
                <c:pt idx="2">
                  <c:v>AS-03</c:v>
                </c:pt>
                <c:pt idx="4">
                  <c:v>PF-104</c:v>
                </c:pt>
                <c:pt idx="5">
                  <c:v>PF-105</c:v>
                </c:pt>
                <c:pt idx="6">
                  <c:v>PF-106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</c:v>
                </c:pt>
                <c:pt idx="1">
                  <c:v>100</c:v>
                </c:pt>
                <c:pt idx="2">
                  <c:v>0</c:v>
                </c:pt>
                <c:pt idx="4">
                  <c:v>30</c:v>
                </c:pt>
                <c:pt idx="5">
                  <c:v>40</c:v>
                </c:pt>
                <c:pt idx="6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Intragranular Ø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AS-01</c:v>
                </c:pt>
                <c:pt idx="1">
                  <c:v>AS-02</c:v>
                </c:pt>
                <c:pt idx="2">
                  <c:v>AS-03</c:v>
                </c:pt>
                <c:pt idx="4">
                  <c:v>PF-104</c:v>
                </c:pt>
                <c:pt idx="5">
                  <c:v>PF-105</c:v>
                </c:pt>
                <c:pt idx="6">
                  <c:v>PF-106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80</c:v>
                </c:pt>
                <c:pt idx="1">
                  <c:v>0</c:v>
                </c:pt>
                <c:pt idx="2">
                  <c:v>25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Fracture Ø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AS-01</c:v>
                </c:pt>
                <c:pt idx="1">
                  <c:v>AS-02</c:v>
                </c:pt>
                <c:pt idx="2">
                  <c:v>AS-03</c:v>
                </c:pt>
                <c:pt idx="4">
                  <c:v>PF-104</c:v>
                </c:pt>
                <c:pt idx="5">
                  <c:v>PF-105</c:v>
                </c:pt>
                <c:pt idx="6">
                  <c:v>PF-106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75</c:v>
                </c:pt>
                <c:pt idx="4">
                  <c:v>70</c:v>
                </c:pt>
                <c:pt idx="5">
                  <c:v>60</c:v>
                </c:pt>
                <c:pt idx="6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5104512"/>
        <c:axId val="85106048"/>
      </c:barChart>
      <c:catAx>
        <c:axId val="85104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anchor="t" anchorCtr="1"/>
          <a:lstStyle/>
          <a:p>
            <a:pPr>
              <a:defRPr/>
            </a:pPr>
            <a:endParaRPr lang="en-US"/>
          </a:p>
        </c:txPr>
        <c:crossAx val="85106048"/>
        <c:crosses val="autoZero"/>
        <c:auto val="1"/>
        <c:lblAlgn val="ctr"/>
        <c:lblOffset val="100"/>
        <c:tickLblSkip val="1"/>
        <c:noMultiLvlLbl val="0"/>
      </c:catAx>
      <c:valAx>
        <c:axId val="851060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5104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42020997375326"/>
          <c:y val="0.23906657501145689"/>
          <c:w val="0.23057979002624671"/>
          <c:h val="0.656787276590426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4755650335374699"/>
          <c:y val="0.25107447506561698"/>
          <c:w val="0.495627734033246"/>
          <c:h val="0.743441601049869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AS-01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numFmt formatCode="General" sourceLinked="0"/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Oil</c:v>
                </c:pt>
                <c:pt idx="1">
                  <c:v>Rock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98.8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52186132983377"/>
          <c:y val="0.25107447506561698"/>
          <c:w val="0.495627734033246"/>
          <c:h val="0.743441601049869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AS-02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dLbl>
              <c:idx val="1"/>
              <c:layout>
                <c:manualLayout>
                  <c:x val="0.26892935258092698"/>
                  <c:y val="1.35515091863516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General" sourceLinked="0"/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Oil</c:v>
                </c:pt>
                <c:pt idx="1">
                  <c:v>Rock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1.1200000000000001</c:v>
                </c:pt>
                <c:pt idx="1">
                  <c:v>98.88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AS-03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5449868766404199"/>
          <c:y val="0.246549127011298"/>
          <c:w val="0.495124859392576"/>
          <c:h val="0.753450872988702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AS-03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Rock</a:t>
                    </a:r>
                    <a:r>
                      <a:rPr lang="en-US"/>
                      <a:t>
</a:t>
                    </a:r>
                    <a:r>
                      <a:rPr lang="en-US" smtClean="0"/>
                      <a:t>100%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 b="0">
                    <a:latin typeface="+mn-lt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Oil</c:v>
                </c:pt>
                <c:pt idx="1">
                  <c:v>Rock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46977617381161"/>
          <c:y val="0.24432627259620701"/>
          <c:w val="0.49678550597841897"/>
          <c:h val="0.755673727403793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PF-104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Oil</c:v>
                </c:pt>
                <c:pt idx="1">
                  <c:v>Rock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1.06</c:v>
                </c:pt>
                <c:pt idx="1">
                  <c:v>98.94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0820022497188"/>
          <c:y val="0.244130030621172"/>
          <c:w val="0.50978852643419603"/>
          <c:h val="0.743441601049869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PF-105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dLbl>
              <c:idx val="1"/>
              <c:layout>
                <c:manualLayout>
                  <c:x val="0.226058117735283"/>
                  <c:y val="0.1070007655293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Oil</c:v>
                </c:pt>
                <c:pt idx="1">
                  <c:v>Rock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8.3000000000000007</c:v>
                </c:pt>
                <c:pt idx="1">
                  <c:v>91.7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5044983960338302"/>
          <c:y val="0.218799497888851"/>
          <c:w val="0.49910032079323402"/>
          <c:h val="0.78120050211114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PF-106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Pt>
            <c:idx val="1"/>
            <c:bubble3D val="0"/>
            <c:spPr>
              <a:solidFill>
                <a:schemeClr val="accent3"/>
              </a:solidFill>
            </c:spPr>
          </c:dPt>
          <c:dLbls>
            <c:dLbl>
              <c:idx val="1"/>
              <c:layout>
                <c:manualLayout>
                  <c:x val="0.21867198891805201"/>
                  <c:y val="6.71636425881547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Rock96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Oil</c:v>
                </c:pt>
                <c:pt idx="1">
                  <c:v>Rock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3.58</c:v>
                </c:pt>
                <c:pt idx="1">
                  <c:v>96.42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image" Target="../media/image29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</cdr:x>
      <cdr:y>0.82143</cdr:y>
    </cdr:from>
    <cdr:to>
      <cdr:x>0.92642</cdr:x>
      <cdr:y>0.96825</cdr:y>
    </cdr:to>
    <cdr:pic>
      <cdr:nvPicPr>
        <cdr:cNvPr id="2" name="Picture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096001" y="3943351"/>
          <a:ext cx="963295" cy="7048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0.80071</cdr:x>
      <cdr:y>0.60317</cdr:y>
    </cdr:from>
    <cdr:to>
      <cdr:x>0.91935</cdr:x>
      <cdr:y>0.74603</cdr:y>
    </cdr:to>
    <cdr:pic>
      <cdr:nvPicPr>
        <cdr:cNvPr id="3" name="Picture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101421" y="2895600"/>
          <a:ext cx="904010" cy="6858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89641-7FC3-46C0-81E1-D828E74AAA22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6AEB0-BBA3-45A0-9072-77B0588E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1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6AEB0-BBA3-45A0-9072-77B0588E2E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8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6AEB0-BBA3-45A0-9072-77B0588E2E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8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321E2B1-67CD-40D5-8A7D-2A149774E6C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4CA22D4-D363-47A2-B494-2A478A020868}" type="datetimeFigureOut">
              <a:rPr lang="en-US" smtClean="0"/>
              <a:t>9/23/2012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4800600"/>
          </a:xfrm>
        </p:spPr>
        <p:txBody>
          <a:bodyPr>
            <a:normAutofit/>
          </a:bodyPr>
          <a:lstStyle/>
          <a:p>
            <a:r>
              <a:rPr lang="en-US" sz="4000" dirty="0"/>
              <a:t>Field and petrographic study of heterogeneous oil saturation in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submarine </a:t>
            </a:r>
            <a:r>
              <a:rPr lang="en-US" sz="4000" dirty="0"/>
              <a:t>channel and adjacent facies, Monterey Formation, Point Fermin,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Palos </a:t>
            </a:r>
            <a:r>
              <a:rPr lang="en-US" sz="4000" dirty="0"/>
              <a:t>Verdes, California.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709920"/>
            <a:ext cx="3810000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Nawaf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AlShammary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MARS meeting – Fall 2012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66800" y="4114800"/>
            <a:ext cx="6096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Thesis Committee Chair: Professor Richard J. Behl, </a:t>
            </a:r>
            <a:r>
              <a:rPr lang="en-US" sz="2000" dirty="0" smtClean="0"/>
              <a:t>CSULB</a:t>
            </a:r>
          </a:p>
          <a:p>
            <a:r>
              <a:rPr lang="en-US" sz="2000" dirty="0"/>
              <a:t>Thesis Committee Members: Donald D. </a:t>
            </a:r>
            <a:r>
              <a:rPr lang="en-US" sz="2000" dirty="0" smtClean="0"/>
              <a:t>Clarke</a:t>
            </a:r>
          </a:p>
          <a:p>
            <a:r>
              <a:rPr lang="en-US" sz="2000" dirty="0" smtClean="0"/>
              <a:t>&amp; Professor </a:t>
            </a:r>
            <a:r>
              <a:rPr lang="en-US" sz="2000" dirty="0"/>
              <a:t>Tom </a:t>
            </a:r>
            <a:r>
              <a:rPr lang="en-US" sz="2000" dirty="0" err="1"/>
              <a:t>Kelty</a:t>
            </a:r>
            <a:r>
              <a:rPr lang="en-US" sz="2000" dirty="0"/>
              <a:t>, CSULB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600200"/>
            <a:ext cx="4114800" cy="30861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14" y="1600200"/>
            <a:ext cx="4080794" cy="304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1280" y="2976839"/>
            <a:ext cx="4104640" cy="112684"/>
          </a:xfrm>
          <a:custGeom>
            <a:avLst/>
            <a:gdLst>
              <a:gd name="connsiteX0" fmla="*/ 0 w 4104640"/>
              <a:gd name="connsiteY0" fmla="*/ 10201 h 112684"/>
              <a:gd name="connsiteX1" fmla="*/ 802640 w 4104640"/>
              <a:gd name="connsiteY1" fmla="*/ 10201 h 112684"/>
              <a:gd name="connsiteX2" fmla="*/ 863600 w 4104640"/>
              <a:gd name="connsiteY2" fmla="*/ 20361 h 112684"/>
              <a:gd name="connsiteX3" fmla="*/ 955040 w 4104640"/>
              <a:gd name="connsiteY3" fmla="*/ 30521 h 112684"/>
              <a:gd name="connsiteX4" fmla="*/ 1148080 w 4104640"/>
              <a:gd name="connsiteY4" fmla="*/ 40681 h 112684"/>
              <a:gd name="connsiteX5" fmla="*/ 2021840 w 4104640"/>
              <a:gd name="connsiteY5" fmla="*/ 61001 h 112684"/>
              <a:gd name="connsiteX6" fmla="*/ 2092960 w 4104640"/>
              <a:gd name="connsiteY6" fmla="*/ 71161 h 112684"/>
              <a:gd name="connsiteX7" fmla="*/ 2194560 w 4104640"/>
              <a:gd name="connsiteY7" fmla="*/ 101641 h 112684"/>
              <a:gd name="connsiteX8" fmla="*/ 2844800 w 4104640"/>
              <a:gd name="connsiteY8" fmla="*/ 91481 h 112684"/>
              <a:gd name="connsiteX9" fmla="*/ 2946400 w 4104640"/>
              <a:gd name="connsiteY9" fmla="*/ 81321 h 112684"/>
              <a:gd name="connsiteX10" fmla="*/ 3271520 w 4104640"/>
              <a:gd name="connsiteY10" fmla="*/ 91481 h 112684"/>
              <a:gd name="connsiteX11" fmla="*/ 3657600 w 4104640"/>
              <a:gd name="connsiteY11" fmla="*/ 111801 h 112684"/>
              <a:gd name="connsiteX12" fmla="*/ 4104640 w 4104640"/>
              <a:gd name="connsiteY12" fmla="*/ 111801 h 11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04640" h="112684">
                <a:moveTo>
                  <a:pt x="0" y="10201"/>
                </a:moveTo>
                <a:cubicBezTo>
                  <a:pt x="387841" y="1181"/>
                  <a:pt x="434427" y="-7333"/>
                  <a:pt x="802640" y="10201"/>
                </a:cubicBezTo>
                <a:cubicBezTo>
                  <a:pt x="823217" y="11181"/>
                  <a:pt x="843180" y="17638"/>
                  <a:pt x="863600" y="20361"/>
                </a:cubicBezTo>
                <a:cubicBezTo>
                  <a:pt x="893999" y="24414"/>
                  <a:pt x="924450" y="28336"/>
                  <a:pt x="955040" y="30521"/>
                </a:cubicBezTo>
                <a:cubicBezTo>
                  <a:pt x="1019312" y="35112"/>
                  <a:pt x="1083733" y="37294"/>
                  <a:pt x="1148080" y="40681"/>
                </a:cubicBezTo>
                <a:cubicBezTo>
                  <a:pt x="1446312" y="140092"/>
                  <a:pt x="1139924" y="41403"/>
                  <a:pt x="2021840" y="61001"/>
                </a:cubicBezTo>
                <a:cubicBezTo>
                  <a:pt x="2045781" y="61533"/>
                  <a:pt x="2069253" y="67774"/>
                  <a:pt x="2092960" y="71161"/>
                </a:cubicBezTo>
                <a:cubicBezTo>
                  <a:pt x="2167167" y="95897"/>
                  <a:pt x="2133140" y="86286"/>
                  <a:pt x="2194560" y="101641"/>
                </a:cubicBezTo>
                <a:lnTo>
                  <a:pt x="2844800" y="91481"/>
                </a:lnTo>
                <a:cubicBezTo>
                  <a:pt x="2878823" y="90561"/>
                  <a:pt x="2912364" y="81321"/>
                  <a:pt x="2946400" y="81321"/>
                </a:cubicBezTo>
                <a:cubicBezTo>
                  <a:pt x="3054826" y="81321"/>
                  <a:pt x="3163147" y="88094"/>
                  <a:pt x="3271520" y="91481"/>
                </a:cubicBezTo>
                <a:cubicBezTo>
                  <a:pt x="3435337" y="114883"/>
                  <a:pt x="3368221" y="107943"/>
                  <a:pt x="3657600" y="111801"/>
                </a:cubicBezTo>
                <a:cubicBezTo>
                  <a:pt x="3806600" y="113788"/>
                  <a:pt x="3955627" y="111801"/>
                  <a:pt x="4104640" y="111801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1280" y="3382135"/>
            <a:ext cx="4135120" cy="194185"/>
          </a:xfrm>
          <a:custGeom>
            <a:avLst/>
            <a:gdLst>
              <a:gd name="connsiteX0" fmla="*/ 0 w 4135120"/>
              <a:gd name="connsiteY0" fmla="*/ 11305 h 194185"/>
              <a:gd name="connsiteX1" fmla="*/ 193040 w 4135120"/>
              <a:gd name="connsiteY1" fmla="*/ 11305 h 194185"/>
              <a:gd name="connsiteX2" fmla="*/ 274320 w 4135120"/>
              <a:gd name="connsiteY2" fmla="*/ 31625 h 194185"/>
              <a:gd name="connsiteX3" fmla="*/ 335280 w 4135120"/>
              <a:gd name="connsiteY3" fmla="*/ 51945 h 194185"/>
              <a:gd name="connsiteX4" fmla="*/ 365760 w 4135120"/>
              <a:gd name="connsiteY4" fmla="*/ 72265 h 194185"/>
              <a:gd name="connsiteX5" fmla="*/ 497840 w 4135120"/>
              <a:gd name="connsiteY5" fmla="*/ 102745 h 194185"/>
              <a:gd name="connsiteX6" fmla="*/ 548640 w 4135120"/>
              <a:gd name="connsiteY6" fmla="*/ 112905 h 194185"/>
              <a:gd name="connsiteX7" fmla="*/ 579120 w 4135120"/>
              <a:gd name="connsiteY7" fmla="*/ 123065 h 194185"/>
              <a:gd name="connsiteX8" fmla="*/ 721360 w 4135120"/>
              <a:gd name="connsiteY8" fmla="*/ 143385 h 194185"/>
              <a:gd name="connsiteX9" fmla="*/ 782320 w 4135120"/>
              <a:gd name="connsiteY9" fmla="*/ 153545 h 194185"/>
              <a:gd name="connsiteX10" fmla="*/ 812800 w 4135120"/>
              <a:gd name="connsiteY10" fmla="*/ 163705 h 194185"/>
              <a:gd name="connsiteX11" fmla="*/ 944880 w 4135120"/>
              <a:gd name="connsiteY11" fmla="*/ 184025 h 194185"/>
              <a:gd name="connsiteX12" fmla="*/ 1158240 w 4135120"/>
              <a:gd name="connsiteY12" fmla="*/ 173865 h 194185"/>
              <a:gd name="connsiteX13" fmla="*/ 1290320 w 4135120"/>
              <a:gd name="connsiteY13" fmla="*/ 143385 h 194185"/>
              <a:gd name="connsiteX14" fmla="*/ 1452880 w 4135120"/>
              <a:gd name="connsiteY14" fmla="*/ 163705 h 194185"/>
              <a:gd name="connsiteX15" fmla="*/ 1483360 w 4135120"/>
              <a:gd name="connsiteY15" fmla="*/ 173865 h 194185"/>
              <a:gd name="connsiteX16" fmla="*/ 1544320 w 4135120"/>
              <a:gd name="connsiteY16" fmla="*/ 184025 h 194185"/>
              <a:gd name="connsiteX17" fmla="*/ 1574800 w 4135120"/>
              <a:gd name="connsiteY17" fmla="*/ 194185 h 194185"/>
              <a:gd name="connsiteX18" fmla="*/ 1717040 w 4135120"/>
              <a:gd name="connsiteY18" fmla="*/ 173865 h 194185"/>
              <a:gd name="connsiteX19" fmla="*/ 1747520 w 4135120"/>
              <a:gd name="connsiteY19" fmla="*/ 163705 h 194185"/>
              <a:gd name="connsiteX20" fmla="*/ 1778000 w 4135120"/>
              <a:gd name="connsiteY20" fmla="*/ 143385 h 194185"/>
              <a:gd name="connsiteX21" fmla="*/ 1808480 w 4135120"/>
              <a:gd name="connsiteY21" fmla="*/ 112905 h 194185"/>
              <a:gd name="connsiteX22" fmla="*/ 1950720 w 4135120"/>
              <a:gd name="connsiteY22" fmla="*/ 102745 h 194185"/>
              <a:gd name="connsiteX23" fmla="*/ 2011680 w 4135120"/>
              <a:gd name="connsiteY23" fmla="*/ 62105 h 194185"/>
              <a:gd name="connsiteX24" fmla="*/ 2042160 w 4135120"/>
              <a:gd name="connsiteY24" fmla="*/ 41785 h 194185"/>
              <a:gd name="connsiteX25" fmla="*/ 2438400 w 4135120"/>
              <a:gd name="connsiteY25" fmla="*/ 51945 h 194185"/>
              <a:gd name="connsiteX26" fmla="*/ 2915920 w 4135120"/>
              <a:gd name="connsiteY26" fmla="*/ 62105 h 194185"/>
              <a:gd name="connsiteX27" fmla="*/ 2966720 w 4135120"/>
              <a:gd name="connsiteY27" fmla="*/ 72265 h 194185"/>
              <a:gd name="connsiteX28" fmla="*/ 2997200 w 4135120"/>
              <a:gd name="connsiteY28" fmla="*/ 82425 h 194185"/>
              <a:gd name="connsiteX29" fmla="*/ 3312160 w 4135120"/>
              <a:gd name="connsiteY29" fmla="*/ 92585 h 194185"/>
              <a:gd name="connsiteX30" fmla="*/ 3576320 w 4135120"/>
              <a:gd name="connsiteY30" fmla="*/ 82425 h 194185"/>
              <a:gd name="connsiteX31" fmla="*/ 3637280 w 4135120"/>
              <a:gd name="connsiteY31" fmla="*/ 62105 h 194185"/>
              <a:gd name="connsiteX32" fmla="*/ 3860800 w 4135120"/>
              <a:gd name="connsiteY32" fmla="*/ 72265 h 194185"/>
              <a:gd name="connsiteX33" fmla="*/ 3891280 w 4135120"/>
              <a:gd name="connsiteY33" fmla="*/ 82425 h 194185"/>
              <a:gd name="connsiteX34" fmla="*/ 3952240 w 4135120"/>
              <a:gd name="connsiteY34" fmla="*/ 92585 h 194185"/>
              <a:gd name="connsiteX35" fmla="*/ 4135120 w 4135120"/>
              <a:gd name="connsiteY35" fmla="*/ 102745 h 1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35120" h="194185">
                <a:moveTo>
                  <a:pt x="0" y="11305"/>
                </a:moveTo>
                <a:cubicBezTo>
                  <a:pt x="92003" y="-1838"/>
                  <a:pt x="80442" y="-5585"/>
                  <a:pt x="193040" y="11305"/>
                </a:cubicBezTo>
                <a:cubicBezTo>
                  <a:pt x="220658" y="15448"/>
                  <a:pt x="247227" y="24852"/>
                  <a:pt x="274320" y="31625"/>
                </a:cubicBezTo>
                <a:cubicBezTo>
                  <a:pt x="295100" y="36820"/>
                  <a:pt x="335280" y="51945"/>
                  <a:pt x="335280" y="51945"/>
                </a:cubicBezTo>
                <a:cubicBezTo>
                  <a:pt x="345440" y="58718"/>
                  <a:pt x="354602" y="67306"/>
                  <a:pt x="365760" y="72265"/>
                </a:cubicBezTo>
                <a:cubicBezTo>
                  <a:pt x="423045" y="97725"/>
                  <a:pt x="435025" y="92276"/>
                  <a:pt x="497840" y="102745"/>
                </a:cubicBezTo>
                <a:cubicBezTo>
                  <a:pt x="514874" y="105584"/>
                  <a:pt x="531887" y="108717"/>
                  <a:pt x="548640" y="112905"/>
                </a:cubicBezTo>
                <a:cubicBezTo>
                  <a:pt x="559030" y="115502"/>
                  <a:pt x="568573" y="121204"/>
                  <a:pt x="579120" y="123065"/>
                </a:cubicBezTo>
                <a:cubicBezTo>
                  <a:pt x="626286" y="131388"/>
                  <a:pt x="674117" y="135511"/>
                  <a:pt x="721360" y="143385"/>
                </a:cubicBezTo>
                <a:lnTo>
                  <a:pt x="782320" y="153545"/>
                </a:lnTo>
                <a:cubicBezTo>
                  <a:pt x="792480" y="156932"/>
                  <a:pt x="802345" y="161382"/>
                  <a:pt x="812800" y="163705"/>
                </a:cubicBezTo>
                <a:cubicBezTo>
                  <a:pt x="838174" y="169344"/>
                  <a:pt x="922194" y="180784"/>
                  <a:pt x="944880" y="184025"/>
                </a:cubicBezTo>
                <a:cubicBezTo>
                  <a:pt x="1016000" y="180638"/>
                  <a:pt x="1087370" y="180723"/>
                  <a:pt x="1158240" y="173865"/>
                </a:cubicBezTo>
                <a:cubicBezTo>
                  <a:pt x="1221425" y="167750"/>
                  <a:pt x="1242244" y="159410"/>
                  <a:pt x="1290320" y="143385"/>
                </a:cubicBezTo>
                <a:cubicBezTo>
                  <a:pt x="1341425" y="148495"/>
                  <a:pt x="1401317" y="152247"/>
                  <a:pt x="1452880" y="163705"/>
                </a:cubicBezTo>
                <a:cubicBezTo>
                  <a:pt x="1463335" y="166028"/>
                  <a:pt x="1472905" y="171542"/>
                  <a:pt x="1483360" y="173865"/>
                </a:cubicBezTo>
                <a:cubicBezTo>
                  <a:pt x="1503470" y="178334"/>
                  <a:pt x="1524000" y="180638"/>
                  <a:pt x="1544320" y="184025"/>
                </a:cubicBezTo>
                <a:cubicBezTo>
                  <a:pt x="1554480" y="187412"/>
                  <a:pt x="1564090" y="194185"/>
                  <a:pt x="1574800" y="194185"/>
                </a:cubicBezTo>
                <a:cubicBezTo>
                  <a:pt x="1627429" y="194185"/>
                  <a:pt x="1669172" y="187542"/>
                  <a:pt x="1717040" y="173865"/>
                </a:cubicBezTo>
                <a:cubicBezTo>
                  <a:pt x="1727338" y="170923"/>
                  <a:pt x="1737360" y="167092"/>
                  <a:pt x="1747520" y="163705"/>
                </a:cubicBezTo>
                <a:cubicBezTo>
                  <a:pt x="1757680" y="156932"/>
                  <a:pt x="1768619" y="151202"/>
                  <a:pt x="1778000" y="143385"/>
                </a:cubicBezTo>
                <a:cubicBezTo>
                  <a:pt x="1789038" y="134187"/>
                  <a:pt x="1794494" y="116196"/>
                  <a:pt x="1808480" y="112905"/>
                </a:cubicBezTo>
                <a:cubicBezTo>
                  <a:pt x="1854751" y="102018"/>
                  <a:pt x="1903307" y="106132"/>
                  <a:pt x="1950720" y="102745"/>
                </a:cubicBezTo>
                <a:lnTo>
                  <a:pt x="2011680" y="62105"/>
                </a:lnTo>
                <a:lnTo>
                  <a:pt x="2042160" y="41785"/>
                </a:lnTo>
                <a:lnTo>
                  <a:pt x="2438400" y="51945"/>
                </a:lnTo>
                <a:lnTo>
                  <a:pt x="2915920" y="62105"/>
                </a:lnTo>
                <a:cubicBezTo>
                  <a:pt x="2933176" y="62769"/>
                  <a:pt x="2949967" y="68077"/>
                  <a:pt x="2966720" y="72265"/>
                </a:cubicBezTo>
                <a:cubicBezTo>
                  <a:pt x="2977110" y="74862"/>
                  <a:pt x="2986509" y="81796"/>
                  <a:pt x="2997200" y="82425"/>
                </a:cubicBezTo>
                <a:cubicBezTo>
                  <a:pt x="3102060" y="88593"/>
                  <a:pt x="3207173" y="89198"/>
                  <a:pt x="3312160" y="92585"/>
                </a:cubicBezTo>
                <a:cubicBezTo>
                  <a:pt x="3400213" y="89198"/>
                  <a:pt x="3488586" y="90650"/>
                  <a:pt x="3576320" y="82425"/>
                </a:cubicBezTo>
                <a:cubicBezTo>
                  <a:pt x="3597646" y="80426"/>
                  <a:pt x="3637280" y="62105"/>
                  <a:pt x="3637280" y="62105"/>
                </a:cubicBezTo>
                <a:cubicBezTo>
                  <a:pt x="3711787" y="65492"/>
                  <a:pt x="3786454" y="66317"/>
                  <a:pt x="3860800" y="72265"/>
                </a:cubicBezTo>
                <a:cubicBezTo>
                  <a:pt x="3871475" y="73119"/>
                  <a:pt x="3880825" y="80102"/>
                  <a:pt x="3891280" y="82425"/>
                </a:cubicBezTo>
                <a:cubicBezTo>
                  <a:pt x="3911390" y="86894"/>
                  <a:pt x="3931733" y="90632"/>
                  <a:pt x="3952240" y="92585"/>
                </a:cubicBezTo>
                <a:cubicBezTo>
                  <a:pt x="4066016" y="103421"/>
                  <a:pt x="4063458" y="102745"/>
                  <a:pt x="4135120" y="102745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1120" y="3856812"/>
            <a:ext cx="4124960" cy="247828"/>
          </a:xfrm>
          <a:custGeom>
            <a:avLst/>
            <a:gdLst>
              <a:gd name="connsiteX0" fmla="*/ 0 w 4124960"/>
              <a:gd name="connsiteY0" fmla="*/ 197028 h 247828"/>
              <a:gd name="connsiteX1" fmla="*/ 193040 w 4124960"/>
              <a:gd name="connsiteY1" fmla="*/ 197028 h 247828"/>
              <a:gd name="connsiteX2" fmla="*/ 264160 w 4124960"/>
              <a:gd name="connsiteY2" fmla="*/ 207188 h 247828"/>
              <a:gd name="connsiteX3" fmla="*/ 375920 w 4124960"/>
              <a:gd name="connsiteY3" fmla="*/ 237668 h 247828"/>
              <a:gd name="connsiteX4" fmla="*/ 406400 w 4124960"/>
              <a:gd name="connsiteY4" fmla="*/ 247828 h 247828"/>
              <a:gd name="connsiteX5" fmla="*/ 467360 w 4124960"/>
              <a:gd name="connsiteY5" fmla="*/ 237668 h 247828"/>
              <a:gd name="connsiteX6" fmla="*/ 497840 w 4124960"/>
              <a:gd name="connsiteY6" fmla="*/ 227508 h 247828"/>
              <a:gd name="connsiteX7" fmla="*/ 772160 w 4124960"/>
              <a:gd name="connsiteY7" fmla="*/ 217348 h 247828"/>
              <a:gd name="connsiteX8" fmla="*/ 833120 w 4124960"/>
              <a:gd name="connsiteY8" fmla="*/ 186868 h 247828"/>
              <a:gd name="connsiteX9" fmla="*/ 975360 w 4124960"/>
              <a:gd name="connsiteY9" fmla="*/ 166548 h 247828"/>
              <a:gd name="connsiteX10" fmla="*/ 1117600 w 4124960"/>
              <a:gd name="connsiteY10" fmla="*/ 156388 h 247828"/>
              <a:gd name="connsiteX11" fmla="*/ 1676400 w 4124960"/>
              <a:gd name="connsiteY11" fmla="*/ 166548 h 247828"/>
              <a:gd name="connsiteX12" fmla="*/ 1767840 w 4124960"/>
              <a:gd name="connsiteY12" fmla="*/ 176708 h 247828"/>
              <a:gd name="connsiteX13" fmla="*/ 1991360 w 4124960"/>
              <a:gd name="connsiteY13" fmla="*/ 156388 h 247828"/>
              <a:gd name="connsiteX14" fmla="*/ 2072640 w 4124960"/>
              <a:gd name="connsiteY14" fmla="*/ 136068 h 247828"/>
              <a:gd name="connsiteX15" fmla="*/ 2113280 w 4124960"/>
              <a:gd name="connsiteY15" fmla="*/ 125908 h 247828"/>
              <a:gd name="connsiteX16" fmla="*/ 2346960 w 4124960"/>
              <a:gd name="connsiteY16" fmla="*/ 136068 h 247828"/>
              <a:gd name="connsiteX17" fmla="*/ 2387600 w 4124960"/>
              <a:gd name="connsiteY17" fmla="*/ 146228 h 247828"/>
              <a:gd name="connsiteX18" fmla="*/ 2682240 w 4124960"/>
              <a:gd name="connsiteY18" fmla="*/ 136068 h 247828"/>
              <a:gd name="connsiteX19" fmla="*/ 2915920 w 4124960"/>
              <a:gd name="connsiteY19" fmla="*/ 115748 h 247828"/>
              <a:gd name="connsiteX20" fmla="*/ 3017520 w 4124960"/>
              <a:gd name="connsiteY20" fmla="*/ 85268 h 247828"/>
              <a:gd name="connsiteX21" fmla="*/ 3098800 w 4124960"/>
              <a:gd name="connsiteY21" fmla="*/ 64948 h 247828"/>
              <a:gd name="connsiteX22" fmla="*/ 3139440 w 4124960"/>
              <a:gd name="connsiteY22" fmla="*/ 54788 h 247828"/>
              <a:gd name="connsiteX23" fmla="*/ 3220720 w 4124960"/>
              <a:gd name="connsiteY23" fmla="*/ 44628 h 247828"/>
              <a:gd name="connsiteX24" fmla="*/ 3393440 w 4124960"/>
              <a:gd name="connsiteY24" fmla="*/ 24308 h 247828"/>
              <a:gd name="connsiteX25" fmla="*/ 3637280 w 4124960"/>
              <a:gd name="connsiteY25" fmla="*/ 14148 h 247828"/>
              <a:gd name="connsiteX26" fmla="*/ 3698240 w 4124960"/>
              <a:gd name="connsiteY26" fmla="*/ 34468 h 247828"/>
              <a:gd name="connsiteX27" fmla="*/ 3728720 w 4124960"/>
              <a:gd name="connsiteY27" fmla="*/ 64948 h 247828"/>
              <a:gd name="connsiteX28" fmla="*/ 3789680 w 4124960"/>
              <a:gd name="connsiteY28" fmla="*/ 85268 h 247828"/>
              <a:gd name="connsiteX29" fmla="*/ 3820160 w 4124960"/>
              <a:gd name="connsiteY29" fmla="*/ 95428 h 247828"/>
              <a:gd name="connsiteX30" fmla="*/ 4124960 w 4124960"/>
              <a:gd name="connsiteY30" fmla="*/ 85268 h 24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24960" h="247828">
                <a:moveTo>
                  <a:pt x="0" y="197028"/>
                </a:moveTo>
                <a:cubicBezTo>
                  <a:pt x="118101" y="220648"/>
                  <a:pt x="-23377" y="197028"/>
                  <a:pt x="193040" y="197028"/>
                </a:cubicBezTo>
                <a:cubicBezTo>
                  <a:pt x="216987" y="197028"/>
                  <a:pt x="240538" y="203251"/>
                  <a:pt x="264160" y="207188"/>
                </a:cubicBezTo>
                <a:cubicBezTo>
                  <a:pt x="321603" y="216762"/>
                  <a:pt x="316390" y="217825"/>
                  <a:pt x="375920" y="237668"/>
                </a:cubicBezTo>
                <a:lnTo>
                  <a:pt x="406400" y="247828"/>
                </a:lnTo>
                <a:cubicBezTo>
                  <a:pt x="426720" y="244441"/>
                  <a:pt x="447250" y="242137"/>
                  <a:pt x="467360" y="237668"/>
                </a:cubicBezTo>
                <a:cubicBezTo>
                  <a:pt x="477815" y="235345"/>
                  <a:pt x="487154" y="228220"/>
                  <a:pt x="497840" y="227508"/>
                </a:cubicBezTo>
                <a:cubicBezTo>
                  <a:pt x="589140" y="221421"/>
                  <a:pt x="680720" y="220735"/>
                  <a:pt x="772160" y="217348"/>
                </a:cubicBezTo>
                <a:cubicBezTo>
                  <a:pt x="900594" y="174537"/>
                  <a:pt x="695252" y="245954"/>
                  <a:pt x="833120" y="186868"/>
                </a:cubicBezTo>
                <a:cubicBezTo>
                  <a:pt x="866392" y="172608"/>
                  <a:pt x="958307" y="167969"/>
                  <a:pt x="975360" y="166548"/>
                </a:cubicBezTo>
                <a:cubicBezTo>
                  <a:pt x="1022730" y="162601"/>
                  <a:pt x="1070187" y="159775"/>
                  <a:pt x="1117600" y="156388"/>
                </a:cubicBezTo>
                <a:lnTo>
                  <a:pt x="1676400" y="166548"/>
                </a:lnTo>
                <a:cubicBezTo>
                  <a:pt x="1707053" y="167506"/>
                  <a:pt x="1737172" y="176708"/>
                  <a:pt x="1767840" y="176708"/>
                </a:cubicBezTo>
                <a:cubicBezTo>
                  <a:pt x="1798215" y="176708"/>
                  <a:pt x="1942814" y="165490"/>
                  <a:pt x="1991360" y="156388"/>
                </a:cubicBezTo>
                <a:cubicBezTo>
                  <a:pt x="2018809" y="151241"/>
                  <a:pt x="2045547" y="142841"/>
                  <a:pt x="2072640" y="136068"/>
                </a:cubicBezTo>
                <a:lnTo>
                  <a:pt x="2113280" y="125908"/>
                </a:lnTo>
                <a:cubicBezTo>
                  <a:pt x="2191173" y="129295"/>
                  <a:pt x="2269206" y="130308"/>
                  <a:pt x="2346960" y="136068"/>
                </a:cubicBezTo>
                <a:cubicBezTo>
                  <a:pt x="2360885" y="137100"/>
                  <a:pt x="2373636" y="146228"/>
                  <a:pt x="2387600" y="146228"/>
                </a:cubicBezTo>
                <a:cubicBezTo>
                  <a:pt x="2485872" y="146228"/>
                  <a:pt x="2584027" y="139455"/>
                  <a:pt x="2682240" y="136068"/>
                </a:cubicBezTo>
                <a:cubicBezTo>
                  <a:pt x="2835285" y="110561"/>
                  <a:pt x="2624098" y="143541"/>
                  <a:pt x="2915920" y="115748"/>
                </a:cubicBezTo>
                <a:cubicBezTo>
                  <a:pt x="2937417" y="113701"/>
                  <a:pt x="3004552" y="89591"/>
                  <a:pt x="3017520" y="85268"/>
                </a:cubicBezTo>
                <a:cubicBezTo>
                  <a:pt x="3071986" y="67113"/>
                  <a:pt x="3025238" y="81295"/>
                  <a:pt x="3098800" y="64948"/>
                </a:cubicBezTo>
                <a:cubicBezTo>
                  <a:pt x="3112431" y="61919"/>
                  <a:pt x="3125666" y="57084"/>
                  <a:pt x="3139440" y="54788"/>
                </a:cubicBezTo>
                <a:cubicBezTo>
                  <a:pt x="3166373" y="50299"/>
                  <a:pt x="3193603" y="47818"/>
                  <a:pt x="3220720" y="44628"/>
                </a:cubicBezTo>
                <a:cubicBezTo>
                  <a:pt x="3444699" y="18278"/>
                  <a:pt x="3187887" y="50002"/>
                  <a:pt x="3393440" y="24308"/>
                </a:cubicBezTo>
                <a:cubicBezTo>
                  <a:pt x="3512321" y="-15319"/>
                  <a:pt x="3433014" y="2800"/>
                  <a:pt x="3637280" y="14148"/>
                </a:cubicBezTo>
                <a:cubicBezTo>
                  <a:pt x="3657600" y="20921"/>
                  <a:pt x="3683094" y="19322"/>
                  <a:pt x="3698240" y="34468"/>
                </a:cubicBezTo>
                <a:cubicBezTo>
                  <a:pt x="3708400" y="44628"/>
                  <a:pt x="3716160" y="57970"/>
                  <a:pt x="3728720" y="64948"/>
                </a:cubicBezTo>
                <a:cubicBezTo>
                  <a:pt x="3747444" y="75350"/>
                  <a:pt x="3769360" y="78495"/>
                  <a:pt x="3789680" y="85268"/>
                </a:cubicBezTo>
                <a:lnTo>
                  <a:pt x="3820160" y="95428"/>
                </a:lnTo>
                <a:cubicBezTo>
                  <a:pt x="3921756" y="91925"/>
                  <a:pt x="4023304" y="85268"/>
                  <a:pt x="4124960" y="85268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1280" y="4307840"/>
            <a:ext cx="4124960" cy="182880"/>
          </a:xfrm>
          <a:custGeom>
            <a:avLst/>
            <a:gdLst>
              <a:gd name="connsiteX0" fmla="*/ 0 w 4124960"/>
              <a:gd name="connsiteY0" fmla="*/ 182880 h 182880"/>
              <a:gd name="connsiteX1" fmla="*/ 528320 w 4124960"/>
              <a:gd name="connsiteY1" fmla="*/ 172720 h 182880"/>
              <a:gd name="connsiteX2" fmla="*/ 589280 w 4124960"/>
              <a:gd name="connsiteY2" fmla="*/ 162560 h 182880"/>
              <a:gd name="connsiteX3" fmla="*/ 863600 w 4124960"/>
              <a:gd name="connsiteY3" fmla="*/ 152400 h 182880"/>
              <a:gd name="connsiteX4" fmla="*/ 1016000 w 4124960"/>
              <a:gd name="connsiteY4" fmla="*/ 121920 h 182880"/>
              <a:gd name="connsiteX5" fmla="*/ 1188720 w 4124960"/>
              <a:gd name="connsiteY5" fmla="*/ 111760 h 182880"/>
              <a:gd name="connsiteX6" fmla="*/ 1259840 w 4124960"/>
              <a:gd name="connsiteY6" fmla="*/ 101600 h 182880"/>
              <a:gd name="connsiteX7" fmla="*/ 1300480 w 4124960"/>
              <a:gd name="connsiteY7" fmla="*/ 91440 h 182880"/>
              <a:gd name="connsiteX8" fmla="*/ 1391920 w 4124960"/>
              <a:gd name="connsiteY8" fmla="*/ 81280 h 182880"/>
              <a:gd name="connsiteX9" fmla="*/ 1635760 w 4124960"/>
              <a:gd name="connsiteY9" fmla="*/ 60960 h 182880"/>
              <a:gd name="connsiteX10" fmla="*/ 1666240 w 4124960"/>
              <a:gd name="connsiteY10" fmla="*/ 50800 h 182880"/>
              <a:gd name="connsiteX11" fmla="*/ 1859280 w 4124960"/>
              <a:gd name="connsiteY11" fmla="*/ 30480 h 182880"/>
              <a:gd name="connsiteX12" fmla="*/ 1950720 w 4124960"/>
              <a:gd name="connsiteY12" fmla="*/ 10160 h 182880"/>
              <a:gd name="connsiteX13" fmla="*/ 2032000 w 4124960"/>
              <a:gd name="connsiteY13" fmla="*/ 30480 h 182880"/>
              <a:gd name="connsiteX14" fmla="*/ 2072640 w 4124960"/>
              <a:gd name="connsiteY14" fmla="*/ 40640 h 182880"/>
              <a:gd name="connsiteX15" fmla="*/ 2357120 w 4124960"/>
              <a:gd name="connsiteY15" fmla="*/ 50800 h 182880"/>
              <a:gd name="connsiteX16" fmla="*/ 2428240 w 4124960"/>
              <a:gd name="connsiteY16" fmla="*/ 40640 h 182880"/>
              <a:gd name="connsiteX17" fmla="*/ 2540000 w 4124960"/>
              <a:gd name="connsiteY17" fmla="*/ 30480 h 182880"/>
              <a:gd name="connsiteX18" fmla="*/ 2590800 w 4124960"/>
              <a:gd name="connsiteY18" fmla="*/ 20320 h 182880"/>
              <a:gd name="connsiteX19" fmla="*/ 2814320 w 4124960"/>
              <a:gd name="connsiteY19" fmla="*/ 0 h 182880"/>
              <a:gd name="connsiteX20" fmla="*/ 2946400 w 4124960"/>
              <a:gd name="connsiteY20" fmla="*/ 30480 h 182880"/>
              <a:gd name="connsiteX21" fmla="*/ 2976880 w 4124960"/>
              <a:gd name="connsiteY21" fmla="*/ 40640 h 182880"/>
              <a:gd name="connsiteX22" fmla="*/ 3210560 w 4124960"/>
              <a:gd name="connsiteY22" fmla="*/ 30480 h 182880"/>
              <a:gd name="connsiteX23" fmla="*/ 3241040 w 4124960"/>
              <a:gd name="connsiteY23" fmla="*/ 20320 h 182880"/>
              <a:gd name="connsiteX24" fmla="*/ 3312160 w 4124960"/>
              <a:gd name="connsiteY24" fmla="*/ 10160 h 182880"/>
              <a:gd name="connsiteX25" fmla="*/ 3718560 w 4124960"/>
              <a:gd name="connsiteY25" fmla="*/ 20320 h 182880"/>
              <a:gd name="connsiteX26" fmla="*/ 3749040 w 4124960"/>
              <a:gd name="connsiteY26" fmla="*/ 30480 h 182880"/>
              <a:gd name="connsiteX27" fmla="*/ 4124960 w 4124960"/>
              <a:gd name="connsiteY27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124960" h="182880">
                <a:moveTo>
                  <a:pt x="0" y="182880"/>
                </a:moveTo>
                <a:lnTo>
                  <a:pt x="528320" y="172720"/>
                </a:lnTo>
                <a:cubicBezTo>
                  <a:pt x="548908" y="172010"/>
                  <a:pt x="568717" y="163806"/>
                  <a:pt x="589280" y="162560"/>
                </a:cubicBezTo>
                <a:cubicBezTo>
                  <a:pt x="680615" y="157025"/>
                  <a:pt x="772160" y="155787"/>
                  <a:pt x="863600" y="152400"/>
                </a:cubicBezTo>
                <a:cubicBezTo>
                  <a:pt x="926976" y="136556"/>
                  <a:pt x="952507" y="127211"/>
                  <a:pt x="1016000" y="121920"/>
                </a:cubicBezTo>
                <a:cubicBezTo>
                  <a:pt x="1073474" y="117131"/>
                  <a:pt x="1131147" y="115147"/>
                  <a:pt x="1188720" y="111760"/>
                </a:cubicBezTo>
                <a:cubicBezTo>
                  <a:pt x="1212427" y="108373"/>
                  <a:pt x="1236279" y="105884"/>
                  <a:pt x="1259840" y="101600"/>
                </a:cubicBezTo>
                <a:cubicBezTo>
                  <a:pt x="1273578" y="99102"/>
                  <a:pt x="1286679" y="93563"/>
                  <a:pt x="1300480" y="91440"/>
                </a:cubicBezTo>
                <a:cubicBezTo>
                  <a:pt x="1330791" y="86777"/>
                  <a:pt x="1361462" y="84863"/>
                  <a:pt x="1391920" y="81280"/>
                </a:cubicBezTo>
                <a:cubicBezTo>
                  <a:pt x="1545094" y="63260"/>
                  <a:pt x="1410117" y="75063"/>
                  <a:pt x="1635760" y="60960"/>
                </a:cubicBezTo>
                <a:cubicBezTo>
                  <a:pt x="1645920" y="57573"/>
                  <a:pt x="1655629" y="52247"/>
                  <a:pt x="1666240" y="50800"/>
                </a:cubicBezTo>
                <a:cubicBezTo>
                  <a:pt x="1730349" y="42058"/>
                  <a:pt x="1859280" y="30480"/>
                  <a:pt x="1859280" y="30480"/>
                </a:cubicBezTo>
                <a:cubicBezTo>
                  <a:pt x="1874954" y="26562"/>
                  <a:pt x="1937822" y="10160"/>
                  <a:pt x="1950720" y="10160"/>
                </a:cubicBezTo>
                <a:cubicBezTo>
                  <a:pt x="1981704" y="10160"/>
                  <a:pt x="2003939" y="22463"/>
                  <a:pt x="2032000" y="30480"/>
                </a:cubicBezTo>
                <a:cubicBezTo>
                  <a:pt x="2045426" y="34316"/>
                  <a:pt x="2059093" y="37253"/>
                  <a:pt x="2072640" y="40640"/>
                </a:cubicBezTo>
                <a:cubicBezTo>
                  <a:pt x="2172440" y="107173"/>
                  <a:pt x="2099133" y="66924"/>
                  <a:pt x="2357120" y="50800"/>
                </a:cubicBezTo>
                <a:cubicBezTo>
                  <a:pt x="2381021" y="49306"/>
                  <a:pt x="2404439" y="43285"/>
                  <a:pt x="2428240" y="40640"/>
                </a:cubicBezTo>
                <a:cubicBezTo>
                  <a:pt x="2465418" y="36509"/>
                  <a:pt x="2502747" y="33867"/>
                  <a:pt x="2540000" y="30480"/>
                </a:cubicBezTo>
                <a:cubicBezTo>
                  <a:pt x="2556933" y="27093"/>
                  <a:pt x="2573705" y="22762"/>
                  <a:pt x="2590800" y="20320"/>
                </a:cubicBezTo>
                <a:cubicBezTo>
                  <a:pt x="2660969" y="10296"/>
                  <a:pt x="2745480" y="5295"/>
                  <a:pt x="2814320" y="0"/>
                </a:cubicBezTo>
                <a:cubicBezTo>
                  <a:pt x="2906644" y="13189"/>
                  <a:pt x="2862722" y="2587"/>
                  <a:pt x="2946400" y="30480"/>
                </a:cubicBezTo>
                <a:lnTo>
                  <a:pt x="2976880" y="40640"/>
                </a:lnTo>
                <a:cubicBezTo>
                  <a:pt x="3054773" y="37253"/>
                  <a:pt x="3132823" y="36460"/>
                  <a:pt x="3210560" y="30480"/>
                </a:cubicBezTo>
                <a:cubicBezTo>
                  <a:pt x="3221238" y="29659"/>
                  <a:pt x="3230538" y="22420"/>
                  <a:pt x="3241040" y="20320"/>
                </a:cubicBezTo>
                <a:cubicBezTo>
                  <a:pt x="3264522" y="15624"/>
                  <a:pt x="3288453" y="13547"/>
                  <a:pt x="3312160" y="10160"/>
                </a:cubicBezTo>
                <a:cubicBezTo>
                  <a:pt x="3447627" y="13547"/>
                  <a:pt x="3583197" y="14024"/>
                  <a:pt x="3718560" y="20320"/>
                </a:cubicBezTo>
                <a:cubicBezTo>
                  <a:pt x="3729258" y="20818"/>
                  <a:pt x="3738334" y="30762"/>
                  <a:pt x="3749040" y="30480"/>
                </a:cubicBezTo>
                <a:cubicBezTo>
                  <a:pt x="4088566" y="21545"/>
                  <a:pt x="3999955" y="62502"/>
                  <a:pt x="4124960" y="0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1120" y="2631440"/>
            <a:ext cx="4114800" cy="51142"/>
          </a:xfrm>
          <a:custGeom>
            <a:avLst/>
            <a:gdLst>
              <a:gd name="connsiteX0" fmla="*/ 0 w 4114800"/>
              <a:gd name="connsiteY0" fmla="*/ 10160 h 51142"/>
              <a:gd name="connsiteX1" fmla="*/ 152400 w 4114800"/>
              <a:gd name="connsiteY1" fmla="*/ 30480 h 51142"/>
              <a:gd name="connsiteX2" fmla="*/ 284480 w 4114800"/>
              <a:gd name="connsiteY2" fmla="*/ 20320 h 51142"/>
              <a:gd name="connsiteX3" fmla="*/ 396240 w 4114800"/>
              <a:gd name="connsiteY3" fmla="*/ 0 h 51142"/>
              <a:gd name="connsiteX4" fmla="*/ 711200 w 4114800"/>
              <a:gd name="connsiteY4" fmla="*/ 10160 h 51142"/>
              <a:gd name="connsiteX5" fmla="*/ 1838960 w 4114800"/>
              <a:gd name="connsiteY5" fmla="*/ 20320 h 51142"/>
              <a:gd name="connsiteX6" fmla="*/ 2357120 w 4114800"/>
              <a:gd name="connsiteY6" fmla="*/ 40640 h 51142"/>
              <a:gd name="connsiteX7" fmla="*/ 3210560 w 4114800"/>
              <a:gd name="connsiteY7" fmla="*/ 30480 h 51142"/>
              <a:gd name="connsiteX8" fmla="*/ 3271520 w 4114800"/>
              <a:gd name="connsiteY8" fmla="*/ 20320 h 51142"/>
              <a:gd name="connsiteX9" fmla="*/ 3749040 w 4114800"/>
              <a:gd name="connsiteY9" fmla="*/ 40640 h 51142"/>
              <a:gd name="connsiteX10" fmla="*/ 4114800 w 4114800"/>
              <a:gd name="connsiteY10" fmla="*/ 20320 h 5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4800" h="51142">
                <a:moveTo>
                  <a:pt x="0" y="10160"/>
                </a:moveTo>
                <a:cubicBezTo>
                  <a:pt x="17537" y="12665"/>
                  <a:pt x="139270" y="30480"/>
                  <a:pt x="152400" y="30480"/>
                </a:cubicBezTo>
                <a:cubicBezTo>
                  <a:pt x="196557" y="30480"/>
                  <a:pt x="240453" y="23707"/>
                  <a:pt x="284480" y="20320"/>
                </a:cubicBezTo>
                <a:cubicBezTo>
                  <a:pt x="300997" y="17017"/>
                  <a:pt x="383241" y="0"/>
                  <a:pt x="396240" y="0"/>
                </a:cubicBezTo>
                <a:cubicBezTo>
                  <a:pt x="501281" y="0"/>
                  <a:pt x="606169" y="8681"/>
                  <a:pt x="711200" y="10160"/>
                </a:cubicBezTo>
                <a:lnTo>
                  <a:pt x="1838960" y="20320"/>
                </a:lnTo>
                <a:cubicBezTo>
                  <a:pt x="2048594" y="46524"/>
                  <a:pt x="1979302" y="40640"/>
                  <a:pt x="2357120" y="40640"/>
                </a:cubicBezTo>
                <a:cubicBezTo>
                  <a:pt x="2641620" y="40640"/>
                  <a:pt x="2926080" y="33867"/>
                  <a:pt x="3210560" y="30480"/>
                </a:cubicBezTo>
                <a:cubicBezTo>
                  <a:pt x="3230880" y="27093"/>
                  <a:pt x="3250920" y="20320"/>
                  <a:pt x="3271520" y="20320"/>
                </a:cubicBezTo>
                <a:cubicBezTo>
                  <a:pt x="3644700" y="20320"/>
                  <a:pt x="3560564" y="9227"/>
                  <a:pt x="3749040" y="40640"/>
                </a:cubicBezTo>
                <a:cubicBezTo>
                  <a:pt x="4102050" y="30257"/>
                  <a:pt x="3991445" y="81997"/>
                  <a:pt x="4114800" y="20320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1120" y="2702560"/>
            <a:ext cx="4124960" cy="162560"/>
          </a:xfrm>
          <a:custGeom>
            <a:avLst/>
            <a:gdLst>
              <a:gd name="connsiteX0" fmla="*/ 0 w 4124960"/>
              <a:gd name="connsiteY0" fmla="*/ 0 h 162560"/>
              <a:gd name="connsiteX1" fmla="*/ 162560 w 4124960"/>
              <a:gd name="connsiteY1" fmla="*/ 10160 h 162560"/>
              <a:gd name="connsiteX2" fmla="*/ 193040 w 4124960"/>
              <a:gd name="connsiteY2" fmla="*/ 20320 h 162560"/>
              <a:gd name="connsiteX3" fmla="*/ 345440 w 4124960"/>
              <a:gd name="connsiteY3" fmla="*/ 10160 h 162560"/>
              <a:gd name="connsiteX4" fmla="*/ 467360 w 4124960"/>
              <a:gd name="connsiteY4" fmla="*/ 40640 h 162560"/>
              <a:gd name="connsiteX5" fmla="*/ 497840 w 4124960"/>
              <a:gd name="connsiteY5" fmla="*/ 50800 h 162560"/>
              <a:gd name="connsiteX6" fmla="*/ 548640 w 4124960"/>
              <a:gd name="connsiteY6" fmla="*/ 40640 h 162560"/>
              <a:gd name="connsiteX7" fmla="*/ 589280 w 4124960"/>
              <a:gd name="connsiteY7" fmla="*/ 30480 h 162560"/>
              <a:gd name="connsiteX8" fmla="*/ 762000 w 4124960"/>
              <a:gd name="connsiteY8" fmla="*/ 40640 h 162560"/>
              <a:gd name="connsiteX9" fmla="*/ 1625600 w 4124960"/>
              <a:gd name="connsiteY9" fmla="*/ 60960 h 162560"/>
              <a:gd name="connsiteX10" fmla="*/ 1686560 w 4124960"/>
              <a:gd name="connsiteY10" fmla="*/ 81280 h 162560"/>
              <a:gd name="connsiteX11" fmla="*/ 1757680 w 4124960"/>
              <a:gd name="connsiteY11" fmla="*/ 101600 h 162560"/>
              <a:gd name="connsiteX12" fmla="*/ 1808480 w 4124960"/>
              <a:gd name="connsiteY12" fmla="*/ 111760 h 162560"/>
              <a:gd name="connsiteX13" fmla="*/ 1869440 w 4124960"/>
              <a:gd name="connsiteY13" fmla="*/ 132080 h 162560"/>
              <a:gd name="connsiteX14" fmla="*/ 1930400 w 4124960"/>
              <a:gd name="connsiteY14" fmla="*/ 162560 h 162560"/>
              <a:gd name="connsiteX15" fmla="*/ 2184400 w 4124960"/>
              <a:gd name="connsiteY15" fmla="*/ 142240 h 162560"/>
              <a:gd name="connsiteX16" fmla="*/ 2560320 w 4124960"/>
              <a:gd name="connsiteY16" fmla="*/ 132080 h 162560"/>
              <a:gd name="connsiteX17" fmla="*/ 2621280 w 4124960"/>
              <a:gd name="connsiteY17" fmla="*/ 121920 h 162560"/>
              <a:gd name="connsiteX18" fmla="*/ 2651760 w 4124960"/>
              <a:gd name="connsiteY18" fmla="*/ 111760 h 162560"/>
              <a:gd name="connsiteX19" fmla="*/ 2834640 w 4124960"/>
              <a:gd name="connsiteY19" fmla="*/ 121920 h 162560"/>
              <a:gd name="connsiteX20" fmla="*/ 2895600 w 4124960"/>
              <a:gd name="connsiteY20" fmla="*/ 132080 h 162560"/>
              <a:gd name="connsiteX21" fmla="*/ 3230880 w 4124960"/>
              <a:gd name="connsiteY21" fmla="*/ 152400 h 162560"/>
              <a:gd name="connsiteX22" fmla="*/ 3383280 w 4124960"/>
              <a:gd name="connsiteY22" fmla="*/ 162560 h 162560"/>
              <a:gd name="connsiteX23" fmla="*/ 4124960 w 4124960"/>
              <a:gd name="connsiteY23" fmla="*/ 152400 h 16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24960" h="162560">
                <a:moveTo>
                  <a:pt x="0" y="0"/>
                </a:moveTo>
                <a:cubicBezTo>
                  <a:pt x="54187" y="3387"/>
                  <a:pt x="108566" y="4476"/>
                  <a:pt x="162560" y="10160"/>
                </a:cubicBezTo>
                <a:cubicBezTo>
                  <a:pt x="173211" y="11281"/>
                  <a:pt x="182330" y="20320"/>
                  <a:pt x="193040" y="20320"/>
                </a:cubicBezTo>
                <a:cubicBezTo>
                  <a:pt x="243953" y="20320"/>
                  <a:pt x="294640" y="13547"/>
                  <a:pt x="345440" y="10160"/>
                </a:cubicBezTo>
                <a:cubicBezTo>
                  <a:pt x="427528" y="23841"/>
                  <a:pt x="386857" y="13806"/>
                  <a:pt x="467360" y="40640"/>
                </a:cubicBezTo>
                <a:lnTo>
                  <a:pt x="497840" y="50800"/>
                </a:lnTo>
                <a:cubicBezTo>
                  <a:pt x="514773" y="47413"/>
                  <a:pt x="531783" y="44386"/>
                  <a:pt x="548640" y="40640"/>
                </a:cubicBezTo>
                <a:cubicBezTo>
                  <a:pt x="562271" y="37611"/>
                  <a:pt x="575316" y="30480"/>
                  <a:pt x="589280" y="30480"/>
                </a:cubicBezTo>
                <a:cubicBezTo>
                  <a:pt x="646953" y="30480"/>
                  <a:pt x="704427" y="37253"/>
                  <a:pt x="762000" y="40640"/>
                </a:cubicBezTo>
                <a:cubicBezTo>
                  <a:pt x="1073165" y="118431"/>
                  <a:pt x="702712" y="29136"/>
                  <a:pt x="1625600" y="60960"/>
                </a:cubicBezTo>
                <a:cubicBezTo>
                  <a:pt x="1647006" y="61698"/>
                  <a:pt x="1666240" y="74507"/>
                  <a:pt x="1686560" y="81280"/>
                </a:cubicBezTo>
                <a:cubicBezTo>
                  <a:pt x="1720502" y="92594"/>
                  <a:pt x="1719408" y="93095"/>
                  <a:pt x="1757680" y="101600"/>
                </a:cubicBezTo>
                <a:cubicBezTo>
                  <a:pt x="1774537" y="105346"/>
                  <a:pt x="1791820" y="107216"/>
                  <a:pt x="1808480" y="111760"/>
                </a:cubicBezTo>
                <a:cubicBezTo>
                  <a:pt x="1829144" y="117396"/>
                  <a:pt x="1869440" y="132080"/>
                  <a:pt x="1869440" y="132080"/>
                </a:cubicBezTo>
                <a:cubicBezTo>
                  <a:pt x="1884851" y="142354"/>
                  <a:pt x="1909368" y="162560"/>
                  <a:pt x="1930400" y="162560"/>
                </a:cubicBezTo>
                <a:cubicBezTo>
                  <a:pt x="2132273" y="162560"/>
                  <a:pt x="2021769" y="149160"/>
                  <a:pt x="2184400" y="142240"/>
                </a:cubicBezTo>
                <a:cubicBezTo>
                  <a:pt x="2309639" y="136911"/>
                  <a:pt x="2435013" y="135467"/>
                  <a:pt x="2560320" y="132080"/>
                </a:cubicBezTo>
                <a:cubicBezTo>
                  <a:pt x="2580640" y="128693"/>
                  <a:pt x="2601170" y="126389"/>
                  <a:pt x="2621280" y="121920"/>
                </a:cubicBezTo>
                <a:cubicBezTo>
                  <a:pt x="2631735" y="119597"/>
                  <a:pt x="2641050" y="111760"/>
                  <a:pt x="2651760" y="111760"/>
                </a:cubicBezTo>
                <a:cubicBezTo>
                  <a:pt x="2712814" y="111760"/>
                  <a:pt x="2773680" y="118533"/>
                  <a:pt x="2834640" y="121920"/>
                </a:cubicBezTo>
                <a:cubicBezTo>
                  <a:pt x="2854960" y="125307"/>
                  <a:pt x="2875141" y="129673"/>
                  <a:pt x="2895600" y="132080"/>
                </a:cubicBezTo>
                <a:cubicBezTo>
                  <a:pt x="3021111" y="146846"/>
                  <a:pt x="3090671" y="144821"/>
                  <a:pt x="3230880" y="152400"/>
                </a:cubicBezTo>
                <a:cubicBezTo>
                  <a:pt x="3281719" y="155148"/>
                  <a:pt x="3332480" y="159173"/>
                  <a:pt x="3383280" y="162560"/>
                </a:cubicBezTo>
                <a:lnTo>
                  <a:pt x="4124960" y="152400"/>
                </a:ln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185920" y="2682582"/>
            <a:ext cx="10160" cy="182538"/>
          </a:xfrm>
          <a:prstGeom prst="line">
            <a:avLst/>
          </a:prstGeom>
          <a:ln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4155440" y="2692400"/>
            <a:ext cx="0" cy="172720"/>
          </a:xfrm>
          <a:custGeom>
            <a:avLst/>
            <a:gdLst>
              <a:gd name="connsiteX0" fmla="*/ 0 w 0"/>
              <a:gd name="connsiteY0" fmla="*/ 0 h 172720"/>
              <a:gd name="connsiteX1" fmla="*/ 0 w 0"/>
              <a:gd name="connsiteY1" fmla="*/ 172720 h 17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72720">
                <a:moveTo>
                  <a:pt x="0" y="0"/>
                </a:moveTo>
                <a:lnTo>
                  <a:pt x="0" y="172720"/>
                </a:ln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44589" y="3119120"/>
            <a:ext cx="10851" cy="386080"/>
          </a:xfrm>
          <a:custGeom>
            <a:avLst/>
            <a:gdLst>
              <a:gd name="connsiteX0" fmla="*/ 10851 w 10851"/>
              <a:gd name="connsiteY0" fmla="*/ 0 h 386080"/>
              <a:gd name="connsiteX1" fmla="*/ 691 w 10851"/>
              <a:gd name="connsiteY1" fmla="*/ 38608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51" h="386080">
                <a:moveTo>
                  <a:pt x="10851" y="0"/>
                </a:moveTo>
                <a:cubicBezTo>
                  <a:pt x="-3957" y="236922"/>
                  <a:pt x="691" y="108268"/>
                  <a:pt x="691" y="386080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45280" y="3982720"/>
            <a:ext cx="0" cy="416560"/>
          </a:xfrm>
          <a:custGeom>
            <a:avLst/>
            <a:gdLst>
              <a:gd name="connsiteX0" fmla="*/ 0 w 0"/>
              <a:gd name="connsiteY0" fmla="*/ 0 h 416560"/>
              <a:gd name="connsiteX1" fmla="*/ 0 w 0"/>
              <a:gd name="connsiteY1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6560">
                <a:moveTo>
                  <a:pt x="0" y="0"/>
                </a:moveTo>
                <a:lnTo>
                  <a:pt x="0" y="416560"/>
                </a:ln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81280" y="264160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1440" y="3007360"/>
            <a:ext cx="14729" cy="396240"/>
          </a:xfrm>
          <a:custGeom>
            <a:avLst/>
            <a:gdLst>
              <a:gd name="connsiteX0" fmla="*/ 0 w 14729"/>
              <a:gd name="connsiteY0" fmla="*/ 0 h 396240"/>
              <a:gd name="connsiteX1" fmla="*/ 10160 w 14729"/>
              <a:gd name="connsiteY1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29" h="396240">
                <a:moveTo>
                  <a:pt x="0" y="0"/>
                </a:moveTo>
                <a:cubicBezTo>
                  <a:pt x="25486" y="178404"/>
                  <a:pt x="10160" y="47173"/>
                  <a:pt x="10160" y="396240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0380" y="4094480"/>
            <a:ext cx="11220" cy="426720"/>
          </a:xfrm>
          <a:custGeom>
            <a:avLst/>
            <a:gdLst>
              <a:gd name="connsiteX0" fmla="*/ 1060 w 11220"/>
              <a:gd name="connsiteY0" fmla="*/ 0 h 426720"/>
              <a:gd name="connsiteX1" fmla="*/ 11220 w 11220"/>
              <a:gd name="connsiteY1" fmla="*/ 254000 h 426720"/>
              <a:gd name="connsiteX2" fmla="*/ 1060 w 11220"/>
              <a:gd name="connsiteY2" fmla="*/ 304800 h 426720"/>
              <a:gd name="connsiteX3" fmla="*/ 1060 w 11220"/>
              <a:gd name="connsiteY3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0" h="426720">
                <a:moveTo>
                  <a:pt x="1060" y="0"/>
                </a:moveTo>
                <a:cubicBezTo>
                  <a:pt x="4447" y="84667"/>
                  <a:pt x="11220" y="169266"/>
                  <a:pt x="11220" y="254000"/>
                </a:cubicBezTo>
                <a:cubicBezTo>
                  <a:pt x="11220" y="271269"/>
                  <a:pt x="2074" y="287561"/>
                  <a:pt x="1060" y="304800"/>
                </a:cubicBezTo>
                <a:cubicBezTo>
                  <a:pt x="-1326" y="345370"/>
                  <a:pt x="1060" y="386080"/>
                  <a:pt x="1060" y="426720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370443" y="3048000"/>
            <a:ext cx="2914277" cy="457200"/>
          </a:xfrm>
          <a:custGeom>
            <a:avLst/>
            <a:gdLst>
              <a:gd name="connsiteX0" fmla="*/ 8517 w 2914277"/>
              <a:gd name="connsiteY0" fmla="*/ 81280 h 457200"/>
              <a:gd name="connsiteX1" fmla="*/ 28837 w 2914277"/>
              <a:gd name="connsiteY1" fmla="*/ 294640 h 457200"/>
              <a:gd name="connsiteX2" fmla="*/ 38997 w 2914277"/>
              <a:gd name="connsiteY2" fmla="*/ 365760 h 457200"/>
              <a:gd name="connsiteX3" fmla="*/ 69477 w 2914277"/>
              <a:gd name="connsiteY3" fmla="*/ 375920 h 457200"/>
              <a:gd name="connsiteX4" fmla="*/ 160917 w 2914277"/>
              <a:gd name="connsiteY4" fmla="*/ 365760 h 457200"/>
              <a:gd name="connsiteX5" fmla="*/ 760357 w 2914277"/>
              <a:gd name="connsiteY5" fmla="*/ 345440 h 457200"/>
              <a:gd name="connsiteX6" fmla="*/ 973717 w 2914277"/>
              <a:gd name="connsiteY6" fmla="*/ 335280 h 457200"/>
              <a:gd name="connsiteX7" fmla="*/ 1034677 w 2914277"/>
              <a:gd name="connsiteY7" fmla="*/ 355600 h 457200"/>
              <a:gd name="connsiteX8" fmla="*/ 1065157 w 2914277"/>
              <a:gd name="connsiteY8" fmla="*/ 375920 h 457200"/>
              <a:gd name="connsiteX9" fmla="*/ 1156597 w 2914277"/>
              <a:gd name="connsiteY9" fmla="*/ 386080 h 457200"/>
              <a:gd name="connsiteX10" fmla="*/ 1217557 w 2914277"/>
              <a:gd name="connsiteY10" fmla="*/ 406400 h 457200"/>
              <a:gd name="connsiteX11" fmla="*/ 1248037 w 2914277"/>
              <a:gd name="connsiteY11" fmla="*/ 416560 h 457200"/>
              <a:gd name="connsiteX12" fmla="*/ 1278517 w 2914277"/>
              <a:gd name="connsiteY12" fmla="*/ 436880 h 457200"/>
              <a:gd name="connsiteX13" fmla="*/ 1532517 w 2914277"/>
              <a:gd name="connsiteY13" fmla="*/ 457200 h 457200"/>
              <a:gd name="connsiteX14" fmla="*/ 1816997 w 2914277"/>
              <a:gd name="connsiteY14" fmla="*/ 457200 h 457200"/>
              <a:gd name="connsiteX15" fmla="*/ 2060837 w 2914277"/>
              <a:gd name="connsiteY15" fmla="*/ 447040 h 457200"/>
              <a:gd name="connsiteX16" fmla="*/ 2284357 w 2914277"/>
              <a:gd name="connsiteY16" fmla="*/ 457200 h 457200"/>
              <a:gd name="connsiteX17" fmla="*/ 2385957 w 2914277"/>
              <a:gd name="connsiteY17" fmla="*/ 447040 h 457200"/>
              <a:gd name="connsiteX18" fmla="*/ 2487557 w 2914277"/>
              <a:gd name="connsiteY18" fmla="*/ 426720 h 457200"/>
              <a:gd name="connsiteX19" fmla="*/ 2548517 w 2914277"/>
              <a:gd name="connsiteY19" fmla="*/ 406400 h 457200"/>
              <a:gd name="connsiteX20" fmla="*/ 2578997 w 2914277"/>
              <a:gd name="connsiteY20" fmla="*/ 396240 h 457200"/>
              <a:gd name="connsiteX21" fmla="*/ 2619637 w 2914277"/>
              <a:gd name="connsiteY21" fmla="*/ 386080 h 457200"/>
              <a:gd name="connsiteX22" fmla="*/ 2711077 w 2914277"/>
              <a:gd name="connsiteY22" fmla="*/ 304800 h 457200"/>
              <a:gd name="connsiteX23" fmla="*/ 2741557 w 2914277"/>
              <a:gd name="connsiteY23" fmla="*/ 294640 h 457200"/>
              <a:gd name="connsiteX24" fmla="*/ 2792357 w 2914277"/>
              <a:gd name="connsiteY24" fmla="*/ 254000 h 457200"/>
              <a:gd name="connsiteX25" fmla="*/ 2843157 w 2914277"/>
              <a:gd name="connsiteY25" fmla="*/ 213360 h 457200"/>
              <a:gd name="connsiteX26" fmla="*/ 2853317 w 2914277"/>
              <a:gd name="connsiteY26" fmla="*/ 182880 h 457200"/>
              <a:gd name="connsiteX27" fmla="*/ 2914277 w 2914277"/>
              <a:gd name="connsiteY27" fmla="*/ 142240 h 457200"/>
              <a:gd name="connsiteX28" fmla="*/ 2822837 w 2914277"/>
              <a:gd name="connsiteY28" fmla="*/ 91440 h 457200"/>
              <a:gd name="connsiteX29" fmla="*/ 2751717 w 2914277"/>
              <a:gd name="connsiteY29" fmla="*/ 71120 h 457200"/>
              <a:gd name="connsiteX30" fmla="*/ 2680597 w 2914277"/>
              <a:gd name="connsiteY30" fmla="*/ 60960 h 457200"/>
              <a:gd name="connsiteX31" fmla="*/ 2609477 w 2914277"/>
              <a:gd name="connsiteY31" fmla="*/ 40640 h 457200"/>
              <a:gd name="connsiteX32" fmla="*/ 2335157 w 2914277"/>
              <a:gd name="connsiteY32" fmla="*/ 30480 h 457200"/>
              <a:gd name="connsiteX33" fmla="*/ 2243717 w 2914277"/>
              <a:gd name="connsiteY33" fmla="*/ 40640 h 457200"/>
              <a:gd name="connsiteX34" fmla="*/ 2213237 w 2914277"/>
              <a:gd name="connsiteY34" fmla="*/ 50800 h 457200"/>
              <a:gd name="connsiteX35" fmla="*/ 2101477 w 2914277"/>
              <a:gd name="connsiteY35" fmla="*/ 30480 h 457200"/>
              <a:gd name="connsiteX36" fmla="*/ 2040517 w 2914277"/>
              <a:gd name="connsiteY36" fmla="*/ 10160 h 457200"/>
              <a:gd name="connsiteX37" fmla="*/ 2010037 w 2914277"/>
              <a:gd name="connsiteY37" fmla="*/ 0 h 457200"/>
              <a:gd name="connsiteX38" fmla="*/ 1715397 w 2914277"/>
              <a:gd name="connsiteY38" fmla="*/ 10160 h 457200"/>
              <a:gd name="connsiteX39" fmla="*/ 1075317 w 2914277"/>
              <a:gd name="connsiteY39" fmla="*/ 30480 h 457200"/>
              <a:gd name="connsiteX40" fmla="*/ 973717 w 2914277"/>
              <a:gd name="connsiteY40" fmla="*/ 60960 h 457200"/>
              <a:gd name="connsiteX41" fmla="*/ 882277 w 2914277"/>
              <a:gd name="connsiteY41" fmla="*/ 81280 h 457200"/>
              <a:gd name="connsiteX42" fmla="*/ 790837 w 2914277"/>
              <a:gd name="connsiteY42" fmla="*/ 91440 h 457200"/>
              <a:gd name="connsiteX43" fmla="*/ 567317 w 2914277"/>
              <a:gd name="connsiteY43" fmla="*/ 81280 h 457200"/>
              <a:gd name="connsiteX44" fmla="*/ 516517 w 2914277"/>
              <a:gd name="connsiteY44" fmla="*/ 71120 h 457200"/>
              <a:gd name="connsiteX45" fmla="*/ 313317 w 2914277"/>
              <a:gd name="connsiteY45" fmla="*/ 81280 h 457200"/>
              <a:gd name="connsiteX46" fmla="*/ 232037 w 2914277"/>
              <a:gd name="connsiteY46" fmla="*/ 91440 h 457200"/>
              <a:gd name="connsiteX47" fmla="*/ 191397 w 2914277"/>
              <a:gd name="connsiteY47" fmla="*/ 101600 h 457200"/>
              <a:gd name="connsiteX48" fmla="*/ 110117 w 2914277"/>
              <a:gd name="connsiteY48" fmla="*/ 111760 h 457200"/>
              <a:gd name="connsiteX49" fmla="*/ 18677 w 2914277"/>
              <a:gd name="connsiteY49" fmla="*/ 81280 h 457200"/>
              <a:gd name="connsiteX50" fmla="*/ 8517 w 2914277"/>
              <a:gd name="connsiteY50" fmla="*/ 8128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914277" h="457200">
                <a:moveTo>
                  <a:pt x="8517" y="81280"/>
                </a:moveTo>
                <a:cubicBezTo>
                  <a:pt x="10210" y="116840"/>
                  <a:pt x="5949" y="157310"/>
                  <a:pt x="28837" y="294640"/>
                </a:cubicBezTo>
                <a:cubicBezTo>
                  <a:pt x="32774" y="318262"/>
                  <a:pt x="28287" y="344341"/>
                  <a:pt x="38997" y="365760"/>
                </a:cubicBezTo>
                <a:cubicBezTo>
                  <a:pt x="43786" y="375339"/>
                  <a:pt x="59317" y="372533"/>
                  <a:pt x="69477" y="375920"/>
                </a:cubicBezTo>
                <a:cubicBezTo>
                  <a:pt x="99957" y="372533"/>
                  <a:pt x="130265" y="366749"/>
                  <a:pt x="160917" y="365760"/>
                </a:cubicBezTo>
                <a:cubicBezTo>
                  <a:pt x="775690" y="345929"/>
                  <a:pt x="515923" y="386179"/>
                  <a:pt x="760357" y="345440"/>
                </a:cubicBezTo>
                <a:cubicBezTo>
                  <a:pt x="869617" y="309020"/>
                  <a:pt x="799945" y="323695"/>
                  <a:pt x="973717" y="335280"/>
                </a:cubicBezTo>
                <a:cubicBezTo>
                  <a:pt x="994037" y="342053"/>
                  <a:pt x="1016855" y="343719"/>
                  <a:pt x="1034677" y="355600"/>
                </a:cubicBezTo>
                <a:cubicBezTo>
                  <a:pt x="1044837" y="362373"/>
                  <a:pt x="1053311" y="372958"/>
                  <a:pt x="1065157" y="375920"/>
                </a:cubicBezTo>
                <a:cubicBezTo>
                  <a:pt x="1094909" y="383358"/>
                  <a:pt x="1126117" y="382693"/>
                  <a:pt x="1156597" y="386080"/>
                </a:cubicBezTo>
                <a:lnTo>
                  <a:pt x="1217557" y="406400"/>
                </a:lnTo>
                <a:lnTo>
                  <a:pt x="1248037" y="416560"/>
                </a:lnTo>
                <a:cubicBezTo>
                  <a:pt x="1258197" y="423333"/>
                  <a:pt x="1266393" y="435425"/>
                  <a:pt x="1278517" y="436880"/>
                </a:cubicBezTo>
                <a:cubicBezTo>
                  <a:pt x="1594579" y="474807"/>
                  <a:pt x="1419529" y="419537"/>
                  <a:pt x="1532517" y="457200"/>
                </a:cubicBezTo>
                <a:cubicBezTo>
                  <a:pt x="1972227" y="427886"/>
                  <a:pt x="1423182" y="457200"/>
                  <a:pt x="1816997" y="457200"/>
                </a:cubicBezTo>
                <a:cubicBezTo>
                  <a:pt x="1898348" y="457200"/>
                  <a:pt x="1979557" y="450427"/>
                  <a:pt x="2060837" y="447040"/>
                </a:cubicBezTo>
                <a:cubicBezTo>
                  <a:pt x="2135344" y="450427"/>
                  <a:pt x="2209773" y="457200"/>
                  <a:pt x="2284357" y="457200"/>
                </a:cubicBezTo>
                <a:cubicBezTo>
                  <a:pt x="2318393" y="457200"/>
                  <a:pt x="2352184" y="451262"/>
                  <a:pt x="2385957" y="447040"/>
                </a:cubicBezTo>
                <a:cubicBezTo>
                  <a:pt x="2417343" y="443117"/>
                  <a:pt x="2456314" y="436093"/>
                  <a:pt x="2487557" y="426720"/>
                </a:cubicBezTo>
                <a:cubicBezTo>
                  <a:pt x="2508073" y="420565"/>
                  <a:pt x="2528197" y="413173"/>
                  <a:pt x="2548517" y="406400"/>
                </a:cubicBezTo>
                <a:cubicBezTo>
                  <a:pt x="2558677" y="403013"/>
                  <a:pt x="2568607" y="398837"/>
                  <a:pt x="2578997" y="396240"/>
                </a:cubicBezTo>
                <a:lnTo>
                  <a:pt x="2619637" y="386080"/>
                </a:lnTo>
                <a:cubicBezTo>
                  <a:pt x="2674027" y="349820"/>
                  <a:pt x="2641483" y="374394"/>
                  <a:pt x="2711077" y="304800"/>
                </a:cubicBezTo>
                <a:cubicBezTo>
                  <a:pt x="2718650" y="297227"/>
                  <a:pt x="2731397" y="298027"/>
                  <a:pt x="2741557" y="294640"/>
                </a:cubicBezTo>
                <a:cubicBezTo>
                  <a:pt x="2799791" y="207289"/>
                  <a:pt x="2722250" y="310086"/>
                  <a:pt x="2792357" y="254000"/>
                </a:cubicBezTo>
                <a:cubicBezTo>
                  <a:pt x="2858009" y="201479"/>
                  <a:pt x="2766545" y="238897"/>
                  <a:pt x="2843157" y="213360"/>
                </a:cubicBezTo>
                <a:cubicBezTo>
                  <a:pt x="2846544" y="203200"/>
                  <a:pt x="2845744" y="190453"/>
                  <a:pt x="2853317" y="182880"/>
                </a:cubicBezTo>
                <a:cubicBezTo>
                  <a:pt x="2870586" y="165611"/>
                  <a:pt x="2914277" y="142240"/>
                  <a:pt x="2914277" y="142240"/>
                </a:cubicBezTo>
                <a:cubicBezTo>
                  <a:pt x="2895286" y="85266"/>
                  <a:pt x="2914507" y="114357"/>
                  <a:pt x="2822837" y="91440"/>
                </a:cubicBezTo>
                <a:cubicBezTo>
                  <a:pt x="2764804" y="76932"/>
                  <a:pt x="2821400" y="83790"/>
                  <a:pt x="2751717" y="71120"/>
                </a:cubicBezTo>
                <a:cubicBezTo>
                  <a:pt x="2728156" y="66836"/>
                  <a:pt x="2704158" y="65244"/>
                  <a:pt x="2680597" y="60960"/>
                </a:cubicBezTo>
                <a:cubicBezTo>
                  <a:pt x="2652531" y="55857"/>
                  <a:pt x="2635592" y="49345"/>
                  <a:pt x="2609477" y="40640"/>
                </a:cubicBezTo>
                <a:cubicBezTo>
                  <a:pt x="2512310" y="-24138"/>
                  <a:pt x="2584530" y="15367"/>
                  <a:pt x="2335157" y="30480"/>
                </a:cubicBezTo>
                <a:cubicBezTo>
                  <a:pt x="2304546" y="32335"/>
                  <a:pt x="2274197" y="37253"/>
                  <a:pt x="2243717" y="40640"/>
                </a:cubicBezTo>
                <a:cubicBezTo>
                  <a:pt x="2233557" y="44027"/>
                  <a:pt x="2223947" y="50800"/>
                  <a:pt x="2213237" y="50800"/>
                </a:cubicBezTo>
                <a:cubicBezTo>
                  <a:pt x="2187000" y="50800"/>
                  <a:pt x="2131118" y="39372"/>
                  <a:pt x="2101477" y="30480"/>
                </a:cubicBezTo>
                <a:cubicBezTo>
                  <a:pt x="2080961" y="24325"/>
                  <a:pt x="2060837" y="16933"/>
                  <a:pt x="2040517" y="10160"/>
                </a:cubicBezTo>
                <a:lnTo>
                  <a:pt x="2010037" y="0"/>
                </a:lnTo>
                <a:lnTo>
                  <a:pt x="1715397" y="10160"/>
                </a:lnTo>
                <a:cubicBezTo>
                  <a:pt x="1094310" y="24774"/>
                  <a:pt x="1337772" y="-7014"/>
                  <a:pt x="1075317" y="30480"/>
                </a:cubicBezTo>
                <a:cubicBezTo>
                  <a:pt x="1021502" y="66357"/>
                  <a:pt x="1063611" y="44616"/>
                  <a:pt x="973717" y="60960"/>
                </a:cubicBezTo>
                <a:cubicBezTo>
                  <a:pt x="892371" y="75750"/>
                  <a:pt x="976391" y="67835"/>
                  <a:pt x="882277" y="81280"/>
                </a:cubicBezTo>
                <a:cubicBezTo>
                  <a:pt x="851918" y="85617"/>
                  <a:pt x="821317" y="88053"/>
                  <a:pt x="790837" y="91440"/>
                </a:cubicBezTo>
                <a:cubicBezTo>
                  <a:pt x="716330" y="88053"/>
                  <a:pt x="641697" y="86790"/>
                  <a:pt x="567317" y="81280"/>
                </a:cubicBezTo>
                <a:cubicBezTo>
                  <a:pt x="550096" y="80004"/>
                  <a:pt x="533786" y="71120"/>
                  <a:pt x="516517" y="71120"/>
                </a:cubicBezTo>
                <a:cubicBezTo>
                  <a:pt x="448699" y="71120"/>
                  <a:pt x="381050" y="77893"/>
                  <a:pt x="313317" y="81280"/>
                </a:cubicBezTo>
                <a:cubicBezTo>
                  <a:pt x="286224" y="84667"/>
                  <a:pt x="258970" y="86951"/>
                  <a:pt x="232037" y="91440"/>
                </a:cubicBezTo>
                <a:cubicBezTo>
                  <a:pt x="218263" y="93736"/>
                  <a:pt x="205171" y="99304"/>
                  <a:pt x="191397" y="101600"/>
                </a:cubicBezTo>
                <a:cubicBezTo>
                  <a:pt x="164464" y="106089"/>
                  <a:pt x="137210" y="108373"/>
                  <a:pt x="110117" y="111760"/>
                </a:cubicBezTo>
                <a:lnTo>
                  <a:pt x="18677" y="81280"/>
                </a:lnTo>
                <a:cubicBezTo>
                  <a:pt x="-15016" y="70049"/>
                  <a:pt x="6824" y="45720"/>
                  <a:pt x="8517" y="81280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378960" y="4257040"/>
            <a:ext cx="1259840" cy="275732"/>
          </a:xfrm>
          <a:custGeom>
            <a:avLst/>
            <a:gdLst>
              <a:gd name="connsiteX0" fmla="*/ 0 w 1259840"/>
              <a:gd name="connsiteY0" fmla="*/ 0 h 275732"/>
              <a:gd name="connsiteX1" fmla="*/ 20320 w 1259840"/>
              <a:gd name="connsiteY1" fmla="*/ 50800 h 275732"/>
              <a:gd name="connsiteX2" fmla="*/ 30480 w 1259840"/>
              <a:gd name="connsiteY2" fmla="*/ 243840 h 275732"/>
              <a:gd name="connsiteX3" fmla="*/ 101600 w 1259840"/>
              <a:gd name="connsiteY3" fmla="*/ 233680 h 275732"/>
              <a:gd name="connsiteX4" fmla="*/ 335280 w 1259840"/>
              <a:gd name="connsiteY4" fmla="*/ 223520 h 275732"/>
              <a:gd name="connsiteX5" fmla="*/ 396240 w 1259840"/>
              <a:gd name="connsiteY5" fmla="*/ 243840 h 275732"/>
              <a:gd name="connsiteX6" fmla="*/ 426720 w 1259840"/>
              <a:gd name="connsiteY6" fmla="*/ 254000 h 275732"/>
              <a:gd name="connsiteX7" fmla="*/ 650240 w 1259840"/>
              <a:gd name="connsiteY7" fmla="*/ 274320 h 275732"/>
              <a:gd name="connsiteX8" fmla="*/ 751840 w 1259840"/>
              <a:gd name="connsiteY8" fmla="*/ 264160 h 275732"/>
              <a:gd name="connsiteX9" fmla="*/ 1239520 w 1259840"/>
              <a:gd name="connsiteY9" fmla="*/ 243840 h 275732"/>
              <a:gd name="connsiteX10" fmla="*/ 1259840 w 1259840"/>
              <a:gd name="connsiteY10" fmla="*/ 233680 h 27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9840" h="275732">
                <a:moveTo>
                  <a:pt x="0" y="0"/>
                </a:moveTo>
                <a:cubicBezTo>
                  <a:pt x="6773" y="16933"/>
                  <a:pt x="18058" y="32703"/>
                  <a:pt x="20320" y="50800"/>
                </a:cubicBezTo>
                <a:cubicBezTo>
                  <a:pt x="28312" y="114738"/>
                  <a:pt x="4310" y="184958"/>
                  <a:pt x="30480" y="243840"/>
                </a:cubicBezTo>
                <a:cubicBezTo>
                  <a:pt x="40206" y="265723"/>
                  <a:pt x="77893" y="237067"/>
                  <a:pt x="101600" y="233680"/>
                </a:cubicBezTo>
                <a:cubicBezTo>
                  <a:pt x="217273" y="195122"/>
                  <a:pt x="141178" y="212102"/>
                  <a:pt x="335280" y="223520"/>
                </a:cubicBezTo>
                <a:lnTo>
                  <a:pt x="396240" y="243840"/>
                </a:lnTo>
                <a:cubicBezTo>
                  <a:pt x="406400" y="247227"/>
                  <a:pt x="416076" y="252817"/>
                  <a:pt x="426720" y="254000"/>
                </a:cubicBezTo>
                <a:cubicBezTo>
                  <a:pt x="562047" y="269036"/>
                  <a:pt x="487583" y="261808"/>
                  <a:pt x="650240" y="274320"/>
                </a:cubicBezTo>
                <a:cubicBezTo>
                  <a:pt x="684107" y="270933"/>
                  <a:pt x="717827" y="265397"/>
                  <a:pt x="751840" y="264160"/>
                </a:cubicBezTo>
                <a:cubicBezTo>
                  <a:pt x="781029" y="263099"/>
                  <a:pt x="1095247" y="301549"/>
                  <a:pt x="1239520" y="243840"/>
                </a:cubicBezTo>
                <a:cubicBezTo>
                  <a:pt x="1246551" y="241028"/>
                  <a:pt x="1253067" y="237067"/>
                  <a:pt x="1259840" y="233680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419600" y="4244598"/>
            <a:ext cx="1595120" cy="85942"/>
          </a:xfrm>
          <a:custGeom>
            <a:avLst/>
            <a:gdLst>
              <a:gd name="connsiteX0" fmla="*/ 0 w 1595120"/>
              <a:gd name="connsiteY0" fmla="*/ 12442 h 85942"/>
              <a:gd name="connsiteX1" fmla="*/ 243840 w 1595120"/>
              <a:gd name="connsiteY1" fmla="*/ 12442 h 85942"/>
              <a:gd name="connsiteX2" fmla="*/ 660400 w 1595120"/>
              <a:gd name="connsiteY2" fmla="*/ 22602 h 85942"/>
              <a:gd name="connsiteX3" fmla="*/ 955040 w 1595120"/>
              <a:gd name="connsiteY3" fmla="*/ 22602 h 85942"/>
              <a:gd name="connsiteX4" fmla="*/ 1076960 w 1595120"/>
              <a:gd name="connsiteY4" fmla="*/ 32762 h 85942"/>
              <a:gd name="connsiteX5" fmla="*/ 1412240 w 1595120"/>
              <a:gd name="connsiteY5" fmla="*/ 42922 h 85942"/>
              <a:gd name="connsiteX6" fmla="*/ 1452880 w 1595120"/>
              <a:gd name="connsiteY6" fmla="*/ 53082 h 85942"/>
              <a:gd name="connsiteX7" fmla="*/ 1544320 w 1595120"/>
              <a:gd name="connsiteY7" fmla="*/ 83562 h 85942"/>
              <a:gd name="connsiteX8" fmla="*/ 1595120 w 1595120"/>
              <a:gd name="connsiteY8" fmla="*/ 83562 h 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5120" h="85942">
                <a:moveTo>
                  <a:pt x="0" y="12442"/>
                </a:moveTo>
                <a:cubicBezTo>
                  <a:pt x="118645" y="-11287"/>
                  <a:pt x="16163" y="4853"/>
                  <a:pt x="243840" y="12442"/>
                </a:cubicBezTo>
                <a:lnTo>
                  <a:pt x="660400" y="22602"/>
                </a:lnTo>
                <a:cubicBezTo>
                  <a:pt x="802517" y="51025"/>
                  <a:pt x="639552" y="22602"/>
                  <a:pt x="955040" y="22602"/>
                </a:cubicBezTo>
                <a:cubicBezTo>
                  <a:pt x="995821" y="22602"/>
                  <a:pt x="1036219" y="30951"/>
                  <a:pt x="1076960" y="32762"/>
                </a:cubicBezTo>
                <a:cubicBezTo>
                  <a:pt x="1188661" y="37726"/>
                  <a:pt x="1300480" y="39535"/>
                  <a:pt x="1412240" y="42922"/>
                </a:cubicBezTo>
                <a:cubicBezTo>
                  <a:pt x="1425787" y="46309"/>
                  <a:pt x="1439505" y="49070"/>
                  <a:pt x="1452880" y="53082"/>
                </a:cubicBezTo>
                <a:lnTo>
                  <a:pt x="1544320" y="83562"/>
                </a:lnTo>
                <a:cubicBezTo>
                  <a:pt x="1560384" y="88917"/>
                  <a:pt x="1578187" y="83562"/>
                  <a:pt x="1595120" y="83562"/>
                </a:cubicBezTo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71556" y="6324600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Behl  (2012)</a:t>
            </a:r>
            <a:endParaRPr lang="en-US" sz="1400" dirty="0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30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8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</a:t>
            </a:r>
            <a:r>
              <a:rPr lang="en-US" dirty="0" err="1" smtClean="0"/>
              <a:t>Fermin</a:t>
            </a:r>
            <a:r>
              <a:rPr lang="en-US" dirty="0" smtClean="0"/>
              <a:t> Sandstone facies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486400"/>
            <a:ext cx="3663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Schist and </a:t>
            </a:r>
            <a:r>
              <a:rPr lang="en-US" sz="1400" dirty="0" err="1" smtClean="0"/>
              <a:t>phosphatic</a:t>
            </a:r>
            <a:r>
              <a:rPr lang="en-US" sz="1400" dirty="0" smtClean="0"/>
              <a:t> breccia scoured</a:t>
            </a:r>
          </a:p>
          <a:p>
            <a:r>
              <a:rPr lang="en-US" sz="1400" dirty="0" smtClean="0"/>
              <a:t>down through sandstone to cohesive shale bed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04657" y="5486400"/>
            <a:ext cx="3369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Dish structures in coarse-grained sandstone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71556" y="6324600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Behl  (2012)</a:t>
            </a:r>
            <a:endParaRPr lang="en-US" sz="1400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1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01" y="1900065"/>
            <a:ext cx="4094478" cy="3070859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900065"/>
            <a:ext cx="4094479" cy="30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Spotts </a:t>
            </a:r>
            <a:r>
              <a:rPr lang="en-US" dirty="0"/>
              <a:t>(1964) </a:t>
            </a:r>
            <a:endParaRPr lang="en-US" dirty="0" smtClean="0"/>
          </a:p>
          <a:p>
            <a:pPr lvl="1"/>
            <a:r>
              <a:rPr lang="en-US" dirty="0" smtClean="0"/>
              <a:t>Current flow direction </a:t>
            </a:r>
            <a:r>
              <a:rPr lang="en-US" dirty="0"/>
              <a:t>in the submarine </a:t>
            </a:r>
            <a:r>
              <a:rPr lang="en-US" dirty="0" smtClean="0"/>
              <a:t>channel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mbricated </a:t>
            </a:r>
            <a:r>
              <a:rPr lang="en-US" dirty="0" err="1"/>
              <a:t>clasts</a:t>
            </a:r>
            <a:r>
              <a:rPr lang="en-US" dirty="0"/>
              <a:t> and sedimentary </a:t>
            </a:r>
            <a:r>
              <a:rPr lang="en-US" dirty="0" smtClean="0"/>
              <a:t>structures</a:t>
            </a:r>
            <a:endParaRPr lang="en-US" dirty="0"/>
          </a:p>
          <a:p>
            <a:pPr lvl="1"/>
            <a:r>
              <a:rPr lang="en-US" dirty="0" smtClean="0"/>
              <a:t>Source – southeast</a:t>
            </a:r>
          </a:p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Russell (1987)</a:t>
            </a:r>
          </a:p>
          <a:p>
            <a:pPr lvl="1"/>
            <a:r>
              <a:rPr lang="en-US" dirty="0"/>
              <a:t>Stratigraphic and sedimentologic paper on the submarine deposits.</a:t>
            </a:r>
          </a:p>
          <a:p>
            <a:pPr lvl="2"/>
            <a:r>
              <a:rPr lang="en-US" dirty="0"/>
              <a:t>Little emphasis on the Altamira Shale deposits</a:t>
            </a:r>
          </a:p>
          <a:p>
            <a:pPr lvl="2"/>
            <a:r>
              <a:rPr lang="en-US" dirty="0"/>
              <a:t>Concluded – North source  </a:t>
            </a:r>
            <a:r>
              <a:rPr lang="en-US" dirty="0" smtClean="0"/>
              <a:t>based on sedimentary </a:t>
            </a:r>
            <a:r>
              <a:rPr lang="en-US" dirty="0"/>
              <a:t>structures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/>
        </p:blipFill>
        <p:spPr>
          <a:xfrm>
            <a:off x="5410200" y="152400"/>
            <a:ext cx="2804161" cy="2979972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7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Biostratigraphy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Sloan (</a:t>
            </a:r>
            <a:r>
              <a:rPr lang="en-US" dirty="0" smtClean="0"/>
              <a:t>1987)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adiolarians in </a:t>
            </a:r>
            <a:r>
              <a:rPr lang="en-US" dirty="0"/>
              <a:t>Point Fermin </a:t>
            </a:r>
            <a:r>
              <a:rPr lang="en-US" dirty="0" smtClean="0"/>
              <a:t>fan deposits</a:t>
            </a:r>
          </a:p>
          <a:p>
            <a:pPr lvl="2"/>
            <a:r>
              <a:rPr lang="en-US" dirty="0" smtClean="0"/>
              <a:t> between </a:t>
            </a:r>
            <a:r>
              <a:rPr lang="en-US" dirty="0"/>
              <a:t>11.4</a:t>
            </a:r>
            <a:r>
              <a:rPr lang="en-US" dirty="0" smtClean="0"/>
              <a:t>–12.7 Ma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5"/>
          <a:stretch/>
        </p:blipFill>
        <p:spPr>
          <a:xfrm>
            <a:off x="4267200" y="2371725"/>
            <a:ext cx="3689647" cy="3724275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Cherven and Russell (1987) </a:t>
            </a:r>
          </a:p>
          <a:p>
            <a:pPr lvl="1"/>
            <a:r>
              <a:rPr lang="en-US" dirty="0" smtClean="0"/>
              <a:t>Petrographic </a:t>
            </a:r>
            <a:r>
              <a:rPr lang="en-US" dirty="0"/>
              <a:t>study </a:t>
            </a:r>
            <a:r>
              <a:rPr lang="en-US" dirty="0" smtClean="0"/>
              <a:t>and comparison between the Point Fermin Sandstone (6 samples) and Beta Oil Field (1 sample)</a:t>
            </a:r>
          </a:p>
          <a:p>
            <a:pPr lvl="1"/>
            <a:r>
              <a:rPr lang="en-US" dirty="0" smtClean="0"/>
              <a:t>Beta field is </a:t>
            </a:r>
            <a:r>
              <a:rPr lang="en-US" dirty="0" err="1" smtClean="0"/>
              <a:t>quartzofeldspathic</a:t>
            </a:r>
            <a:r>
              <a:rPr lang="en-US" dirty="0" smtClean="0"/>
              <a:t> </a:t>
            </a:r>
            <a:r>
              <a:rPr lang="en-US" dirty="0" err="1" smtClean="0"/>
              <a:t>arenite</a:t>
            </a:r>
            <a:endParaRPr lang="en-US" dirty="0" smtClean="0"/>
          </a:p>
          <a:p>
            <a:pPr lvl="1"/>
            <a:r>
              <a:rPr lang="en-US" dirty="0" smtClean="0"/>
              <a:t>Point </a:t>
            </a:r>
            <a:r>
              <a:rPr lang="en-US" dirty="0" err="1" smtClean="0"/>
              <a:t>Fermin</a:t>
            </a:r>
            <a:r>
              <a:rPr lang="en-US" dirty="0" smtClean="0"/>
              <a:t> is a lithic </a:t>
            </a:r>
            <a:r>
              <a:rPr lang="en-US" dirty="0" err="1" smtClean="0"/>
              <a:t>arenite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Spotts (1966)</a:t>
            </a:r>
          </a:p>
          <a:p>
            <a:pPr lvl="1"/>
            <a:r>
              <a:rPr lang="en-US" dirty="0"/>
              <a:t>Dolomite at Point Fermin was of</a:t>
            </a:r>
          </a:p>
          <a:p>
            <a:pPr marL="411480" lvl="1" indent="0">
              <a:buNone/>
            </a:pPr>
            <a:r>
              <a:rPr lang="en-US" dirty="0"/>
              <a:t>     organic origin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1"/>
          <a:stretch/>
        </p:blipFill>
        <p:spPr>
          <a:xfrm>
            <a:off x="5105400" y="3048000"/>
            <a:ext cx="3190875" cy="29337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46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U</a:t>
            </a:r>
            <a:r>
              <a:rPr lang="en-US" dirty="0" smtClean="0"/>
              <a:t>nderstand </a:t>
            </a:r>
            <a:r>
              <a:rPr lang="en-US" dirty="0"/>
              <a:t>the lateral and vertical heterogeneity in hydrocarbon saturation in closely associated </a:t>
            </a:r>
            <a:r>
              <a:rPr lang="en-US" dirty="0" smtClean="0"/>
              <a:t>sandstones at Point </a:t>
            </a:r>
            <a:r>
              <a:rPr lang="en-US" dirty="0" err="1" smtClean="0"/>
              <a:t>Fermin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ompare </a:t>
            </a:r>
            <a:r>
              <a:rPr lang="en-US" dirty="0"/>
              <a:t>the petrology of sandstone samples from the Point Fermin </a:t>
            </a:r>
            <a:r>
              <a:rPr lang="en-US" dirty="0" smtClean="0"/>
              <a:t>Sandstone and </a:t>
            </a:r>
            <a:r>
              <a:rPr lang="en-US" dirty="0"/>
              <a:t>the adjacent Altamira Shale </a:t>
            </a:r>
            <a:r>
              <a:rPr lang="en-US" dirty="0" smtClean="0"/>
              <a:t>facies</a:t>
            </a:r>
          </a:p>
          <a:p>
            <a:r>
              <a:rPr lang="en-US" dirty="0"/>
              <a:t>E</a:t>
            </a:r>
            <a:r>
              <a:rPr lang="en-US" dirty="0" smtClean="0"/>
              <a:t>xamine and explain porosity </a:t>
            </a:r>
            <a:r>
              <a:rPr lang="en-US" dirty="0"/>
              <a:t>and permeability </a:t>
            </a:r>
            <a:r>
              <a:rPr lang="en-US" dirty="0" smtClean="0"/>
              <a:t>differences between </a:t>
            </a:r>
            <a:r>
              <a:rPr lang="en-US" dirty="0"/>
              <a:t>the two </a:t>
            </a:r>
            <a:r>
              <a:rPr lang="en-US" dirty="0" smtClean="0"/>
              <a:t>units</a:t>
            </a:r>
          </a:p>
          <a:p>
            <a:r>
              <a:rPr lang="en-US" dirty="0"/>
              <a:t>C</a:t>
            </a:r>
            <a:r>
              <a:rPr lang="en-US" dirty="0" smtClean="0"/>
              <a:t>reate </a:t>
            </a:r>
            <a:r>
              <a:rPr lang="en-US" dirty="0"/>
              <a:t>a map to show the stratigraphic architecture 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sandstone is distinct enough in porosity and </a:t>
            </a:r>
            <a:r>
              <a:rPr lang="en-US" dirty="0" smtClean="0"/>
              <a:t>permeability between the </a:t>
            </a:r>
            <a:r>
              <a:rPr lang="en-US" dirty="0"/>
              <a:t>units </a:t>
            </a:r>
            <a:r>
              <a:rPr lang="en-US" dirty="0" smtClean="0"/>
              <a:t>to influence charge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	This </a:t>
            </a:r>
            <a:r>
              <a:rPr lang="en-US" dirty="0"/>
              <a:t>is due </a:t>
            </a:r>
            <a:r>
              <a:rPr lang="en-US" dirty="0" smtClean="0"/>
              <a:t>to </a:t>
            </a:r>
            <a:r>
              <a:rPr lang="en-US" dirty="0"/>
              <a:t>distinct depositional </a:t>
            </a:r>
            <a:r>
              <a:rPr lang="en-US" dirty="0" smtClean="0"/>
              <a:t>environment and processes that made different grain size, sorting and </a:t>
            </a:r>
            <a:r>
              <a:rPr lang="en-US" dirty="0" err="1" smtClean="0"/>
              <a:t>diagenesis</a:t>
            </a:r>
            <a:endParaRPr lang="en-US" dirty="0" smtClean="0"/>
          </a:p>
          <a:p>
            <a:pPr marL="857250" lvl="1" indent="-457200">
              <a:buFont typeface="+mj-lt"/>
              <a:buAutoNum type="alphaLcParenR"/>
            </a:pPr>
            <a:endParaRPr lang="en-US" dirty="0" smtClean="0"/>
          </a:p>
          <a:p>
            <a:pPr marL="857250" lvl="1" indent="-457200">
              <a:buFont typeface="+mj-lt"/>
              <a:buAutoNum type="alphaLcParenR"/>
            </a:pPr>
            <a:r>
              <a:rPr lang="en-US" dirty="0" smtClean="0"/>
              <a:t>	This </a:t>
            </a:r>
            <a:r>
              <a:rPr lang="en-US" dirty="0"/>
              <a:t>is due to provenance differences between the </a:t>
            </a:r>
            <a:r>
              <a:rPr lang="en-US" dirty="0" smtClean="0"/>
              <a:t>		Altamira Shale </a:t>
            </a:r>
            <a:r>
              <a:rPr lang="en-US" dirty="0"/>
              <a:t>and the Point </a:t>
            </a:r>
            <a:r>
              <a:rPr lang="en-US" dirty="0" smtClean="0"/>
              <a:t>Fermin Sandstone, </a:t>
            </a:r>
            <a:r>
              <a:rPr lang="en-US" dirty="0"/>
              <a:t>that resulted in </a:t>
            </a:r>
            <a:r>
              <a:rPr lang="en-US" dirty="0" smtClean="0"/>
              <a:t>different </a:t>
            </a:r>
            <a:r>
              <a:rPr lang="en-US" dirty="0"/>
              <a:t>grain composition </a:t>
            </a:r>
            <a:r>
              <a:rPr lang="en-US" dirty="0" smtClean="0"/>
              <a:t>and </a:t>
            </a:r>
            <a:r>
              <a:rPr lang="en-US" dirty="0" err="1" smtClean="0"/>
              <a:t>diagenesis</a:t>
            </a:r>
            <a:r>
              <a:rPr lang="en-US" dirty="0" smtClean="0"/>
              <a:t> </a:t>
            </a:r>
          </a:p>
          <a:p>
            <a:pPr marL="857250" lvl="1" indent="-457200">
              <a:buFont typeface="+mj-lt"/>
              <a:buAutoNum type="alphaLcParenR"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7600" y="342900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</a:rPr>
              <a:t>or</a:t>
            </a:r>
            <a:endParaRPr lang="en-US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ield </a:t>
            </a:r>
            <a:r>
              <a:rPr lang="en-US" dirty="0"/>
              <a:t>measurement and </a:t>
            </a:r>
            <a:r>
              <a:rPr lang="en-US" dirty="0" smtClean="0"/>
              <a:t>sampling</a:t>
            </a:r>
          </a:p>
          <a:p>
            <a:r>
              <a:rPr lang="en-US" dirty="0"/>
              <a:t>P</a:t>
            </a:r>
            <a:r>
              <a:rPr lang="en-US" dirty="0" smtClean="0"/>
              <a:t>etrographic analysis</a:t>
            </a:r>
          </a:p>
          <a:p>
            <a:pPr lvl="1"/>
            <a:r>
              <a:rPr lang="en-US" dirty="0"/>
              <a:t>Gazzi-Dickinson method (300 points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Best for provenance studies</a:t>
            </a:r>
          </a:p>
          <a:p>
            <a:pPr lvl="1"/>
            <a:r>
              <a:rPr lang="en-US" dirty="0" smtClean="0"/>
              <a:t>50 – 60 samples</a:t>
            </a:r>
          </a:p>
          <a:p>
            <a:r>
              <a:rPr lang="en-US" dirty="0"/>
              <a:t>M</a:t>
            </a:r>
            <a:r>
              <a:rPr lang="en-US" dirty="0" smtClean="0"/>
              <a:t>easurement </a:t>
            </a:r>
            <a:r>
              <a:rPr lang="en-US" dirty="0"/>
              <a:t>of reservoir properties by a commercial </a:t>
            </a:r>
            <a:r>
              <a:rPr lang="en-US" dirty="0" smtClean="0"/>
              <a:t>laboratory</a:t>
            </a:r>
          </a:p>
          <a:p>
            <a:pPr lvl="1"/>
            <a:r>
              <a:rPr lang="en-US" dirty="0" smtClean="0"/>
              <a:t>Porosity, permeability, and HC saturation,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XRD and SEM with EDS/XRF </a:t>
            </a:r>
            <a:endParaRPr lang="en-US" dirty="0"/>
          </a:p>
          <a:p>
            <a:pPr lvl="1"/>
            <a:r>
              <a:rPr lang="en-US" dirty="0" smtClean="0"/>
              <a:t>provide details about composition and grains </a:t>
            </a:r>
            <a:r>
              <a:rPr lang="en-US" dirty="0" err="1" smtClean="0"/>
              <a:t>sufrace</a:t>
            </a:r>
            <a:endParaRPr lang="en-US" dirty="0" smtClean="0"/>
          </a:p>
          <a:p>
            <a:r>
              <a:rPr lang="en-US" dirty="0" smtClean="0"/>
              <a:t>Detailed </a:t>
            </a:r>
            <a:r>
              <a:rPr lang="en-US" dirty="0"/>
              <a:t>map of the stratigraphic architecture of the </a:t>
            </a:r>
            <a:r>
              <a:rPr lang="en-US" dirty="0" smtClean="0"/>
              <a:t>outcrop</a:t>
            </a:r>
          </a:p>
          <a:p>
            <a:pPr lvl="1"/>
            <a:r>
              <a:rPr lang="en-US" dirty="0"/>
              <a:t>LiDAR </a:t>
            </a:r>
            <a:endParaRPr lang="en-US" dirty="0" smtClean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4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200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/>
              <a:t>Initial Work: GIS spatial analysis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6"/>
          <a:stretch/>
        </p:blipFill>
        <p:spPr>
          <a:xfrm>
            <a:off x="5080" y="1524000"/>
            <a:ext cx="6644428" cy="3429000"/>
          </a:xfrm>
        </p:spPr>
      </p:pic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030"/>
          <a:stretch/>
        </p:blipFill>
        <p:spPr>
          <a:xfrm>
            <a:off x="2820761" y="4038600"/>
            <a:ext cx="5561239" cy="27889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532120"/>
            <a:ext cx="3124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dirty="0" smtClean="0"/>
              <a:t>Grain size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(1-fine, 3- medium, 5- coarse)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573722" y="1808648"/>
            <a:ext cx="2570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+mj-lt"/>
              </a:rPr>
              <a:t>Sandstone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789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samples were taken </a:t>
            </a:r>
          </a:p>
          <a:p>
            <a:pPr lvl="1"/>
            <a:r>
              <a:rPr lang="en-US" dirty="0" smtClean="0"/>
              <a:t>3 from Altamira Shale sandstones</a:t>
            </a:r>
          </a:p>
          <a:p>
            <a:pPr lvl="1"/>
            <a:r>
              <a:rPr lang="en-US" dirty="0" smtClean="0"/>
              <a:t>3 from Point </a:t>
            </a:r>
            <a:r>
              <a:rPr lang="en-US" dirty="0" err="1" smtClean="0"/>
              <a:t>Fermin</a:t>
            </a:r>
            <a:r>
              <a:rPr lang="en-US" dirty="0" smtClean="0"/>
              <a:t> sandstones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Samples sent to Core </a:t>
            </a:r>
            <a:r>
              <a:rPr lang="en-US" dirty="0"/>
              <a:t>L</a:t>
            </a:r>
            <a:r>
              <a:rPr lang="en-US" dirty="0" smtClean="0"/>
              <a:t>ab for conventional  core analysis</a:t>
            </a:r>
          </a:p>
          <a:p>
            <a:pPr lvl="1"/>
            <a:r>
              <a:rPr lang="en-US" dirty="0" smtClean="0"/>
              <a:t>Permeability, porosity, fluid saturation, grain density, humidity and V-clay.</a:t>
            </a:r>
          </a:p>
          <a:p>
            <a:r>
              <a:rPr lang="en-US" dirty="0" smtClean="0"/>
              <a:t>Made thin sections and study them </a:t>
            </a:r>
            <a:r>
              <a:rPr lang="en-US" dirty="0" err="1" smtClean="0"/>
              <a:t>petrographically</a:t>
            </a:r>
            <a:endParaRPr lang="en-US" dirty="0" smtClean="0"/>
          </a:p>
          <a:p>
            <a:pPr lvl="1"/>
            <a:r>
              <a:rPr lang="en-US" dirty="0" smtClean="0"/>
              <a:t>Images, analysis, point counting</a:t>
            </a:r>
          </a:p>
          <a:p>
            <a:pPr lvl="1"/>
            <a:endParaRPr lang="en-US" dirty="0"/>
          </a:p>
          <a:p>
            <a:r>
              <a:rPr lang="en-US" dirty="0" smtClean="0"/>
              <a:t>XRD and SEM with EDS/XRF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0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8587" y="1079306"/>
            <a:ext cx="1300416" cy="400110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8587" y="173848"/>
            <a:ext cx="7828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110951"/>
                </a:solidFill>
              </a:rPr>
              <a:t>Nawaf</a:t>
            </a:r>
            <a:r>
              <a:rPr lang="en-US" sz="3200" b="1" dirty="0" smtClean="0">
                <a:solidFill>
                  <a:srgbClr val="110951"/>
                </a:solidFill>
              </a:rPr>
              <a:t> </a:t>
            </a:r>
            <a:r>
              <a:rPr lang="en-US" sz="3200" b="1" dirty="0" err="1" smtClean="0">
                <a:solidFill>
                  <a:srgbClr val="110951"/>
                </a:solidFill>
              </a:rPr>
              <a:t>AlShammary</a:t>
            </a:r>
            <a:r>
              <a:rPr lang="en-US" sz="3200" b="1" dirty="0" smtClean="0">
                <a:solidFill>
                  <a:srgbClr val="110951"/>
                </a:solidFill>
              </a:rPr>
              <a:t>: Presenter’s Background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76497" y="1065349"/>
            <a:ext cx="1632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Education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248587" y="3632260"/>
            <a:ext cx="2765688" cy="400110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497" y="3618303"/>
            <a:ext cx="2891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Professional Experience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76497" y="1625349"/>
            <a:ext cx="4813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MSc, Geological Sciences, </a:t>
            </a:r>
            <a:r>
              <a:rPr lang="en-US" sz="2000" dirty="0" smtClean="0"/>
              <a:t>CSU Long Beach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 Fall 2010-May 2013)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383" y="2741863"/>
            <a:ext cx="63596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BSc, Geophysics, minor Physics, </a:t>
            </a:r>
            <a:r>
              <a:rPr lang="en-US" sz="2000" dirty="0" smtClean="0"/>
              <a:t> University of New Orleans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(1996-2000)</a:t>
            </a:r>
          </a:p>
          <a:p>
            <a:r>
              <a:rPr lang="en-US" sz="2000" dirty="0"/>
              <a:t>	</a:t>
            </a:r>
            <a:endParaRPr lang="en-US" sz="20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48587" y="4262095"/>
            <a:ext cx="9144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Seismic Data Processing</a:t>
            </a:r>
            <a:r>
              <a:rPr lang="en-US" b="1" dirty="0" smtClean="0"/>
              <a:t>, Saudi Aramco			</a:t>
            </a:r>
            <a:r>
              <a:rPr lang="en-US" dirty="0" smtClean="0"/>
              <a:t>(2001-2003)</a:t>
            </a:r>
          </a:p>
          <a:p>
            <a:r>
              <a:rPr lang="en-US" dirty="0" smtClean="0"/>
              <a:t>Exploration school</a:t>
            </a:r>
            <a:r>
              <a:rPr lang="en-US" b="1" dirty="0" smtClean="0"/>
              <a:t>, Saudi Aramco and OGCI 		</a:t>
            </a:r>
            <a:r>
              <a:rPr lang="en-US" dirty="0" smtClean="0"/>
              <a:t>(2003)</a:t>
            </a:r>
          </a:p>
          <a:p>
            <a:r>
              <a:rPr lang="en-US" dirty="0" err="1" smtClean="0"/>
              <a:t>Wellsite</a:t>
            </a:r>
            <a:r>
              <a:rPr lang="en-US" dirty="0" smtClean="0"/>
              <a:t> Operational Geologist</a:t>
            </a:r>
            <a:r>
              <a:rPr lang="en-US" b="1" dirty="0" smtClean="0"/>
              <a:t>, Saudi Aramco		</a:t>
            </a:r>
            <a:r>
              <a:rPr lang="en-US" dirty="0" smtClean="0"/>
              <a:t>(2003-2008)</a:t>
            </a:r>
          </a:p>
          <a:p>
            <a:r>
              <a:rPr lang="en-US" dirty="0" err="1" smtClean="0"/>
              <a:t>Wellsite</a:t>
            </a:r>
            <a:r>
              <a:rPr lang="en-US" dirty="0" smtClean="0"/>
              <a:t> Development</a:t>
            </a:r>
            <a:r>
              <a:rPr lang="en-US" b="1" dirty="0" smtClean="0"/>
              <a:t>, Saudi Aramco			</a:t>
            </a:r>
            <a:r>
              <a:rPr lang="en-US" dirty="0" smtClean="0"/>
              <a:t>(2008-2010)</a:t>
            </a:r>
          </a:p>
          <a:p>
            <a:endParaRPr lang="en-US" b="1" dirty="0" smtClean="0"/>
          </a:p>
          <a:p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950" y="1204520"/>
            <a:ext cx="1322286" cy="1253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49" y="2628106"/>
            <a:ext cx="1376557" cy="1334294"/>
          </a:xfrm>
          <a:prstGeom prst="rect">
            <a:avLst/>
          </a:prstGeom>
        </p:spPr>
      </p:pic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9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0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505200" cy="1143000"/>
          </a:xfrm>
        </p:spPr>
        <p:txBody>
          <a:bodyPr/>
          <a:lstStyle/>
          <a:p>
            <a:r>
              <a:rPr lang="en-US" sz="4400" dirty="0" smtClean="0"/>
              <a:t>Altamira Shale samples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80" y="0"/>
            <a:ext cx="4079240" cy="30594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03860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0" y="3429000"/>
            <a:ext cx="4038600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3059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AS-01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01962" y="649882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AS-02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8978" y="649882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AS-03</a:t>
            </a:r>
            <a:endParaRPr lang="en-US" dirty="0"/>
          </a:p>
        </p:txBody>
      </p:sp>
      <p:pic>
        <p:nvPicPr>
          <p:cNvPr id="11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40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3962400" cy="1143000"/>
          </a:xfrm>
        </p:spPr>
        <p:txBody>
          <a:bodyPr/>
          <a:lstStyle/>
          <a:p>
            <a:r>
              <a:rPr lang="en-US" sz="4400" dirty="0" smtClean="0"/>
              <a:t>Point Fermin samples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6200"/>
            <a:ext cx="4041648" cy="30312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4041648" cy="3031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4041648" cy="3031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7024" y="306982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PF-104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7924" y="646531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PF-105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648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PF-106</a:t>
            </a:r>
            <a:endParaRPr lang="en-US" dirty="0"/>
          </a:p>
        </p:txBody>
      </p:sp>
      <p:pic>
        <p:nvPicPr>
          <p:cNvPr id="10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732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096000" cy="762000"/>
          </a:xfrm>
        </p:spPr>
        <p:txBody>
          <a:bodyPr/>
          <a:lstStyle/>
          <a:p>
            <a:r>
              <a:rPr lang="en-US" sz="4000" dirty="0" smtClean="0"/>
              <a:t>Oil saturation on outcrop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4" b="27166"/>
          <a:stretch/>
        </p:blipFill>
        <p:spPr>
          <a:xfrm>
            <a:off x="210820" y="1283732"/>
            <a:ext cx="6918960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4" b="29284"/>
          <a:stretch/>
        </p:blipFill>
        <p:spPr>
          <a:xfrm>
            <a:off x="190500" y="4038600"/>
            <a:ext cx="6934200" cy="2233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4700" y="21437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AS-01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5020" y="507412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PF-105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0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1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provenance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82" y="2219178"/>
            <a:ext cx="4114800" cy="30386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2209800"/>
            <a:ext cx="4127501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2365" y="534566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AS-01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534566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9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89016" y="5772834"/>
            <a:ext cx="293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Point Fermin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891" y="5772834"/>
            <a:ext cx="330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Altamira Shale</a:t>
            </a:r>
          </a:p>
        </p:txBody>
      </p:sp>
    </p:spTree>
    <p:extLst>
      <p:ext uri="{BB962C8B-B14F-4D97-AF65-F5344CB8AC3E}">
        <p14:creationId xmlns:p14="http://schemas.microsoft.com/office/powerpoint/2010/main" val="19089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Porosity %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317858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8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Petrographic</a:t>
            </a:r>
            <a:r>
              <a:rPr lang="en-US" dirty="0" smtClean="0"/>
              <a:t> </a:t>
            </a:r>
            <a:r>
              <a:rPr lang="en-US" dirty="0" smtClean="0"/>
              <a:t>porosity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035017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00800" y="1981200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smtClean="0">
                <a:solidFill>
                  <a:srgbClr val="FF0000"/>
                </a:solidFill>
              </a:rPr>
              <a:t>Handling induced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fractures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3429001"/>
            <a:ext cx="9094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Altamira Shale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2743199" cy="20257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1600200"/>
            <a:ext cx="2786062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1114"/>
            <a:ext cx="2775178" cy="2049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7" y="4111115"/>
            <a:ext cx="2775176" cy="2049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7065" y="2438400"/>
            <a:ext cx="2317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Perm: 0.024 md</a:t>
            </a:r>
          </a:p>
          <a:p>
            <a:endParaRPr lang="en-US" sz="2000" b="1" dirty="0"/>
          </a:p>
          <a:p>
            <a:r>
              <a:rPr lang="en-US" sz="2000" b="1" dirty="0" smtClean="0"/>
              <a:t>Porosity: 19.3 %</a:t>
            </a:r>
          </a:p>
          <a:p>
            <a:endParaRPr lang="en-US" sz="2000" b="1" dirty="0"/>
          </a:p>
          <a:p>
            <a:r>
              <a:rPr lang="en-US" sz="2000" b="1" dirty="0" smtClean="0"/>
              <a:t>Oil Saturation: 5.7%</a:t>
            </a:r>
          </a:p>
          <a:p>
            <a:endParaRPr lang="en-US" sz="2000" b="1" dirty="0"/>
          </a:p>
          <a:p>
            <a:r>
              <a:rPr lang="en-US" sz="2000" b="1" dirty="0" smtClean="0"/>
              <a:t>Total fluid saturation: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54.4%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73306" y="6303220"/>
            <a:ext cx="112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AS-01</a:t>
            </a:r>
            <a:endParaRPr lang="en-US" sz="2400" b="1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1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317" y="609600"/>
            <a:ext cx="2133600" cy="1143000"/>
          </a:xfrm>
        </p:spPr>
        <p:txBody>
          <a:bodyPr/>
          <a:lstStyle/>
          <a:p>
            <a:r>
              <a:rPr lang="en-US" dirty="0" smtClean="0"/>
              <a:t>AS-02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93" y="76200"/>
            <a:ext cx="4545806" cy="33569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1400"/>
            <a:ext cx="3962400" cy="2926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1400"/>
            <a:ext cx="3951514" cy="29180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2119" y="216408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Perm.: 0.006 md</a:t>
            </a:r>
          </a:p>
          <a:p>
            <a:r>
              <a:rPr lang="en-US" dirty="0" smtClean="0"/>
              <a:t>Porosity: 4.6%</a:t>
            </a:r>
          </a:p>
          <a:p>
            <a:r>
              <a:rPr lang="en-US" dirty="0" smtClean="0"/>
              <a:t>Oil </a:t>
            </a:r>
            <a:r>
              <a:rPr lang="en-US" dirty="0" err="1" smtClean="0"/>
              <a:t>Satur</a:t>
            </a:r>
            <a:r>
              <a:rPr lang="en-US" dirty="0" smtClean="0"/>
              <a:t>.: 24.3%</a:t>
            </a:r>
          </a:p>
          <a:p>
            <a:r>
              <a:rPr lang="en-US" dirty="0" smtClean="0"/>
              <a:t>Tot. Fluid </a:t>
            </a:r>
            <a:r>
              <a:rPr lang="en-US" dirty="0" err="1" smtClean="0"/>
              <a:t>Satur</a:t>
            </a:r>
            <a:r>
              <a:rPr lang="en-US" dirty="0" smtClean="0"/>
              <a:t>.: 81.5%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9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6200" y="304800"/>
            <a:ext cx="2052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Altamira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Shale</a:t>
            </a:r>
          </a:p>
        </p:txBody>
      </p:sp>
    </p:spTree>
    <p:extLst>
      <p:ext uri="{BB962C8B-B14F-4D97-AF65-F5344CB8AC3E}">
        <p14:creationId xmlns:p14="http://schemas.microsoft.com/office/powerpoint/2010/main" val="27030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729227"/>
            <a:ext cx="3995606" cy="345156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40027" r="46618"/>
          <a:stretch/>
        </p:blipFill>
        <p:spPr>
          <a:xfrm>
            <a:off x="381000" y="4419600"/>
            <a:ext cx="3185239" cy="2352894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1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0" y="685800"/>
            <a:ext cx="3969488" cy="342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8" r="48571"/>
          <a:stretch/>
        </p:blipFill>
        <p:spPr>
          <a:xfrm>
            <a:off x="4953000" y="4334095"/>
            <a:ext cx="3125165" cy="24383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2216" y="-76200"/>
            <a:ext cx="330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Altamira Shale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0" y="1524000"/>
            <a:ext cx="74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epoxy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5444" y="1154668"/>
            <a:ext cx="74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epoxy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86416" y="1923812"/>
            <a:ext cx="182880" cy="5907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46860" y="1597938"/>
            <a:ext cx="182880" cy="5907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-4440000">
            <a:off x="6032973" y="3252821"/>
            <a:ext cx="274320" cy="64008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68190" y="3203200"/>
            <a:ext cx="170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Dolomite crystal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57200"/>
            <a:ext cx="1447800" cy="1143000"/>
          </a:xfrm>
        </p:spPr>
        <p:txBody>
          <a:bodyPr/>
          <a:lstStyle/>
          <a:p>
            <a:r>
              <a:rPr lang="en-US" sz="5400" b="1" dirty="0" smtClean="0"/>
              <a:t>Oil 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9186"/>
            <a:ext cx="3962400" cy="29260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2096701"/>
            <a:ext cx="3890961" cy="2873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1760" y="498526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498526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5354599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Perm.: 67.6 md</a:t>
            </a:r>
          </a:p>
          <a:p>
            <a:r>
              <a:rPr lang="en-US" sz="2000" b="1" dirty="0" smtClean="0"/>
              <a:t>Porosity: 24.3%</a:t>
            </a:r>
          </a:p>
          <a:p>
            <a:r>
              <a:rPr lang="en-US" sz="2000" b="1" dirty="0" smtClean="0"/>
              <a:t>Oil </a:t>
            </a:r>
            <a:r>
              <a:rPr lang="en-US" sz="2000" b="1" dirty="0" err="1" smtClean="0"/>
              <a:t>Satur</a:t>
            </a:r>
            <a:r>
              <a:rPr lang="en-US" sz="2000" b="1" dirty="0" smtClean="0"/>
              <a:t>.: 4.2%</a:t>
            </a:r>
          </a:p>
          <a:p>
            <a:r>
              <a:rPr lang="en-US" sz="2000" b="1" dirty="0" smtClean="0"/>
              <a:t>Tot. Fluid Satur.:43.9%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83684" y="5354598"/>
            <a:ext cx="29935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Perm.: 202.2 md</a:t>
            </a:r>
            <a:endParaRPr lang="en-US" sz="2000" b="1" dirty="0"/>
          </a:p>
          <a:p>
            <a:r>
              <a:rPr lang="en-US" sz="2000" b="1" dirty="0"/>
              <a:t>Porosity: </a:t>
            </a:r>
            <a:r>
              <a:rPr lang="en-US" sz="2000" b="1" dirty="0" smtClean="0"/>
              <a:t>40.9%</a:t>
            </a:r>
            <a:endParaRPr lang="en-US" sz="2000" b="1" dirty="0"/>
          </a:p>
          <a:p>
            <a:r>
              <a:rPr lang="en-US" sz="2000" b="1" dirty="0"/>
              <a:t>Oil </a:t>
            </a:r>
            <a:r>
              <a:rPr lang="en-US" sz="2000" b="1" dirty="0" err="1" smtClean="0"/>
              <a:t>Satur</a:t>
            </a:r>
            <a:r>
              <a:rPr lang="en-US" sz="2000" b="1" dirty="0" smtClean="0"/>
              <a:t>.: 20.3%</a:t>
            </a:r>
            <a:endParaRPr lang="en-US" sz="2000" b="1" dirty="0"/>
          </a:p>
          <a:p>
            <a:r>
              <a:rPr lang="en-US" sz="2000" b="1" dirty="0"/>
              <a:t>Tot. Fluid Satur</a:t>
            </a:r>
            <a:r>
              <a:rPr lang="en-US" sz="2000" b="1" dirty="0" smtClean="0"/>
              <a:t>.:35.1%</a:t>
            </a:r>
            <a:endParaRPr lang="en-US" sz="2000" b="1" dirty="0"/>
          </a:p>
          <a:p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3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2216" y="-76200"/>
            <a:ext cx="293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Point Fermin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1920" y="388112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Oil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362200" y="407086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00800" y="2209800"/>
            <a:ext cx="74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epoxy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-4260000">
            <a:off x="2120996" y="3795736"/>
            <a:ext cx="182880" cy="5907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752472" y="2514600"/>
            <a:ext cx="182880" cy="59078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75513" y="316403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Oil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523440" y="3474998"/>
            <a:ext cx="0" cy="40612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3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"/>
          <a:stretch/>
        </p:blipFill>
        <p:spPr>
          <a:xfrm>
            <a:off x="2093595" y="1600200"/>
            <a:ext cx="4347210" cy="465836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89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16" y="1371600"/>
            <a:ext cx="4343400" cy="1143000"/>
          </a:xfrm>
        </p:spPr>
        <p:txBody>
          <a:bodyPr/>
          <a:lstStyle/>
          <a:p>
            <a:r>
              <a:rPr lang="en-US" sz="3600" dirty="0" smtClean="0"/>
              <a:t>Dolomite cementation crystals with </a:t>
            </a:r>
            <a:r>
              <a:rPr lang="en-US" sz="3600" dirty="0"/>
              <a:t>o</a:t>
            </a:r>
            <a:r>
              <a:rPr lang="en-US" sz="3600" dirty="0" smtClean="0"/>
              <a:t>il </a:t>
            </a:r>
            <a:r>
              <a:rPr lang="en-US" sz="3600" dirty="0"/>
              <a:t>n</a:t>
            </a:r>
            <a:r>
              <a:rPr lang="en-US" sz="3600" dirty="0" smtClean="0"/>
              <a:t>uclei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400"/>
            <a:ext cx="3970338" cy="29319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" y="3429000"/>
            <a:ext cx="3970338" cy="293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3970338" cy="2931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0190" y="3091934"/>
            <a:ext cx="79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642296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6422963"/>
            <a:ext cx="79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Pf-104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1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2216" y="-76200"/>
            <a:ext cx="293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Point Fermin</a:t>
            </a:r>
          </a:p>
        </p:txBody>
      </p:sp>
    </p:spTree>
    <p:extLst>
      <p:ext uri="{BB962C8B-B14F-4D97-AF65-F5344CB8AC3E}">
        <p14:creationId xmlns:p14="http://schemas.microsoft.com/office/powerpoint/2010/main" val="34127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7620000" cy="1143000"/>
          </a:xfrm>
        </p:spPr>
        <p:txBody>
          <a:bodyPr/>
          <a:lstStyle/>
          <a:p>
            <a:r>
              <a:rPr lang="en-US" sz="3600" dirty="0" smtClean="0"/>
              <a:t>Local </a:t>
            </a:r>
            <a:r>
              <a:rPr lang="en-US" sz="3600" dirty="0" err="1" smtClean="0"/>
              <a:t>intracrystaline</a:t>
            </a:r>
            <a:r>
              <a:rPr lang="en-US" sz="3600" dirty="0" smtClean="0"/>
              <a:t> porosity in cement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3886200" cy="28698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38400"/>
            <a:ext cx="3962400" cy="2926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9261" y="571500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71500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-12216" y="-76200"/>
            <a:ext cx="293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j-lt"/>
              </a:rPr>
              <a:t>Point Fermin</a:t>
            </a:r>
          </a:p>
        </p:txBody>
      </p:sp>
    </p:spTree>
    <p:extLst>
      <p:ext uri="{BB962C8B-B14F-4D97-AF65-F5344CB8AC3E}">
        <p14:creationId xmlns:p14="http://schemas.microsoft.com/office/powerpoint/2010/main" val="39779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276600" cy="1981200"/>
          </a:xfrm>
        </p:spPr>
        <p:txBody>
          <a:bodyPr/>
          <a:lstStyle/>
          <a:p>
            <a:r>
              <a:rPr lang="en-US" sz="4400" dirty="0" err="1" smtClean="0"/>
              <a:t>Intragranular</a:t>
            </a:r>
            <a:r>
              <a:rPr lang="en-US" sz="4400" dirty="0" smtClean="0"/>
              <a:t> porosity in </a:t>
            </a:r>
            <a:br>
              <a:rPr lang="en-US" sz="4400" dirty="0" smtClean="0"/>
            </a:br>
            <a:r>
              <a:rPr lang="en-US" sz="4400" dirty="0" smtClean="0"/>
              <a:t>lithic grains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3769044" cy="325584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191000" cy="3094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68" y="3396343"/>
            <a:ext cx="4144170" cy="30603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5311" y="1556266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AS-01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88683" y="648866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AS-01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04611" y="648866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PF-106</a:t>
            </a:r>
            <a:endParaRPr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3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080"/>
            <a:ext cx="3742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Altamira Shale &amp; Point Fermin</a:t>
            </a:r>
          </a:p>
        </p:txBody>
      </p:sp>
    </p:spTree>
    <p:extLst>
      <p:ext uri="{BB962C8B-B14F-4D97-AF65-F5344CB8AC3E}">
        <p14:creationId xmlns:p14="http://schemas.microsoft.com/office/powerpoint/2010/main" val="33745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% Oil  /  Volume Rock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044275"/>
              </p:ext>
            </p:extLst>
          </p:nvPr>
        </p:nvGraphicFramePr>
        <p:xfrm>
          <a:off x="0" y="1600200"/>
          <a:ext cx="27432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880240"/>
              </p:ext>
            </p:extLst>
          </p:nvPr>
        </p:nvGraphicFramePr>
        <p:xfrm>
          <a:off x="2743200" y="1600200"/>
          <a:ext cx="27432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804459931"/>
              </p:ext>
            </p:extLst>
          </p:nvPr>
        </p:nvGraphicFramePr>
        <p:xfrm>
          <a:off x="5486400" y="1600200"/>
          <a:ext cx="26670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901090934"/>
              </p:ext>
            </p:extLst>
          </p:nvPr>
        </p:nvGraphicFramePr>
        <p:xfrm>
          <a:off x="0" y="4343400"/>
          <a:ext cx="2743200" cy="180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530170420"/>
              </p:ext>
            </p:extLst>
          </p:nvPr>
        </p:nvGraphicFramePr>
        <p:xfrm>
          <a:off x="2819400" y="4343400"/>
          <a:ext cx="2667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44349448"/>
              </p:ext>
            </p:extLst>
          </p:nvPr>
        </p:nvGraphicFramePr>
        <p:xfrm>
          <a:off x="5486400" y="4343400"/>
          <a:ext cx="27432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2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units have same metamorphic provenance</a:t>
            </a:r>
          </a:p>
          <a:p>
            <a:endParaRPr lang="en-US" dirty="0"/>
          </a:p>
          <a:p>
            <a:r>
              <a:rPr lang="en-US" dirty="0" smtClean="0"/>
              <a:t>Significant </a:t>
            </a:r>
            <a:r>
              <a:rPr lang="en-US" dirty="0" err="1" smtClean="0"/>
              <a:t>intragranular</a:t>
            </a:r>
            <a:r>
              <a:rPr lang="en-US" dirty="0" smtClean="0"/>
              <a:t> porosity in some sandstones</a:t>
            </a:r>
          </a:p>
          <a:p>
            <a:endParaRPr lang="en-US" dirty="0"/>
          </a:p>
          <a:p>
            <a:r>
              <a:rPr lang="en-US" dirty="0" smtClean="0"/>
              <a:t>Evidence of early </a:t>
            </a:r>
            <a:r>
              <a:rPr lang="en-US" dirty="0" smtClean="0"/>
              <a:t>cementation of Altamira Shale sandstones</a:t>
            </a:r>
          </a:p>
          <a:p>
            <a:endParaRPr lang="en-US" dirty="0"/>
          </a:p>
          <a:p>
            <a:r>
              <a:rPr lang="en-US" dirty="0" smtClean="0"/>
              <a:t>Depositional and diagenetic environment controlling time of cementation was critical to differences in oil saturation, rather than grain composition or texture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0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mportance </a:t>
            </a:r>
            <a:r>
              <a:rPr lang="en-US" dirty="0"/>
              <a:t>of the provenance for the sandstone oil </a:t>
            </a:r>
            <a:r>
              <a:rPr lang="en-US" dirty="0" smtClean="0"/>
              <a:t>reservoirs</a:t>
            </a:r>
          </a:p>
          <a:p>
            <a:endParaRPr lang="en-US" dirty="0" smtClean="0"/>
          </a:p>
          <a:p>
            <a:r>
              <a:rPr lang="en-US" dirty="0" smtClean="0"/>
              <a:t>Understanding stratigraphic traps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diagenesis</a:t>
            </a:r>
            <a:r>
              <a:rPr lang="en-US" dirty="0" smtClean="0"/>
              <a:t> and its effect on oil saturation</a:t>
            </a:r>
          </a:p>
          <a:p>
            <a:endParaRPr lang="en-US" dirty="0" smtClean="0"/>
          </a:p>
          <a:p>
            <a:r>
              <a:rPr lang="en-US" dirty="0" smtClean="0"/>
              <a:t>Difference in porosity types and its connection to oil saturation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0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38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Thank you </a:t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and appreciate your comments</a:t>
            </a:r>
            <a:endParaRPr lang="en-US" sz="4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4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91" y="4800600"/>
            <a:ext cx="13788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76200"/>
            <a:ext cx="7620000" cy="563562"/>
          </a:xfrm>
        </p:spPr>
        <p:txBody>
          <a:bodyPr/>
          <a:lstStyle/>
          <a:p>
            <a:r>
              <a:rPr lang="en-US" sz="3200" u="sng" dirty="0" smtClean="0"/>
              <a:t>References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0360" y="522883"/>
            <a:ext cx="781812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Behl</a:t>
            </a:r>
            <a:r>
              <a:rPr lang="en-US" sz="1400" dirty="0"/>
              <a:t>, R.J., and Morita, S., 2007, The Monterey Formation of the Palos Verdes Hills, California: stratigraphy and diagenetic implications for burial and uplift history: in Brown, A.R., </a:t>
            </a:r>
            <a:r>
              <a:rPr lang="en-US" sz="1400" dirty="0" err="1"/>
              <a:t>Shlemon</a:t>
            </a:r>
            <a:r>
              <a:rPr lang="en-US" sz="1400" dirty="0"/>
              <a:t>, R.J., and Cooper, J.D., eds., Geology and Paleontology of the Palos Verdes Hills, California: A 60th Anniversary Revisit to Commemorate 1946 Publication of U. S. Geological Survey Professional Paper 207: Pacific Section SEPM book 103, p. 51-72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/>
              <a:t>Californiacoastline.org, &lt;http://www.californiacoastline.org&gt;</a:t>
            </a:r>
          </a:p>
          <a:p>
            <a:endParaRPr lang="en-US" sz="1400" dirty="0" smtClean="0"/>
          </a:p>
          <a:p>
            <a:r>
              <a:rPr lang="en-US" sz="1400" dirty="0"/>
              <a:t>Cherven, V.B., Russell, P.W., 1987. </a:t>
            </a:r>
            <a:r>
              <a:rPr lang="en-US" sz="1400" dirty="0" err="1"/>
              <a:t>Glaucophane</a:t>
            </a:r>
            <a:r>
              <a:rPr lang="en-US" sz="1400" dirty="0"/>
              <a:t>-rich lithic sandstone at Point Fermin, California. In: Fischer, P.J. (Ed.), Geology of the Palos Verdes Peninsula and San Pedro Bay. Pacific Section, Society of Economic Paleontologists and Mineralogists, Los Angeles, CA, pp. 53–56.</a:t>
            </a:r>
          </a:p>
          <a:p>
            <a:endParaRPr lang="en-US" sz="1400" dirty="0" smtClean="0"/>
          </a:p>
          <a:p>
            <a:r>
              <a:rPr lang="en-US" sz="1400" dirty="0"/>
              <a:t>Ingersoll, R. V., Bullard, T. F, Ford, R. L., Grimm, J. P., Pickle, J. D., and </a:t>
            </a:r>
            <a:r>
              <a:rPr lang="en-US" sz="1400" dirty="0" err="1"/>
              <a:t>Sares</a:t>
            </a:r>
            <a:r>
              <a:rPr lang="en-US" sz="1400" dirty="0"/>
              <a:t>, S. W, 1984. The effect of grain size on detrital modes: a test of the Gazzi-Dickinson point-counting method: Journal of Sedimentary Petrology, v. 54, p. 103-116.</a:t>
            </a:r>
          </a:p>
          <a:p>
            <a:endParaRPr lang="en-US" sz="1400" dirty="0" smtClean="0"/>
          </a:p>
          <a:p>
            <a:r>
              <a:rPr lang="en-US" sz="1400" dirty="0"/>
              <a:t>Russell, P.W., 1987. Point Fermin submarine fan: A small late middle Miocene age fan within the Monterey Formation. In: Fischer, P.J.(Ed.), Geology of the Palos Verdes Peninsula and San Pedro Bay. Pacific Section, Society of Economic Paleontologists and Mineralogists, Los Angeles, CA, p. 31–46.</a:t>
            </a:r>
          </a:p>
          <a:p>
            <a:endParaRPr lang="en-US" sz="1400" dirty="0" smtClean="0"/>
          </a:p>
          <a:p>
            <a:r>
              <a:rPr lang="en-US" sz="1400" dirty="0"/>
              <a:t>Sloan, J. R.., 1987. Age and </a:t>
            </a:r>
            <a:r>
              <a:rPr lang="en-US" sz="1400" dirty="0" err="1"/>
              <a:t>Paleooceanography</a:t>
            </a:r>
            <a:r>
              <a:rPr lang="en-US" sz="1400" dirty="0"/>
              <a:t> of the Point Fermin fan complex. In: Fischer, P.J.(Ed.), Geology of the Palos Verdes Peninsula and San Pedro Bay. Pacific Section, Society of Economic Paleontologists and Mineralogists, Los Angeles, CA, p. 47–52.</a:t>
            </a:r>
          </a:p>
          <a:p>
            <a:endParaRPr lang="en-US" sz="1400" dirty="0" smtClean="0"/>
          </a:p>
          <a:p>
            <a:r>
              <a:rPr lang="en-US" sz="1400" dirty="0"/>
              <a:t>Spotts, J. H., 1964, Grain orientation and imbrication in Mioce:1e turbidity current</a:t>
            </a:r>
          </a:p>
          <a:p>
            <a:r>
              <a:rPr lang="en-US" sz="1400" dirty="0"/>
              <a:t>sandstones: California: Journal of Sedimentary Petrology, v. 34, p. 229-253</a:t>
            </a:r>
          </a:p>
          <a:p>
            <a:r>
              <a:rPr lang="en-US" sz="1400" dirty="0"/>
              <a:t>Spotts, J. H, and Silverman, S. R, 1966, Organic dolomite from Point Fermin California: The American Mineralogist, v. 51, p. 1144-1155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6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Angeles Basin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6362700"/>
            <a:ext cx="118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</a:t>
            </a:r>
            <a:r>
              <a:rPr lang="en-US" dirty="0" smtClean="0"/>
              <a:t>area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1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awaf\Documents\Thesis\MARS Project\LA basi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626352" cy="479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133600" y="6096000"/>
            <a:ext cx="876300" cy="266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Stratigraphy &amp; </a:t>
            </a:r>
            <a:r>
              <a:rPr lang="en-US" dirty="0" err="1" smtClean="0"/>
              <a:t>Lithofacies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Monterey Formation in Palos Verdes</a:t>
            </a:r>
          </a:p>
          <a:p>
            <a:pPr lvl="1"/>
            <a:r>
              <a:rPr lang="en-US" dirty="0" smtClean="0"/>
              <a:t>Malaga Mudstone</a:t>
            </a:r>
          </a:p>
          <a:p>
            <a:pPr lvl="1"/>
            <a:r>
              <a:rPr lang="en-US" dirty="0" err="1"/>
              <a:t>Valmonte</a:t>
            </a:r>
            <a:r>
              <a:rPr lang="en-US" dirty="0"/>
              <a:t> </a:t>
            </a:r>
            <a:r>
              <a:rPr lang="en-US" dirty="0" smtClean="0"/>
              <a:t>Diatomite</a:t>
            </a:r>
          </a:p>
          <a:p>
            <a:pPr lvl="1"/>
            <a:r>
              <a:rPr lang="en-US" dirty="0"/>
              <a:t>Altamira Shale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Altamira Shale</a:t>
            </a:r>
          </a:p>
          <a:p>
            <a:pPr lvl="1"/>
            <a:r>
              <a:rPr lang="en-US" dirty="0" err="1" smtClean="0"/>
              <a:t>Phosphatic</a:t>
            </a:r>
            <a:r>
              <a:rPr lang="en-US" dirty="0" smtClean="0"/>
              <a:t> </a:t>
            </a:r>
            <a:r>
              <a:rPr lang="en-US" dirty="0" err="1" smtClean="0"/>
              <a:t>lithofacies</a:t>
            </a:r>
            <a:endParaRPr lang="en-US" dirty="0" smtClean="0"/>
          </a:p>
          <a:p>
            <a:pPr lvl="1"/>
            <a:r>
              <a:rPr lang="en-US" dirty="0"/>
              <a:t>Cherty </a:t>
            </a:r>
            <a:r>
              <a:rPr lang="en-US" dirty="0" err="1" smtClean="0"/>
              <a:t>lithofacies</a:t>
            </a:r>
            <a:endParaRPr lang="en-US" dirty="0" smtClean="0"/>
          </a:p>
          <a:p>
            <a:pPr lvl="1"/>
            <a:r>
              <a:rPr lang="en-US" dirty="0" err="1"/>
              <a:t>Tuffaceous</a:t>
            </a:r>
            <a:r>
              <a:rPr lang="en-US" dirty="0"/>
              <a:t> </a:t>
            </a:r>
            <a:r>
              <a:rPr lang="en-US" dirty="0" err="1"/>
              <a:t>lithofacies</a:t>
            </a:r>
            <a:endParaRPr lang="en-US" dirty="0"/>
          </a:p>
          <a:p>
            <a:pPr marL="41148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</a:t>
            </a:r>
            <a:r>
              <a:rPr lang="en-US" dirty="0" smtClean="0"/>
              <a:t>Fermin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/>
              <a:t>The Altamira Shale (</a:t>
            </a:r>
            <a:r>
              <a:rPr lang="en-US" sz="2800" dirty="0" err="1" smtClean="0"/>
              <a:t>tuffaceous</a:t>
            </a:r>
            <a:r>
              <a:rPr lang="en-US" sz="2800" dirty="0" smtClean="0"/>
              <a:t> </a:t>
            </a:r>
            <a:r>
              <a:rPr lang="en-US" sz="2800" dirty="0" err="1" smtClean="0"/>
              <a:t>lithofacies</a:t>
            </a:r>
            <a:r>
              <a:rPr lang="en-US" sz="2800" dirty="0" smtClean="0"/>
              <a:t>)</a:t>
            </a:r>
          </a:p>
          <a:p>
            <a:pPr lvl="2"/>
            <a:r>
              <a:rPr lang="en-US" sz="2400" dirty="0" smtClean="0"/>
              <a:t>Hemipelagic sediments</a:t>
            </a:r>
          </a:p>
          <a:p>
            <a:pPr lvl="1"/>
            <a:endParaRPr lang="en-US" dirty="0" smtClean="0"/>
          </a:p>
          <a:p>
            <a:pPr lvl="1"/>
            <a:r>
              <a:rPr lang="en-US" sz="2800" dirty="0" smtClean="0"/>
              <a:t>Point Fermin Sandstone</a:t>
            </a:r>
          </a:p>
          <a:p>
            <a:pPr lvl="2"/>
            <a:r>
              <a:rPr lang="en-US" sz="2400" dirty="0" smtClean="0"/>
              <a:t>Submarine channel sediments</a:t>
            </a:r>
            <a:endParaRPr lang="en-US" sz="240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5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Contact between the two units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400800" y="6534150"/>
            <a:ext cx="1981200" cy="323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 smtClean="0">
                <a:effectLst/>
                <a:latin typeface="Calibri"/>
                <a:ea typeface="Calibri"/>
                <a:cs typeface="Arial"/>
              </a:rPr>
              <a:t>(</a:t>
            </a:r>
            <a:r>
              <a:rPr lang="en-US" sz="1400" dirty="0">
                <a:effectLst/>
                <a:latin typeface="Calibri"/>
                <a:ea typeface="Calibri"/>
                <a:cs typeface="Arial"/>
              </a:rPr>
              <a:t>californiacoastline.org)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276600" y="2290354"/>
            <a:ext cx="4572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333385">
            <a:off x="3733800" y="2279859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10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4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Channel Margin Contact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400800" cy="4800600"/>
          </a:xfrm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7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/>
          <a:lstStyle/>
          <a:p>
            <a:r>
              <a:rPr lang="en-US" sz="4400" dirty="0" smtClean="0"/>
              <a:t>Sandstone beds in Altamira Shale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68" y="1600200"/>
            <a:ext cx="6425064" cy="4800600"/>
          </a:xfrm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069366" y="2541236"/>
            <a:ext cx="5410202" cy="480131"/>
          </a:xfrm>
        </p:spPr>
        <p:txBody>
          <a:bodyPr/>
          <a:lstStyle/>
          <a:p>
            <a:r>
              <a:rPr lang="en-US" sz="2000" dirty="0" smtClean="0"/>
              <a:t>Long Beach MARS Project</a:t>
            </a:r>
            <a:r>
              <a:rPr lang="en-US" dirty="0" smtClean="0"/>
              <a:t>: </a:t>
            </a:r>
            <a:r>
              <a:rPr lang="en-US" sz="1400" dirty="0" smtClean="0"/>
              <a:t>Monterey and Related  Sediments</a:t>
            </a:r>
            <a:endParaRPr lang="en-US" sz="1400" dirty="0"/>
          </a:p>
        </p:txBody>
      </p:sp>
      <p:pic>
        <p:nvPicPr>
          <p:cNvPr id="7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78" y="5715000"/>
            <a:ext cx="70632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1085573" y="4227074"/>
            <a:ext cx="6385722" cy="1065638"/>
          </a:xfrm>
          <a:custGeom>
            <a:avLst/>
            <a:gdLst>
              <a:gd name="connsiteX0" fmla="*/ 0 w 6385722"/>
              <a:gd name="connsiteY0" fmla="*/ 22704 h 1065638"/>
              <a:gd name="connsiteX1" fmla="*/ 198667 w 6385722"/>
              <a:gd name="connsiteY1" fmla="*/ 1420 h 1065638"/>
              <a:gd name="connsiteX2" fmla="*/ 482477 w 6385722"/>
              <a:gd name="connsiteY2" fmla="*/ 58178 h 1065638"/>
              <a:gd name="connsiteX3" fmla="*/ 773382 w 6385722"/>
              <a:gd name="connsiteY3" fmla="*/ 150411 h 1065638"/>
              <a:gd name="connsiteX4" fmla="*/ 986239 w 6385722"/>
              <a:gd name="connsiteY4" fmla="*/ 200074 h 1065638"/>
              <a:gd name="connsiteX5" fmla="*/ 1163620 w 6385722"/>
              <a:gd name="connsiteY5" fmla="*/ 214264 h 1065638"/>
              <a:gd name="connsiteX6" fmla="*/ 1369383 w 6385722"/>
              <a:gd name="connsiteY6" fmla="*/ 263927 h 1065638"/>
              <a:gd name="connsiteX7" fmla="*/ 1568050 w 6385722"/>
              <a:gd name="connsiteY7" fmla="*/ 271022 h 1065638"/>
              <a:gd name="connsiteX8" fmla="*/ 1823478 w 6385722"/>
              <a:gd name="connsiteY8" fmla="*/ 334875 h 1065638"/>
              <a:gd name="connsiteX9" fmla="*/ 2093098 w 6385722"/>
              <a:gd name="connsiteY9" fmla="*/ 363254 h 1065638"/>
              <a:gd name="connsiteX10" fmla="*/ 2391098 w 6385722"/>
              <a:gd name="connsiteY10" fmla="*/ 420013 h 1065638"/>
              <a:gd name="connsiteX11" fmla="*/ 2653622 w 6385722"/>
              <a:gd name="connsiteY11" fmla="*/ 462581 h 1065638"/>
              <a:gd name="connsiteX12" fmla="*/ 2916146 w 6385722"/>
              <a:gd name="connsiteY12" fmla="*/ 505150 h 1065638"/>
              <a:gd name="connsiteX13" fmla="*/ 3249623 w 6385722"/>
              <a:gd name="connsiteY13" fmla="*/ 569003 h 1065638"/>
              <a:gd name="connsiteX14" fmla="*/ 3618576 w 6385722"/>
              <a:gd name="connsiteY14" fmla="*/ 625761 h 1065638"/>
              <a:gd name="connsiteX15" fmla="*/ 3930767 w 6385722"/>
              <a:gd name="connsiteY15" fmla="*/ 675425 h 1065638"/>
              <a:gd name="connsiteX16" fmla="*/ 4179101 w 6385722"/>
              <a:gd name="connsiteY16" fmla="*/ 725088 h 1065638"/>
              <a:gd name="connsiteX17" fmla="*/ 4406148 w 6385722"/>
              <a:gd name="connsiteY17" fmla="*/ 781847 h 1065638"/>
              <a:gd name="connsiteX18" fmla="*/ 4689958 w 6385722"/>
              <a:gd name="connsiteY18" fmla="*/ 810226 h 1065638"/>
              <a:gd name="connsiteX19" fmla="*/ 4938292 w 6385722"/>
              <a:gd name="connsiteY19" fmla="*/ 831510 h 1065638"/>
              <a:gd name="connsiteX20" fmla="*/ 5129864 w 6385722"/>
              <a:gd name="connsiteY20" fmla="*/ 859889 h 1065638"/>
              <a:gd name="connsiteX21" fmla="*/ 5456245 w 6385722"/>
              <a:gd name="connsiteY21" fmla="*/ 916648 h 1065638"/>
              <a:gd name="connsiteX22" fmla="*/ 5640721 w 6385722"/>
              <a:gd name="connsiteY22" fmla="*/ 923743 h 1065638"/>
              <a:gd name="connsiteX23" fmla="*/ 5789722 w 6385722"/>
              <a:gd name="connsiteY23" fmla="*/ 959216 h 1065638"/>
              <a:gd name="connsiteX24" fmla="*/ 5938722 w 6385722"/>
              <a:gd name="connsiteY24" fmla="*/ 1008880 h 1065638"/>
              <a:gd name="connsiteX25" fmla="*/ 6130294 w 6385722"/>
              <a:gd name="connsiteY25" fmla="*/ 1037259 h 1065638"/>
              <a:gd name="connsiteX26" fmla="*/ 6236722 w 6385722"/>
              <a:gd name="connsiteY26" fmla="*/ 1044354 h 1065638"/>
              <a:gd name="connsiteX27" fmla="*/ 6385722 w 6385722"/>
              <a:gd name="connsiteY27" fmla="*/ 1065638 h 1065638"/>
              <a:gd name="connsiteX0" fmla="*/ 0 w 6385722"/>
              <a:gd name="connsiteY0" fmla="*/ 22704 h 1065638"/>
              <a:gd name="connsiteX1" fmla="*/ 198667 w 6385722"/>
              <a:gd name="connsiteY1" fmla="*/ 1420 h 1065638"/>
              <a:gd name="connsiteX2" fmla="*/ 482477 w 6385722"/>
              <a:gd name="connsiteY2" fmla="*/ 58178 h 1065638"/>
              <a:gd name="connsiteX3" fmla="*/ 773382 w 6385722"/>
              <a:gd name="connsiteY3" fmla="*/ 150411 h 1065638"/>
              <a:gd name="connsiteX4" fmla="*/ 986239 w 6385722"/>
              <a:gd name="connsiteY4" fmla="*/ 200074 h 1065638"/>
              <a:gd name="connsiteX5" fmla="*/ 1163620 w 6385722"/>
              <a:gd name="connsiteY5" fmla="*/ 214264 h 1065638"/>
              <a:gd name="connsiteX6" fmla="*/ 1369383 w 6385722"/>
              <a:gd name="connsiteY6" fmla="*/ 263927 h 1065638"/>
              <a:gd name="connsiteX7" fmla="*/ 1568050 w 6385722"/>
              <a:gd name="connsiteY7" fmla="*/ 271022 h 1065638"/>
              <a:gd name="connsiteX8" fmla="*/ 1823478 w 6385722"/>
              <a:gd name="connsiteY8" fmla="*/ 334875 h 1065638"/>
              <a:gd name="connsiteX9" fmla="*/ 2093098 w 6385722"/>
              <a:gd name="connsiteY9" fmla="*/ 363254 h 1065638"/>
              <a:gd name="connsiteX10" fmla="*/ 2391098 w 6385722"/>
              <a:gd name="connsiteY10" fmla="*/ 420013 h 1065638"/>
              <a:gd name="connsiteX11" fmla="*/ 2653622 w 6385722"/>
              <a:gd name="connsiteY11" fmla="*/ 462581 h 1065638"/>
              <a:gd name="connsiteX12" fmla="*/ 2916146 w 6385722"/>
              <a:gd name="connsiteY12" fmla="*/ 505150 h 1065638"/>
              <a:gd name="connsiteX13" fmla="*/ 3249623 w 6385722"/>
              <a:gd name="connsiteY13" fmla="*/ 569003 h 1065638"/>
              <a:gd name="connsiteX14" fmla="*/ 3618576 w 6385722"/>
              <a:gd name="connsiteY14" fmla="*/ 625761 h 1065638"/>
              <a:gd name="connsiteX15" fmla="*/ 3930767 w 6385722"/>
              <a:gd name="connsiteY15" fmla="*/ 675425 h 1065638"/>
              <a:gd name="connsiteX16" fmla="*/ 4179101 w 6385722"/>
              <a:gd name="connsiteY16" fmla="*/ 725088 h 1065638"/>
              <a:gd name="connsiteX17" fmla="*/ 4406148 w 6385722"/>
              <a:gd name="connsiteY17" fmla="*/ 781847 h 1065638"/>
              <a:gd name="connsiteX18" fmla="*/ 4689958 w 6385722"/>
              <a:gd name="connsiteY18" fmla="*/ 810226 h 1065638"/>
              <a:gd name="connsiteX19" fmla="*/ 4938292 w 6385722"/>
              <a:gd name="connsiteY19" fmla="*/ 831510 h 1065638"/>
              <a:gd name="connsiteX20" fmla="*/ 5129864 w 6385722"/>
              <a:gd name="connsiteY20" fmla="*/ 859889 h 1065638"/>
              <a:gd name="connsiteX21" fmla="*/ 5456245 w 6385722"/>
              <a:gd name="connsiteY21" fmla="*/ 916648 h 1065638"/>
              <a:gd name="connsiteX22" fmla="*/ 5640721 w 6385722"/>
              <a:gd name="connsiteY22" fmla="*/ 923743 h 1065638"/>
              <a:gd name="connsiteX23" fmla="*/ 5789722 w 6385722"/>
              <a:gd name="connsiteY23" fmla="*/ 959216 h 1065638"/>
              <a:gd name="connsiteX24" fmla="*/ 5938722 w 6385722"/>
              <a:gd name="connsiteY24" fmla="*/ 1008880 h 1065638"/>
              <a:gd name="connsiteX25" fmla="*/ 6130294 w 6385722"/>
              <a:gd name="connsiteY25" fmla="*/ 1037259 h 1065638"/>
              <a:gd name="connsiteX26" fmla="*/ 6236722 w 6385722"/>
              <a:gd name="connsiteY26" fmla="*/ 1044354 h 1065638"/>
              <a:gd name="connsiteX27" fmla="*/ 6385722 w 6385722"/>
              <a:gd name="connsiteY27" fmla="*/ 1065638 h 106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85722" h="1065638">
                <a:moveTo>
                  <a:pt x="0" y="22704"/>
                </a:moveTo>
                <a:cubicBezTo>
                  <a:pt x="59127" y="9106"/>
                  <a:pt x="118254" y="-4492"/>
                  <a:pt x="198667" y="1420"/>
                </a:cubicBezTo>
                <a:cubicBezTo>
                  <a:pt x="279080" y="7332"/>
                  <a:pt x="386691" y="33346"/>
                  <a:pt x="482477" y="58178"/>
                </a:cubicBezTo>
                <a:cubicBezTo>
                  <a:pt x="578263" y="83010"/>
                  <a:pt x="689422" y="126762"/>
                  <a:pt x="773382" y="150411"/>
                </a:cubicBezTo>
                <a:cubicBezTo>
                  <a:pt x="857342" y="174060"/>
                  <a:pt x="921199" y="189432"/>
                  <a:pt x="986239" y="200074"/>
                </a:cubicBezTo>
                <a:cubicBezTo>
                  <a:pt x="1051279" y="210716"/>
                  <a:pt x="1099763" y="203622"/>
                  <a:pt x="1163620" y="214264"/>
                </a:cubicBezTo>
                <a:cubicBezTo>
                  <a:pt x="1227477" y="224906"/>
                  <a:pt x="1301978" y="254467"/>
                  <a:pt x="1369383" y="263927"/>
                </a:cubicBezTo>
                <a:cubicBezTo>
                  <a:pt x="1436788" y="273387"/>
                  <a:pt x="1492368" y="259197"/>
                  <a:pt x="1568050" y="271022"/>
                </a:cubicBezTo>
                <a:cubicBezTo>
                  <a:pt x="1643732" y="282847"/>
                  <a:pt x="1735970" y="319503"/>
                  <a:pt x="1823478" y="334875"/>
                </a:cubicBezTo>
                <a:cubicBezTo>
                  <a:pt x="1910986" y="350247"/>
                  <a:pt x="1998495" y="349064"/>
                  <a:pt x="2093098" y="363254"/>
                </a:cubicBezTo>
                <a:cubicBezTo>
                  <a:pt x="2187701" y="377444"/>
                  <a:pt x="2297677" y="403459"/>
                  <a:pt x="2391098" y="420013"/>
                </a:cubicBezTo>
                <a:cubicBezTo>
                  <a:pt x="2484519" y="436568"/>
                  <a:pt x="2653622" y="462581"/>
                  <a:pt x="2653622" y="462581"/>
                </a:cubicBezTo>
                <a:lnTo>
                  <a:pt x="2916146" y="505150"/>
                </a:lnTo>
                <a:cubicBezTo>
                  <a:pt x="3015479" y="522887"/>
                  <a:pt x="3132551" y="548901"/>
                  <a:pt x="3249623" y="569003"/>
                </a:cubicBezTo>
                <a:cubicBezTo>
                  <a:pt x="3366695" y="589105"/>
                  <a:pt x="3618576" y="625761"/>
                  <a:pt x="3618576" y="625761"/>
                </a:cubicBezTo>
                <a:lnTo>
                  <a:pt x="3930767" y="675425"/>
                </a:lnTo>
                <a:cubicBezTo>
                  <a:pt x="4024188" y="691980"/>
                  <a:pt x="4099871" y="707351"/>
                  <a:pt x="4179101" y="725088"/>
                </a:cubicBezTo>
                <a:cubicBezTo>
                  <a:pt x="4258331" y="742825"/>
                  <a:pt x="4321005" y="767657"/>
                  <a:pt x="4406148" y="781847"/>
                </a:cubicBezTo>
                <a:cubicBezTo>
                  <a:pt x="4491291" y="796037"/>
                  <a:pt x="4689958" y="810226"/>
                  <a:pt x="4689958" y="810226"/>
                </a:cubicBezTo>
                <a:cubicBezTo>
                  <a:pt x="4778649" y="818503"/>
                  <a:pt x="4864974" y="823233"/>
                  <a:pt x="4938292" y="831510"/>
                </a:cubicBezTo>
                <a:cubicBezTo>
                  <a:pt x="5011610" y="839787"/>
                  <a:pt x="5129864" y="859889"/>
                  <a:pt x="5129864" y="859889"/>
                </a:cubicBezTo>
                <a:cubicBezTo>
                  <a:pt x="5216189" y="874079"/>
                  <a:pt x="5371102" y="906006"/>
                  <a:pt x="5456245" y="916648"/>
                </a:cubicBezTo>
                <a:cubicBezTo>
                  <a:pt x="5541388" y="927290"/>
                  <a:pt x="5585142" y="916648"/>
                  <a:pt x="5640721" y="923743"/>
                </a:cubicBezTo>
                <a:cubicBezTo>
                  <a:pt x="5696300" y="930838"/>
                  <a:pt x="5740055" y="945026"/>
                  <a:pt x="5789722" y="959216"/>
                </a:cubicBezTo>
                <a:cubicBezTo>
                  <a:pt x="5839389" y="973406"/>
                  <a:pt x="5881960" y="995873"/>
                  <a:pt x="5938722" y="1008880"/>
                </a:cubicBezTo>
                <a:cubicBezTo>
                  <a:pt x="5995484" y="1021887"/>
                  <a:pt x="6080627" y="1031347"/>
                  <a:pt x="6130294" y="1037259"/>
                </a:cubicBezTo>
                <a:cubicBezTo>
                  <a:pt x="6179961" y="1043171"/>
                  <a:pt x="6194151" y="1039624"/>
                  <a:pt x="6236722" y="1044354"/>
                </a:cubicBezTo>
                <a:cubicBezTo>
                  <a:pt x="6279293" y="1049084"/>
                  <a:pt x="6385722" y="1065638"/>
                  <a:pt x="6385722" y="1065638"/>
                </a:cubicBezTo>
              </a:path>
            </a:pathLst>
          </a:cu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055827" y="3547240"/>
            <a:ext cx="6422696" cy="1738377"/>
          </a:xfrm>
          <a:custGeom>
            <a:avLst/>
            <a:gdLst>
              <a:gd name="connsiteX0" fmla="*/ 6415468 w 6422696"/>
              <a:gd name="connsiteY0" fmla="*/ 1738377 h 1738377"/>
              <a:gd name="connsiteX1" fmla="*/ 6415468 w 6422696"/>
              <a:gd name="connsiteY1" fmla="*/ 1603577 h 1738377"/>
              <a:gd name="connsiteX2" fmla="*/ 6422564 w 6422696"/>
              <a:gd name="connsiteY2" fmla="*/ 1426207 h 1738377"/>
              <a:gd name="connsiteX3" fmla="*/ 6408373 w 6422696"/>
              <a:gd name="connsiteY3" fmla="*/ 1284311 h 1738377"/>
              <a:gd name="connsiteX4" fmla="*/ 6387087 w 6422696"/>
              <a:gd name="connsiteY4" fmla="*/ 1156605 h 1738377"/>
              <a:gd name="connsiteX5" fmla="*/ 6074897 w 6422696"/>
              <a:gd name="connsiteY5" fmla="*/ 1085657 h 1738377"/>
              <a:gd name="connsiteX6" fmla="*/ 5883325 w 6422696"/>
              <a:gd name="connsiteY6" fmla="*/ 1057278 h 1738377"/>
              <a:gd name="connsiteX7" fmla="*/ 5620801 w 6422696"/>
              <a:gd name="connsiteY7" fmla="*/ 1043088 h 1738377"/>
              <a:gd name="connsiteX8" fmla="*/ 5450515 w 6422696"/>
              <a:gd name="connsiteY8" fmla="*/ 1007614 h 1738377"/>
              <a:gd name="connsiteX9" fmla="*/ 5145419 w 6422696"/>
              <a:gd name="connsiteY9" fmla="*/ 979235 h 1738377"/>
              <a:gd name="connsiteX10" fmla="*/ 4904181 w 6422696"/>
              <a:gd name="connsiteY10" fmla="*/ 943761 h 1738377"/>
              <a:gd name="connsiteX11" fmla="*/ 4613276 w 6422696"/>
              <a:gd name="connsiteY11" fmla="*/ 950856 h 1738377"/>
              <a:gd name="connsiteX12" fmla="*/ 4407513 w 6422696"/>
              <a:gd name="connsiteY12" fmla="*/ 922477 h 1738377"/>
              <a:gd name="connsiteX13" fmla="*/ 4187561 w 6422696"/>
              <a:gd name="connsiteY13" fmla="*/ 837339 h 1738377"/>
              <a:gd name="connsiteX14" fmla="*/ 3839894 w 6422696"/>
              <a:gd name="connsiteY14" fmla="*/ 766391 h 1738377"/>
              <a:gd name="connsiteX15" fmla="*/ 3541893 w 6422696"/>
              <a:gd name="connsiteY15" fmla="*/ 695444 h 1738377"/>
              <a:gd name="connsiteX16" fmla="*/ 3194226 w 6422696"/>
              <a:gd name="connsiteY16" fmla="*/ 603211 h 1738377"/>
              <a:gd name="connsiteX17" fmla="*/ 2789797 w 6422696"/>
              <a:gd name="connsiteY17" fmla="*/ 532263 h 1738377"/>
              <a:gd name="connsiteX18" fmla="*/ 2520178 w 6422696"/>
              <a:gd name="connsiteY18" fmla="*/ 468410 h 1738377"/>
              <a:gd name="connsiteX19" fmla="*/ 2307320 w 6422696"/>
              <a:gd name="connsiteY19" fmla="*/ 447126 h 1738377"/>
              <a:gd name="connsiteX20" fmla="*/ 2129939 w 6422696"/>
              <a:gd name="connsiteY20" fmla="*/ 390368 h 1738377"/>
              <a:gd name="connsiteX21" fmla="*/ 1824843 w 6422696"/>
              <a:gd name="connsiteY21" fmla="*/ 305230 h 1738377"/>
              <a:gd name="connsiteX22" fmla="*/ 1611986 w 6422696"/>
              <a:gd name="connsiteY22" fmla="*/ 255567 h 1738377"/>
              <a:gd name="connsiteX23" fmla="*/ 1406224 w 6422696"/>
              <a:gd name="connsiteY23" fmla="*/ 205903 h 1738377"/>
              <a:gd name="connsiteX24" fmla="*/ 1179176 w 6422696"/>
              <a:gd name="connsiteY24" fmla="*/ 170429 h 1738377"/>
              <a:gd name="connsiteX25" fmla="*/ 1001795 w 6422696"/>
              <a:gd name="connsiteY25" fmla="*/ 127860 h 1738377"/>
              <a:gd name="connsiteX26" fmla="*/ 859890 w 6422696"/>
              <a:gd name="connsiteY26" fmla="*/ 85292 h 1738377"/>
              <a:gd name="connsiteX27" fmla="*/ 639937 w 6422696"/>
              <a:gd name="connsiteY27" fmla="*/ 42723 h 1738377"/>
              <a:gd name="connsiteX28" fmla="*/ 419984 w 6422696"/>
              <a:gd name="connsiteY28" fmla="*/ 14344 h 1738377"/>
              <a:gd name="connsiteX29" fmla="*/ 270984 w 6422696"/>
              <a:gd name="connsiteY29" fmla="*/ 154 h 1738377"/>
              <a:gd name="connsiteX30" fmla="*/ 150365 w 6422696"/>
              <a:gd name="connsiteY30" fmla="*/ 7249 h 1738377"/>
              <a:gd name="connsiteX31" fmla="*/ 58127 w 6422696"/>
              <a:gd name="connsiteY31" fmla="*/ 14344 h 1738377"/>
              <a:gd name="connsiteX32" fmla="*/ 8460 w 6422696"/>
              <a:gd name="connsiteY32" fmla="*/ 21439 h 1738377"/>
              <a:gd name="connsiteX33" fmla="*/ 15555 w 6422696"/>
              <a:gd name="connsiteY33" fmla="*/ 198808 h 1738377"/>
              <a:gd name="connsiteX34" fmla="*/ 1365 w 6422696"/>
              <a:gd name="connsiteY34" fmla="*/ 376178 h 1738377"/>
              <a:gd name="connsiteX35" fmla="*/ 1365 w 6422696"/>
              <a:gd name="connsiteY35" fmla="*/ 503884 h 1738377"/>
              <a:gd name="connsiteX36" fmla="*/ 8460 w 6422696"/>
              <a:gd name="connsiteY36" fmla="*/ 610306 h 1738377"/>
              <a:gd name="connsiteX37" fmla="*/ 15555 w 6422696"/>
              <a:gd name="connsiteY37" fmla="*/ 695444 h 173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422696" h="1738377">
                <a:moveTo>
                  <a:pt x="6415468" y="1738377"/>
                </a:moveTo>
                <a:cubicBezTo>
                  <a:pt x="6414876" y="1696991"/>
                  <a:pt x="6414285" y="1655605"/>
                  <a:pt x="6415468" y="1603577"/>
                </a:cubicBezTo>
                <a:cubicBezTo>
                  <a:pt x="6416651" y="1551549"/>
                  <a:pt x="6423747" y="1479418"/>
                  <a:pt x="6422564" y="1426207"/>
                </a:cubicBezTo>
                <a:cubicBezTo>
                  <a:pt x="6421382" y="1372996"/>
                  <a:pt x="6414286" y="1329245"/>
                  <a:pt x="6408373" y="1284311"/>
                </a:cubicBezTo>
                <a:cubicBezTo>
                  <a:pt x="6402460" y="1239377"/>
                  <a:pt x="6442666" y="1189714"/>
                  <a:pt x="6387087" y="1156605"/>
                </a:cubicBezTo>
                <a:cubicBezTo>
                  <a:pt x="6331508" y="1123496"/>
                  <a:pt x="6158857" y="1102211"/>
                  <a:pt x="6074897" y="1085657"/>
                </a:cubicBezTo>
                <a:cubicBezTo>
                  <a:pt x="5990937" y="1069103"/>
                  <a:pt x="5959008" y="1064373"/>
                  <a:pt x="5883325" y="1057278"/>
                </a:cubicBezTo>
                <a:cubicBezTo>
                  <a:pt x="5807642" y="1050183"/>
                  <a:pt x="5692936" y="1051365"/>
                  <a:pt x="5620801" y="1043088"/>
                </a:cubicBezTo>
                <a:cubicBezTo>
                  <a:pt x="5548666" y="1034811"/>
                  <a:pt x="5529745" y="1018256"/>
                  <a:pt x="5450515" y="1007614"/>
                </a:cubicBezTo>
                <a:cubicBezTo>
                  <a:pt x="5371285" y="996972"/>
                  <a:pt x="5236475" y="989877"/>
                  <a:pt x="5145419" y="979235"/>
                </a:cubicBezTo>
                <a:cubicBezTo>
                  <a:pt x="5054363" y="968593"/>
                  <a:pt x="4992871" y="948491"/>
                  <a:pt x="4904181" y="943761"/>
                </a:cubicBezTo>
                <a:cubicBezTo>
                  <a:pt x="4815491" y="939031"/>
                  <a:pt x="4696054" y="954403"/>
                  <a:pt x="4613276" y="950856"/>
                </a:cubicBezTo>
                <a:cubicBezTo>
                  <a:pt x="4530498" y="947309"/>
                  <a:pt x="4478465" y="941396"/>
                  <a:pt x="4407513" y="922477"/>
                </a:cubicBezTo>
                <a:cubicBezTo>
                  <a:pt x="4336561" y="903558"/>
                  <a:pt x="4282164" y="863353"/>
                  <a:pt x="4187561" y="837339"/>
                </a:cubicBezTo>
                <a:cubicBezTo>
                  <a:pt x="4092958" y="811325"/>
                  <a:pt x="3947505" y="790040"/>
                  <a:pt x="3839894" y="766391"/>
                </a:cubicBezTo>
                <a:cubicBezTo>
                  <a:pt x="3732283" y="742742"/>
                  <a:pt x="3649504" y="722641"/>
                  <a:pt x="3541893" y="695444"/>
                </a:cubicBezTo>
                <a:cubicBezTo>
                  <a:pt x="3434282" y="668247"/>
                  <a:pt x="3319575" y="630408"/>
                  <a:pt x="3194226" y="603211"/>
                </a:cubicBezTo>
                <a:cubicBezTo>
                  <a:pt x="3068877" y="576014"/>
                  <a:pt x="2902138" y="554730"/>
                  <a:pt x="2789797" y="532263"/>
                </a:cubicBezTo>
                <a:cubicBezTo>
                  <a:pt x="2677456" y="509796"/>
                  <a:pt x="2600591" y="482599"/>
                  <a:pt x="2520178" y="468410"/>
                </a:cubicBezTo>
                <a:cubicBezTo>
                  <a:pt x="2439765" y="454221"/>
                  <a:pt x="2372360" y="460133"/>
                  <a:pt x="2307320" y="447126"/>
                </a:cubicBezTo>
                <a:cubicBezTo>
                  <a:pt x="2242280" y="434119"/>
                  <a:pt x="2210352" y="414017"/>
                  <a:pt x="2129939" y="390368"/>
                </a:cubicBezTo>
                <a:cubicBezTo>
                  <a:pt x="2049526" y="366719"/>
                  <a:pt x="1911169" y="327697"/>
                  <a:pt x="1824843" y="305230"/>
                </a:cubicBezTo>
                <a:cubicBezTo>
                  <a:pt x="1738517" y="282763"/>
                  <a:pt x="1611986" y="255567"/>
                  <a:pt x="1611986" y="255567"/>
                </a:cubicBezTo>
                <a:cubicBezTo>
                  <a:pt x="1542216" y="239012"/>
                  <a:pt x="1478359" y="220093"/>
                  <a:pt x="1406224" y="205903"/>
                </a:cubicBezTo>
                <a:cubicBezTo>
                  <a:pt x="1334089" y="191713"/>
                  <a:pt x="1246581" y="183436"/>
                  <a:pt x="1179176" y="170429"/>
                </a:cubicBezTo>
                <a:cubicBezTo>
                  <a:pt x="1111771" y="157422"/>
                  <a:pt x="1055009" y="142049"/>
                  <a:pt x="1001795" y="127860"/>
                </a:cubicBezTo>
                <a:cubicBezTo>
                  <a:pt x="948581" y="113671"/>
                  <a:pt x="920200" y="99481"/>
                  <a:pt x="859890" y="85292"/>
                </a:cubicBezTo>
                <a:cubicBezTo>
                  <a:pt x="799580" y="71103"/>
                  <a:pt x="713255" y="54548"/>
                  <a:pt x="639937" y="42723"/>
                </a:cubicBezTo>
                <a:cubicBezTo>
                  <a:pt x="566619" y="30898"/>
                  <a:pt x="481476" y="21439"/>
                  <a:pt x="419984" y="14344"/>
                </a:cubicBezTo>
                <a:cubicBezTo>
                  <a:pt x="358492" y="7249"/>
                  <a:pt x="315920" y="1336"/>
                  <a:pt x="270984" y="154"/>
                </a:cubicBezTo>
                <a:cubicBezTo>
                  <a:pt x="226048" y="-1028"/>
                  <a:pt x="185841" y="4884"/>
                  <a:pt x="150365" y="7249"/>
                </a:cubicBezTo>
                <a:cubicBezTo>
                  <a:pt x="114889" y="9614"/>
                  <a:pt x="81778" y="11979"/>
                  <a:pt x="58127" y="14344"/>
                </a:cubicBezTo>
                <a:cubicBezTo>
                  <a:pt x="34476" y="16709"/>
                  <a:pt x="15555" y="-9305"/>
                  <a:pt x="8460" y="21439"/>
                </a:cubicBezTo>
                <a:cubicBezTo>
                  <a:pt x="1365" y="52183"/>
                  <a:pt x="16737" y="139685"/>
                  <a:pt x="15555" y="198808"/>
                </a:cubicBezTo>
                <a:cubicBezTo>
                  <a:pt x="14373" y="257931"/>
                  <a:pt x="3730" y="325332"/>
                  <a:pt x="1365" y="376178"/>
                </a:cubicBezTo>
                <a:cubicBezTo>
                  <a:pt x="-1000" y="427024"/>
                  <a:pt x="183" y="464863"/>
                  <a:pt x="1365" y="503884"/>
                </a:cubicBezTo>
                <a:cubicBezTo>
                  <a:pt x="2547" y="542905"/>
                  <a:pt x="6095" y="578379"/>
                  <a:pt x="8460" y="610306"/>
                </a:cubicBezTo>
                <a:cubicBezTo>
                  <a:pt x="10825" y="642233"/>
                  <a:pt x="15555" y="695444"/>
                  <a:pt x="15555" y="695444"/>
                </a:cubicBezTo>
              </a:path>
            </a:pathLst>
          </a:custGeom>
          <a:ln>
            <a:solidFill>
              <a:srgbClr val="FFFF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2611</TotalTime>
  <Words>1498</Words>
  <Application>Microsoft Office PowerPoint</Application>
  <PresentationFormat>On-screen Show (4:3)</PresentationFormat>
  <Paragraphs>277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Adjacency</vt:lpstr>
      <vt:lpstr>Field and petrographic study of heterogeneous oil saturation in  submarine channel and adjacent facies, Monterey Formation, Point Fermin,  Palos Verdes, California.  </vt:lpstr>
      <vt:lpstr>PowerPoint Presentation</vt:lpstr>
      <vt:lpstr>Location</vt:lpstr>
      <vt:lpstr>Los Angeles Basin</vt:lpstr>
      <vt:lpstr>Stratigraphy &amp; Lithofacies</vt:lpstr>
      <vt:lpstr>Point Fermin</vt:lpstr>
      <vt:lpstr>Contact between the two units</vt:lpstr>
      <vt:lpstr>Channel Margin Contact</vt:lpstr>
      <vt:lpstr>Sandstone beds in Altamira Shale</vt:lpstr>
      <vt:lpstr>PowerPoint Presentation</vt:lpstr>
      <vt:lpstr>Point Fermin Sandstone facies</vt:lpstr>
      <vt:lpstr>Previous Work</vt:lpstr>
      <vt:lpstr>Biostratigraphy</vt:lpstr>
      <vt:lpstr>Petrography</vt:lpstr>
      <vt:lpstr>Research Objectives</vt:lpstr>
      <vt:lpstr>Hypothesis</vt:lpstr>
      <vt:lpstr>Methods</vt:lpstr>
      <vt:lpstr>Initial Work: GIS spatial analysis</vt:lpstr>
      <vt:lpstr>Pilot data analysis</vt:lpstr>
      <vt:lpstr>Altamira Shale samples</vt:lpstr>
      <vt:lpstr>Point Fermin samples</vt:lpstr>
      <vt:lpstr>Oil saturation on outcrop</vt:lpstr>
      <vt:lpstr>Metamorphic provenance</vt:lpstr>
      <vt:lpstr>Porosity %</vt:lpstr>
      <vt:lpstr>Petrographic porosity analysis</vt:lpstr>
      <vt:lpstr>Altamira Shale</vt:lpstr>
      <vt:lpstr>AS-02</vt:lpstr>
      <vt:lpstr>PowerPoint Presentation</vt:lpstr>
      <vt:lpstr>Oil </vt:lpstr>
      <vt:lpstr>Dolomite cementation crystals with oil nuclei</vt:lpstr>
      <vt:lpstr>Local intracrystaline porosity in cement </vt:lpstr>
      <vt:lpstr>Intragranular porosity in  lithic grains</vt:lpstr>
      <vt:lpstr>% Oil  /  Volume Rock</vt:lpstr>
      <vt:lpstr>Preliminary Conclusions</vt:lpstr>
      <vt:lpstr>Importance</vt:lpstr>
      <vt:lpstr>Thank you   and appreciate your comments</vt:lpstr>
      <vt:lpstr>References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Nawaf</dc:creator>
  <cp:lastModifiedBy>Nawaf</cp:lastModifiedBy>
  <cp:revision>122</cp:revision>
  <dcterms:created xsi:type="dcterms:W3CDTF">2012-05-21T13:43:53Z</dcterms:created>
  <dcterms:modified xsi:type="dcterms:W3CDTF">2012-09-24T06:06:52Z</dcterms:modified>
</cp:coreProperties>
</file>