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258" r:id="rId4"/>
    <p:sldId id="259" r:id="rId5"/>
    <p:sldId id="257" r:id="rId6"/>
    <p:sldId id="264" r:id="rId7"/>
    <p:sldId id="266" r:id="rId8"/>
    <p:sldId id="307" r:id="rId9"/>
    <p:sldId id="311" r:id="rId10"/>
    <p:sldId id="261" r:id="rId11"/>
    <p:sldId id="267" r:id="rId12"/>
    <p:sldId id="262" r:id="rId13"/>
    <p:sldId id="313" r:id="rId14"/>
    <p:sldId id="284" r:id="rId15"/>
    <p:sldId id="285" r:id="rId16"/>
    <p:sldId id="287" r:id="rId17"/>
    <p:sldId id="286" r:id="rId18"/>
    <p:sldId id="288" r:id="rId19"/>
    <p:sldId id="289" r:id="rId20"/>
    <p:sldId id="290" r:id="rId21"/>
    <p:sldId id="291" r:id="rId22"/>
    <p:sldId id="278" r:id="rId23"/>
    <p:sldId id="279" r:id="rId24"/>
    <p:sldId id="308" r:id="rId25"/>
    <p:sldId id="280" r:id="rId26"/>
    <p:sldId id="281" r:id="rId27"/>
    <p:sldId id="282" r:id="rId28"/>
    <p:sldId id="309" r:id="rId29"/>
    <p:sldId id="292" r:id="rId30"/>
    <p:sldId id="293" r:id="rId31"/>
    <p:sldId id="294" r:id="rId32"/>
    <p:sldId id="295" r:id="rId33"/>
    <p:sldId id="297" r:id="rId34"/>
    <p:sldId id="298" r:id="rId35"/>
    <p:sldId id="300" r:id="rId36"/>
    <p:sldId id="31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2A6B-6CC0-48CB-A72B-B69230357193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8622F-E0DE-4943-B41C-CED5B1BD2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9714-FA4A-4FE4-B5C8-A603105EEA44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236A-6712-4D5D-9C5C-35DF3D162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650E-F114-445C-B327-9FDBB5A0B313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E7C10-1CE9-4AFA-8207-74F0AB9C1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4C27E-3373-4020-A934-B5DB55DBD58C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3326F-4141-4A08-9FB1-44C302EEE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C079B-548F-4E2C-A725-F00E585388BC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89BA-1077-49BF-B2F8-E3C6D4D2A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DD1E-4ECF-4FBD-A149-C31473725833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5DBE2-4871-4874-B985-9C2C312CF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0264E-EBB4-4E3B-894D-43F31D9BD157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6A6B0-4B6F-4ED5-9357-C949E574A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622F1-E2EC-469A-863A-D9C00FD93268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D8C07-984A-42E4-879C-942378AFC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69DB5-07EC-4739-AEA0-B9B729E56D64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0CA5C-B241-4285-8544-1F2847BD9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9E343-9F44-444D-BA2E-BDBB418F4967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561F-9A1F-4BA5-9FD8-A5328BA85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ECFD-B00B-4570-86C0-F7AFD6B9057E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82D9-37FF-42F0-A3DB-BA223050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AC5913-8DFD-4A36-82AE-117B46C708D6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559F81-8C68-43B4-BB2B-0750D6B9C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msnbc.msn.com/dateline/4192809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Descriptive Research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Chapter 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BE aware some slides on good items are already covered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observation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behaviors might be disrupted or influenced by the </a:t>
            </a:r>
            <a:r>
              <a:rPr lang="en-US" smtClean="0">
                <a:solidFill>
                  <a:srgbClr val="FF0000"/>
                </a:solidFill>
              </a:rPr>
              <a:t>presence of an observer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Subjective judgment</a:t>
            </a:r>
            <a:r>
              <a:rPr lang="en-US" smtClean="0"/>
              <a:t>, raises the question of reliability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naturalistic observation, or </a:t>
            </a:r>
            <a:r>
              <a:rPr lang="en-US" dirty="0" smtClean="0">
                <a:solidFill>
                  <a:srgbClr val="FF0000"/>
                </a:solidFill>
              </a:rPr>
              <a:t>nonparticipant observation</a:t>
            </a:r>
            <a:r>
              <a:rPr lang="en-US" dirty="0" smtClean="0"/>
              <a:t>, a researcher observes behavior in a natural setting as unobtrusively as possible.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(one-way mirrors)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participant observation</a:t>
            </a:r>
            <a:r>
              <a:rPr lang="en-US" dirty="0" smtClean="0"/>
              <a:t>, the researcher engages in the same activities as the people being observed in order to observe and record their behavior.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high school confidential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Contrived</a:t>
            </a:r>
            <a:r>
              <a:rPr lang="en-US" dirty="0" smtClean="0"/>
              <a:t> observation, or structured observation, Observation of behavior in settings arranged specifically to facilitate the occurrence of specific behaviors. (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Bully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Concealing the observer</a:t>
            </a:r>
          </a:p>
          <a:p>
            <a:pPr eaLnBrk="1" hangingPunct="1">
              <a:defRPr/>
            </a:pPr>
            <a:r>
              <a:rPr lang="en-US" dirty="0" smtClean="0"/>
              <a:t>Habituation</a:t>
            </a:r>
          </a:p>
          <a:p>
            <a:pPr eaLnBrk="1" hangingPunct="1">
              <a:defRPr/>
            </a:pPr>
            <a:r>
              <a:rPr lang="en-US" dirty="0" smtClean="0"/>
              <a:t>Develop a list of well-defined categories of behavior;</a:t>
            </a:r>
          </a:p>
          <a:p>
            <a:pPr eaLnBrk="1" hangingPunct="1">
              <a:defRPr/>
            </a:pPr>
            <a:r>
              <a:rPr lang="en-US" dirty="0" smtClean="0"/>
              <a:t>Use well- trained observers</a:t>
            </a:r>
          </a:p>
          <a:p>
            <a:pPr eaLnBrk="1" hangingPunct="1">
              <a:defRPr/>
            </a:pPr>
            <a:r>
              <a:rPr lang="en-US" dirty="0" smtClean="0"/>
              <a:t>Use multiple observers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 Analysis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Content analysis involves using the techniques of behavioral observation to </a:t>
            </a:r>
            <a:r>
              <a:rPr lang="en-US" dirty="0" smtClean="0">
                <a:solidFill>
                  <a:srgbClr val="FF0000"/>
                </a:solidFill>
              </a:rPr>
              <a:t>measure the occurrence of specific events</a:t>
            </a:r>
            <a:r>
              <a:rPr lang="en-US" dirty="0" smtClean="0"/>
              <a:t> in </a:t>
            </a:r>
          </a:p>
          <a:p>
            <a:pPr eaLnBrk="1" hangingPunct="1"/>
            <a:r>
              <a:rPr lang="en-US" dirty="0" smtClean="0"/>
              <a:t>literature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 movies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 television programs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 other media </a:t>
            </a:r>
          </a:p>
        </p:txBody>
      </p:sp>
    </p:spTree>
    <p:extLst>
      <p:ext uri="{BB962C8B-B14F-4D97-AF65-F5344CB8AC3E}">
        <p14:creationId xmlns:p14="http://schemas.microsoft.com/office/powerpoint/2010/main" val="7317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survey research design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research study that uses a survey to obtain a </a:t>
            </a:r>
            <a:r>
              <a:rPr lang="en-US" smtClean="0">
                <a:solidFill>
                  <a:srgbClr val="FF0000"/>
                </a:solidFill>
              </a:rPr>
              <a:t>description of a particular group </a:t>
            </a:r>
            <a:r>
              <a:rPr lang="en-US" smtClean="0"/>
              <a:t>of individuals is called a survey research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Questions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Open- Ended Questions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In your view, what are the most important factors in choosing a college or university?</a:t>
            </a:r>
          </a:p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Restricted Questions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 smtClean="0"/>
              <a:t>If the election were held today, which of the following candidates would receive your vote? </a:t>
            </a:r>
          </a:p>
          <a:p>
            <a:pPr marL="514350" indent="-514350" eaLnBrk="1" hangingPunct="1">
              <a:buFont typeface="Arial" charset="0"/>
              <a:buAutoNum type="alphaLcPeriod"/>
              <a:defRPr/>
            </a:pPr>
            <a:r>
              <a:rPr lang="en-US" sz="2400" dirty="0" smtClean="0"/>
              <a:t>Mr. Jones </a:t>
            </a:r>
          </a:p>
          <a:p>
            <a:pPr marL="514350" indent="-514350" eaLnBrk="1" hangingPunct="1">
              <a:buFont typeface="Arial" charset="0"/>
              <a:buAutoNum type="alphaLcPeriod"/>
              <a:defRPr/>
            </a:pPr>
            <a:r>
              <a:rPr lang="en-US" sz="2400" dirty="0" smtClean="0"/>
              <a:t>Ms. Smith </a:t>
            </a:r>
          </a:p>
          <a:p>
            <a:pPr marL="514350" indent="-514350" eaLnBrk="1" hangingPunct="1">
              <a:buFont typeface="Arial" charset="0"/>
              <a:buAutoNum type="alphaLcPeriod"/>
              <a:defRPr/>
            </a:pPr>
            <a:r>
              <a:rPr lang="en-US" sz="2400" dirty="0" smtClean="0"/>
              <a:t>Mr. Johnson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Rating- Scale Questions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66800"/>
            <a:ext cx="62642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Likert scale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type of rating-scale question is often called a Likert scale </a:t>
            </a:r>
          </a:p>
          <a:p>
            <a:pPr eaLnBrk="1" hangingPunct="1"/>
            <a:r>
              <a:rPr lang="en-US" smtClean="0"/>
              <a:t>Researchers commonly use from 5 to 10 numerical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Criticism of rating- scale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criticism of rating- scale questions is that participants tend to use </a:t>
            </a:r>
            <a:r>
              <a:rPr lang="en-US" smtClean="0">
                <a:solidFill>
                  <a:srgbClr val="FF0000"/>
                </a:solidFill>
              </a:rPr>
              <a:t>the same response </a:t>
            </a:r>
            <a:r>
              <a:rPr lang="en-US" smtClean="0"/>
              <a:t>to answer all ( or most) of the questions. This tendency is called a response set.</a:t>
            </a:r>
          </a:p>
          <a:p>
            <a:pPr eaLnBrk="1" hangingPunct="1"/>
            <a:r>
              <a:rPr lang="en-US" smtClean="0"/>
              <a:t>It is recommended that the items include a </a:t>
            </a:r>
            <a:r>
              <a:rPr lang="en-US" smtClean="0">
                <a:solidFill>
                  <a:srgbClr val="FF0000"/>
                </a:solidFill>
              </a:rPr>
              <a:t>mixture of positive and negative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differential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/>
              <a:t>presents pairs of bipolar adjectives ( such as happy— sad, boring— exciting), and asks each participant to identify the location between the two adjectives that best describes a </a:t>
            </a:r>
            <a:r>
              <a:rPr lang="en-US" sz="2800" dirty="0" smtClean="0">
                <a:solidFill>
                  <a:srgbClr val="FF0000"/>
                </a:solidFill>
              </a:rPr>
              <a:t>particular individual</a:t>
            </a:r>
            <a:r>
              <a:rPr lang="en-US" sz="2800" dirty="0" smtClean="0"/>
              <a:t>. 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20484" name="Picture 6" descr="http://allpsych.com/researchmethods/images/semanticdifferenti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81400"/>
            <a:ext cx="41338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93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Survey 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Demographic</a:t>
            </a:r>
            <a:r>
              <a:rPr lang="en-US" dirty="0" smtClean="0"/>
              <a:t> questions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Sensitive</a:t>
            </a:r>
            <a:r>
              <a:rPr lang="en-US" dirty="0" smtClean="0"/>
              <a:t> questions should be placed in the middle of the survey.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Questions dealing with the same general topic should be </a:t>
            </a:r>
            <a:r>
              <a:rPr lang="en-US" dirty="0" smtClean="0">
                <a:solidFill>
                  <a:srgbClr val="FF0000"/>
                </a:solidFill>
              </a:rPr>
              <a:t>grouped</a:t>
            </a:r>
            <a:r>
              <a:rPr lang="en-US" dirty="0" smtClean="0"/>
              <a:t> together.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he format for each page should be relatively simple and </a:t>
            </a:r>
            <a:r>
              <a:rPr lang="en-US" dirty="0" smtClean="0">
                <a:solidFill>
                  <a:srgbClr val="FF0000"/>
                </a:solidFill>
              </a:rPr>
              <a:t>uncluttered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Finally, vocabulary and language style should </a:t>
            </a:r>
            <a:r>
              <a:rPr lang="en-US" dirty="0" smtClean="0">
                <a:solidFill>
                  <a:srgbClr val="FF0000"/>
                </a:solidFill>
              </a:rPr>
              <a:t>be easy.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 survey participants to whom the questions are </a:t>
            </a:r>
            <a:r>
              <a:rPr lang="en-US" smtClean="0">
                <a:solidFill>
                  <a:srgbClr val="FF0000"/>
                </a:solidFill>
              </a:rPr>
              <a:t>relevant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The sample of survey participants must </a:t>
            </a:r>
            <a:r>
              <a:rPr lang="en-US" smtClean="0">
                <a:solidFill>
                  <a:srgbClr val="FF0000"/>
                </a:solidFill>
              </a:rPr>
              <a:t>not be too restricted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Administering a Survey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Mail survey</a:t>
            </a:r>
          </a:p>
          <a:p>
            <a:pPr eaLnBrk="1" hangingPunct="1"/>
            <a:r>
              <a:rPr lang="en-US" smtClean="0"/>
              <a:t>Telephone survey</a:t>
            </a:r>
          </a:p>
          <a:p>
            <a:pPr eaLnBrk="1" hangingPunct="1"/>
            <a:r>
              <a:rPr lang="en-US" smtClean="0"/>
              <a:t>Email survey</a:t>
            </a:r>
          </a:p>
          <a:p>
            <a:pPr eaLnBrk="1" hangingPunct="1"/>
            <a:r>
              <a:rPr lang="en-US" smtClean="0"/>
              <a:t>Online forms</a:t>
            </a:r>
          </a:p>
          <a:p>
            <a:pPr eaLnBrk="1" hangingPunct="1"/>
            <a:r>
              <a:rPr lang="en-US" smtClean="0"/>
              <a:t>In-person surveys </a:t>
            </a:r>
            <a:r>
              <a:rPr lang="en-US" smtClean="0">
                <a:solidFill>
                  <a:srgbClr val="FF0000"/>
                </a:solidFill>
              </a:rPr>
              <a:t>or</a:t>
            </a:r>
            <a:r>
              <a:rPr lang="en-US" smtClean="0"/>
              <a:t> interviews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270" y="685800"/>
            <a:ext cx="8796130" cy="541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smtClean="0"/>
              <a:t>The Case Study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Case Study Design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case study design involves the </a:t>
            </a:r>
            <a:r>
              <a:rPr lang="en-US" smtClean="0">
                <a:solidFill>
                  <a:srgbClr val="FF0000"/>
                </a:solidFill>
              </a:rPr>
              <a:t>in- depth </a:t>
            </a:r>
            <a:r>
              <a:rPr lang="en-US" smtClean="0"/>
              <a:t>study and detailed description of a single individual ( or a very small group). A case study may involve an intervention or treatment administered by the researcher. When a </a:t>
            </a:r>
            <a:r>
              <a:rPr lang="en-US" smtClean="0">
                <a:solidFill>
                  <a:srgbClr val="FF0000"/>
                </a:solidFill>
              </a:rPr>
              <a:t>case study </a:t>
            </a:r>
            <a:r>
              <a:rPr lang="en-US" smtClean="0"/>
              <a:t>does not include any treatment or intervention, it often is called a </a:t>
            </a:r>
            <a:r>
              <a:rPr lang="en-US" smtClean="0">
                <a:solidFill>
                  <a:srgbClr val="FF0000"/>
                </a:solidFill>
              </a:rPr>
              <a:t>case history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Applications of the Case 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commonly used in </a:t>
            </a:r>
            <a:r>
              <a:rPr lang="en-US" dirty="0" smtClean="0">
                <a:solidFill>
                  <a:srgbClr val="FF0000"/>
                </a:solidFill>
              </a:rPr>
              <a:t>clinical psychology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Often used to provide researchers with information concerning </a:t>
            </a:r>
            <a:r>
              <a:rPr lang="en-US" dirty="0" smtClean="0">
                <a:solidFill>
                  <a:srgbClr val="FF0000"/>
                </a:solidFill>
              </a:rPr>
              <a:t>rare or unusual </a:t>
            </a:r>
            <a:r>
              <a:rPr lang="en-US" dirty="0" smtClean="0"/>
              <a:t>phenomena such as multiple personality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o use the detailed description of a single individual </a:t>
            </a:r>
            <a:r>
              <a:rPr lang="en-US" dirty="0" smtClean="0">
                <a:solidFill>
                  <a:srgbClr val="FF0000"/>
                </a:solidFill>
              </a:rPr>
              <a:t>to demonstrate an exception </a:t>
            </a:r>
            <a:r>
              <a:rPr lang="en-US" dirty="0" smtClean="0"/>
              <a:t>to the rule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o show that the </a:t>
            </a:r>
            <a:r>
              <a:rPr lang="en-US" dirty="0" smtClean="0">
                <a:solidFill>
                  <a:srgbClr val="FF0000"/>
                </a:solidFill>
              </a:rPr>
              <a:t>treatment does not always </a:t>
            </a:r>
            <a:r>
              <a:rPr lang="en-US" dirty="0" smtClean="0"/>
              <a:t>work.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case studies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7951788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Qualities of good items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Qualities of good items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447800"/>
            <a:ext cx="8461375" cy="52578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smtClean="0"/>
              <a:t>Include point of reference </a:t>
            </a:r>
          </a:p>
          <a:p>
            <a:pPr lvl="2" eaLnBrk="1" hangingPunct="1">
              <a:lnSpc>
                <a:spcPct val="90000"/>
              </a:lnSpc>
            </a:pPr>
            <a:endParaRPr lang="en-US" smtClean="0">
              <a:solidFill>
                <a:srgbClr val="FF0000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Do you spend a lot of time preparing for your classes?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Are most of your students from California?</a:t>
            </a:r>
          </a:p>
          <a:p>
            <a:pPr lvl="2" eaLnBrk="1" hangingPunct="1">
              <a:lnSpc>
                <a:spcPct val="90000"/>
              </a:lnSpc>
              <a:buFont typeface="Arial" charset="0"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smtClean="0"/>
              <a:t>Descriptive research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Typically involves </a:t>
            </a:r>
            <a:r>
              <a:rPr lang="en-US" smtClean="0">
                <a:solidFill>
                  <a:srgbClr val="FF0000"/>
                </a:solidFill>
              </a:rPr>
              <a:t>measuring a variable </a:t>
            </a:r>
            <a:r>
              <a:rPr lang="en-US" smtClean="0"/>
              <a:t>or set of variables as they exist naturally. </a:t>
            </a:r>
          </a:p>
          <a:p>
            <a:pPr eaLnBrk="1" hangingPunct="1"/>
            <a:r>
              <a:rPr lang="en-US" smtClean="0"/>
              <a:t>The descriptive strategy is </a:t>
            </a:r>
            <a:r>
              <a:rPr lang="en-US" smtClean="0">
                <a:solidFill>
                  <a:srgbClr val="FF0000"/>
                </a:solidFill>
              </a:rPr>
              <a:t>not concerned with relationships</a:t>
            </a:r>
            <a:r>
              <a:rPr lang="en-US" smtClean="0"/>
              <a:t> between variables but rather with the description of individual variables.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Qualities of good items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Avoid leading questions 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Do you agree with experts that…?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 Do you agree with most people that…?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-228600"/>
            <a:ext cx="8540750" cy="114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Qualities of good items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762000"/>
            <a:ext cx="8842375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Avoid sensitive questions 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Do you have high expectations of your students?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Do you like your children?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Do you mind if your instructor is Asian?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52400"/>
            <a:ext cx="8540750" cy="114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Qualities of good items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76400"/>
            <a:ext cx="8842375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Do not assume facts not necessarily true </a:t>
            </a:r>
          </a:p>
          <a:p>
            <a:pPr lvl="2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lvl="2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Have you stopped smoking?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How many hours a week do use your computer lab?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-76200"/>
            <a:ext cx="8540750" cy="114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Qualities of good items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066800"/>
            <a:ext cx="8842375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Address single concept (</a:t>
            </a:r>
            <a:r>
              <a:rPr lang="en-US" b="1" dirty="0" smtClean="0"/>
              <a:t>Avoid double-barreled questions)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 you use computers and the Internet in your teaching?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 you think professors should have more contact with staff &amp; administrators?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Avoid double-barreled questions)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Although labor unions are desirable in most fields, they have no place in the teaching profession.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553200" y="6245225"/>
            <a:ext cx="2289175" cy="476250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000">
                <a:latin typeface="Arial" charset="0"/>
              </a:rPr>
              <a:t>Copyright © Allyn &amp; Bacon 2008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3600" smtClean="0"/>
              <a:t>Questionnaire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sz="3200" dirty="0" smtClean="0"/>
              <a:t>Ask general questions first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/>
              <a:t>Start with a few interesting and nonthreatening items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/>
              <a:t>Put similar item types together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/>
              <a:t>Do not crowd items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/>
              <a:t>Number pages and items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/>
              <a:t>Do not put important questions at the end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/>
              <a:t>Avoid </a:t>
            </a:r>
            <a:r>
              <a:rPr lang="en-US" sz="3200" dirty="0" smtClean="0"/>
              <a:t>jargon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/>
              <a:t>Demographic questions should go to the end.</a:t>
            </a:r>
            <a:endParaRPr lang="en-US" sz="3200" dirty="0" smtClean="0"/>
          </a:p>
          <a:p>
            <a:pPr lvl="2" eaLnBrk="1" hangingPunct="1">
              <a:lnSpc>
                <a:spcPct val="90000"/>
              </a:lnSpc>
            </a:pPr>
            <a:endParaRPr lang="en-US" sz="3200" dirty="0" smtClean="0"/>
          </a:p>
          <a:p>
            <a:endParaRPr lang="en-US" sz="4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Conducting Survey Research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Pretest the questionnaire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Reviews</a:t>
            </a:r>
            <a:r>
              <a:rPr lang="en-US" sz="2400" dirty="0" smtClean="0"/>
              <a:t> by (3) or (4) individuals</a:t>
            </a:r>
          </a:p>
          <a:p>
            <a:pPr lvl="1" eaLnBrk="1" hangingPunct="1"/>
            <a:r>
              <a:rPr lang="en-US" sz="2400" dirty="0" smtClean="0"/>
              <a:t>Provides information about </a:t>
            </a:r>
            <a:r>
              <a:rPr lang="en-US" sz="2400" dirty="0" smtClean="0">
                <a:solidFill>
                  <a:srgbClr val="FF0000"/>
                </a:solidFill>
              </a:rPr>
              <a:t>deficiencies</a:t>
            </a:r>
            <a:r>
              <a:rPr lang="en-US" sz="2400" dirty="0" smtClean="0"/>
              <a:t> and suggestions for improvement</a:t>
            </a:r>
          </a:p>
          <a:p>
            <a:pPr eaLnBrk="1" hangingPunct="1"/>
            <a:r>
              <a:rPr lang="en-US" sz="2800" dirty="0" smtClean="0"/>
              <a:t>Follow-up activities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Reminder</a:t>
            </a:r>
            <a:r>
              <a:rPr lang="en-US" sz="2400" dirty="0" smtClean="0"/>
              <a:t> postcard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Second</a:t>
            </a:r>
            <a:r>
              <a:rPr lang="en-US" sz="2400" dirty="0" smtClean="0"/>
              <a:t> survey with a cover letter politely requesting a response</a:t>
            </a:r>
          </a:p>
          <a:p>
            <a:pPr lvl="1" eaLnBrk="1" hangingPunct="1"/>
            <a:r>
              <a:rPr lang="en-US" sz="2400" dirty="0" smtClean="0"/>
              <a:t>Telephoning a small sample of </a:t>
            </a:r>
            <a:r>
              <a:rPr lang="en-US" sz="2400" dirty="0" smtClean="0">
                <a:solidFill>
                  <a:srgbClr val="FF0000"/>
                </a:solidFill>
              </a:rPr>
              <a:t>non-respondents</a:t>
            </a:r>
          </a:p>
          <a:p>
            <a:pPr marL="457200" lvl="1" indent="0" eaLnBrk="1" hangingPunct="1">
              <a:buNone/>
            </a:pPr>
            <a:r>
              <a:rPr lang="en-US" sz="2400" i="1" dirty="0" smtClean="0"/>
              <a:t>(</a:t>
            </a:r>
            <a:r>
              <a:rPr lang="en-US" sz="2400" i="1" dirty="0" smtClean="0">
                <a:solidFill>
                  <a:srgbClr val="00B0F0"/>
                </a:solidFill>
              </a:rPr>
              <a:t>non-response bias</a:t>
            </a:r>
            <a:r>
              <a:rPr lang="en-US" sz="2400" i="1" dirty="0" smtClean="0"/>
              <a:t>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suicide rate for college students is about 7.5 a year per 100,000 students.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Survey results show that 61% of the adults in the United States currently drink alcohol. </a:t>
            </a:r>
          </a:p>
          <a:p>
            <a:pPr eaLnBrk="1" hangingPunct="1"/>
            <a:r>
              <a:rPr lang="en-US" smtClean="0"/>
              <a:t>Facebook has replaced Google as the number one website in the United States.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descriptive research designs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observational</a:t>
            </a:r>
            <a:r>
              <a:rPr lang="en-US" smtClean="0"/>
              <a:t> research design, 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survey</a:t>
            </a:r>
            <a:r>
              <a:rPr lang="en-US" smtClean="0"/>
              <a:t> research design, and 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case study </a:t>
            </a:r>
            <a:r>
              <a:rPr lang="en-US" smtClean="0"/>
              <a:t>research design.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Sampling</a:t>
            </a:r>
            <a:r>
              <a:rPr lang="en-US" dirty="0" smtClean="0"/>
              <a:t>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When an observer is confronted with a complex situation </a:t>
            </a:r>
            <a:r>
              <a:rPr lang="en-US" dirty="0" smtClean="0">
                <a:solidFill>
                  <a:srgbClr val="FF0000"/>
                </a:solidFill>
              </a:rPr>
              <a:t>take a sample </a:t>
            </a:r>
            <a:r>
              <a:rPr lang="en-US" dirty="0" smtClean="0"/>
              <a:t>of the potential observations </a:t>
            </a:r>
            <a:r>
              <a:rPr lang="en-US" dirty="0" smtClean="0">
                <a:solidFill>
                  <a:srgbClr val="FF0000"/>
                </a:solidFill>
              </a:rPr>
              <a:t>rather than </a:t>
            </a:r>
            <a:r>
              <a:rPr lang="en-US" dirty="0" smtClean="0"/>
              <a:t>attempt to watch and </a:t>
            </a:r>
            <a:r>
              <a:rPr lang="en-US" dirty="0" smtClean="0">
                <a:solidFill>
                  <a:srgbClr val="FF0000"/>
                </a:solidFill>
              </a:rPr>
              <a:t>record everything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Time sampling (1</a:t>
            </a:r>
            <a:r>
              <a:rPr lang="en-US" baseline="30000" dirty="0" smtClean="0"/>
              <a:t>st</a:t>
            </a:r>
            <a:r>
              <a:rPr lang="en-US" dirty="0" smtClean="0"/>
              <a:t> week, 5</a:t>
            </a:r>
            <a:r>
              <a:rPr lang="en-US" baseline="30000" dirty="0" smtClean="0"/>
              <a:t>th</a:t>
            </a:r>
            <a:r>
              <a:rPr lang="en-US" dirty="0" smtClean="0"/>
              <a:t> week, 20</a:t>
            </a:r>
            <a:r>
              <a:rPr lang="en-US" baseline="30000" dirty="0" smtClean="0"/>
              <a:t>th</a:t>
            </a:r>
            <a:r>
              <a:rPr lang="en-US" dirty="0" smtClean="0"/>
              <a:t> week)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Event sampling (communication, collaboration, stay on task)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Individual sampling (observe individuals one by one)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 process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dirty="0" smtClean="0"/>
              <a:t>Establishing behavioral </a:t>
            </a:r>
            <a:r>
              <a:rPr lang="en-US" dirty="0" smtClean="0">
                <a:solidFill>
                  <a:srgbClr val="FF0000"/>
                </a:solidFill>
              </a:rPr>
              <a:t>categories</a:t>
            </a:r>
            <a:r>
              <a:rPr lang="en-US" dirty="0" smtClean="0"/>
              <a:t> 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A list of behaviors that is defined as </a:t>
            </a:r>
            <a:r>
              <a:rPr lang="en-US" dirty="0" smtClean="0">
                <a:solidFill>
                  <a:srgbClr val="FF0000"/>
                </a:solidFill>
              </a:rPr>
              <a:t>aggressive behavior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Yelling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Sulking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Pushing</a:t>
            </a:r>
          </a:p>
          <a:p>
            <a:pPr marL="514350" indent="-514350" eaLnBrk="1" hangingPunct="1"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Defiance</a:t>
            </a:r>
          </a:p>
          <a:p>
            <a:pPr marL="514350" indent="-514350" eaLnBrk="1" hangingPunct="1"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Name calling </a:t>
            </a:r>
          </a:p>
          <a:p>
            <a:pPr marL="514350" indent="-51435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2. Obtain a </a:t>
            </a:r>
            <a:r>
              <a:rPr lang="en-US" dirty="0" smtClean="0">
                <a:solidFill>
                  <a:srgbClr val="FF0000"/>
                </a:solidFill>
              </a:rPr>
              <a:t>numerical score </a:t>
            </a:r>
            <a:r>
              <a:rPr lang="en-US" dirty="0" smtClean="0"/>
              <a:t>for each behavioral category using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frequency</a:t>
            </a:r>
            <a:r>
              <a:rPr lang="en-US" dirty="0" smtClean="0"/>
              <a:t> method(how many)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duration</a:t>
            </a:r>
            <a:r>
              <a:rPr lang="en-US" dirty="0" smtClean="0"/>
              <a:t> method (how long)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interval </a:t>
            </a:r>
            <a:r>
              <a:rPr lang="en-US" dirty="0" smtClean="0"/>
              <a:t>method (how often in 5 minutes)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Using </a:t>
            </a:r>
            <a:r>
              <a:rPr lang="en-US" dirty="0">
                <a:solidFill>
                  <a:srgbClr val="FF0000"/>
                </a:solidFill>
              </a:rPr>
              <a:t>multiple observers </a:t>
            </a:r>
            <a:r>
              <a:rPr lang="en-US" dirty="0"/>
              <a:t>for at least part of the measurement process to obtain a measure of </a:t>
            </a:r>
            <a:r>
              <a:rPr lang="en-US" dirty="0">
                <a:solidFill>
                  <a:srgbClr val="FF0000"/>
                </a:solidFill>
              </a:rPr>
              <a:t>inter-rater </a:t>
            </a:r>
            <a:r>
              <a:rPr lang="en-US" dirty="0"/>
              <a:t>reliability.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1088</Words>
  <Application>Microsoft Office PowerPoint</Application>
  <PresentationFormat>On-screen Show (4:3)</PresentationFormat>
  <Paragraphs>152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The Descriptive Research Strategy</vt:lpstr>
      <vt:lpstr>PowerPoint Presentation</vt:lpstr>
      <vt:lpstr>Descriptive research</vt:lpstr>
      <vt:lpstr>Examples</vt:lpstr>
      <vt:lpstr>Three descriptive research designs</vt:lpstr>
      <vt:lpstr>Sampling Observations</vt:lpstr>
      <vt:lpstr>Measurement process</vt:lpstr>
      <vt:lpstr>Measurement process</vt:lpstr>
      <vt:lpstr>Measurement process</vt:lpstr>
      <vt:lpstr>Problems with observation</vt:lpstr>
      <vt:lpstr>Types of observation</vt:lpstr>
      <vt:lpstr>Solutions</vt:lpstr>
      <vt:lpstr>Content Analysis </vt:lpstr>
      <vt:lpstr>The survey research design</vt:lpstr>
      <vt:lpstr>Types of Questions</vt:lpstr>
      <vt:lpstr>Rating- Scale Questions </vt:lpstr>
      <vt:lpstr>Likert scale</vt:lpstr>
      <vt:lpstr>Criticism of rating- scale</vt:lpstr>
      <vt:lpstr>semantic differential</vt:lpstr>
      <vt:lpstr>Survey General Guidelines</vt:lpstr>
      <vt:lpstr>Sampling</vt:lpstr>
      <vt:lpstr>Administering a Survey</vt:lpstr>
      <vt:lpstr>PowerPoint Presentation</vt:lpstr>
      <vt:lpstr>The Case Study Design</vt:lpstr>
      <vt:lpstr>The Case Study Design</vt:lpstr>
      <vt:lpstr>Applications of the Case Study Design</vt:lpstr>
      <vt:lpstr>Limitations of case studies</vt:lpstr>
      <vt:lpstr>Qualities of good items</vt:lpstr>
      <vt:lpstr>Qualities of good items</vt:lpstr>
      <vt:lpstr>Qualities of good items</vt:lpstr>
      <vt:lpstr>Qualities of good items</vt:lpstr>
      <vt:lpstr>Qualities of good items</vt:lpstr>
      <vt:lpstr>Qualities of good items</vt:lpstr>
      <vt:lpstr>Avoid double-barreled questions)</vt:lpstr>
      <vt:lpstr>Questionnaire Design</vt:lpstr>
      <vt:lpstr>Conducting Survey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Descriptive Research Strategy</dc:title>
  <dc:creator>Ali Rezaei</dc:creator>
  <cp:lastModifiedBy>Ali</cp:lastModifiedBy>
  <cp:revision>62</cp:revision>
  <dcterms:created xsi:type="dcterms:W3CDTF">2011-06-10T17:35:40Z</dcterms:created>
  <dcterms:modified xsi:type="dcterms:W3CDTF">2012-11-27T23:33:11Z</dcterms:modified>
</cp:coreProperties>
</file>