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2" r:id="rId1"/>
  </p:sldMasterIdLst>
  <p:notesMasterIdLst>
    <p:notesMasterId r:id="rId18"/>
  </p:notesMasterIdLst>
  <p:sldIdLst>
    <p:sldId id="265" r:id="rId2"/>
    <p:sldId id="263" r:id="rId3"/>
    <p:sldId id="266" r:id="rId4"/>
    <p:sldId id="267" r:id="rId5"/>
    <p:sldId id="261" r:id="rId6"/>
    <p:sldId id="268" r:id="rId7"/>
    <p:sldId id="275" r:id="rId8"/>
    <p:sldId id="259" r:id="rId9"/>
    <p:sldId id="269" r:id="rId10"/>
    <p:sldId id="270" r:id="rId11"/>
    <p:sldId id="276" r:id="rId12"/>
    <p:sldId id="271" r:id="rId13"/>
    <p:sldId id="277" r:id="rId14"/>
    <p:sldId id="258" r:id="rId15"/>
    <p:sldId id="272" r:id="rId16"/>
    <p:sldId id="274" r:id="rId17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76643" autoAdjust="0"/>
  </p:normalViewPr>
  <p:slideViewPr>
    <p:cSldViewPr>
      <p:cViewPr>
        <p:scale>
          <a:sx n="121" d="100"/>
          <a:sy n="121" d="100"/>
        </p:scale>
        <p:origin x="-1832" y="-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esProps" Target="presProps.xml"/><Relationship Id="rId4" Type="http://schemas.openxmlformats.org/officeDocument/2006/relationships/slide" Target="slides/slide3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t%20Kearney\My%20Documents\URC\URC%202011-12\MPP%20DATA%20over%20time\Pat%20graph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t%20Kearney\Desktop\URC%20stuff\Copy%20of%20URC%20Summary%20Headcount-Salary%202005-2011-3C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Pat%20Kearney\Local%20Settings\Temp\Comparisonsalaries04162012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Pat%20Kearney\Desktop\URC%20stuff\Copy%20of%20URC%20Summary%20Headcount-Salary%202005-2011-3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Head Count for MPPs, STAFF, Tenure/Tenure Track Faculty, and Lecturer/Temporary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MPP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OCT  2005</c:v>
                </c:pt>
                <c:pt idx="1">
                  <c:v>OCT 2006</c:v>
                </c:pt>
                <c:pt idx="2">
                  <c:v>OCT 2007</c:v>
                </c:pt>
                <c:pt idx="3">
                  <c:v>OCT 2008</c:v>
                </c:pt>
                <c:pt idx="4">
                  <c:v>OCT 2009</c:v>
                </c:pt>
                <c:pt idx="5">
                  <c:v>OCT 2010</c:v>
                </c:pt>
                <c:pt idx="6">
                  <c:v>OCT 2011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207.0</c:v>
                </c:pt>
                <c:pt idx="1">
                  <c:v>212.0</c:v>
                </c:pt>
                <c:pt idx="2">
                  <c:v>220.0</c:v>
                </c:pt>
                <c:pt idx="3">
                  <c:v>210.0</c:v>
                </c:pt>
                <c:pt idx="4">
                  <c:v>220.0</c:v>
                </c:pt>
                <c:pt idx="5">
                  <c:v>212.0</c:v>
                </c:pt>
                <c:pt idx="6">
                  <c:v>209.0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STF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OCT  2005</c:v>
                </c:pt>
                <c:pt idx="1">
                  <c:v>OCT 2006</c:v>
                </c:pt>
                <c:pt idx="2">
                  <c:v>OCT 2007</c:v>
                </c:pt>
                <c:pt idx="3">
                  <c:v>OCT 2008</c:v>
                </c:pt>
                <c:pt idx="4">
                  <c:v>OCT 2009</c:v>
                </c:pt>
                <c:pt idx="5">
                  <c:v>OCT 2010</c:v>
                </c:pt>
                <c:pt idx="6">
                  <c:v>OCT 2011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1298.0</c:v>
                </c:pt>
                <c:pt idx="1">
                  <c:v>1394.0</c:v>
                </c:pt>
                <c:pt idx="2">
                  <c:v>1395.0</c:v>
                </c:pt>
                <c:pt idx="3">
                  <c:v>1416.0</c:v>
                </c:pt>
                <c:pt idx="4">
                  <c:v>1360.0</c:v>
                </c:pt>
                <c:pt idx="5">
                  <c:v>1324.0</c:v>
                </c:pt>
                <c:pt idx="6">
                  <c:v>1323.0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T/TT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OCT  2005</c:v>
                </c:pt>
                <c:pt idx="1">
                  <c:v>OCT 2006</c:v>
                </c:pt>
                <c:pt idx="2">
                  <c:v>OCT 2007</c:v>
                </c:pt>
                <c:pt idx="3">
                  <c:v>OCT 2008</c:v>
                </c:pt>
                <c:pt idx="4">
                  <c:v>OCT 2009</c:v>
                </c:pt>
                <c:pt idx="5">
                  <c:v>OCT 2010</c:v>
                </c:pt>
                <c:pt idx="6">
                  <c:v>OCT 2011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887.0</c:v>
                </c:pt>
                <c:pt idx="1">
                  <c:v>902.0</c:v>
                </c:pt>
                <c:pt idx="2">
                  <c:v>910.0</c:v>
                </c:pt>
                <c:pt idx="3">
                  <c:v>901.0</c:v>
                </c:pt>
                <c:pt idx="4">
                  <c:v>901.0</c:v>
                </c:pt>
                <c:pt idx="5">
                  <c:v>861.0</c:v>
                </c:pt>
                <c:pt idx="6">
                  <c:v>850.0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LEC/TEMP</c:v>
                </c:pt>
              </c:strCache>
            </c:strRef>
          </c:tx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OCT  2005</c:v>
                </c:pt>
                <c:pt idx="1">
                  <c:v>OCT 2006</c:v>
                </c:pt>
                <c:pt idx="2">
                  <c:v>OCT 2007</c:v>
                </c:pt>
                <c:pt idx="3">
                  <c:v>OCT 2008</c:v>
                </c:pt>
                <c:pt idx="4">
                  <c:v>OCT 2009</c:v>
                </c:pt>
                <c:pt idx="5">
                  <c:v>OCT 2010</c:v>
                </c:pt>
                <c:pt idx="6">
                  <c:v>OCT 2011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1206.0</c:v>
                </c:pt>
                <c:pt idx="1">
                  <c:v>1316.0</c:v>
                </c:pt>
                <c:pt idx="2">
                  <c:v>1310.0</c:v>
                </c:pt>
                <c:pt idx="3">
                  <c:v>1371.0</c:v>
                </c:pt>
                <c:pt idx="4">
                  <c:v>1134.0</c:v>
                </c:pt>
                <c:pt idx="5">
                  <c:v>1077.0</c:v>
                </c:pt>
                <c:pt idx="6">
                  <c:v>1203.0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105512"/>
        <c:axId val="398108632"/>
      </c:lineChart>
      <c:catAx>
        <c:axId val="398105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398108632"/>
        <c:crosses val="autoZero"/>
        <c:auto val="1"/>
        <c:lblAlgn val="ctr"/>
        <c:lblOffset val="100"/>
        <c:noMultiLvlLbl val="0"/>
      </c:catAx>
      <c:valAx>
        <c:axId val="398108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Head Count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398105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w="9525">
      <a:solidFill>
        <a:prstClr val="black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Student FTE per Headcount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URCGRAPHS!$A$15</c:f>
              <c:strCache>
                <c:ptCount val="1"/>
                <c:pt idx="0">
                  <c:v>MPP</c:v>
                </c:pt>
              </c:strCache>
            </c:strRef>
          </c:tx>
          <c:cat>
            <c:strRef>
              <c:f>URCGRAPHS!$B$14:$H$14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URCGRAPHS!$B$15:$H$15</c:f>
              <c:numCache>
                <c:formatCode>0.0</c:formatCode>
                <c:ptCount val="7"/>
                <c:pt idx="0">
                  <c:v>134.1449275362319</c:v>
                </c:pt>
                <c:pt idx="1">
                  <c:v>139.8066037735849</c:v>
                </c:pt>
                <c:pt idx="2">
                  <c:v>139.8045454545454</c:v>
                </c:pt>
                <c:pt idx="3">
                  <c:v>147.4380952380952</c:v>
                </c:pt>
                <c:pt idx="4">
                  <c:v>129.8409090909091</c:v>
                </c:pt>
                <c:pt idx="5">
                  <c:v>128.5518867924528</c:v>
                </c:pt>
                <c:pt idx="6">
                  <c:v>133.8181818181818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URCGRAPHS!$A$16</c:f>
              <c:strCache>
                <c:ptCount val="1"/>
                <c:pt idx="0">
                  <c:v>STAFF</c:v>
                </c:pt>
              </c:strCache>
            </c:strRef>
          </c:tx>
          <c:cat>
            <c:strRef>
              <c:f>URCGRAPHS!$B$14:$H$14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URCGRAPHS!$B$16:$H$16</c:f>
              <c:numCache>
                <c:formatCode>0.0</c:formatCode>
                <c:ptCount val="7"/>
                <c:pt idx="0">
                  <c:v>21.39291217257316</c:v>
                </c:pt>
                <c:pt idx="1">
                  <c:v>21.26183644189383</c:v>
                </c:pt>
                <c:pt idx="2">
                  <c:v>22.0480286738351</c:v>
                </c:pt>
                <c:pt idx="3">
                  <c:v>21.86581920903953</c:v>
                </c:pt>
                <c:pt idx="4">
                  <c:v>21.00367647058821</c:v>
                </c:pt>
                <c:pt idx="5">
                  <c:v>20.58383685800603</c:v>
                </c:pt>
                <c:pt idx="6">
                  <c:v>21.1398337112623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URCGRAPHS!$A$17</c:f>
              <c:strCache>
                <c:ptCount val="1"/>
                <c:pt idx="0">
                  <c:v>LEC/TEMP</c:v>
                </c:pt>
              </c:strCache>
            </c:strRef>
          </c:tx>
          <c:cat>
            <c:strRef>
              <c:f>URCGRAPHS!$B$14:$H$14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URCGRAPHS!$B$17:$H$17</c:f>
              <c:numCache>
                <c:formatCode>0.0</c:formatCode>
                <c:ptCount val="7"/>
                <c:pt idx="0">
                  <c:v>23.0248756218906</c:v>
                </c:pt>
                <c:pt idx="1">
                  <c:v>22.52203647416409</c:v>
                </c:pt>
                <c:pt idx="2">
                  <c:v>23.47862595419847</c:v>
                </c:pt>
                <c:pt idx="3">
                  <c:v>22.58351568198391</c:v>
                </c:pt>
                <c:pt idx="4">
                  <c:v>25.18959435626102</c:v>
                </c:pt>
                <c:pt idx="5">
                  <c:v>25.30454967502317</c:v>
                </c:pt>
                <c:pt idx="6">
                  <c:v>23.24854530340813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URCGRAPHS!$A$18</c:f>
              <c:strCache>
                <c:ptCount val="1"/>
                <c:pt idx="0">
                  <c:v>TT</c:v>
                </c:pt>
              </c:strCache>
            </c:strRef>
          </c:tx>
          <c:cat>
            <c:strRef>
              <c:f>URCGRAPHS!$B$14:$H$14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URCGRAPHS!$B$18:$H$18</c:f>
              <c:numCache>
                <c:formatCode>0.0</c:formatCode>
                <c:ptCount val="7"/>
                <c:pt idx="0">
                  <c:v>31.30552423900786</c:v>
                </c:pt>
                <c:pt idx="1">
                  <c:v>32.85920177383586</c:v>
                </c:pt>
                <c:pt idx="2">
                  <c:v>33.79890109890117</c:v>
                </c:pt>
                <c:pt idx="3">
                  <c:v>34.36403995560484</c:v>
                </c:pt>
                <c:pt idx="4">
                  <c:v>31.70366259711429</c:v>
                </c:pt>
                <c:pt idx="5">
                  <c:v>31.65272938443669</c:v>
                </c:pt>
                <c:pt idx="6">
                  <c:v>32.90352941176464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227288"/>
        <c:axId val="398230408"/>
      </c:lineChart>
      <c:catAx>
        <c:axId val="398227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398230408"/>
        <c:crosses val="autoZero"/>
        <c:auto val="1"/>
        <c:lblAlgn val="ctr"/>
        <c:lblOffset val="100"/>
        <c:noMultiLvlLbl val="0"/>
      </c:catAx>
      <c:valAx>
        <c:axId val="398230408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crossAx val="398227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prstClr val="black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910442553062"/>
          <c:y val="0.126064851448758"/>
          <c:w val="0.80875352069242"/>
          <c:h val="0.802883858267717"/>
        </c:manualLayout>
      </c:layout>
      <c:lineChart>
        <c:grouping val="standard"/>
        <c:varyColors val="0"/>
        <c:ser>
          <c:idx val="2"/>
          <c:order val="0"/>
          <c:tx>
            <c:v>MPP</c:v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7"/>
            <c:spPr>
              <a:solidFill>
                <a:schemeClr val="accent1"/>
              </a:solidFill>
              <a:ln>
                <a:solidFill>
                  <a:schemeClr val="accent3">
                    <a:lumMod val="75000"/>
                  </a:schemeClr>
                </a:solidFill>
                <a:miter lim="800000"/>
              </a:ln>
            </c:spPr>
          </c:marker>
          <c:dPt>
            <c:idx val="6"/>
            <c:marker>
              <c:spPr>
                <a:solidFill>
                  <a:schemeClr val="accent1"/>
                </a:solidFill>
                <a:ln>
                  <a:solidFill>
                    <a:schemeClr val="accent1"/>
                  </a:solidFill>
                  <a:miter lim="800000"/>
                </a:ln>
              </c:spPr>
            </c:marker>
            <c:bubble3D val="0"/>
          </c:dPt>
          <c:dLbls>
            <c:dLbl>
              <c:idx val="0"/>
              <c:layout>
                <c:manualLayout>
                  <c:x val="0.0"/>
                  <c:y val="0.0087863811092806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"/>
                  <c:y val="0.0065897858319604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-0.01537616694124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-0.01976935749588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335852225020991"/>
                  <c:y val="-0.02635914332784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0335852225020991"/>
                  <c:y val="-0.01757276221856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Oct. 2005</c:v>
              </c:pt>
              <c:pt idx="1">
                <c:v> Oct. 2006</c:v>
              </c:pt>
              <c:pt idx="2">
                <c:v> Oct. 2007</c:v>
              </c:pt>
              <c:pt idx="3">
                <c:v>Oct. 2008</c:v>
              </c:pt>
              <c:pt idx="4">
                <c:v>Oct. 2009</c:v>
              </c:pt>
              <c:pt idx="5">
                <c:v>Oct. 2010</c:v>
              </c:pt>
              <c:pt idx="6">
                <c:v>Oct. 2011</c:v>
              </c:pt>
            </c:strLit>
          </c:cat>
          <c:val>
            <c:numRef>
              <c:f>[1]Sheet1!$B$12:$H$12</c:f>
              <c:numCache>
                <c:formatCode>General</c:formatCode>
                <c:ptCount val="7"/>
                <c:pt idx="0">
                  <c:v>90900.29</c:v>
                </c:pt>
                <c:pt idx="1">
                  <c:v>95860.34</c:v>
                </c:pt>
                <c:pt idx="2">
                  <c:v>103755.0</c:v>
                </c:pt>
                <c:pt idx="3">
                  <c:v>103686.33</c:v>
                </c:pt>
                <c:pt idx="4">
                  <c:v>104440.21</c:v>
                </c:pt>
                <c:pt idx="5">
                  <c:v>104788.89</c:v>
                </c:pt>
                <c:pt idx="6">
                  <c:v>104871.45</c:v>
                </c:pt>
              </c:numCache>
            </c:numRef>
          </c:val>
          <c:smooth val="0"/>
        </c:ser>
        <c:ser>
          <c:idx val="1"/>
          <c:order val="1"/>
          <c:tx>
            <c:v>T-T Faculty</c:v>
          </c:tx>
          <c:spPr>
            <a:ln>
              <a:solidFill>
                <a:schemeClr val="accent3"/>
              </a:solidFill>
            </a:ln>
          </c:spPr>
          <c:marker>
            <c:symbol val="triangle"/>
            <c:size val="6"/>
            <c:spPr>
              <a:solidFill>
                <a:schemeClr val="accent3"/>
              </a:solidFill>
            </c:spPr>
          </c:marker>
          <c:dLbls>
            <c:dLbl>
              <c:idx val="0"/>
              <c:layout>
                <c:manualLayout>
                  <c:x val="-0.00331262939958592"/>
                  <c:y val="0.0087863811092806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496894409937888"/>
                  <c:y val="0.015376166941241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$76,021 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0.01537616694124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167926112510495"/>
                  <c:y val="-0.01976935749588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0503778337531487"/>
                  <c:y val="-0.021965952773201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-0.01976935749588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00839630562552477"/>
                  <c:y val="-0.01757276221856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Oct. 2005</c:v>
              </c:pt>
              <c:pt idx="1">
                <c:v> Oct. 2006</c:v>
              </c:pt>
              <c:pt idx="2">
                <c:v> Oct. 2007</c:v>
              </c:pt>
              <c:pt idx="3">
                <c:v>Oct. 2008</c:v>
              </c:pt>
              <c:pt idx="4">
                <c:v>Oct. 2009</c:v>
              </c:pt>
              <c:pt idx="5">
                <c:v>Oct. 2010</c:v>
              </c:pt>
              <c:pt idx="6">
                <c:v>Oct. 2011</c:v>
              </c:pt>
            </c:strLit>
          </c:cat>
          <c:val>
            <c:numRef>
              <c:f>[1]Sheet1!$B$11:$H$11</c:f>
              <c:numCache>
                <c:formatCode>General</c:formatCode>
                <c:ptCount val="7"/>
                <c:pt idx="0">
                  <c:v>73302.93</c:v>
                </c:pt>
                <c:pt idx="1">
                  <c:v>77307.06</c:v>
                </c:pt>
                <c:pt idx="2">
                  <c:v>80971.52</c:v>
                </c:pt>
                <c:pt idx="3">
                  <c:v>82274.72</c:v>
                </c:pt>
                <c:pt idx="4">
                  <c:v>83228.92</c:v>
                </c:pt>
                <c:pt idx="5">
                  <c:v>82747.98</c:v>
                </c:pt>
                <c:pt idx="6">
                  <c:v>83246.07</c:v>
                </c:pt>
              </c:numCache>
            </c:numRef>
          </c:val>
          <c:smooth val="0"/>
        </c:ser>
        <c:ser>
          <c:idx val="3"/>
          <c:order val="2"/>
          <c:tx>
            <c:v>Staff</c:v>
          </c:tx>
          <c:spPr>
            <a:ln>
              <a:solidFill>
                <a:schemeClr val="accent2"/>
              </a:solidFill>
            </a:ln>
          </c:spPr>
          <c:marker>
            <c:symbol val="square"/>
            <c:size val="6"/>
            <c:spPr>
              <a:solidFill>
                <a:schemeClr val="accent2"/>
              </a:solidFill>
            </c:spPr>
          </c:marker>
          <c:dLbls>
            <c:dLbl>
              <c:idx val="0"/>
              <c:layout>
                <c:manualLayout>
                  <c:x val="0.00167926112510495"/>
                  <c:y val="-0.032948929159802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00167926112510495"/>
                  <c:y val="-0.02635914332784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"/>
                  <c:y val="-0.01757276221856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00167926112510495"/>
                  <c:y val="0.01537616694124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"/>
                  <c:y val="0.01976935749588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197693574958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0"/>
                  <c:y val="0.01537616694124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Oct. 2005</c:v>
              </c:pt>
              <c:pt idx="1">
                <c:v> Oct. 2006</c:v>
              </c:pt>
              <c:pt idx="2">
                <c:v> Oct. 2007</c:v>
              </c:pt>
              <c:pt idx="3">
                <c:v>Oct. 2008</c:v>
              </c:pt>
              <c:pt idx="4">
                <c:v>Oct. 2009</c:v>
              </c:pt>
              <c:pt idx="5">
                <c:v>Oct. 2010</c:v>
              </c:pt>
              <c:pt idx="6">
                <c:v>Oct. 2011</c:v>
              </c:pt>
            </c:strLit>
          </c:cat>
          <c:val>
            <c:numRef>
              <c:f>[1]Sheet1!$B$13:$H$13</c:f>
              <c:numCache>
                <c:formatCode>General</c:formatCode>
                <c:ptCount val="7"/>
                <c:pt idx="0">
                  <c:v>41215.08</c:v>
                </c:pt>
                <c:pt idx="1">
                  <c:v>43040.52</c:v>
                </c:pt>
                <c:pt idx="2">
                  <c:v>46163.94</c:v>
                </c:pt>
                <c:pt idx="3">
                  <c:v>46832.3</c:v>
                </c:pt>
                <c:pt idx="4">
                  <c:v>47281.97</c:v>
                </c:pt>
                <c:pt idx="5">
                  <c:v>47336.58</c:v>
                </c:pt>
                <c:pt idx="6">
                  <c:v>46884.05</c:v>
                </c:pt>
              </c:numCache>
            </c:numRef>
          </c:val>
          <c:smooth val="0"/>
        </c:ser>
        <c:ser>
          <c:idx val="0"/>
          <c:order val="3"/>
          <c:tx>
            <c:v>Lecturer</c:v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10"/>
            <c:spPr>
              <a:solidFill>
                <a:schemeClr val="accent4"/>
              </a:solidFill>
            </c:spPr>
          </c:marker>
          <c:dLbls>
            <c:dLbl>
              <c:idx val="0"/>
              <c:layout>
                <c:manualLayout>
                  <c:x val="0.0"/>
                  <c:y val="-0.02635914332784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0"/>
                  <c:y val="-0.02635914332784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00167926112510495"/>
                  <c:y val="-0.0197693574958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"/>
                  <c:y val="0.015376166941241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0"/>
                  <c:y val="0.019769357495881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0"/>
                  <c:y val="0.026359143327841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" sourceLinked="0"/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Oct. 2005</c:v>
              </c:pt>
              <c:pt idx="1">
                <c:v> Oct. 2006</c:v>
              </c:pt>
              <c:pt idx="2">
                <c:v> Oct. 2007</c:v>
              </c:pt>
              <c:pt idx="3">
                <c:v>Oct. 2008</c:v>
              </c:pt>
              <c:pt idx="4">
                <c:v>Oct. 2009</c:v>
              </c:pt>
              <c:pt idx="5">
                <c:v>Oct. 2010</c:v>
              </c:pt>
              <c:pt idx="6">
                <c:v>Oct. 2011</c:v>
              </c:pt>
            </c:strLit>
          </c:cat>
          <c:val>
            <c:numRef>
              <c:f>[1]Sheet1!$B$10:$H$10</c:f>
              <c:numCache>
                <c:formatCode>General</c:formatCode>
                <c:ptCount val="7"/>
                <c:pt idx="0">
                  <c:v>24051.03</c:v>
                </c:pt>
                <c:pt idx="1">
                  <c:v>25067.10999999999</c:v>
                </c:pt>
                <c:pt idx="2">
                  <c:v>26774.28000000001</c:v>
                </c:pt>
                <c:pt idx="3">
                  <c:v>26655.82999999999</c:v>
                </c:pt>
                <c:pt idx="4">
                  <c:v>28141.3</c:v>
                </c:pt>
                <c:pt idx="5">
                  <c:v>28218.12999999999</c:v>
                </c:pt>
                <c:pt idx="6">
                  <c:v>27981.35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433480"/>
        <c:axId val="398436824"/>
      </c:lineChart>
      <c:catAx>
        <c:axId val="398433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8436824"/>
        <c:crosses val="autoZero"/>
        <c:auto val="1"/>
        <c:lblAlgn val="ctr"/>
        <c:lblOffset val="100"/>
        <c:noMultiLvlLbl val="0"/>
      </c:catAx>
      <c:valAx>
        <c:axId val="398436824"/>
        <c:scaling>
          <c:orientation val="minMax"/>
        </c:scaling>
        <c:delete val="0"/>
        <c:axPos val="l"/>
        <c:majorGridlines/>
        <c:numFmt formatCode="\$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398433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287393989046"/>
          <c:y val="0.386899471174012"/>
          <c:w val="0.132480815620591"/>
          <c:h val="0.218360250273494"/>
        </c:manualLayout>
      </c:layout>
      <c:overlay val="0"/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Average Salary per Student FTE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URCGRAPHS!$A$8</c:f>
              <c:strCache>
                <c:ptCount val="1"/>
                <c:pt idx="0">
                  <c:v>MPP</c:v>
                </c:pt>
              </c:strCache>
            </c:strRef>
          </c:tx>
          <c:cat>
            <c:strRef>
              <c:f>URCGRAPHS!$B$7:$H$7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URCGRAPHS!$B$8:$H$8</c:f>
              <c:numCache>
                <c:formatCode>_("$"* #,##0_);_("$"* \(#,##0\);_("$"* "-"??_);_(@_)</c:formatCode>
                <c:ptCount val="7"/>
                <c:pt idx="0">
                  <c:v>677.6263828867761</c:v>
                </c:pt>
                <c:pt idx="1">
                  <c:v>685.6638658524234</c:v>
                </c:pt>
                <c:pt idx="2">
                  <c:v>742.1432141951425</c:v>
                </c:pt>
                <c:pt idx="3">
                  <c:v>703.2533040178285</c:v>
                </c:pt>
                <c:pt idx="4">
                  <c:v>804.3706003500788</c:v>
                </c:pt>
                <c:pt idx="5">
                  <c:v>815.1485341063378</c:v>
                </c:pt>
                <c:pt idx="6">
                  <c:v>783.686091247141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URCGRAPHS!$A$9</c:f>
              <c:strCache>
                <c:ptCount val="1"/>
                <c:pt idx="0">
                  <c:v>STAFF</c:v>
                </c:pt>
              </c:strCache>
            </c:strRef>
          </c:tx>
          <c:cat>
            <c:strRef>
              <c:f>URCGRAPHS!$B$7:$H$7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URCGRAPHS!$B$9:$H$9</c:f>
              <c:numCache>
                <c:formatCode>_("$"* #,##0_);_("$"* \(#,##0\);_("$"* "-"??_);_(@_)</c:formatCode>
                <c:ptCount val="7"/>
                <c:pt idx="0">
                  <c:v>1926.57627448862</c:v>
                </c:pt>
                <c:pt idx="1">
                  <c:v>2024.308312324977</c:v>
                </c:pt>
                <c:pt idx="2">
                  <c:v>2093.789758298924</c:v>
                </c:pt>
                <c:pt idx="3">
                  <c:v>2141.803641560623</c:v>
                </c:pt>
                <c:pt idx="4">
                  <c:v>2251.128018064064</c:v>
                </c:pt>
                <c:pt idx="5">
                  <c:v>2299.696501265916</c:v>
                </c:pt>
                <c:pt idx="6">
                  <c:v>2217.805674735412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URCGRAPHS!$A$10</c:f>
              <c:strCache>
                <c:ptCount val="1"/>
                <c:pt idx="0">
                  <c:v>LEC/TEMP</c:v>
                </c:pt>
              </c:strCache>
            </c:strRef>
          </c:tx>
          <c:cat>
            <c:strRef>
              <c:f>URCGRAPHS!$B$7:$H$7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URCGRAPHS!$B$10:$H$10</c:f>
              <c:numCache>
                <c:formatCode>_("$"* #,##0_);_("$"* \(#,##0\);_("$"* "-"??_);_(@_)</c:formatCode>
                <c:ptCount val="7"/>
                <c:pt idx="0">
                  <c:v>1044.566996542782</c:v>
                </c:pt>
                <c:pt idx="1">
                  <c:v>1113.003605823409</c:v>
                </c:pt>
                <c:pt idx="2">
                  <c:v>1140.368224924405</c:v>
                </c:pt>
                <c:pt idx="3">
                  <c:v>1180.322097764996</c:v>
                </c:pt>
                <c:pt idx="4">
                  <c:v>1117.17937850516</c:v>
                </c:pt>
                <c:pt idx="5">
                  <c:v>1115.14025909074</c:v>
                </c:pt>
                <c:pt idx="6">
                  <c:v>1203.57393514016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URCGRAPHS!$A$11</c:f>
              <c:strCache>
                <c:ptCount val="1"/>
                <c:pt idx="0">
                  <c:v>TT</c:v>
                </c:pt>
              </c:strCache>
            </c:strRef>
          </c:tx>
          <c:cat>
            <c:strRef>
              <c:f>URCGRAPHS!$B$7:$H$7</c:f>
              <c:strCache>
                <c:ptCount val="7"/>
                <c:pt idx="0">
                  <c:v>Oct. 2005</c:v>
                </c:pt>
                <c:pt idx="1">
                  <c:v>Oct. 2006</c:v>
                </c:pt>
                <c:pt idx="2">
                  <c:v>Oct. 2007</c:v>
                </c:pt>
                <c:pt idx="3">
                  <c:v>Oct. 2008</c:v>
                </c:pt>
                <c:pt idx="4">
                  <c:v>Oct. 2009</c:v>
                </c:pt>
                <c:pt idx="5">
                  <c:v>Oct. 2010</c:v>
                </c:pt>
                <c:pt idx="6">
                  <c:v>Oct. 2011</c:v>
                </c:pt>
              </c:strCache>
            </c:strRef>
          </c:cat>
          <c:val>
            <c:numRef>
              <c:f>URCGRAPHS!$B$11:$H$11</c:f>
              <c:numCache>
                <c:formatCode>_("$"* #,##0_);_("$"* \(#,##0\);_("$"* "-"??_);_(@_)</c:formatCode>
                <c:ptCount val="7"/>
                <c:pt idx="0">
                  <c:v>2341.533245462403</c:v>
                </c:pt>
                <c:pt idx="1">
                  <c:v>2313.5517375755</c:v>
                </c:pt>
                <c:pt idx="2">
                  <c:v>2395.684958578536</c:v>
                </c:pt>
                <c:pt idx="3">
                  <c:v>2394.209704411856</c:v>
                </c:pt>
                <c:pt idx="4">
                  <c:v>2625.21449161561</c:v>
                </c:pt>
                <c:pt idx="5">
                  <c:v>2614.244564635086</c:v>
                </c:pt>
                <c:pt idx="6">
                  <c:v>2530.00400457666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8509960"/>
        <c:axId val="398513080"/>
      </c:lineChart>
      <c:catAx>
        <c:axId val="398509960"/>
        <c:scaling>
          <c:orientation val="minMax"/>
        </c:scaling>
        <c:delete val="0"/>
        <c:axPos val="b"/>
        <c:majorTickMark val="none"/>
        <c:minorTickMark val="none"/>
        <c:tickLblPos val="nextTo"/>
        <c:crossAx val="398513080"/>
        <c:crosses val="autoZero"/>
        <c:auto val="1"/>
        <c:lblAlgn val="ctr"/>
        <c:lblOffset val="100"/>
        <c:noMultiLvlLbl val="0"/>
      </c:catAx>
      <c:valAx>
        <c:axId val="398513080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none"/>
        <c:minorTickMark val="none"/>
        <c:tickLblPos val="nextTo"/>
        <c:crossAx val="398509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 w="6350">
      <a:solidFill>
        <a:schemeClr val="tx1"/>
      </a:solidFill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0.14298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0"/>
          <a:ext cx="7015163" cy="76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/>
            <a:t>Comparison of Total Salaries by Headcount for </a:t>
          </a:r>
          <a:endParaRPr lang="en-US" sz="1800" b="1" dirty="0" smtClean="0"/>
        </a:p>
        <a:p xmlns:a="http://schemas.openxmlformats.org/drawingml/2006/main">
          <a:pPr algn="ctr"/>
          <a:r>
            <a:rPr lang="en-US" sz="1800" b="1" dirty="0" smtClean="0"/>
            <a:t>MPP, Staff, and Faculty</a:t>
          </a:r>
        </a:p>
        <a:p xmlns:a="http://schemas.openxmlformats.org/drawingml/2006/main">
          <a:pPr algn="ctr"/>
          <a:r>
            <a:rPr lang="en-US" sz="1800" b="1" dirty="0" smtClean="0"/>
            <a:t> </a:t>
          </a:r>
          <a:endParaRPr lang="en-US" sz="1800" b="1" dirty="0"/>
        </a:p>
        <a:p xmlns:a="http://schemas.openxmlformats.org/drawingml/2006/main">
          <a:pPr algn="ctr"/>
          <a:endParaRPr lang="en-US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553C0-DDC5-4451-A56C-DB728DF7FA5F}" type="datetimeFigureOut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62463"/>
            <a:ext cx="5661025" cy="4225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BBA94-A10A-4B0E-88E7-C66B91A73F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6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BA94-A10A-4B0E-88E7-C66B91A73F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BA94-A10A-4B0E-88E7-C66B91A73F2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BA94-A10A-4B0E-88E7-C66B91A73F2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BA94-A10A-4B0E-88E7-C66B91A73F2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BA94-A10A-4B0E-88E7-C66B91A73F2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BBA94-A10A-4B0E-88E7-C66B91A73F2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fld id="{B7DE4CD0-8A97-49A3-9A69-CF1810E51324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A4D196-F565-4D4F-A46A-EB53F6B569C7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0BCDE-2AC8-4832-BC4F-1191C7A1ED8D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BD6C694E-6204-43F3-A32F-EF77D9850F72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838200" y="2362200"/>
            <a:ext cx="3770313" cy="372427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clip art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BD6C694E-6204-43F3-A32F-EF77D9850F72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631E88-144D-46B1-80AF-218A549A1A4F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B58AB-C650-43DF-85B6-FD9AD843E359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9F20F30D-4E55-4EEE-9B98-0B790DA698EC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CA17E4-121E-4454-B03F-71107970E3CE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5F6A8F-24F7-48FB-A2FC-9D6B1D0D83E5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E1BEC5-2A5C-4A9B-B938-F71158DC25B6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A0697-9931-4B3E-9C64-6AFE71E2E6CE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D0EE4-E362-4922-B418-2FB5E0EBE918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  <a:latin typeface="Arial" charset="0"/>
                <a:ea typeface="ＭＳ Ｐゴシック" charset="0"/>
              </a:defRPr>
            </a:lvl1pPr>
          </a:lstStyle>
          <a:p>
            <a:fld id="{BD6C694E-6204-43F3-A32F-EF77D9850F72}" type="datetime1">
              <a:rPr lang="en-US" smtClean="0"/>
              <a:pPr/>
              <a:t>8/31/12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  <a:latin typeface="Arial" charset="0"/>
                <a:ea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EFEFE"/>
                </a:solidFill>
              </a:defRPr>
            </a:lvl1pPr>
          </a:lstStyle>
          <a:p>
            <a:fld id="{4B21BD23-E487-4206-98C1-A3D45A7DBF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ＭＳ Ｐゴシック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pitchFamily="34" charset="0"/>
          <a:ea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11239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3255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MPP, Staff, and Faculty Positions and Salaries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Resources Council</a:t>
            </a:r>
          </a:p>
          <a:p>
            <a:r>
              <a:rPr lang="en-US" dirty="0" smtClean="0"/>
              <a:t>May 9,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124200"/>
            <a:ext cx="7024687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RQ3: How has the salary for MPPs, Staff, and Faculty changed over time?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990600" y="838200"/>
          <a:ext cx="7015163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RQ3: How has the salary for MPPs, Staff, and Faculty changed?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133600"/>
            <a:ext cx="6777037" cy="4114800"/>
          </a:xfrm>
        </p:spPr>
        <p:txBody>
          <a:bodyPr/>
          <a:lstStyle/>
          <a:p>
            <a:r>
              <a:rPr lang="en-US" dirty="0" smtClean="0"/>
              <a:t>As might be expected, salary averages have resulted in an overall increase across the last 7 years. </a:t>
            </a:r>
          </a:p>
          <a:p>
            <a:r>
              <a:rPr lang="en-US" dirty="0" smtClean="0"/>
              <a:t>What are those average salary increases?</a:t>
            </a:r>
          </a:p>
          <a:p>
            <a:r>
              <a:rPr lang="en-US" dirty="0" smtClean="0"/>
              <a:t>MPP salaries = $13,971 across seven years.</a:t>
            </a:r>
          </a:p>
          <a:p>
            <a:r>
              <a:rPr lang="en-US" dirty="0" smtClean="0"/>
              <a:t>Staff salaries = $5,669 across seven years.</a:t>
            </a:r>
          </a:p>
          <a:p>
            <a:r>
              <a:rPr lang="en-US" dirty="0" smtClean="0"/>
              <a:t>TT faculty salaries = $9,943 across seven years.</a:t>
            </a:r>
          </a:p>
          <a:p>
            <a:r>
              <a:rPr lang="en-US" dirty="0" smtClean="0"/>
              <a:t>Lecturer/Temporary faculty salaries = $3,930 across seven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3505200"/>
            <a:ext cx="7024687" cy="1143000"/>
          </a:xfrm>
        </p:spPr>
        <p:txBody>
          <a:bodyPr/>
          <a:lstStyle/>
          <a:p>
            <a:r>
              <a:rPr lang="en-US" sz="3600" dirty="0" smtClean="0"/>
              <a:t>RQ4: How has the MPPs, Staff, and Faculty salary per FTE changed over time?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33600" y="1219200"/>
          <a:ext cx="45720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4495800"/>
          <a:ext cx="7391401" cy="1395441"/>
        </p:xfrm>
        <a:graphic>
          <a:graphicData uri="http://schemas.openxmlformats.org/drawingml/2006/table">
            <a:tbl>
              <a:tblPr/>
              <a:tblGrid>
                <a:gridCol w="1031356"/>
                <a:gridCol w="878779"/>
                <a:gridCol w="830495"/>
                <a:gridCol w="913544"/>
                <a:gridCol w="913544"/>
                <a:gridCol w="996595"/>
                <a:gridCol w="996595"/>
                <a:gridCol w="830493"/>
              </a:tblGrid>
              <a:tr h="5800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Salary per Student FTE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Oct. 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Oct. 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Oct. 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Oct.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Oct.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2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MPP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686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742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703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804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815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    784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STAFF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1,927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2,024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2,094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2,142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2,251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2,300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2,218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LEC/TEMP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1,045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1,113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1,140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1,180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1,117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1,115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1,204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7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2,342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2,314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2,396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2,394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2,625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$            2,614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$            2,530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RQ4: How has the MPPs, Staff, and Faculty salary per FTE changed over time?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the salary increases seem more much more modest.</a:t>
            </a:r>
          </a:p>
          <a:p>
            <a:r>
              <a:rPr lang="en-US" dirty="0" smtClean="0"/>
              <a:t>What are those average salary increases?</a:t>
            </a:r>
          </a:p>
          <a:p>
            <a:pPr lvl="1"/>
            <a:r>
              <a:rPr lang="en-US" dirty="0" smtClean="0"/>
              <a:t>MPP salaries = $106.</a:t>
            </a:r>
          </a:p>
          <a:p>
            <a:pPr lvl="1"/>
            <a:r>
              <a:rPr lang="en-US" dirty="0" smtClean="0"/>
              <a:t>Staff salaries = $291.</a:t>
            </a:r>
          </a:p>
          <a:p>
            <a:pPr lvl="1"/>
            <a:r>
              <a:rPr lang="en-US" dirty="0" smtClean="0"/>
              <a:t>TT faculty salaries = $159.</a:t>
            </a:r>
          </a:p>
          <a:p>
            <a:pPr lvl="1"/>
            <a:r>
              <a:rPr lang="en-US" dirty="0" smtClean="0"/>
              <a:t>Lecturer/Temporary faculty salaries = $188.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10200" y="57150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FTES has net increase of only 200 in the last 7 years</a:t>
            </a:r>
            <a:endParaRPr lang="en-US" sz="1600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RQ4: How has the MPPs, Staff, and Faculty salary per FTE changed over time?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u="sng" dirty="0" smtClean="0"/>
              <a:t>total numbers</a:t>
            </a:r>
            <a:r>
              <a:rPr lang="en-US" dirty="0" smtClean="0"/>
              <a:t> across the past 7 years, we have increased salaries for each group by</a:t>
            </a:r>
          </a:p>
          <a:p>
            <a:pPr lvl="1"/>
            <a:r>
              <a:rPr lang="en-US" dirty="0" smtClean="0"/>
              <a:t>$3,101,804 for MPP across seven years</a:t>
            </a:r>
          </a:p>
          <a:p>
            <a:pPr lvl="1"/>
            <a:r>
              <a:rPr lang="en-US" dirty="0" smtClean="0"/>
              <a:t>$8,530,419 for Staff across seven years</a:t>
            </a:r>
          </a:p>
          <a:p>
            <a:pPr lvl="1"/>
            <a:r>
              <a:rPr lang="en-US" dirty="0" smtClean="0"/>
              <a:t>$5,739,457 for TT Faculty across seven years</a:t>
            </a:r>
          </a:p>
          <a:p>
            <a:pPr lvl="1"/>
            <a:r>
              <a:rPr lang="en-US" dirty="0" smtClean="0"/>
              <a:t>$4,656,020 for Lecturer/Temp Faculty across seven years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2324100"/>
            <a:ext cx="6777037" cy="3695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RQ1: How has the headcount for MPPs, Staff, and Faculty changed over time here at CSULB?</a:t>
            </a:r>
          </a:p>
          <a:p>
            <a:pPr>
              <a:buNone/>
            </a:pPr>
            <a:r>
              <a:rPr lang="en-US" dirty="0" smtClean="0"/>
              <a:t>RQ2: How has the FTES per MPPs, Staff, and Faculty headcount changed over time?</a:t>
            </a:r>
          </a:p>
          <a:p>
            <a:pPr>
              <a:buNone/>
            </a:pPr>
            <a:r>
              <a:rPr lang="en-US" dirty="0" smtClean="0"/>
              <a:t>RQ3: How has the salary for MPPs, Staff, and Faculty changed over time?</a:t>
            </a:r>
          </a:p>
          <a:p>
            <a:pPr>
              <a:buNone/>
            </a:pPr>
            <a:r>
              <a:rPr lang="en-US" dirty="0" smtClean="0"/>
              <a:t>RQ4: How has the MPPs, Staff, and Faculty salary per FTES changed over time?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687" cy="1143000"/>
          </a:xfrm>
        </p:spPr>
        <p:txBody>
          <a:bodyPr/>
          <a:lstStyle/>
          <a:p>
            <a:r>
              <a:rPr lang="en-US" dirty="0" smtClean="0"/>
              <a:t>What data did we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09800"/>
            <a:ext cx="6777037" cy="35083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Relied on salary and headcount data for the month of October for the last 7 years:</a:t>
            </a:r>
          </a:p>
          <a:p>
            <a:pPr lvl="1"/>
            <a:r>
              <a:rPr lang="en-US" dirty="0" smtClean="0"/>
              <a:t>2005</a:t>
            </a:r>
          </a:p>
          <a:p>
            <a:pPr lvl="1"/>
            <a:r>
              <a:rPr lang="en-US" dirty="0" smtClean="0"/>
              <a:t>2006</a:t>
            </a:r>
          </a:p>
          <a:p>
            <a:pPr lvl="1"/>
            <a:r>
              <a:rPr lang="en-US" dirty="0" smtClean="0"/>
              <a:t>2007</a:t>
            </a:r>
          </a:p>
          <a:p>
            <a:pPr lvl="1"/>
            <a:r>
              <a:rPr lang="en-US" dirty="0" smtClean="0"/>
              <a:t>2008</a:t>
            </a:r>
          </a:p>
          <a:p>
            <a:pPr lvl="1"/>
            <a:r>
              <a:rPr lang="en-US" dirty="0" smtClean="0"/>
              <a:t>2009</a:t>
            </a:r>
          </a:p>
          <a:p>
            <a:pPr lvl="1"/>
            <a:r>
              <a:rPr lang="en-US" dirty="0" smtClean="0"/>
              <a:t>2010</a:t>
            </a:r>
          </a:p>
          <a:p>
            <a:pPr lvl="1"/>
            <a:r>
              <a:rPr lang="en-US" dirty="0" smtClean="0"/>
              <a:t>2011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124200"/>
            <a:ext cx="7024687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RQ1: How has the headcount for MPPs, Staff, and Faculty changed over time here at CSULB?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828800" y="1066800"/>
          <a:ext cx="5715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9600" y="4876800"/>
            <a:ext cx="7924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	</a:t>
            </a:r>
            <a:r>
              <a:rPr lang="en-US" sz="1400" dirty="0" smtClean="0"/>
              <a:t>Oct. 2005	Oct. 2006	Oct. 2007	Oct. 2008	Oct. 2009	Oct. 2010	Oct. 2011	</a:t>
            </a:r>
            <a:r>
              <a:rPr lang="en-US" sz="1600" b="1" dirty="0" smtClean="0"/>
              <a:t>NET</a:t>
            </a:r>
            <a:endParaRPr lang="en-US" sz="1400" b="1" dirty="0" smtClean="0"/>
          </a:p>
          <a:p>
            <a:r>
              <a:rPr lang="en-US" sz="1400" dirty="0" smtClean="0"/>
              <a:t>MPP	207	212	220	210	220	212	209	</a:t>
            </a:r>
            <a:r>
              <a:rPr lang="en-US" sz="1400" b="1" dirty="0" smtClean="0"/>
              <a:t>+</a:t>
            </a:r>
            <a:r>
              <a:rPr lang="en-US" sz="1600" b="1" dirty="0" smtClean="0"/>
              <a:t>2</a:t>
            </a:r>
            <a:endParaRPr lang="en-US" sz="1400" b="1" dirty="0" smtClean="0"/>
          </a:p>
          <a:p>
            <a:r>
              <a:rPr lang="en-US" sz="1400" dirty="0" smtClean="0"/>
              <a:t>STF	1298	1394	1395	1416	1360	1324	1323	</a:t>
            </a:r>
            <a:r>
              <a:rPr lang="en-US" sz="1600" b="1" dirty="0" smtClean="0"/>
              <a:t>+25</a:t>
            </a:r>
            <a:endParaRPr lang="en-US" sz="1400" b="1" dirty="0" smtClean="0"/>
          </a:p>
          <a:p>
            <a:r>
              <a:rPr lang="en-US" sz="1400" dirty="0" smtClean="0"/>
              <a:t>T/TT	887	902	910	901	901	861	850	</a:t>
            </a:r>
            <a:r>
              <a:rPr lang="en-US" sz="1600" dirty="0" smtClean="0">
                <a:solidFill>
                  <a:srgbClr val="FF0000"/>
                </a:solidFill>
              </a:rPr>
              <a:t>-37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 smtClean="0"/>
              <a:t>LEC/TEMP	1206	1316	1310	1371	1134	1077	1203	</a:t>
            </a:r>
            <a:r>
              <a:rPr lang="en-US" sz="1600" dirty="0" smtClean="0">
                <a:solidFill>
                  <a:srgbClr val="FF0000"/>
                </a:solidFill>
              </a:rPr>
              <a:t>-3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RQ1: How has the headcount for MPPs, Staff, and Faculty changed over time here at CSULB?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MPP headcount had a net increase over the last 7 years of only 2 positions.</a:t>
            </a:r>
          </a:p>
          <a:p>
            <a:r>
              <a:rPr lang="en-US" dirty="0" smtClean="0"/>
              <a:t>Staff headcount had a net increase of 25.</a:t>
            </a:r>
          </a:p>
          <a:p>
            <a:r>
              <a:rPr lang="en-US" dirty="0" smtClean="0"/>
              <a:t>T/TT faculty headcount </a:t>
            </a:r>
            <a:r>
              <a:rPr lang="en-US" dirty="0" smtClean="0">
                <a:solidFill>
                  <a:srgbClr val="FF0000"/>
                </a:solidFill>
              </a:rPr>
              <a:t>decreased</a:t>
            </a:r>
            <a:r>
              <a:rPr lang="en-US" dirty="0" smtClean="0"/>
              <a:t> by 37.</a:t>
            </a:r>
          </a:p>
          <a:p>
            <a:r>
              <a:rPr lang="en-US" dirty="0" smtClean="0"/>
              <a:t>Lecturers/Temporary faculty </a:t>
            </a:r>
            <a:r>
              <a:rPr lang="en-US" dirty="0" smtClean="0">
                <a:solidFill>
                  <a:srgbClr val="FF0000"/>
                </a:solidFill>
              </a:rPr>
              <a:t>decreased</a:t>
            </a:r>
            <a:r>
              <a:rPr lang="en-US" dirty="0" smtClean="0"/>
              <a:t> by 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RQ2: How has the FTES per MPPs, Staff, and Faculty headcount changed over time?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133600" y="1371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4572000"/>
          <a:ext cx="6400803" cy="1375258"/>
        </p:xfrm>
        <a:graphic>
          <a:graphicData uri="http://schemas.openxmlformats.org/drawingml/2006/table">
            <a:tbl>
              <a:tblPr/>
              <a:tblGrid>
                <a:gridCol w="685803"/>
                <a:gridCol w="762000"/>
                <a:gridCol w="762000"/>
                <a:gridCol w="838200"/>
                <a:gridCol w="838200"/>
                <a:gridCol w="824788"/>
                <a:gridCol w="844906"/>
                <a:gridCol w="844906"/>
              </a:tblGrid>
              <a:tr h="64373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 FTE per Headcount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2009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Oct. 2010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Oct. 2011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MPP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129.8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STAFF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LEC/TEMP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23.2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00200"/>
            <a:ext cx="7024687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RQ2: How has the FTES per MPPs, Staff, and Faculty headcount changed over time?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777037" cy="3508375"/>
          </a:xfrm>
        </p:spPr>
        <p:txBody>
          <a:bodyPr/>
          <a:lstStyle/>
          <a:p>
            <a:r>
              <a:rPr lang="en-US" dirty="0" smtClean="0"/>
              <a:t>FTES per MPP headcount has virtually stayed the same (net = -0.3).</a:t>
            </a:r>
          </a:p>
          <a:p>
            <a:r>
              <a:rPr lang="en-US" dirty="0" smtClean="0"/>
              <a:t>FTES per Staff headcount has also remained about the same (net = -0.3).</a:t>
            </a:r>
          </a:p>
          <a:p>
            <a:r>
              <a:rPr lang="en-US" dirty="0" smtClean="0"/>
              <a:t>FTES per T/TT faculty headcount has increased by 1.6.</a:t>
            </a:r>
          </a:p>
          <a:p>
            <a:r>
              <a:rPr lang="en-US" dirty="0" smtClean="0"/>
              <a:t>FTES per Lecturer/Temporary faculty headcount has increased by 0.2.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1BD23-E487-4206-98C1-A3D45A7DBFB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5562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FTES net increase of only 200 over the last 7 years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784</TotalTime>
  <Words>855</Words>
  <Application>Microsoft Macintosh PowerPoint</Application>
  <PresentationFormat>On-screen Show (4:3)</PresentationFormat>
  <Paragraphs>192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Theme1</vt:lpstr>
      <vt:lpstr>MPP, Staff, and Faculty Positions and Salaries </vt:lpstr>
      <vt:lpstr>Research Questions </vt:lpstr>
      <vt:lpstr>What data did we use?</vt:lpstr>
      <vt:lpstr>RQ1: How has the headcount for MPPs, Staff, and Faculty changed over time here at CSULB?</vt:lpstr>
      <vt:lpstr>PowerPoint Presentation</vt:lpstr>
      <vt:lpstr>RQ1: How has the headcount for MPPs, Staff, and Faculty changed over time here at CSULB?</vt:lpstr>
      <vt:lpstr>RQ2: How has the FTES per MPPs, Staff, and Faculty headcount changed over time?</vt:lpstr>
      <vt:lpstr>PowerPoint Presentation</vt:lpstr>
      <vt:lpstr>RQ2: How has the FTES per MPPs, Staff, and Faculty headcount changed over time? </vt:lpstr>
      <vt:lpstr>RQ3: How has the salary for MPPs, Staff, and Faculty changed over time? </vt:lpstr>
      <vt:lpstr>PowerPoint Presentation</vt:lpstr>
      <vt:lpstr>RQ3: How has the salary for MPPs, Staff, and Faculty changed?</vt:lpstr>
      <vt:lpstr>RQ4: How has the MPPs, Staff, and Faculty salary per FTE changed over time? </vt:lpstr>
      <vt:lpstr>PowerPoint Presentation</vt:lpstr>
      <vt:lpstr>RQ4: How has the MPPs, Staff, and Faculty salary per FTE changed over time?</vt:lpstr>
      <vt:lpstr>RQ4: How has the MPPs, Staff, and Faculty salary per FTE changed over time?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 Kearney</dc:creator>
  <cp:lastModifiedBy>Microsoft Office User</cp:lastModifiedBy>
  <cp:revision>48</cp:revision>
  <dcterms:created xsi:type="dcterms:W3CDTF">2012-04-17T02:59:13Z</dcterms:created>
  <dcterms:modified xsi:type="dcterms:W3CDTF">2012-08-31T18:44:34Z</dcterms:modified>
</cp:coreProperties>
</file>