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5" r:id="rId3"/>
    <p:sldId id="324" r:id="rId4"/>
    <p:sldId id="301" r:id="rId5"/>
    <p:sldId id="307" r:id="rId6"/>
    <p:sldId id="311" r:id="rId7"/>
    <p:sldId id="316" r:id="rId8"/>
    <p:sldId id="304" r:id="rId9"/>
    <p:sldId id="309" r:id="rId10"/>
    <p:sldId id="320" r:id="rId11"/>
    <p:sldId id="317" r:id="rId12"/>
    <p:sldId id="302" r:id="rId13"/>
    <p:sldId id="312" r:id="rId14"/>
    <p:sldId id="314" r:id="rId15"/>
    <p:sldId id="300" r:id="rId16"/>
    <p:sldId id="306" r:id="rId17"/>
    <p:sldId id="321" r:id="rId18"/>
    <p:sldId id="295" r:id="rId19"/>
    <p:sldId id="323" r:id="rId20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4" autoAdjust="0"/>
    <p:restoredTop sz="96844" autoAdjust="0"/>
  </p:normalViewPr>
  <p:slideViewPr>
    <p:cSldViewPr>
      <p:cViewPr>
        <p:scale>
          <a:sx n="90" d="100"/>
          <a:sy n="90" d="100"/>
        </p:scale>
        <p:origin x="-1205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737" cy="464814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912" y="0"/>
            <a:ext cx="3056737" cy="464814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58FBECC8-AAFB-4C3A-AA99-68355BB9FD2B}" type="datetimeFigureOut">
              <a:rPr lang="en-US" smtClean="0"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56737" cy="464814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912" y="8842684"/>
            <a:ext cx="3056737" cy="464814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4D8B9D60-9F29-416A-97AB-89B58AF82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290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737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912" y="0"/>
            <a:ext cx="3056737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651" y="4422144"/>
            <a:ext cx="5641964" cy="4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84"/>
            <a:ext cx="3056737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912" y="8842684"/>
            <a:ext cx="3056737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EC89F-3190-4879-87C6-6CF71D42F78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777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45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EC89F-3190-4879-87C6-6CF71D42F7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39AB5E-54F8-4558-9902-FEF77DAB52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99087-406F-4050-BB84-2F9A6D4AC4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DA7B2-2C97-4F6A-BC53-2249766C8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DF026-99F7-4FD7-B213-2E4CB4DDF9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0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65760" indent="-256032">
              <a:buClrTx/>
              <a:buSzPct val="100000"/>
              <a:buFont typeface="Wingdings" pitchFamily="2" charset="2"/>
              <a:buChar char="Ø"/>
              <a:defRPr sz="2000"/>
            </a:lvl1pPr>
            <a:lvl2pPr marL="621792" indent="-228600">
              <a:buClrTx/>
              <a:buFont typeface="Wingdings" pitchFamily="2" charset="2"/>
              <a:buChar char="§"/>
              <a:defRPr sz="1800"/>
            </a:lvl2pPr>
            <a:lvl3pPr marL="859536" indent="-228600">
              <a:buClrTx/>
              <a:buFont typeface="Arial" pitchFamily="34" charset="0"/>
              <a:buChar char="•"/>
              <a:defRPr sz="1600"/>
            </a:lvl3pPr>
            <a:lvl4pPr marL="1143000" indent="-228600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lvl4pPr>
            <a:lvl5pPr marL="1371600" indent="-228600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2C4E1-284D-4158-9107-E2A039917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614FD-CBEB-430E-BB5B-D2D74989CB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78ECB3-4615-412C-817D-EAEC3A545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D6BA5-EC84-4217-8F95-BA031D246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4965FD-0049-4CEF-8AE7-AB43B51B46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A2233-C2AB-47B4-9EF6-77C28A261F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E8965-0673-4831-9778-AACFB6834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87920D-0709-47AA-BCDC-FB543AC56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rev 11/26/2012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BDF026-99F7-4FD7-B213-2E4CB4DDF9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Tx/>
        <a:buSzPct val="100000"/>
        <a:buFont typeface="Wingdings" pitchFamily="2" charset="2"/>
        <a:buChar char="Ø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CSULB E-Advising Initiative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772400" cy="1199704"/>
          </a:xfrm>
        </p:spPr>
        <p:txBody>
          <a:bodyPr>
            <a:normAutofit/>
          </a:bodyPr>
          <a:lstStyle/>
          <a:p>
            <a:r>
              <a:rPr lang="en-US" sz="3200" dirty="0"/>
              <a:t>Supporting Student Success</a:t>
            </a:r>
            <a:br>
              <a:rPr lang="en-US" sz="3200" dirty="0"/>
            </a:br>
            <a:r>
              <a:rPr lang="en-US" sz="3200" dirty="0"/>
              <a:t>and Enabling Advisors!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Enrollment Services: </a:t>
            </a:r>
          </a:p>
          <a:p>
            <a:r>
              <a:rPr lang="en-US" dirty="0" smtClean="0"/>
              <a:t>Rev 09/26/2013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AB5E-54F8-4558-9902-FEF77DAB529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Arrange My Plan (or “Drag and Drop”)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21965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153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Course Picker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2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marL="365760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000" b="1" dirty="0" smtClean="0"/>
              <a:t>Challenge: </a:t>
            </a:r>
            <a:r>
              <a:rPr lang="en-US" sz="2000" dirty="0" smtClean="0"/>
              <a:t>We </a:t>
            </a:r>
            <a:r>
              <a:rPr lang="en-US" sz="2000" dirty="0"/>
              <a:t>need to assist students in creating a term schedule that meets their educational and life demands.</a:t>
            </a:r>
          </a:p>
          <a:p>
            <a:endParaRPr lang="en-US" b="1" dirty="0" smtClean="0"/>
          </a:p>
          <a:p>
            <a:r>
              <a:rPr lang="en-US" b="1" dirty="0" smtClean="0"/>
              <a:t>Solution: </a:t>
            </a:r>
            <a:r>
              <a:rPr lang="en-US" dirty="0"/>
              <a:t>College Scheduler </a:t>
            </a:r>
            <a:r>
              <a:rPr lang="en-US" dirty="0" smtClean="0"/>
              <a:t>integrated with the student enrollment  functions in MyCSULB.</a:t>
            </a:r>
            <a:endParaRPr lang="en-US" sz="1800" dirty="0"/>
          </a:p>
          <a:p>
            <a:endParaRPr lang="en-US" dirty="0" smtClean="0"/>
          </a:p>
          <a:p>
            <a:r>
              <a:rPr lang="en-US" b="1" dirty="0" smtClean="0"/>
              <a:t>Time Frame:  </a:t>
            </a:r>
          </a:p>
          <a:p>
            <a:pPr lvl="1"/>
            <a:r>
              <a:rPr lang="en-US" dirty="0" smtClean="0"/>
              <a:t>Core </a:t>
            </a:r>
            <a:r>
              <a:rPr lang="en-US" dirty="0"/>
              <a:t>implementation for </a:t>
            </a:r>
            <a:r>
              <a:rPr lang="en-US" dirty="0" smtClean="0"/>
              <a:t>Summer 14/Fall </a:t>
            </a:r>
            <a:r>
              <a:rPr lang="en-US" dirty="0"/>
              <a:t>14 registration </a:t>
            </a:r>
            <a:r>
              <a:rPr lang="en-US" dirty="0" smtClean="0"/>
              <a:t>start.  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3: </a:t>
            </a:r>
            <a:r>
              <a:rPr lang="en-US" dirty="0"/>
              <a:t>Student Schedule </a:t>
            </a:r>
            <a:r>
              <a:rPr lang="en-US" dirty="0" smtClean="0"/>
              <a:t>Planner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86" y="304800"/>
            <a:ext cx="63341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09563"/>
            <a:ext cx="59245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029200"/>
          </a:xfrm>
        </p:spPr>
        <p:txBody>
          <a:bodyPr/>
          <a:lstStyle/>
          <a:p>
            <a:pPr marL="365760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000" b="1" dirty="0" smtClean="0"/>
              <a:t>Challenge:  </a:t>
            </a:r>
            <a:r>
              <a:rPr lang="en-US" sz="2000" dirty="0" smtClean="0"/>
              <a:t>For </a:t>
            </a:r>
            <a:r>
              <a:rPr lang="en-US" sz="2000" dirty="0"/>
              <a:t>our at-risk students, we need to coordinate information (both alerts and interventions) across the campus to focus and coordinate our activities.  </a:t>
            </a:r>
            <a:endParaRPr lang="en-US" sz="2000" dirty="0" smtClean="0"/>
          </a:p>
          <a:p>
            <a:pPr marL="365760" lvl="2" indent="-256032">
              <a:spcBef>
                <a:spcPts val="400"/>
              </a:spcBef>
              <a:buFont typeface="Wingdings" pitchFamily="2" charset="2"/>
              <a:buChar char="Ø"/>
            </a:pPr>
            <a:endParaRPr lang="en-US" sz="1000" dirty="0"/>
          </a:p>
          <a:p>
            <a:r>
              <a:rPr lang="en-US" b="1" dirty="0" smtClean="0"/>
              <a:t>Solution:  </a:t>
            </a:r>
            <a:r>
              <a:rPr lang="en-US" dirty="0" smtClean="0"/>
              <a:t>"</a:t>
            </a:r>
            <a:r>
              <a:rPr lang="en-US" dirty="0"/>
              <a:t>Insight Early Alert" by </a:t>
            </a:r>
            <a:r>
              <a:rPr lang="en-US" dirty="0" smtClean="0"/>
              <a:t>Symplicity </a:t>
            </a:r>
            <a:r>
              <a:rPr lang="en-US" dirty="0"/>
              <a:t>to support advisor appointment and workshop scheduling, early alert tracking, and automated risk assessment.  This campus-wide system implementation will replace six separate tools used throughout the campus, improving effectiveness and coordination</a:t>
            </a:r>
            <a:r>
              <a:rPr lang="en-US" dirty="0" smtClean="0"/>
              <a:t>.  </a:t>
            </a:r>
            <a:endParaRPr lang="en-US" sz="1800" dirty="0"/>
          </a:p>
          <a:p>
            <a:endParaRPr lang="en-US" sz="1000" dirty="0" smtClean="0"/>
          </a:p>
          <a:p>
            <a:r>
              <a:rPr lang="en-US" b="1" dirty="0" smtClean="0"/>
              <a:t>Time Frame: </a:t>
            </a:r>
            <a:r>
              <a:rPr lang="en-US" dirty="0"/>
              <a:t>Full adoption in 12-18 months is expected. </a:t>
            </a:r>
            <a:endParaRPr lang="en-US" dirty="0" smtClean="0"/>
          </a:p>
          <a:p>
            <a:pPr lvl="1"/>
            <a:r>
              <a:rPr lang="en-US" dirty="0" smtClean="0"/>
              <a:t>Fall start </a:t>
            </a:r>
            <a:r>
              <a:rPr lang="en-US" dirty="0"/>
              <a:t>with core implementation of advising components for </a:t>
            </a:r>
            <a:r>
              <a:rPr lang="en-US" dirty="0" smtClean="0"/>
              <a:t>Fall </a:t>
            </a:r>
            <a:r>
              <a:rPr lang="en-US" dirty="0"/>
              <a:t>14 </a:t>
            </a:r>
            <a:r>
              <a:rPr lang="en-US" dirty="0" smtClean="0"/>
              <a:t>registration for pilot group (UCUA, CBA, CLA, SSSP).  </a:t>
            </a:r>
          </a:p>
          <a:p>
            <a:pPr lvl="1"/>
            <a:r>
              <a:rPr lang="en-US" dirty="0" smtClean="0"/>
              <a:t>Refine </a:t>
            </a:r>
            <a:r>
              <a:rPr lang="en-US" dirty="0"/>
              <a:t>and expand implementation in </a:t>
            </a:r>
            <a:r>
              <a:rPr lang="en-US" dirty="0" smtClean="0"/>
              <a:t>Summer and Fall 14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Prototype </a:t>
            </a:r>
            <a:r>
              <a:rPr lang="en-US" dirty="0"/>
              <a:t>early alert </a:t>
            </a:r>
            <a:r>
              <a:rPr lang="en-US" dirty="0" smtClean="0"/>
              <a:t>for use </a:t>
            </a:r>
            <a:r>
              <a:rPr lang="en-US" dirty="0"/>
              <a:t>in Fall 2014 targeted at our Beach Learning </a:t>
            </a:r>
            <a:r>
              <a:rPr lang="en-US" dirty="0" smtClean="0"/>
              <a:t>Community.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4:  Advisor </a:t>
            </a:r>
            <a:r>
              <a:rPr lang="en-US" dirty="0"/>
              <a:t>Support </a:t>
            </a:r>
          </a:p>
        </p:txBody>
      </p:sp>
    </p:spTree>
    <p:extLst>
      <p:ext uri="{BB962C8B-B14F-4D97-AF65-F5344CB8AC3E}">
        <p14:creationId xmlns:p14="http://schemas.microsoft.com/office/powerpoint/2010/main" val="9617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9121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083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4800600"/>
          </a:xfrm>
        </p:spPr>
        <p:txBody>
          <a:bodyPr/>
          <a:lstStyle/>
          <a:p>
            <a:pPr lvl="1"/>
            <a:r>
              <a:rPr lang="en-US" dirty="0" smtClean="0"/>
              <a:t>Smart Planner recommends plan based on what degree requirements are not met</a:t>
            </a:r>
          </a:p>
          <a:p>
            <a:pPr lvl="1"/>
            <a:r>
              <a:rPr lang="en-US" dirty="0" smtClean="0"/>
              <a:t>Student adjusts plan as needed</a:t>
            </a:r>
          </a:p>
          <a:p>
            <a:pPr lvl="1"/>
            <a:r>
              <a:rPr lang="en-US" dirty="0" smtClean="0"/>
              <a:t>Student can run degree progress report including planned courses</a:t>
            </a:r>
          </a:p>
          <a:p>
            <a:pPr lvl="1"/>
            <a:r>
              <a:rPr lang="en-US" dirty="0" smtClean="0"/>
              <a:t>Time for registration:</a:t>
            </a:r>
          </a:p>
          <a:p>
            <a:pPr lvl="2"/>
            <a:r>
              <a:rPr lang="en-US" dirty="0" smtClean="0"/>
              <a:t>Student requests advising appointment or signs up for advising workshop in Symplicity</a:t>
            </a:r>
          </a:p>
          <a:p>
            <a:pPr lvl="2"/>
            <a:r>
              <a:rPr lang="en-US" dirty="0" smtClean="0"/>
              <a:t>Advisor reviews multi-year plan and student makes some additional changes</a:t>
            </a:r>
          </a:p>
          <a:p>
            <a:pPr lvl="2"/>
            <a:r>
              <a:rPr lang="en-US" dirty="0" smtClean="0"/>
              <a:t>Student moves plan to Schedule Planner to create a feasible weekly schedule</a:t>
            </a:r>
          </a:p>
          <a:p>
            <a:pPr lvl="2"/>
            <a:r>
              <a:rPr lang="en-US" dirty="0" smtClean="0"/>
              <a:t>Moves plan into registration and enrolls in classes</a:t>
            </a:r>
          </a:p>
          <a:p>
            <a:pPr lvl="1"/>
            <a:r>
              <a:rPr lang="en-US" dirty="0" smtClean="0"/>
              <a:t>Student is not doing well in key course and drops it</a:t>
            </a:r>
          </a:p>
          <a:p>
            <a:pPr lvl="1"/>
            <a:r>
              <a:rPr lang="en-US" dirty="0" smtClean="0"/>
              <a:t>Predictive Analytics alerts advisor that student is at risk in major</a:t>
            </a:r>
          </a:p>
          <a:p>
            <a:pPr lvl="1"/>
            <a:r>
              <a:rPr lang="en-US" dirty="0" smtClean="0"/>
              <a:t>Advisor requests student to make appointment and student makes appointment</a:t>
            </a:r>
          </a:p>
          <a:p>
            <a:pPr lvl="1"/>
            <a:r>
              <a:rPr lang="en-US" dirty="0" smtClean="0"/>
              <a:t>Advisor sees in Predictive </a:t>
            </a:r>
            <a:r>
              <a:rPr lang="en-US" dirty="0"/>
              <a:t>A</a:t>
            </a:r>
            <a:r>
              <a:rPr lang="en-US" dirty="0" smtClean="0"/>
              <a:t>nalytics that major is not a good fit</a:t>
            </a:r>
          </a:p>
          <a:p>
            <a:pPr lvl="1"/>
            <a:r>
              <a:rPr lang="en-US" dirty="0" smtClean="0"/>
              <a:t>Advisor explores recommended majors </a:t>
            </a:r>
            <a:r>
              <a:rPr lang="en-US" dirty="0"/>
              <a:t>from Predictive Analytics with student and </a:t>
            </a:r>
            <a:r>
              <a:rPr lang="en-US" dirty="0" smtClean="0"/>
              <a:t>uses "what-if " in the Smart Planner to see how long it would take to graduate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Circle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</a:t>
            </a:r>
            <a:endParaRPr lang="en-US" dirty="0"/>
          </a:p>
        </p:txBody>
      </p:sp>
      <p:pic>
        <p:nvPicPr>
          <p:cNvPr id="6" name="Picture 4" descr="MCj0078711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60966" y="1156606"/>
            <a:ext cx="1877833" cy="4554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2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 of the $17.2m RFP for Student Success 2013-14: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219200"/>
            <a:ext cx="88392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724400"/>
          </a:xfrm>
        </p:spPr>
        <p:txBody>
          <a:bodyPr/>
          <a:lstStyle/>
          <a:p>
            <a:pPr lvl="1"/>
            <a:r>
              <a:rPr lang="en-US" sz="2000" dirty="0" smtClean="0"/>
              <a:t>RFP process through Chancellor’s Office for funding support and to promote system-wide synergy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Overall goal is to improve student success and timely graduation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Builds on prior investments in technology and advising structures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Campus submitted 4 proposals for the first year (13-14) and all 4 were supported!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Presentation is organized around each of the 4 solutions approved to begin this academic year.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419600"/>
          </a:xfrm>
        </p:spPr>
        <p:txBody>
          <a:bodyPr/>
          <a:lstStyle/>
          <a:p>
            <a:pPr marL="365760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000" b="1" dirty="0" smtClean="0"/>
              <a:t>Challenge:  </a:t>
            </a:r>
            <a:r>
              <a:rPr lang="en-US" sz="1800" dirty="0" smtClean="0"/>
              <a:t>We </a:t>
            </a:r>
            <a:r>
              <a:rPr lang="en-US" sz="1800" dirty="0"/>
              <a:t>need to identify students who are at-risk in their chosen major and clearly prioritize students needing intervention as well as </a:t>
            </a:r>
            <a:r>
              <a:rPr lang="en-US" sz="1800" dirty="0" smtClean="0"/>
              <a:t>support </a:t>
            </a:r>
            <a:r>
              <a:rPr lang="en-US" sz="1800" dirty="0"/>
              <a:t>an informed choice of major that would be a better match.  </a:t>
            </a:r>
          </a:p>
          <a:p>
            <a:pPr marL="365760" lvl="2" indent="-256032">
              <a:spcBef>
                <a:spcPts val="400"/>
              </a:spcBef>
              <a:buFont typeface="Wingdings" pitchFamily="2" charset="2"/>
              <a:buChar char="Ø"/>
            </a:pPr>
            <a:endParaRPr lang="en-US" sz="2000" dirty="0"/>
          </a:p>
          <a:p>
            <a:pPr marL="365760" lvl="1" indent="-256032">
              <a:spcBef>
                <a:spcPts val="400"/>
              </a:spcBef>
              <a:buSzPct val="100000"/>
              <a:buFont typeface="Wingdings" pitchFamily="2" charset="2"/>
              <a:buChar char="Ø"/>
            </a:pPr>
            <a:r>
              <a:rPr lang="en-US" b="1" dirty="0" smtClean="0"/>
              <a:t>Solution:  </a:t>
            </a:r>
            <a:r>
              <a:rPr lang="en-US" dirty="0" smtClean="0"/>
              <a:t>Join </a:t>
            </a:r>
            <a:r>
              <a:rPr lang="en-US" dirty="0"/>
              <a:t>the EAB Student Support Collaborative </a:t>
            </a:r>
            <a:r>
              <a:rPr lang="en-US" dirty="0" smtClean="0"/>
              <a:t>and </a:t>
            </a:r>
            <a:r>
              <a:rPr lang="en-US" dirty="0"/>
              <a:t>implement their predictive analytics and advisor dashboard solution. </a:t>
            </a:r>
            <a:endParaRPr lang="en-US" dirty="0" smtClean="0"/>
          </a:p>
          <a:p>
            <a:pPr marL="365760" lvl="1" indent="-256032">
              <a:spcBef>
                <a:spcPts val="400"/>
              </a:spcBef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100000"/>
              <a:buFont typeface="Wingdings" pitchFamily="2" charset="2"/>
              <a:buChar char="Ø"/>
            </a:pPr>
            <a:r>
              <a:rPr lang="en-US" b="1" dirty="0" smtClean="0"/>
              <a:t>Time Frame:</a:t>
            </a:r>
            <a:r>
              <a:rPr lang="en-US" dirty="0"/>
              <a:t> </a:t>
            </a:r>
            <a:r>
              <a:rPr lang="en-US" dirty="0" smtClean="0"/>
              <a:t> We </a:t>
            </a:r>
            <a:r>
              <a:rPr lang="en-US" dirty="0"/>
              <a:t>have been accepted in the June 2013 cohort.  </a:t>
            </a:r>
            <a:endParaRPr lang="en-US" dirty="0" smtClean="0"/>
          </a:p>
          <a:p>
            <a:pPr marL="603504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800" dirty="0" smtClean="0"/>
              <a:t>Summer </a:t>
            </a:r>
            <a:r>
              <a:rPr lang="en-US" sz="1800" dirty="0"/>
              <a:t>2013: data </a:t>
            </a:r>
            <a:r>
              <a:rPr lang="en-US" sz="1800" dirty="0" smtClean="0"/>
              <a:t>analysis </a:t>
            </a:r>
          </a:p>
          <a:p>
            <a:pPr marL="603504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800" dirty="0" smtClean="0"/>
              <a:t>Fall </a:t>
            </a:r>
            <a:r>
              <a:rPr lang="en-US" sz="1800" dirty="0"/>
              <a:t>2013: analytic model </a:t>
            </a:r>
            <a:r>
              <a:rPr lang="en-US" sz="1800" dirty="0" smtClean="0"/>
              <a:t>refinement </a:t>
            </a:r>
          </a:p>
          <a:p>
            <a:pPr marL="603504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800" dirty="0" smtClean="0"/>
              <a:t>Late Fall: </a:t>
            </a:r>
            <a:r>
              <a:rPr lang="en-US" sz="1800" dirty="0"/>
              <a:t>Advisor dashboard implementation with </a:t>
            </a:r>
            <a:r>
              <a:rPr lang="en-US" sz="1800" dirty="0" smtClean="0"/>
              <a:t>pilot group (CHHS, COE, EOP)</a:t>
            </a:r>
          </a:p>
          <a:p>
            <a:pPr marL="603504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800" dirty="0"/>
              <a:t>C</a:t>
            </a:r>
            <a:r>
              <a:rPr lang="en-US" sz="1800" dirty="0" smtClean="0"/>
              <a:t>omplete </a:t>
            </a:r>
            <a:r>
              <a:rPr lang="en-US" sz="1800" dirty="0"/>
              <a:t>roll out by end of Spring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1:  Predictive </a:t>
            </a:r>
            <a:r>
              <a:rPr lang="en-US" dirty="0"/>
              <a:t>Analytics </a:t>
            </a:r>
          </a:p>
        </p:txBody>
      </p:sp>
    </p:spTree>
    <p:extLst>
      <p:ext uri="{BB962C8B-B14F-4D97-AF65-F5344CB8AC3E}">
        <p14:creationId xmlns:p14="http://schemas.microsoft.com/office/powerpoint/2010/main" val="20835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174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105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6440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114800"/>
          </a:xfrm>
        </p:spPr>
        <p:txBody>
          <a:bodyPr/>
          <a:lstStyle/>
          <a:p>
            <a:pPr marL="365760" lvl="2" indent="-256032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000" b="1" dirty="0" smtClean="0"/>
              <a:t>Challenge: </a:t>
            </a:r>
            <a:r>
              <a:rPr lang="en-US" sz="2000" dirty="0" smtClean="0"/>
              <a:t>We </a:t>
            </a:r>
            <a:r>
              <a:rPr lang="en-US" sz="2000" dirty="0"/>
              <a:t>need automated tools that reduce advisor </a:t>
            </a:r>
            <a:r>
              <a:rPr lang="en-US" sz="2000" dirty="0" smtClean="0"/>
              <a:t>and student time </a:t>
            </a:r>
            <a:r>
              <a:rPr lang="en-US" sz="2000" dirty="0"/>
              <a:t>spent creating clear paths to the </a:t>
            </a:r>
            <a:r>
              <a:rPr lang="en-US" sz="2000" dirty="0" smtClean="0"/>
              <a:t>degree.  </a:t>
            </a:r>
            <a:endParaRPr lang="en-US" sz="2000" dirty="0"/>
          </a:p>
          <a:p>
            <a:pPr marL="365760" lvl="2" indent="-256032">
              <a:spcBef>
                <a:spcPts val="400"/>
              </a:spcBef>
              <a:buFont typeface="Wingdings" pitchFamily="2" charset="2"/>
              <a:buChar char="Ø"/>
            </a:pPr>
            <a:endParaRPr lang="en-US" sz="1000" dirty="0" smtClean="0"/>
          </a:p>
          <a:p>
            <a:r>
              <a:rPr lang="en-US" b="1" dirty="0" smtClean="0"/>
              <a:t>Solution:   </a:t>
            </a:r>
            <a:r>
              <a:rPr lang="en-US" dirty="0" smtClean="0"/>
              <a:t>Implement </a:t>
            </a:r>
            <a:r>
              <a:rPr lang="en-US" dirty="0"/>
              <a:t>the </a:t>
            </a: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Arizona </a:t>
            </a:r>
            <a:r>
              <a:rPr lang="en-US" dirty="0"/>
              <a:t>Smart Planner providing road map and multi-year planner functionality fully integrated within PeopleSoft </a:t>
            </a:r>
            <a:r>
              <a:rPr lang="en-US" dirty="0" smtClean="0"/>
              <a:t> Advisor and Student Centers.  </a:t>
            </a:r>
            <a:endParaRPr lang="en-US" sz="1800" dirty="0"/>
          </a:p>
          <a:p>
            <a:endParaRPr lang="en-US" sz="1000" dirty="0" smtClean="0"/>
          </a:p>
          <a:p>
            <a:r>
              <a:rPr lang="en-US" b="1" dirty="0" smtClean="0"/>
              <a:t>Time Frame:  </a:t>
            </a:r>
          </a:p>
          <a:p>
            <a:pPr lvl="1"/>
            <a:r>
              <a:rPr lang="en-US" dirty="0" smtClean="0"/>
              <a:t>January 2014 project </a:t>
            </a:r>
            <a:r>
              <a:rPr lang="en-US" dirty="0"/>
              <a:t>start </a:t>
            </a:r>
            <a:endParaRPr lang="en-US" dirty="0" smtClean="0"/>
          </a:p>
          <a:p>
            <a:pPr lvl="1"/>
            <a:r>
              <a:rPr lang="en-US" dirty="0"/>
              <a:t>The first group of major road maps available for use in Spring 15 registration</a:t>
            </a:r>
          </a:p>
          <a:p>
            <a:pPr lvl="1"/>
            <a:r>
              <a:rPr lang="en-US" dirty="0" smtClean="0"/>
              <a:t>During 14-15, </a:t>
            </a:r>
            <a:r>
              <a:rPr lang="en-US" dirty="0"/>
              <a:t>we will focus on building out the planner to be available to all majors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</a:t>
            </a:r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dirty="0"/>
              <a:t>Multi – year </a:t>
            </a:r>
            <a:r>
              <a:rPr lang="en-US" dirty="0" smtClean="0"/>
              <a:t>Planner </a:t>
            </a:r>
            <a:r>
              <a:rPr lang="en-US" dirty="0"/>
              <a:t>and Roadmap </a:t>
            </a:r>
          </a:p>
        </p:txBody>
      </p:sp>
    </p:spTree>
    <p:extLst>
      <p:ext uri="{BB962C8B-B14F-4D97-AF65-F5344CB8AC3E}">
        <p14:creationId xmlns:p14="http://schemas.microsoft.com/office/powerpoint/2010/main" val="33681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4E1-284D-4158-9107-E2A03991709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4219"/>
            <a:ext cx="6934200" cy="573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Screen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0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19869</TotalTime>
  <Words>678</Words>
  <Application>Microsoft Office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CSULB E-Advising Initiative  </vt:lpstr>
      <vt:lpstr>Summary of the $17.2m RFP for Student Success 2013-14:</vt:lpstr>
      <vt:lpstr>Background:</vt:lpstr>
      <vt:lpstr>Solution 1:  Predictive Analytics </vt:lpstr>
      <vt:lpstr>PowerPoint Presentation</vt:lpstr>
      <vt:lpstr>PowerPoint Presentation</vt:lpstr>
      <vt:lpstr>PowerPoint Presentation</vt:lpstr>
      <vt:lpstr>Solution 2: Multi – year Planner and Roadmap </vt:lpstr>
      <vt:lpstr>PowerPoint Presentation</vt:lpstr>
      <vt:lpstr>PowerPoint Presentation</vt:lpstr>
      <vt:lpstr>PowerPoint Presentation</vt:lpstr>
      <vt:lpstr>Solution 3: Student Schedule Planner</vt:lpstr>
      <vt:lpstr>PowerPoint Presentation</vt:lpstr>
      <vt:lpstr>PowerPoint Presentation</vt:lpstr>
      <vt:lpstr>Solution 4:  Advisor Support </vt:lpstr>
      <vt:lpstr>PowerPoint Presentation</vt:lpstr>
      <vt:lpstr>PowerPoint Presentation</vt:lpstr>
      <vt:lpstr>The Circle of Life</vt:lpstr>
      <vt:lpstr>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CalState University Long Beach</dc:title>
  <dc:creator>Mom</dc:creator>
  <cp:lastModifiedBy>Tom Enders</cp:lastModifiedBy>
  <cp:revision>884</cp:revision>
  <cp:lastPrinted>2012-12-07T01:48:27Z</cp:lastPrinted>
  <dcterms:created xsi:type="dcterms:W3CDTF">2007-11-26T04:45:21Z</dcterms:created>
  <dcterms:modified xsi:type="dcterms:W3CDTF">2013-09-26T23:11:30Z</dcterms:modified>
</cp:coreProperties>
</file>