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252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ECFB-516A-446D-BD98-84B6E3C3E908}" type="datetimeFigureOut">
              <a:rPr lang="en-US" smtClean="0"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F371-D6D8-4229-89CA-948955572B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866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ECFB-516A-446D-BD98-84B6E3C3E908}" type="datetimeFigureOut">
              <a:rPr lang="en-US" smtClean="0"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F371-D6D8-4229-89CA-948955572B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680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ECFB-516A-446D-BD98-84B6E3C3E908}" type="datetimeFigureOut">
              <a:rPr lang="en-US" smtClean="0"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F371-D6D8-4229-89CA-948955572B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75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ECFB-516A-446D-BD98-84B6E3C3E908}" type="datetimeFigureOut">
              <a:rPr lang="en-US" smtClean="0"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F371-D6D8-4229-89CA-948955572B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767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ECFB-516A-446D-BD98-84B6E3C3E908}" type="datetimeFigureOut">
              <a:rPr lang="en-US" smtClean="0"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F371-D6D8-4229-89CA-948955572B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191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ECFB-516A-446D-BD98-84B6E3C3E908}" type="datetimeFigureOut">
              <a:rPr lang="en-US" smtClean="0"/>
              <a:t>9/10/2015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F371-D6D8-4229-89CA-948955572B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257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ECFB-516A-446D-BD98-84B6E3C3E908}" type="datetimeFigureOut">
              <a:rPr lang="en-US" smtClean="0"/>
              <a:t>9/10/2015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F371-D6D8-4229-89CA-948955572B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64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ECFB-516A-446D-BD98-84B6E3C3E908}" type="datetimeFigureOut">
              <a:rPr lang="en-US" smtClean="0"/>
              <a:t>9/10/2015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F371-D6D8-4229-89CA-948955572B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297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ECFB-516A-446D-BD98-84B6E3C3E908}" type="datetimeFigureOut">
              <a:rPr lang="en-US" smtClean="0"/>
              <a:t>9/10/2015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F371-D6D8-4229-89CA-948955572B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091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ECFB-516A-446D-BD98-84B6E3C3E908}" type="datetimeFigureOut">
              <a:rPr lang="en-US" smtClean="0"/>
              <a:t>9/10/2015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F371-D6D8-4229-89CA-948955572B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676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ECFB-516A-446D-BD98-84B6E3C3E908}" type="datetimeFigureOut">
              <a:rPr lang="en-US" smtClean="0"/>
              <a:t>9/10/2015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F371-D6D8-4229-89CA-948955572B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824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BECFB-516A-446D-BD98-84B6E3C3E908}" type="datetimeFigureOut">
              <a:rPr lang="en-US" smtClean="0"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0F371-D6D8-4229-89CA-948955572B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306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eb.csulb.edu/divisions/aa/grad_undergrad/senate/documents/policy/1999/15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sa.umich.edu/facstaff/academicaffairs/policiesandprocedures/tenuredandtenuretrackfaculty/conflictofinterestpolicy_ci" TargetMode="External"/><Relationship Id="rId13" Type="http://schemas.openxmlformats.org/officeDocument/2006/relationships/hyperlink" Target="https://www.insidehighered.com/blogs/sounding-board/it-conflict-assign-your-own-book" TargetMode="External"/><Relationship Id="rId18" Type="http://schemas.openxmlformats.org/officeDocument/2006/relationships/hyperlink" Target="http://www.ferris.edu/HTMLS/administration/academicaffairs/policyletters/TextbooksPolicy.pdf" TargetMode="External"/><Relationship Id="rId3" Type="http://schemas.openxmlformats.org/officeDocument/2006/relationships/hyperlink" Target="http://crookedtimber.org/2014/03/30/assigning-ones-own-books-to-ones-students/" TargetMode="External"/><Relationship Id="rId21" Type="http://schemas.openxmlformats.org/officeDocument/2006/relationships/hyperlink" Target="http://www.wm.edu/about/administration/provost/documents/royalties_resolution.pdf" TargetMode="External"/><Relationship Id="rId7" Type="http://schemas.openxmlformats.org/officeDocument/2006/relationships/hyperlink" Target="http://www.csupomona.edu/~faculty-affairs/documents/sale_of_course_material.pdf" TargetMode="External"/><Relationship Id="rId12" Type="http://schemas.openxmlformats.org/officeDocument/2006/relationships/hyperlink" Target="http://ualr.edu/policy/home/facstaff/textbook-royalties/" TargetMode="External"/><Relationship Id="rId17" Type="http://schemas.openxmlformats.org/officeDocument/2006/relationships/hyperlink" Target="http://voices.washingtonpost.com/college-inc/2010/03/is_it_ok_to_make_students_buy.html" TargetMode="External"/><Relationship Id="rId2" Type="http://schemas.openxmlformats.org/officeDocument/2006/relationships/hyperlink" Target="http://www.academia.edu/1604320/University_Textbooks_An_Acceptable_Conflict_of_Interest" TargetMode="External"/><Relationship Id="rId16" Type="http://schemas.openxmlformats.org/officeDocument/2006/relationships/hyperlink" Target="http://www.uihealthcare.org/content.aspx?id=21532" TargetMode="External"/><Relationship Id="rId20" Type="http://schemas.openxmlformats.org/officeDocument/2006/relationships/hyperlink" Target="http://policies.eku.edu/sites/policies.eku.edu/files/policies/4.7.1_faculty_authored_texts_bor_9_28_12_1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louisville.edu/education/faculty-staff/faculty-staff/conflict-of-interest" TargetMode="External"/><Relationship Id="rId11" Type="http://schemas.openxmlformats.org/officeDocument/2006/relationships/hyperlink" Target="http://andromeda.rutgers.edu/~natalieb/textbooks2.htm" TargetMode="External"/><Relationship Id="rId5" Type="http://schemas.openxmlformats.org/officeDocument/2006/relationships/hyperlink" Target="http://www.aaup.org/report/professors-assigning-their-own-texts-students" TargetMode="External"/><Relationship Id="rId15" Type="http://schemas.openxmlformats.org/officeDocument/2006/relationships/hyperlink" Target="http://wp.stolaf.edu/facultyhandbook/conflict-of-financial-interest-policy-for-employees/" TargetMode="External"/><Relationship Id="rId10" Type="http://schemas.openxmlformats.org/officeDocument/2006/relationships/hyperlink" Target="http://senate.rutgers.edu/textbooksassignment.html" TargetMode="External"/><Relationship Id="rId19" Type="http://schemas.openxmlformats.org/officeDocument/2006/relationships/hyperlink" Target="http://chemistry.cofc.edu/documents/Dept%20Policy%20on%20Textbook%20Selection" TargetMode="External"/><Relationship Id="rId4" Type="http://schemas.openxmlformats.org/officeDocument/2006/relationships/hyperlink" Target="http://www.thecrimson.com/article/1976/9/24/why-your-professors-assign-their-own/" TargetMode="External"/><Relationship Id="rId9" Type="http://schemas.openxmlformats.org/officeDocument/2006/relationships/hyperlink" Target="http://meded.ucsf.edu/ume/textbook-author-conflict-interest-policy" TargetMode="External"/><Relationship Id="rId14" Type="http://schemas.openxmlformats.org/officeDocument/2006/relationships/hyperlink" Target="http://www.plattcolorado.edu/policy-021300-textbooksinstructional-materials-and-conflict-of-interes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-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3400" dirty="0" smtClean="0"/>
              <a:t>Policy on Avoidance of Conflict of Interest in the Assignment of Course Materials</a:t>
            </a:r>
            <a:endParaRPr lang="en-US" sz="3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143000"/>
            <a:ext cx="8305800" cy="5638800"/>
          </a:xfrm>
        </p:spPr>
        <p:txBody>
          <a:bodyPr>
            <a:normAutofit fontScale="25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7600" dirty="0" smtClean="0">
                <a:solidFill>
                  <a:schemeClr val="tx1"/>
                </a:solidFill>
              </a:rPr>
              <a:t>Current policy is 15 years old</a:t>
            </a:r>
            <a:r>
              <a:rPr lang="en-US" sz="7600" dirty="0">
                <a:solidFill>
                  <a:schemeClr val="tx1"/>
                </a:solidFill>
              </a:rPr>
              <a:t>. </a:t>
            </a:r>
            <a:r>
              <a:rPr lang="en-US" sz="7600" dirty="0">
                <a:solidFill>
                  <a:schemeClr val="tx1"/>
                </a:solidFill>
                <a:hlinkClick r:id="rId2"/>
              </a:rPr>
              <a:t>http://web.csulb.edu/divisions/aa/grad_undergrad/senate/documents/policy/1999/15</a:t>
            </a:r>
            <a:r>
              <a:rPr lang="en-US" sz="7600" dirty="0" smtClean="0">
                <a:solidFill>
                  <a:schemeClr val="tx1"/>
                </a:solidFill>
                <a:hlinkClick r:id="rId2"/>
              </a:rPr>
              <a:t>/</a:t>
            </a:r>
            <a:endParaRPr lang="en-US" sz="76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7600" dirty="0" smtClean="0">
                <a:solidFill>
                  <a:schemeClr val="tx1"/>
                </a:solidFill>
              </a:rPr>
              <a:t>There was a </a:t>
            </a:r>
            <a:r>
              <a:rPr lang="en-US" sz="7600" dirty="0" smtClean="0">
                <a:solidFill>
                  <a:schemeClr val="tx1"/>
                </a:solidFill>
              </a:rPr>
              <a:t>need </a:t>
            </a:r>
            <a:r>
              <a:rPr lang="en-US" sz="7600" dirty="0">
                <a:solidFill>
                  <a:schemeClr val="tx1"/>
                </a:solidFill>
              </a:rPr>
              <a:t>to revisit current policy and bring it up to </a:t>
            </a:r>
            <a:r>
              <a:rPr lang="en-US" sz="7600" dirty="0" smtClean="0">
                <a:solidFill>
                  <a:schemeClr val="tx1"/>
                </a:solidFill>
              </a:rPr>
              <a:t>date.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7600" dirty="0">
                <a:solidFill>
                  <a:schemeClr val="tx1"/>
                </a:solidFill>
              </a:rPr>
              <a:t>The nature of textbooks and instructional materials have changed.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7600" dirty="0" smtClean="0">
                <a:solidFill>
                  <a:schemeClr val="tx1"/>
                </a:solidFill>
              </a:rPr>
              <a:t>The </a:t>
            </a:r>
            <a:r>
              <a:rPr lang="en-US" sz="7600" dirty="0">
                <a:solidFill>
                  <a:schemeClr val="tx1"/>
                </a:solidFill>
              </a:rPr>
              <a:t>policy was referred to FPPC last </a:t>
            </a:r>
            <a:r>
              <a:rPr lang="en-US" sz="7600" dirty="0" smtClean="0">
                <a:solidFill>
                  <a:schemeClr val="tx1"/>
                </a:solidFill>
              </a:rPr>
              <a:t>fall (</a:t>
            </a:r>
            <a:r>
              <a:rPr lang="en-US" sz="7600" dirty="0">
                <a:solidFill>
                  <a:schemeClr val="tx1"/>
                </a:solidFill>
              </a:rPr>
              <a:t>N</a:t>
            </a:r>
            <a:r>
              <a:rPr lang="en-US" sz="7600" dirty="0" smtClean="0">
                <a:solidFill>
                  <a:schemeClr val="tx1"/>
                </a:solidFill>
              </a:rPr>
              <a:t>ovember 2014). </a:t>
            </a:r>
            <a:endParaRPr lang="en-US" sz="76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7600" dirty="0" smtClean="0">
                <a:solidFill>
                  <a:schemeClr val="tx1"/>
                </a:solidFill>
              </a:rPr>
              <a:t>FPPC reviewed more than 10 similar policies from other universities including CSU Pomona, UCSF, University of Minnesota, University of Iowa, University of Arkansas, Rutgers University, </a:t>
            </a:r>
            <a:r>
              <a:rPr lang="en-US" sz="7600" dirty="0" smtClean="0">
                <a:solidFill>
                  <a:schemeClr val="tx1"/>
                </a:solidFill>
              </a:rPr>
              <a:t>Eastern </a:t>
            </a:r>
            <a:r>
              <a:rPr lang="en-US" sz="7600" dirty="0" smtClean="0">
                <a:solidFill>
                  <a:schemeClr val="tx1"/>
                </a:solidFill>
              </a:rPr>
              <a:t>Kentucky </a:t>
            </a:r>
            <a:r>
              <a:rPr lang="en-US" sz="7600" dirty="0" smtClean="0">
                <a:solidFill>
                  <a:schemeClr val="tx1"/>
                </a:solidFill>
              </a:rPr>
              <a:t>University, etc.</a:t>
            </a:r>
            <a:endParaRPr lang="en-US" sz="76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7600" dirty="0" smtClean="0">
                <a:solidFill>
                  <a:schemeClr val="tx1"/>
                </a:solidFill>
              </a:rPr>
              <a:t>Many universities have very detailed policies on textbooks and instructional materials prepared based on State and Federal laws.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7600" dirty="0" smtClean="0">
                <a:solidFill>
                  <a:schemeClr val="tx1"/>
                </a:solidFill>
              </a:rPr>
              <a:t>Several </a:t>
            </a:r>
            <a:r>
              <a:rPr lang="en-US" sz="7600" dirty="0" smtClean="0">
                <a:solidFill>
                  <a:schemeClr val="tx1"/>
                </a:solidFill>
              </a:rPr>
              <a:t>universities have included this policy as part of their general policy on conflict of interest.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7600" dirty="0" smtClean="0">
                <a:solidFill>
                  <a:schemeClr val="tx1"/>
                </a:solidFill>
              </a:rPr>
              <a:t>This policy was developed considering past experiences and current practices </a:t>
            </a:r>
            <a:r>
              <a:rPr lang="en-US" sz="7600" dirty="0" smtClean="0">
                <a:solidFill>
                  <a:schemeClr val="tx1"/>
                </a:solidFill>
              </a:rPr>
              <a:t>at</a:t>
            </a:r>
            <a:r>
              <a:rPr lang="en-US" sz="7600" dirty="0" smtClean="0">
                <a:solidFill>
                  <a:schemeClr val="tx1"/>
                </a:solidFill>
              </a:rPr>
              <a:t> CSULB, other CSU campuses and </a:t>
            </a:r>
            <a:r>
              <a:rPr lang="en-US" sz="7600" dirty="0" smtClean="0">
                <a:solidFill>
                  <a:schemeClr val="tx1"/>
                </a:solidFill>
              </a:rPr>
              <a:t>similar institutions.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7600" b="1" dirty="0" smtClean="0">
                <a:solidFill>
                  <a:schemeClr val="tx1"/>
                </a:solidFill>
              </a:rPr>
              <a:t>This policy does not deal with how textbooks/course materials are selected, ordered, or assigned. </a:t>
            </a:r>
            <a:r>
              <a:rPr lang="en-US" sz="7600" dirty="0" smtClean="0">
                <a:solidFill>
                  <a:schemeClr val="tx1"/>
                </a:solidFill>
              </a:rPr>
              <a:t>Those are decided at department and college levels by faculty.</a:t>
            </a:r>
            <a:endParaRPr lang="en-US" sz="76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7600" dirty="0" smtClean="0">
                <a:solidFill>
                  <a:schemeClr val="tx1"/>
                </a:solidFill>
              </a:rPr>
              <a:t>This policy provides guidelines to avoid conflict of interest in assignment of course materials when faculty member stands to profit financially.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7600" dirty="0" smtClean="0">
                <a:solidFill>
                  <a:schemeClr val="tx1"/>
                </a:solidFill>
              </a:rPr>
              <a:t>The policy provides guidelines to minimize </a:t>
            </a:r>
            <a:r>
              <a:rPr lang="en-US" sz="7600" dirty="0" smtClean="0">
                <a:solidFill>
                  <a:schemeClr val="tx1"/>
                </a:solidFill>
              </a:rPr>
              <a:t>ambiguities on conflict of interest. </a:t>
            </a:r>
            <a:endParaRPr lang="en-US" sz="7600" dirty="0" smtClean="0">
              <a:solidFill>
                <a:schemeClr val="tx1"/>
              </a:solidFill>
            </a:endParaRPr>
          </a:p>
          <a:p>
            <a:pPr algn="r"/>
            <a:endParaRPr lang="en-US" sz="1700" dirty="0" smtClean="0">
              <a:solidFill>
                <a:schemeClr val="tx1"/>
              </a:solidFill>
            </a:endParaRPr>
          </a:p>
          <a:p>
            <a:pPr algn="r"/>
            <a:endParaRPr lang="en-US" sz="1700" dirty="0" smtClean="0">
              <a:solidFill>
                <a:schemeClr val="tx1"/>
              </a:solidFill>
            </a:endParaRPr>
          </a:p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FPPC-09-11-2015-AS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24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457200"/>
            <a:ext cx="8001000" cy="6663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u="sng" dirty="0" smtClean="0">
                <a:hlinkClick r:id="rId2"/>
              </a:rPr>
              <a:t>http</a:t>
            </a:r>
            <a:r>
              <a:rPr lang="en-US" sz="1500" u="sng" dirty="0">
                <a:hlinkClick r:id="rId2"/>
              </a:rPr>
              <a:t>://www.academia.edu/1604320/University_Textbooks_An_Acceptable_Conflict_of_Interest</a:t>
            </a:r>
            <a:r>
              <a:rPr lang="en-US" sz="1500" dirty="0"/>
              <a:t>         </a:t>
            </a:r>
            <a:r>
              <a:rPr lang="en-US" sz="1500" u="sng" dirty="0" smtClean="0">
                <a:hlinkClick r:id="rId3"/>
              </a:rPr>
              <a:t>http</a:t>
            </a:r>
            <a:r>
              <a:rPr lang="en-US" sz="1500" u="sng" dirty="0">
                <a:hlinkClick r:id="rId3"/>
              </a:rPr>
              <a:t>://crookedtimber.org/2014/03/30/assigning-ones-own-books-to-ones-students/</a:t>
            </a:r>
            <a:endParaRPr lang="en-US" sz="1500" dirty="0"/>
          </a:p>
          <a:p>
            <a:r>
              <a:rPr lang="en-US" sz="1500" u="sng" dirty="0" smtClean="0">
                <a:hlinkClick r:id="rId4"/>
              </a:rPr>
              <a:t>http</a:t>
            </a:r>
            <a:r>
              <a:rPr lang="en-US" sz="1500" u="sng" dirty="0">
                <a:hlinkClick r:id="rId4"/>
              </a:rPr>
              <a:t>://www.thecrimson.com/article/1976/9/24/why-your-professors-assign-their-own</a:t>
            </a:r>
            <a:r>
              <a:rPr lang="en-US" sz="1500" u="sng" dirty="0" smtClean="0">
                <a:hlinkClick r:id="rId4"/>
              </a:rPr>
              <a:t>/</a:t>
            </a:r>
            <a:endParaRPr lang="en-US" sz="1500" u="sng" dirty="0" smtClean="0"/>
          </a:p>
          <a:p>
            <a:r>
              <a:rPr lang="en-US" sz="1500" u="sng" dirty="0" smtClean="0">
                <a:hlinkClick r:id="rId5"/>
              </a:rPr>
              <a:t>http</a:t>
            </a:r>
            <a:r>
              <a:rPr lang="en-US" sz="1500" u="sng" dirty="0">
                <a:hlinkClick r:id="rId5"/>
              </a:rPr>
              <a:t>://www.aaup.org/report/professors-assigning-their-own-texts-students</a:t>
            </a:r>
            <a:endParaRPr lang="en-US" sz="1500" dirty="0"/>
          </a:p>
          <a:p>
            <a:r>
              <a:rPr lang="en-US" sz="1500" u="sng" dirty="0" smtClean="0">
                <a:hlinkClick r:id="rId6"/>
              </a:rPr>
              <a:t>http</a:t>
            </a:r>
            <a:r>
              <a:rPr lang="en-US" sz="1500" u="sng" dirty="0">
                <a:hlinkClick r:id="rId6"/>
              </a:rPr>
              <a:t>://louisville.edu/education/faculty-staff/faculty-staff/conflict-of-interest</a:t>
            </a:r>
            <a:endParaRPr lang="en-US" sz="1500" dirty="0"/>
          </a:p>
          <a:p>
            <a:r>
              <a:rPr lang="en-US" sz="1500" u="sng" dirty="0" smtClean="0">
                <a:hlinkClick r:id="rId7"/>
              </a:rPr>
              <a:t>http</a:t>
            </a:r>
            <a:r>
              <a:rPr lang="en-US" sz="1500" u="sng" dirty="0">
                <a:hlinkClick r:id="rId7"/>
              </a:rPr>
              <a:t>://www.csupomona.edu/~faculty-affairs/documents/sale_of_course_material.pdf</a:t>
            </a:r>
            <a:endParaRPr lang="en-US" sz="1500" dirty="0"/>
          </a:p>
          <a:p>
            <a:r>
              <a:rPr lang="en-US" sz="1500" u="sng" dirty="0" smtClean="0">
                <a:hlinkClick r:id="rId8"/>
              </a:rPr>
              <a:t>http</a:t>
            </a:r>
            <a:r>
              <a:rPr lang="en-US" sz="1500" u="sng" dirty="0">
                <a:hlinkClick r:id="rId8"/>
              </a:rPr>
              <a:t>://www.lsa.umich.edu/facstaff/academicaffairs/policiesandprocedures/tenuredandtenuretrackfaculty/conflictofinterestpolicy_ci</a:t>
            </a:r>
            <a:endParaRPr lang="en-US" sz="1500" dirty="0"/>
          </a:p>
          <a:p>
            <a:r>
              <a:rPr lang="en-US" sz="1500" u="sng" dirty="0" smtClean="0">
                <a:hlinkClick r:id="rId9"/>
              </a:rPr>
              <a:t>http</a:t>
            </a:r>
            <a:r>
              <a:rPr lang="en-US" sz="1500" u="sng" dirty="0">
                <a:hlinkClick r:id="rId9"/>
              </a:rPr>
              <a:t>://meded.ucsf.edu/ume/textbook-author-conflict-interest-policy</a:t>
            </a:r>
            <a:endParaRPr lang="en-US" sz="1500" dirty="0"/>
          </a:p>
          <a:p>
            <a:r>
              <a:rPr lang="en-US" sz="1500" u="sng" dirty="0">
                <a:hlinkClick r:id="rId10"/>
              </a:rPr>
              <a:t>http://</a:t>
            </a:r>
            <a:r>
              <a:rPr lang="en-US" sz="1500" u="sng" dirty="0" smtClean="0">
                <a:hlinkClick r:id="rId10"/>
              </a:rPr>
              <a:t>senate.rutgers.edu/textbooksassignment.html</a:t>
            </a:r>
            <a:endParaRPr lang="en-US" sz="1500" u="sng" dirty="0" smtClean="0"/>
          </a:p>
          <a:p>
            <a:r>
              <a:rPr lang="en-US" sz="1500" dirty="0">
                <a:hlinkClick r:id="rId11"/>
              </a:rPr>
              <a:t>http://andromeda.rutgers.edu/~</a:t>
            </a:r>
            <a:r>
              <a:rPr lang="en-US" sz="1500" dirty="0" smtClean="0">
                <a:hlinkClick r:id="rId11"/>
              </a:rPr>
              <a:t>natalieb/textbooks2.htm</a:t>
            </a:r>
            <a:endParaRPr lang="en-US" sz="1500" dirty="0" smtClean="0"/>
          </a:p>
          <a:p>
            <a:r>
              <a:rPr lang="en-US" sz="1500" u="sng" dirty="0" smtClean="0">
                <a:hlinkClick r:id="rId12"/>
              </a:rPr>
              <a:t>http</a:t>
            </a:r>
            <a:r>
              <a:rPr lang="en-US" sz="1500" u="sng" dirty="0">
                <a:hlinkClick r:id="rId12"/>
              </a:rPr>
              <a:t>://ualr.edu/policy/home/facstaff/textbook-royalties/</a:t>
            </a:r>
            <a:endParaRPr lang="en-US" sz="1500" dirty="0"/>
          </a:p>
          <a:p>
            <a:r>
              <a:rPr lang="en-US" sz="1500" u="sng" dirty="0" smtClean="0">
                <a:hlinkClick r:id="rId13"/>
              </a:rPr>
              <a:t>https</a:t>
            </a:r>
            <a:r>
              <a:rPr lang="en-US" sz="1500" u="sng" dirty="0">
                <a:hlinkClick r:id="rId13"/>
              </a:rPr>
              <a:t>://www.insidehighered.com/blogs/sounding-board/it-conflict-assign-your-own-book</a:t>
            </a:r>
            <a:endParaRPr lang="en-US" sz="1500" dirty="0"/>
          </a:p>
          <a:p>
            <a:r>
              <a:rPr lang="en-US" sz="1500" dirty="0" smtClean="0">
                <a:hlinkClick r:id="rId14"/>
              </a:rPr>
              <a:t>http</a:t>
            </a:r>
            <a:r>
              <a:rPr lang="en-US" sz="1500" dirty="0">
                <a:hlinkClick r:id="rId14"/>
              </a:rPr>
              <a:t>://</a:t>
            </a:r>
            <a:r>
              <a:rPr lang="en-US" sz="1500" dirty="0" smtClean="0">
                <a:hlinkClick r:id="rId14"/>
              </a:rPr>
              <a:t>www.plattcolorado.edu/policy-021300-textbooksinstructional-materials-and-conflict-of-interest</a:t>
            </a:r>
            <a:endParaRPr lang="en-US" sz="1500" dirty="0" smtClean="0"/>
          </a:p>
          <a:p>
            <a:r>
              <a:rPr lang="en-US" sz="1600" u="sng" dirty="0">
                <a:hlinkClick r:id="rId15"/>
              </a:rPr>
              <a:t>http://wp.stolaf.edu/facultyhandbook/conflict-of-financial-interest-policy-for-employees/</a:t>
            </a:r>
            <a:endParaRPr lang="en-US" sz="1600" dirty="0"/>
          </a:p>
          <a:p>
            <a:r>
              <a:rPr lang="en-US" sz="1500" dirty="0" smtClean="0">
                <a:hlinkClick r:id="rId16"/>
              </a:rPr>
              <a:t>http</a:t>
            </a:r>
            <a:r>
              <a:rPr lang="en-US" sz="1500" dirty="0">
                <a:hlinkClick r:id="rId16"/>
              </a:rPr>
              <a:t>://</a:t>
            </a:r>
            <a:r>
              <a:rPr lang="en-US" sz="1500" dirty="0" smtClean="0">
                <a:hlinkClick r:id="rId16"/>
              </a:rPr>
              <a:t>www.uihealthcare.org/content.aspx?id=21532</a:t>
            </a:r>
            <a:endParaRPr lang="en-US" sz="1500" dirty="0" smtClean="0"/>
          </a:p>
          <a:p>
            <a:r>
              <a:rPr lang="en-US" sz="1500" dirty="0">
                <a:hlinkClick r:id="rId17"/>
              </a:rPr>
              <a:t>http://</a:t>
            </a:r>
            <a:r>
              <a:rPr lang="en-US" sz="1500" dirty="0" smtClean="0">
                <a:hlinkClick r:id="rId17"/>
              </a:rPr>
              <a:t>voices.washingtonpost.com/college-inc/2010/03/is_it_ok_to_make_students_buy.html</a:t>
            </a:r>
            <a:endParaRPr lang="en-US" sz="1500" dirty="0" smtClean="0"/>
          </a:p>
          <a:p>
            <a:r>
              <a:rPr lang="en-US" sz="1500" dirty="0">
                <a:hlinkClick r:id="rId18"/>
              </a:rPr>
              <a:t>http://</a:t>
            </a:r>
            <a:r>
              <a:rPr lang="en-US" sz="1500" dirty="0" smtClean="0">
                <a:hlinkClick r:id="rId18"/>
              </a:rPr>
              <a:t>www.ferris.edu/HTMLS/administration/academicaffairs/policyletters/TextbooksPolicy.pdf</a:t>
            </a:r>
            <a:endParaRPr lang="en-US" sz="1500" dirty="0" smtClean="0"/>
          </a:p>
          <a:p>
            <a:r>
              <a:rPr lang="en-US" dirty="0">
                <a:hlinkClick r:id="rId19"/>
              </a:rPr>
              <a:t>http://</a:t>
            </a:r>
            <a:r>
              <a:rPr lang="en-US" dirty="0" smtClean="0">
                <a:hlinkClick r:id="rId19"/>
              </a:rPr>
              <a:t>chemistry.cofc.edu/documents/Dept%20Policy%20on%20Textbook%20Selection</a:t>
            </a:r>
            <a:endParaRPr lang="en-US" dirty="0" smtClean="0"/>
          </a:p>
          <a:p>
            <a:r>
              <a:rPr lang="en-US" dirty="0">
                <a:hlinkClick r:id="rId20"/>
              </a:rPr>
              <a:t>http://</a:t>
            </a:r>
            <a:r>
              <a:rPr lang="en-US" dirty="0" smtClean="0">
                <a:hlinkClick r:id="rId20"/>
              </a:rPr>
              <a:t>policies.eku.edu/sites/policies.eku.edu/files/policies/4.7.1_faculty_authoredtexts_bor_9_28_12_1.pdf</a:t>
            </a:r>
            <a:endParaRPr lang="en-US" dirty="0" smtClean="0"/>
          </a:p>
          <a:p>
            <a:r>
              <a:rPr lang="en-US" dirty="0">
                <a:hlinkClick r:id="rId21"/>
              </a:rPr>
              <a:t>http://</a:t>
            </a:r>
            <a:r>
              <a:rPr lang="en-US" dirty="0" smtClean="0">
                <a:hlinkClick r:id="rId21"/>
              </a:rPr>
              <a:t>www.wm.edu/about/administration/provost/documents/royalties_resolution.pdf</a:t>
            </a:r>
            <a:endParaRPr lang="en-US" dirty="0" smtClean="0"/>
          </a:p>
          <a:p>
            <a:pPr algn="r"/>
            <a:r>
              <a:rPr lang="en-US" sz="1000" dirty="0" smtClean="0"/>
              <a:t>FPPC-09-11-2015-AS</a:t>
            </a:r>
            <a:endParaRPr lang="en-US" sz="10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6251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</TotalTime>
  <Words>220</Words>
  <Application>Microsoft Office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Policy on Avoidance of Conflict of Interest in the Assignment of Course Materials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on Faculty Contact Hours</dc:title>
  <dc:creator>Naveed</dc:creator>
  <cp:lastModifiedBy>Jalal Torabzadeh</cp:lastModifiedBy>
  <cp:revision>21</cp:revision>
  <cp:lastPrinted>2015-09-10T19:38:56Z</cp:lastPrinted>
  <dcterms:created xsi:type="dcterms:W3CDTF">2014-02-20T20:33:38Z</dcterms:created>
  <dcterms:modified xsi:type="dcterms:W3CDTF">2015-09-10T19:39:20Z</dcterms:modified>
</cp:coreProperties>
</file>