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65" r:id="rId3"/>
    <p:sldId id="266" r:id="rId4"/>
    <p:sldId id="267" r:id="rId5"/>
    <p:sldId id="268" r:id="rId6"/>
    <p:sldId id="271" r:id="rId7"/>
    <p:sldId id="270" r:id="rId8"/>
    <p:sldId id="264" r:id="rId9"/>
    <p:sldId id="260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98" autoAdjust="0"/>
  </p:normalViewPr>
  <p:slideViewPr>
    <p:cSldViewPr>
      <p:cViewPr varScale="1">
        <p:scale>
          <a:sx n="136" d="100"/>
          <a:sy n="136" d="100"/>
        </p:scale>
        <p:origin x="89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0" tIns="46151" rIns="92300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0" tIns="46151" rIns="92300" bIns="46151" rtlCol="0"/>
          <a:lstStyle>
            <a:lvl1pPr algn="r">
              <a:defRPr sz="1200"/>
            </a:lvl1pPr>
          </a:lstStyle>
          <a:p>
            <a:fld id="{6FF2AEDB-4D88-4FF6-B069-A57AED5E2FE2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0" tIns="46151" rIns="92300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0" tIns="46151" rIns="92300" bIns="46151" rtlCol="0" anchor="b"/>
          <a:lstStyle>
            <a:lvl1pPr algn="r">
              <a:defRPr sz="1200"/>
            </a:lvl1pPr>
          </a:lstStyle>
          <a:p>
            <a:fld id="{910ACFDF-13D5-4325-AE6D-03134251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91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5BA6-242E-41EB-BDF4-04D6CB3629B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3F25-CA1B-41FF-B70E-0A05283322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5BA6-242E-41EB-BDF4-04D6CB3629B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3F25-CA1B-41FF-B70E-0A0528332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5BA6-242E-41EB-BDF4-04D6CB3629B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3F25-CA1B-41FF-B70E-0A0528332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5BA6-242E-41EB-BDF4-04D6CB3629B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3F25-CA1B-41FF-B70E-0A0528332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5BA6-242E-41EB-BDF4-04D6CB3629B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3F25-CA1B-41FF-B70E-0A05283322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5BA6-242E-41EB-BDF4-04D6CB3629B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3F25-CA1B-41FF-B70E-0A0528332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5BA6-242E-41EB-BDF4-04D6CB3629B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3F25-CA1B-41FF-B70E-0A05283322F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5BA6-242E-41EB-BDF4-04D6CB3629B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3F25-CA1B-41FF-B70E-0A0528332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5BA6-242E-41EB-BDF4-04D6CB3629B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3F25-CA1B-41FF-B70E-0A0528332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5BA6-242E-41EB-BDF4-04D6CB3629B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3F25-CA1B-41FF-B70E-0A05283322F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5BA6-242E-41EB-BDF4-04D6CB3629B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3F25-CA1B-41FF-B70E-0A0528332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BC65BA6-242E-41EB-BDF4-04D6CB3629B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1343F25-CA1B-41FF-B70E-0A05283322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543800" cy="1828800"/>
          </a:xfrm>
        </p:spPr>
        <p:txBody>
          <a:bodyPr/>
          <a:lstStyle/>
          <a:p>
            <a:r>
              <a:rPr lang="en-US" sz="4000" dirty="0"/>
              <a:t>Managing </a:t>
            </a:r>
            <a:r>
              <a:rPr lang="en-US" sz="4000" dirty="0" smtClean="0"/>
              <a:t>Student Behaviors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81400"/>
            <a:ext cx="7239000" cy="28194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 smtClean="0"/>
              <a:t>Academic Senate</a:t>
            </a:r>
          </a:p>
          <a:p>
            <a:r>
              <a:rPr lang="en-US" sz="2500" b="1" dirty="0" smtClean="0"/>
              <a:t>February 18, 2016</a:t>
            </a:r>
          </a:p>
          <a:p>
            <a:endParaRPr lang="en-US" sz="2500" b="1" dirty="0" smtClean="0"/>
          </a:p>
          <a:p>
            <a:pPr>
              <a:lnSpc>
                <a:spcPct val="120000"/>
              </a:lnSpc>
            </a:pPr>
            <a:r>
              <a:rPr lang="en-US" sz="2500" b="1" dirty="0" smtClean="0"/>
              <a:t>Carmen Taylor, Ph.D.</a:t>
            </a:r>
          </a:p>
          <a:p>
            <a:r>
              <a:rPr lang="en-US" sz="2500" b="1" dirty="0" smtClean="0"/>
              <a:t>Vice-President for Student Affairs</a:t>
            </a: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sz="1800" dirty="0" smtClean="0"/>
              <a:t>Dr</a:t>
            </a:r>
            <a:r>
              <a:rPr lang="en-US" sz="1800" dirty="0"/>
              <a:t>. Jeane Caveness, Title IX Coordinator and Associate Dean of </a:t>
            </a:r>
            <a:r>
              <a:rPr lang="en-US" sz="1800" dirty="0" smtClean="0"/>
              <a:t>Students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Dr. Brad Compliment, Director of Counseling and Psychological Services (CAPS)</a:t>
            </a:r>
          </a:p>
          <a:p>
            <a:pPr>
              <a:lnSpc>
                <a:spcPct val="120000"/>
              </a:lnSpc>
            </a:pPr>
            <a:r>
              <a:rPr lang="en-US" sz="1800" dirty="0" smtClean="0"/>
              <a:t>Dr</a:t>
            </a:r>
            <a:r>
              <a:rPr lang="en-US" sz="1800" dirty="0"/>
              <a:t>. Jeff Klaus, Associate Vice-President of Student Affairs and Dean of Students</a:t>
            </a:r>
          </a:p>
          <a:p>
            <a:pPr>
              <a:lnSpc>
                <a:spcPct val="120000"/>
              </a:lnSpc>
            </a:pPr>
            <a:r>
              <a:rPr lang="en-US" sz="1800" dirty="0" smtClean="0"/>
              <a:t>Dr</a:t>
            </a:r>
            <a:r>
              <a:rPr lang="en-US" sz="1800" dirty="0"/>
              <a:t>. Thomas Malizia, Director of Student Conduct and Ethical </a:t>
            </a:r>
            <a:r>
              <a:rPr lang="en-US" sz="1800" dirty="0" smtClean="0"/>
              <a:t>Development</a:t>
            </a:r>
            <a:endParaRPr lang="en-US" sz="1800" dirty="0"/>
          </a:p>
          <a:p>
            <a:pPr>
              <a:lnSpc>
                <a:spcPct val="120000"/>
              </a:lnSpc>
            </a:pPr>
            <a:r>
              <a:rPr lang="en-US" sz="1800" dirty="0" smtClean="0"/>
              <a:t>Dr</a:t>
            </a:r>
            <a:r>
              <a:rPr lang="en-US" sz="1800" dirty="0"/>
              <a:t>. Mary Ann Takemoto, Associate Vice-President of Student Affairs</a:t>
            </a:r>
          </a:p>
          <a:p>
            <a:pPr>
              <a:lnSpc>
                <a:spcPct val="120000"/>
              </a:lnSpc>
            </a:pPr>
            <a:r>
              <a:rPr lang="en-US" sz="1800" dirty="0" smtClean="0"/>
              <a:t>David Sanfilippo</a:t>
            </a:r>
            <a:r>
              <a:rPr lang="en-US" sz="1800" dirty="0"/>
              <a:t>, Director of Disabled Student Services (DSS</a:t>
            </a:r>
            <a:r>
              <a:rPr lang="en-US" sz="1800" dirty="0" smtClean="0"/>
              <a:t>)</a:t>
            </a:r>
          </a:p>
          <a:p>
            <a:pPr>
              <a:lnSpc>
                <a:spcPct val="120000"/>
              </a:lnSpc>
            </a:pPr>
            <a:endParaRPr lang="en-US" sz="2000" dirty="0" smtClean="0"/>
          </a:p>
          <a:p>
            <a:pPr>
              <a:lnSpc>
                <a:spcPct val="120000"/>
              </a:lnSpc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13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Disabled Student Services (DSS) 2014-2015 Data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43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4000" b="1" dirty="0" smtClean="0"/>
              <a:t>Registered with DSS:</a:t>
            </a:r>
          </a:p>
          <a:p>
            <a:r>
              <a:rPr lang="en-US" sz="4000" dirty="0" smtClean="0"/>
              <a:t>1,611 Students</a:t>
            </a:r>
          </a:p>
          <a:p>
            <a:r>
              <a:rPr lang="en-US" sz="4000" dirty="0" smtClean="0"/>
              <a:t>Increase 3 to 5% yearly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Registered Psychological / Psychiatric Disabilities:</a:t>
            </a:r>
          </a:p>
          <a:p>
            <a:r>
              <a:rPr lang="en-US" sz="4000" dirty="0" smtClean="0"/>
              <a:t>296 Students 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Registered Autism Spectrum:</a:t>
            </a:r>
          </a:p>
          <a:p>
            <a:r>
              <a:rPr lang="en-US" sz="4000" dirty="0" smtClean="0"/>
              <a:t>122 Students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0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DSS Intersection with Faculty and Accommodations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543800" cy="3886200"/>
          </a:xfrm>
        </p:spPr>
        <p:txBody>
          <a:bodyPr/>
          <a:lstStyle/>
          <a:p>
            <a:r>
              <a:rPr lang="en-US" dirty="0"/>
              <a:t>DSS Student </a:t>
            </a:r>
            <a:r>
              <a:rPr lang="en-US" dirty="0" smtClean="0"/>
              <a:t>Confidentiality and ADA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Pre-notification made to faculty for the following services:</a:t>
            </a:r>
          </a:p>
          <a:p>
            <a:pPr lvl="2"/>
            <a:r>
              <a:rPr lang="en-US" sz="1800" dirty="0" smtClean="0"/>
              <a:t>Interpreter</a:t>
            </a:r>
          </a:p>
          <a:p>
            <a:pPr lvl="2"/>
            <a:r>
              <a:rPr lang="en-US" sz="1800" dirty="0" smtClean="0"/>
              <a:t>Aid</a:t>
            </a:r>
            <a:endParaRPr lang="en-US" sz="1800" dirty="0"/>
          </a:p>
          <a:p>
            <a:pPr lvl="2"/>
            <a:r>
              <a:rPr lang="en-US" sz="1800" dirty="0"/>
              <a:t>Service Animal </a:t>
            </a:r>
          </a:p>
          <a:p>
            <a:pPr lvl="2"/>
            <a:r>
              <a:rPr lang="en-US" sz="1800" dirty="0"/>
              <a:t>Equipment Needs</a:t>
            </a:r>
          </a:p>
          <a:p>
            <a:pPr lvl="2"/>
            <a:r>
              <a:rPr lang="en-US" sz="1800" dirty="0"/>
              <a:t>Test Taking Arrangements (approx. 2300 per semester</a:t>
            </a:r>
            <a:r>
              <a:rPr lang="en-US" sz="1800" dirty="0" smtClean="0"/>
              <a:t>)</a:t>
            </a:r>
          </a:p>
          <a:p>
            <a:pPr marL="320040" lvl="1" indent="0">
              <a:buNone/>
            </a:pPr>
            <a:endParaRPr lang="en-US" sz="20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57341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Counseling and Psychological Services (CAPS) Data 2014-2015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543800" cy="2895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Unique Clients: 2,275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Direct Clinical Hours: 10,540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Consultations to Campus Community: 468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Outreach Presentations: 367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Office of Student Conduct and Ethical Development 2014-2015 Data 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Total Cases: 225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Top 3 Conduct Issues:</a:t>
            </a:r>
          </a:p>
          <a:p>
            <a:pPr lvl="1"/>
            <a:r>
              <a:rPr lang="en-US" dirty="0" smtClean="0"/>
              <a:t>Dishonesty (Plagiarism, Cheating, Forging </a:t>
            </a:r>
            <a:r>
              <a:rPr lang="en-US" dirty="0"/>
              <a:t>S</a:t>
            </a:r>
            <a:r>
              <a:rPr lang="en-US" dirty="0" smtClean="0"/>
              <a:t>ignatures, etc.)</a:t>
            </a:r>
            <a:endParaRPr lang="en-US" dirty="0"/>
          </a:p>
          <a:p>
            <a:pPr lvl="1"/>
            <a:r>
              <a:rPr lang="en-US" dirty="0"/>
              <a:t>Alcohol and </a:t>
            </a:r>
            <a:r>
              <a:rPr lang="en-US" dirty="0" smtClean="0"/>
              <a:t>Drugs</a:t>
            </a:r>
            <a:endParaRPr lang="en-US" dirty="0"/>
          </a:p>
          <a:p>
            <a:pPr lvl="1"/>
            <a:r>
              <a:rPr lang="en-US" dirty="0"/>
              <a:t>Disruptive </a:t>
            </a:r>
            <a:r>
              <a:rPr lang="en-US" dirty="0" smtClean="0"/>
              <a:t>Behavior</a:t>
            </a:r>
          </a:p>
          <a:p>
            <a:pPr marL="320040" lvl="1" indent="0">
              <a:buNone/>
            </a:pPr>
            <a:endParaRPr lang="en-US" dirty="0"/>
          </a:p>
          <a:p>
            <a:r>
              <a:rPr lang="en-US" dirty="0" smtClean="0"/>
              <a:t>Academic Integrity Form </a:t>
            </a:r>
          </a:p>
          <a:p>
            <a:pPr lvl="1"/>
            <a:r>
              <a:rPr lang="en-US" dirty="0" smtClean="0"/>
              <a:t>Can be accessed on Student Conduct Homepage</a:t>
            </a:r>
          </a:p>
          <a:p>
            <a:pPr lvl="1"/>
            <a:endParaRPr lang="en-US" dirty="0"/>
          </a:p>
          <a:p>
            <a:pPr marL="32004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940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082641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Campus </a:t>
            </a:r>
            <a:r>
              <a:rPr lang="en-US" sz="3200" dirty="0"/>
              <a:t>Assessment, Response and Evaluation for Students (CARES) </a:t>
            </a:r>
            <a:r>
              <a:rPr lang="en-US" sz="3200" dirty="0" smtClean="0"/>
              <a:t>Data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150421"/>
              </p:ext>
            </p:extLst>
          </p:nvPr>
        </p:nvGraphicFramePr>
        <p:xfrm>
          <a:off x="1219200" y="1104901"/>
          <a:ext cx="6515100" cy="12573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24000"/>
                <a:gridCol w="1676400"/>
                <a:gridCol w="1371600"/>
                <a:gridCol w="1943100"/>
              </a:tblGrid>
              <a:tr h="42802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# of Reports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# of </a:t>
                      </a:r>
                      <a:r>
                        <a:rPr lang="en-US" sz="1600" u="none" strike="noStrike" dirty="0" smtClean="0">
                          <a:effectLst/>
                        </a:rPr>
                        <a:t>Students Reported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Approx. # of </a:t>
                      </a:r>
                      <a:r>
                        <a:rPr lang="en-US" sz="1600" u="none" strike="noStrike" dirty="0" smtClean="0">
                          <a:effectLst/>
                        </a:rPr>
                        <a:t>Contacts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18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Fall 2014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8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Spring 2015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5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129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110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344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66800" y="7368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Fall 2014 - Spring 2015 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187255" y="2550758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Fall 2015 </a:t>
            </a:r>
            <a:r>
              <a:rPr lang="en-US" b="1" dirty="0"/>
              <a:t>- Spring </a:t>
            </a:r>
            <a:r>
              <a:rPr lang="en-US" b="1" dirty="0" smtClean="0"/>
              <a:t>2016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82561"/>
              </p:ext>
            </p:extLst>
          </p:nvPr>
        </p:nvGraphicFramePr>
        <p:xfrm>
          <a:off x="1181686" y="2971801"/>
          <a:ext cx="6591300" cy="100163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066800"/>
                <a:gridCol w="1524000"/>
                <a:gridCol w="1371600"/>
                <a:gridCol w="1242655"/>
                <a:gridCol w="1386245"/>
              </a:tblGrid>
              <a:tr h="45320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8" marR="8758" marT="875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# of Reports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8" marR="8758" marT="87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# of </a:t>
                      </a:r>
                      <a:r>
                        <a:rPr lang="en-US" sz="1600" b="0" u="none" strike="noStrike" dirty="0" smtClean="0">
                          <a:effectLst/>
                          <a:latin typeface="+mn-lt"/>
                        </a:rPr>
                        <a:t>Students Reported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8" marR="8758" marT="87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Approx. # of </a:t>
                      </a:r>
                      <a:r>
                        <a:rPr lang="en-US" sz="1600" b="0" u="none" strike="noStrike" dirty="0" smtClean="0">
                          <a:effectLst/>
                          <a:latin typeface="+mn-lt"/>
                        </a:rPr>
                        <a:t>Contacts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8" marR="8758" marT="875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# of Student Withdrawals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8" marR="8758" marT="8758" marB="0" anchor="b"/>
                </a:tc>
              </a:tr>
              <a:tr h="23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Fall 2015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8" marR="8758" marT="8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8" marR="8758" marT="8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8" marR="8758" marT="8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325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8" marR="8758" marT="8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8" marR="8758" marT="8758" marB="0" anchor="b"/>
                </a:tc>
              </a:tr>
              <a:tr h="23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  <a:latin typeface="+mn-lt"/>
                        </a:rPr>
                        <a:t>Spring 2016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8" marR="8758" marT="8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8" marR="8758" marT="8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8" marR="8758" marT="8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8" marR="8758" marT="87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8" marR="8758" marT="8758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76532" y="4176813"/>
            <a:ext cx="65672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	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050388" y="3964057"/>
            <a:ext cx="67225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/>
          </a:p>
          <a:p>
            <a:r>
              <a:rPr lang="en-US" sz="1400" i="1" dirty="0" smtClean="0"/>
              <a:t>The </a:t>
            </a:r>
            <a:r>
              <a:rPr lang="en-US" sz="1400" i="1" dirty="0"/>
              <a:t>purpose of CARES Team is to provide a centralized structure for the </a:t>
            </a:r>
            <a:r>
              <a:rPr lang="en-US" sz="1400" i="1" dirty="0" smtClean="0"/>
              <a:t>campus </a:t>
            </a:r>
            <a:r>
              <a:rPr lang="en-US" sz="1400" i="1" dirty="0"/>
              <a:t>community for </a:t>
            </a:r>
            <a:r>
              <a:rPr lang="en-US" sz="1400" i="1" u="sng" dirty="0"/>
              <a:t>early intervention</a:t>
            </a:r>
            <a:r>
              <a:rPr lang="en-US" sz="1400" i="1" dirty="0"/>
              <a:t> of at-risk students through </a:t>
            </a:r>
            <a:r>
              <a:rPr lang="en-US" sz="1400" i="1" dirty="0" smtClean="0"/>
              <a:t>collaboration </a:t>
            </a:r>
            <a:r>
              <a:rPr lang="en-US" sz="1400" i="1" dirty="0"/>
              <a:t>with campus departments, faculty and staff. </a:t>
            </a:r>
          </a:p>
        </p:txBody>
      </p:sp>
    </p:spTree>
    <p:extLst>
      <p:ext uri="{BB962C8B-B14F-4D97-AF65-F5344CB8AC3E}">
        <p14:creationId xmlns:p14="http://schemas.microsoft.com/office/powerpoint/2010/main" val="303108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CARES 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z="2100" dirty="0" smtClean="0"/>
          </a:p>
          <a:p>
            <a:pPr>
              <a:lnSpc>
                <a:spcPct val="120000"/>
              </a:lnSpc>
            </a:pPr>
            <a:r>
              <a:rPr lang="en-US" sz="2600" b="1" dirty="0" smtClean="0"/>
              <a:t>Dr. Jeff Klaus</a:t>
            </a:r>
            <a:r>
              <a:rPr lang="en-US" sz="2600" dirty="0" smtClean="0"/>
              <a:t> (Chair), Associate Vice-President of Student Affairs </a:t>
            </a:r>
            <a:r>
              <a:rPr lang="en-US" sz="2600" dirty="0"/>
              <a:t>and Dean of </a:t>
            </a:r>
            <a:r>
              <a:rPr lang="en-US" sz="2600" dirty="0" smtClean="0"/>
              <a:t>Students</a:t>
            </a:r>
          </a:p>
          <a:p>
            <a:pPr>
              <a:lnSpc>
                <a:spcPct val="120000"/>
              </a:lnSpc>
            </a:pPr>
            <a:r>
              <a:rPr lang="en-US" sz="2600" b="1" dirty="0" smtClean="0"/>
              <a:t>Dr. Mary Ann Takemoto</a:t>
            </a:r>
            <a:r>
              <a:rPr lang="en-US" sz="2600" dirty="0" smtClean="0"/>
              <a:t>, Associate Vice-President of Student Affairs</a:t>
            </a:r>
          </a:p>
          <a:p>
            <a:pPr>
              <a:lnSpc>
                <a:spcPct val="120000"/>
              </a:lnSpc>
            </a:pPr>
            <a:r>
              <a:rPr lang="en-US" sz="2600" b="1" dirty="0" smtClean="0"/>
              <a:t>Dr. Brad Compliment</a:t>
            </a:r>
            <a:r>
              <a:rPr lang="en-US" sz="2600" dirty="0" smtClean="0"/>
              <a:t>, Director of Counseling and Psychological Services (CAPS)</a:t>
            </a:r>
          </a:p>
          <a:p>
            <a:pPr>
              <a:lnSpc>
                <a:spcPct val="120000"/>
              </a:lnSpc>
            </a:pPr>
            <a:r>
              <a:rPr lang="en-US" sz="2600" b="1" dirty="0" smtClean="0"/>
              <a:t>Dr. Thomas Malizia</a:t>
            </a:r>
            <a:r>
              <a:rPr lang="en-US" sz="2600" dirty="0" smtClean="0"/>
              <a:t>, Director of Student Conduct and Ethical Development</a:t>
            </a:r>
          </a:p>
          <a:p>
            <a:pPr>
              <a:lnSpc>
                <a:spcPct val="120000"/>
              </a:lnSpc>
            </a:pPr>
            <a:r>
              <a:rPr lang="en-US" sz="2600" b="1" dirty="0" smtClean="0"/>
              <a:t>David </a:t>
            </a:r>
            <a:r>
              <a:rPr lang="en-US" sz="2600" b="1" dirty="0" smtClean="0"/>
              <a:t>Sanfilippo</a:t>
            </a:r>
            <a:r>
              <a:rPr lang="en-US" sz="2600" dirty="0" smtClean="0"/>
              <a:t>, Director of Disabled Student Services (DSS)</a:t>
            </a:r>
            <a:endParaRPr lang="en-US" sz="2600" dirty="0"/>
          </a:p>
          <a:p>
            <a:pPr>
              <a:lnSpc>
                <a:spcPct val="120000"/>
              </a:lnSpc>
            </a:pPr>
            <a:r>
              <a:rPr lang="en-US" sz="2600" b="1" dirty="0" smtClean="0"/>
              <a:t>Christopher Schivley</a:t>
            </a:r>
            <a:r>
              <a:rPr lang="en-US" sz="2600" dirty="0" smtClean="0"/>
              <a:t>, Captain of University Police Department (UPD)</a:t>
            </a:r>
          </a:p>
          <a:p>
            <a:pPr>
              <a:lnSpc>
                <a:spcPct val="120000"/>
              </a:lnSpc>
            </a:pPr>
            <a:r>
              <a:rPr lang="en-US" sz="2600" b="1" dirty="0" smtClean="0"/>
              <a:t>Carol Roberts-Corb</a:t>
            </a:r>
            <a:r>
              <a:rPr lang="en-US" sz="2600" dirty="0" smtClean="0"/>
              <a:t>, Director of Housing and Residential Life</a:t>
            </a:r>
          </a:p>
          <a:p>
            <a:pPr>
              <a:lnSpc>
                <a:spcPct val="120000"/>
              </a:lnSpc>
            </a:pPr>
            <a:r>
              <a:rPr lang="en-US" sz="2600" b="1" dirty="0" smtClean="0"/>
              <a:t>Zion Smith</a:t>
            </a:r>
            <a:r>
              <a:rPr lang="en-US" sz="2600" dirty="0" smtClean="0"/>
              <a:t>, Assistant Dean of Students</a:t>
            </a:r>
          </a:p>
          <a:p>
            <a:pPr>
              <a:lnSpc>
                <a:spcPct val="120000"/>
              </a:lnSpc>
            </a:pPr>
            <a:r>
              <a:rPr lang="en-US" sz="2600" b="1" dirty="0" smtClean="0"/>
              <a:t>Mark Rich</a:t>
            </a:r>
            <a:r>
              <a:rPr lang="en-US" sz="2600" dirty="0" smtClean="0"/>
              <a:t>, Threat Assessment Expert</a:t>
            </a:r>
          </a:p>
          <a:p>
            <a:endParaRPr lang="en-US" sz="2100" dirty="0" smtClean="0"/>
          </a:p>
          <a:p>
            <a:endParaRPr lang="en-US" dirty="0" smtClean="0"/>
          </a:p>
          <a:p>
            <a:pPr marL="320040" lvl="1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6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Resources for Faculty to Manage Student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20000"/>
              </a:lnSpc>
            </a:pPr>
            <a:r>
              <a:rPr lang="en-US" sz="7200" dirty="0" smtClean="0"/>
              <a:t>Campus Assessment, Response and Evaluation for Students (CARES)</a:t>
            </a:r>
          </a:p>
          <a:p>
            <a:pPr>
              <a:lnSpc>
                <a:spcPct val="120000"/>
              </a:lnSpc>
            </a:pPr>
            <a:r>
              <a:rPr lang="en-US" sz="7200" dirty="0" smtClean="0"/>
              <a:t>Counseling and Psychological Services (CAPS)</a:t>
            </a:r>
          </a:p>
          <a:p>
            <a:pPr lvl="1">
              <a:lnSpc>
                <a:spcPct val="120000"/>
              </a:lnSpc>
            </a:pPr>
            <a:r>
              <a:rPr lang="en-US" sz="7200" dirty="0" smtClean="0"/>
              <a:t>After Hours Emergency Phone Counseling</a:t>
            </a:r>
          </a:p>
          <a:p>
            <a:pPr>
              <a:lnSpc>
                <a:spcPct val="120000"/>
              </a:lnSpc>
            </a:pPr>
            <a:r>
              <a:rPr lang="en-US" sz="7200" dirty="0" smtClean="0"/>
              <a:t>Disabled Student Services (DSS)</a:t>
            </a:r>
          </a:p>
          <a:p>
            <a:pPr>
              <a:lnSpc>
                <a:spcPct val="120000"/>
              </a:lnSpc>
            </a:pPr>
            <a:r>
              <a:rPr lang="en-US" sz="7200" dirty="0"/>
              <a:t>Dream Success </a:t>
            </a:r>
            <a:r>
              <a:rPr lang="en-US" sz="7200" dirty="0" smtClean="0"/>
              <a:t>Center</a:t>
            </a:r>
          </a:p>
          <a:p>
            <a:pPr>
              <a:lnSpc>
                <a:spcPct val="120000"/>
              </a:lnSpc>
            </a:pPr>
            <a:r>
              <a:rPr lang="en-US" sz="7200" dirty="0" smtClean="0"/>
              <a:t>Office of Student Conduct and Ethical Development</a:t>
            </a:r>
          </a:p>
          <a:p>
            <a:pPr>
              <a:lnSpc>
                <a:spcPct val="120000"/>
              </a:lnSpc>
            </a:pPr>
            <a:r>
              <a:rPr lang="en-US" sz="7200" dirty="0" smtClean="0"/>
              <a:t>Red Folder: Assisting Students in Distress</a:t>
            </a:r>
          </a:p>
          <a:p>
            <a:pPr>
              <a:lnSpc>
                <a:spcPct val="120000"/>
              </a:lnSpc>
            </a:pPr>
            <a:r>
              <a:rPr lang="en-US" sz="7200" dirty="0"/>
              <a:t>Title IX </a:t>
            </a:r>
            <a:r>
              <a:rPr lang="en-US" sz="7200" dirty="0" smtClean="0"/>
              <a:t>Services</a:t>
            </a:r>
          </a:p>
          <a:p>
            <a:pPr>
              <a:lnSpc>
                <a:spcPct val="120000"/>
              </a:lnSpc>
            </a:pPr>
            <a:r>
              <a:rPr lang="en-US" sz="7200" dirty="0"/>
              <a:t>University Police Department (UPD</a:t>
            </a:r>
            <a:r>
              <a:rPr lang="en-US" sz="72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sz="7200" dirty="0" smtClean="0"/>
              <a:t>Veterans Services</a:t>
            </a:r>
          </a:p>
          <a:p>
            <a:endParaRPr lang="en-US" sz="2100" dirty="0" smtClean="0"/>
          </a:p>
          <a:p>
            <a:endParaRPr lang="en-US" dirty="0" smtClean="0"/>
          </a:p>
          <a:p>
            <a:pPr marL="320040" lvl="1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5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for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3200" dirty="0" smtClean="0"/>
          </a:p>
          <a:p>
            <a:pPr>
              <a:lnSpc>
                <a:spcPct val="120000"/>
              </a:lnSpc>
            </a:pPr>
            <a:r>
              <a:rPr lang="en-US" sz="3200" dirty="0" smtClean="0"/>
              <a:t>Faculty Development Center Workshops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Autism Ally Training (DSS)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Vet Net Ally Training 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Responding to Angry, Aggressive, and Potentially Dangerous People (CAPS)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Student Affairs Presentations in Any </a:t>
            </a:r>
            <a:r>
              <a:rPr lang="en-US" sz="3200" dirty="0"/>
              <a:t>A</a:t>
            </a:r>
            <a:r>
              <a:rPr lang="en-US" sz="3200" dirty="0" smtClean="0"/>
              <a:t>rea of Concern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i="1" dirty="0" smtClean="0"/>
              <a:t>Workshops can be tailored to department needs</a:t>
            </a:r>
          </a:p>
          <a:p>
            <a:pPr marL="0" indent="0">
              <a:buNone/>
            </a:pPr>
            <a:endParaRPr lang="en-US" sz="3200" i="1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090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785</TotalTime>
  <Words>538</Words>
  <Application>Microsoft Office PowerPoint</Application>
  <PresentationFormat>On-screen Show (4:3)</PresentationFormat>
  <Paragraphs>126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Impact</vt:lpstr>
      <vt:lpstr>Times New Roman</vt:lpstr>
      <vt:lpstr>NewsPrint</vt:lpstr>
      <vt:lpstr>Managing Student Behaviors</vt:lpstr>
      <vt:lpstr>Disabled Student Services (DSS) 2014-2015 Data </vt:lpstr>
      <vt:lpstr>DSS Intersection with Faculty and Accommodations</vt:lpstr>
      <vt:lpstr>Counseling and Psychological Services (CAPS) Data 2014-2015</vt:lpstr>
      <vt:lpstr>Office of Student Conduct and Ethical Development 2014-2015 Data </vt:lpstr>
      <vt:lpstr>   Campus Assessment, Response and Evaluation for Students (CARES) Data</vt:lpstr>
      <vt:lpstr>CARES Team Members</vt:lpstr>
      <vt:lpstr>Resources for Faculty to Manage Student Behavior</vt:lpstr>
      <vt:lpstr>Training for Faculty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C.A.R.E.S. TEAM</dc:title>
  <dc:creator>Zion Smith</dc:creator>
  <cp:lastModifiedBy>Jeff Klaus</cp:lastModifiedBy>
  <cp:revision>45</cp:revision>
  <cp:lastPrinted>2016-02-18T17:04:00Z</cp:lastPrinted>
  <dcterms:created xsi:type="dcterms:W3CDTF">2016-02-09T01:35:06Z</dcterms:created>
  <dcterms:modified xsi:type="dcterms:W3CDTF">2016-02-18T21:22:59Z</dcterms:modified>
</cp:coreProperties>
</file>