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306" r:id="rId3"/>
    <p:sldId id="258" r:id="rId4"/>
    <p:sldId id="260" r:id="rId5"/>
    <p:sldId id="262" r:id="rId6"/>
    <p:sldId id="263" r:id="rId7"/>
    <p:sldId id="305" r:id="rId8"/>
    <p:sldId id="279" r:id="rId9"/>
    <p:sldId id="269" r:id="rId10"/>
    <p:sldId id="302" r:id="rId11"/>
    <p:sldId id="307" r:id="rId12"/>
    <p:sldId id="281" r:id="rId13"/>
    <p:sldId id="282" r:id="rId14"/>
    <p:sldId id="284" r:id="rId1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92" autoAdjust="0"/>
  </p:normalViewPr>
  <p:slideViewPr>
    <p:cSldViewPr snapToGrid="0">
      <p:cViewPr varScale="1">
        <p:scale>
          <a:sx n="62" d="100"/>
          <a:sy n="62" d="100"/>
        </p:scale>
        <p:origin x="96" y="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0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3693724971452103E-2"/>
                  <c:y val="-3.10407988525887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A86DCF-62AF-490E-823E-50A11AC8D722}" type="CATEGORYNAME">
                      <a:rPr lang="en-US" sz="2000" smtClean="0"/>
                      <a:pPr>
                        <a:defRPr/>
                      </a:pPr>
                      <a:t>[CATEGORY NAME]</a:t>
                    </a:fld>
                    <a:r>
                      <a:rPr lang="en-US" sz="2000" dirty="0" smtClean="0"/>
                      <a:t>:</a:t>
                    </a:r>
                    <a:endParaRPr lang="en-US" sz="2000" baseline="0" dirty="0"/>
                  </a:p>
                  <a:p>
                    <a:pPr>
                      <a:defRPr/>
                    </a:pPr>
                    <a:r>
                      <a:rPr lang="en-US" sz="2000" dirty="0" smtClean="0"/>
                      <a:t>$201 Million</a:t>
                    </a:r>
                  </a:p>
                  <a:p>
                    <a:pPr>
                      <a:defRPr/>
                    </a:pPr>
                    <a:r>
                      <a:rPr lang="en-US" sz="2000" dirty="0" smtClean="0"/>
                      <a:t>(Quiet</a:t>
                    </a:r>
                    <a:r>
                      <a:rPr lang="en-US" sz="2000" baseline="0" dirty="0" smtClean="0"/>
                      <a:t> Phase 2008-2014)</a:t>
                    </a:r>
                  </a:p>
                </c:rich>
              </c:tx>
              <c:spPr>
                <a:xfrm>
                  <a:off x="5298383" y="3994018"/>
                  <a:ext cx="2780152" cy="759727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5307"/>
                        <a:gd name="adj2" fmla="val -4717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5214521240313151"/>
                      <c:h val="0.2382443933038773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3.2918327942756211E-2"/>
                  <c:y val="0.1224527561915611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E64F76-132D-4F75-A3C1-4D14907A271D}" type="CATEGORYNAME">
                      <a:rPr lang="en-US" sz="2000" smtClean="0"/>
                      <a:pPr>
                        <a:defRPr/>
                      </a:pPr>
                      <a:t>[CATEGORY NAME]</a:t>
                    </a:fld>
                    <a:r>
                      <a:rPr lang="en-US" sz="2000" dirty="0" smtClean="0"/>
                      <a:t>:</a:t>
                    </a:r>
                    <a:endParaRPr lang="en-US" sz="2000" baseline="0" dirty="0"/>
                  </a:p>
                  <a:p>
                    <a:pPr>
                      <a:defRPr/>
                    </a:pPr>
                    <a:r>
                      <a:rPr lang="en-US" sz="2000" dirty="0" smtClean="0"/>
                      <a:t>$24 Million</a:t>
                    </a:r>
                  </a:p>
                </c:rich>
              </c:tx>
              <c:spPr>
                <a:xfrm>
                  <a:off x="825301" y="0"/>
                  <a:ext cx="2190830" cy="933715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4836"/>
                        <a:gd name="adj2" fmla="val -114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5214521240313151"/>
                      <c:h val="0.23858640086417121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2"/>
                <c:pt idx="0">
                  <c:v>Progress To Date</c:v>
                </c:pt>
                <c:pt idx="1">
                  <c:v>Amount Left To Raise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199000000</c:v>
                </c:pt>
                <c:pt idx="1">
                  <c:v>26000000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9624011643573316E-2"/>
                  <c:y val="6.002233973373144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F1A3D4-AF0F-456D-9761-9CDB62D3B665}" type="CATEGORYNAME">
                      <a:rPr lang="en-US" sz="2200"/>
                      <a:pPr>
                        <a:defRPr sz="2000"/>
                      </a:pPr>
                      <a:t>[CATEGORY NAME]</a:t>
                    </a:fld>
                    <a:r>
                      <a:rPr lang="en-US" sz="2000" baseline="0" dirty="0"/>
                      <a:t>
</a:t>
                    </a:r>
                    <a:r>
                      <a:rPr lang="en-US" sz="1800" baseline="0" dirty="0" smtClean="0"/>
                      <a:t>$102,510,000 (</a:t>
                    </a:r>
                    <a:fld id="{A9764D9F-33AB-4CD5-AB69-8ABB75A58467}" type="PERCENTAGE">
                      <a:rPr lang="en-US" sz="1800" baseline="0" smtClean="0"/>
                      <a:pPr>
                        <a:defRPr sz="2000"/>
                      </a:pPr>
                      <a:t>[PERCENTAGE]</a:t>
                    </a:fld>
                    <a:r>
                      <a:rPr lang="en-US" sz="1800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3535"/>
                        <a:gd name="adj2" fmla="val -44074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366464071167882"/>
                      <c:h val="0.217412082919028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4809234387382692E-2"/>
                  <c:y val="-7.5215964578610947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32F82B4-D013-404B-9D6D-9D06E648C62D}" type="CATEGORYNAME">
                      <a:rPr lang="en-US" sz="2200"/>
                      <a:pPr>
                        <a:defRPr sz="2000"/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r>
                      <a:rPr lang="en-US" sz="1800" baseline="0" dirty="0" smtClean="0"/>
                      <a:t>$62,310,000 (</a:t>
                    </a:r>
                    <a:fld id="{0F1A4288-E547-43EA-BA8B-2E3935321BEC}" type="PERCENTAGE">
                      <a:rPr lang="en-US" sz="1800" baseline="0" smtClean="0"/>
                      <a:pPr>
                        <a:defRPr sz="2000"/>
                      </a:pPr>
                      <a:t>[PERCENTAGE]</a:t>
                    </a:fld>
                    <a:r>
                      <a:rPr lang="en-US" sz="1800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5248"/>
                        <a:gd name="adj2" fmla="val -4468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366464071167882"/>
                      <c:h val="0.217017090230000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35462808172478E-2"/>
                  <c:y val="0.1094025088571239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2CD63C-217B-42E5-A447-5771180BF26B}" type="CATEGORYNAME">
                      <a:rPr lang="en-US" sz="2200"/>
                      <a:pPr>
                        <a:defRPr sz="2000"/>
                      </a:pPr>
                      <a:t>[CATEGORY NAME]</a:t>
                    </a:fld>
                    <a:r>
                      <a:rPr lang="en-US" sz="2000" baseline="0" dirty="0"/>
                      <a:t>
</a:t>
                    </a:r>
                    <a:r>
                      <a:rPr lang="en-US" sz="1800" baseline="0" dirty="0" smtClean="0"/>
                      <a:t>$36,180,000 (</a:t>
                    </a:r>
                    <a:fld id="{0E656AAD-B5F1-4C6F-AD7A-DE8240791778}" type="PERCENTAGE">
                      <a:rPr lang="en-US" sz="1800" baseline="0" smtClean="0"/>
                      <a:pPr>
                        <a:defRPr sz="2000"/>
                      </a:pPr>
                      <a:t>[PERCENTAGE]</a:t>
                    </a:fld>
                    <a:r>
                      <a:rPr lang="en-US" sz="1800" baseline="0" dirty="0" smtClean="0"/>
                      <a:t>)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8914"/>
                        <a:gd name="adj2" fmla="val 42741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366464071167882"/>
                      <c:h val="0.2170170902300002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3"/>
                <c:pt idx="0">
                  <c:v>Unequaled Access</c:v>
                </c:pt>
                <c:pt idx="1">
                  <c:v>Transformation</c:v>
                </c:pt>
                <c:pt idx="2">
                  <c:v>A Greater Community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0.50800000000000001</c:v>
                </c:pt>
                <c:pt idx="1">
                  <c:v>0.313</c:v>
                </c:pt>
                <c:pt idx="2">
                  <c:v>0.17899999999999999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59566826191535"/>
          <c:y val="3.3516221059270927E-2"/>
          <c:w val="0.51930752369544142"/>
          <c:h val="0.879016278519077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College of the Arts</c:v>
                </c:pt>
                <c:pt idx="1">
                  <c:v>Department of Athletics/Walter Pyramid</c:v>
                </c:pt>
                <c:pt idx="2">
                  <c:v>College of Business Administration</c:v>
                </c:pt>
                <c:pt idx="3">
                  <c:v>College of Education</c:v>
                </c:pt>
                <c:pt idx="4">
                  <c:v>College of Engineering</c:v>
                </c:pt>
                <c:pt idx="5">
                  <c:v>College of Health &amp; Human Services</c:v>
                </c:pt>
                <c:pt idx="6">
                  <c:v>College of Liberal Arts</c:v>
                </c:pt>
                <c:pt idx="7">
                  <c:v>College of Natural Sciences &amp; Mathematics</c:v>
                </c:pt>
                <c:pt idx="8">
                  <c:v>Division of Student Services</c:v>
                </c:pt>
              </c:strCache>
            </c:strRef>
          </c:cat>
          <c:val>
            <c:numRef>
              <c:f>Sheet1!$B$2:$B$10</c:f>
              <c:numCache>
                <c:formatCode>"$"#,##0_);[Red]\("$"#,##0\)</c:formatCode>
                <c:ptCount val="9"/>
                <c:pt idx="0">
                  <c:v>26904552</c:v>
                </c:pt>
                <c:pt idx="1">
                  <c:v>22538822</c:v>
                </c:pt>
                <c:pt idx="2">
                  <c:v>14684987</c:v>
                </c:pt>
                <c:pt idx="3">
                  <c:v>8019495</c:v>
                </c:pt>
                <c:pt idx="4">
                  <c:v>6615035</c:v>
                </c:pt>
                <c:pt idx="5">
                  <c:v>20640126</c:v>
                </c:pt>
                <c:pt idx="6">
                  <c:v>14890514</c:v>
                </c:pt>
                <c:pt idx="7">
                  <c:v>10371596</c:v>
                </c:pt>
                <c:pt idx="8">
                  <c:v>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202592"/>
        <c:axId val="191202984"/>
      </c:barChart>
      <c:catAx>
        <c:axId val="191202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02984"/>
        <c:crosses val="autoZero"/>
        <c:auto val="1"/>
        <c:lblAlgn val="ctr"/>
        <c:lblOffset val="100"/>
        <c:noMultiLvlLbl val="0"/>
      </c:catAx>
      <c:valAx>
        <c:axId val="191202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0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Transformation</c:v>
                </c:pt>
                <c:pt idx="1">
                  <c:v>Unequaled Access</c:v>
                </c:pt>
                <c:pt idx="2">
                  <c:v>Greater Community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29430754</c:v>
                </c:pt>
                <c:pt idx="1">
                  <c:v>70113088</c:v>
                </c:pt>
                <c:pt idx="2">
                  <c:v>33601256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Bequest Intentions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Transformation</c:v>
                </c:pt>
                <c:pt idx="1">
                  <c:v>Unequaled Access</c:v>
                </c:pt>
                <c:pt idx="2">
                  <c:v>Greater Community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34545465</c:v>
                </c:pt>
                <c:pt idx="1">
                  <c:v>31646801</c:v>
                </c:pt>
                <c:pt idx="2">
                  <c:v>3090234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204160"/>
        <c:axId val="191204552"/>
      </c:barChart>
      <c:catAx>
        <c:axId val="1912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04552"/>
        <c:crosses val="autoZero"/>
        <c:auto val="1"/>
        <c:lblAlgn val="ctr"/>
        <c:lblOffset val="100"/>
        <c:noMultiLvlLbl val="0"/>
      </c:catAx>
      <c:valAx>
        <c:axId val="191204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0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59611137316002"/>
          <c:y val="6.2428700384762066E-2"/>
          <c:w val="0.27892654113292936"/>
          <c:h val="5.42810680436952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2.6647489409883561E-2"/>
                  <c:y val="8.52517381791690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F1A3D4-AF0F-456D-9761-9CDB62D3B665}" type="CATEGORYNAME">
                      <a:rPr lang="en-US" sz="2200"/>
                      <a:pPr>
                        <a:defRPr sz="1600"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1883187D-25C5-4B31-9812-DF9EA92B042F}" type="VALUE">
                      <a:rPr lang="en-US" sz="2200" baseline="0" smtClean="0"/>
                      <a:pPr>
                        <a:defRPr sz="1600"/>
                      </a:pPr>
                      <a:t>[VALUE]</a:t>
                    </a:fld>
                    <a:endParaRPr lang="en-US" sz="1600" baseline="0" dirty="0"/>
                  </a:p>
                </c:rich>
              </c:tx>
              <c:spPr>
                <a:xfrm>
                  <a:off x="5242792" y="707644"/>
                  <a:ext cx="1828800" cy="54864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1739"/>
                        <a:gd name="adj2" fmla="val 5936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704812605839089"/>
                      <c:h val="0.217412082919028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3739932882383687E-2"/>
                  <c:y val="-5.854452858192313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32CD63C-217B-42E5-A447-5771180BF26B}" type="CATEGORYNAME">
                      <a:rPr lang="en-US" sz="1800"/>
                      <a:pPr>
                        <a:defRPr sz="1600"/>
                      </a:pPr>
                      <a:t>[CATEGORY NAME]</a:t>
                    </a:fld>
                    <a:r>
                      <a:rPr lang="en-US" sz="1800" baseline="0" dirty="0"/>
                      <a:t>
</a:t>
                    </a:r>
                    <a:fld id="{64D0B7F6-93DB-4BB1-8254-3C6BC3B3AD8C}" type="VALUE">
                      <a:rPr lang="en-US" sz="2200" baseline="0" smtClean="0"/>
                      <a:pPr>
                        <a:defRPr sz="1600"/>
                      </a:pPr>
                      <a:t>[VALUE]</a:t>
                    </a:fld>
                    <a:endParaRPr lang="en-US" sz="1800" baseline="0" dirty="0"/>
                  </a:p>
                </c:rich>
              </c:tx>
              <c:spPr>
                <a:xfrm>
                  <a:off x="5024439" y="2831698"/>
                  <a:ext cx="2743200" cy="82804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5419"/>
                        <a:gd name="adj2" fmla="val -43078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060102852720286"/>
                      <c:h val="0.2563877294283241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3028500201125306E-2"/>
                  <c:y val="0.123296712807293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E5923F-97E2-4593-BA98-761D38874549}" type="CATEGORYNAME">
                      <a:rPr lang="en-US" sz="2200" dirty="0"/>
                      <a:pPr>
                        <a:defRPr sz="1600"/>
                      </a:pPr>
                      <a:t>[CATEGORY NAME]</a:t>
                    </a:fld>
                    <a:r>
                      <a:rPr lang="en-US" sz="2200" baseline="0" dirty="0"/>
                      <a:t>
</a:t>
                    </a:r>
                    <a:fld id="{AB16ABFB-87E7-4A17-A6E6-B155199502AB}" type="VALUE">
                      <a:rPr lang="en-US" sz="2200" baseline="0" smtClean="0"/>
                      <a:pPr>
                        <a:defRPr sz="1600"/>
                      </a:pPr>
                      <a:t>[VALUE]</a:t>
                    </a:fld>
                    <a:endParaRPr lang="en-US" sz="2200" baseline="0" dirty="0"/>
                  </a:p>
                </c:rich>
              </c:tx>
              <c:spPr>
                <a:xfrm>
                  <a:off x="730502" y="1591228"/>
                  <a:ext cx="1828800" cy="54864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4729"/>
                        <a:gd name="adj2" fmla="val 189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704812605839089"/>
                      <c:h val="0.217412082919028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7058877571796798E-2"/>
                  <c:y val="2.581578272867381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05D562-C1FD-4442-9A19-ADB2B7A83DA5}" type="CATEGORYNAME">
                      <a:rPr lang="en-US" sz="1600" dirty="0"/>
                      <a:pPr>
                        <a:defRPr sz="2000"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9715D83F-06B9-4611-826F-F21E6D81373F}" type="VALUE">
                      <a:rPr lang="en-US" sz="1600" baseline="0" smtClean="0"/>
                      <a:pPr>
                        <a:defRPr sz="2000"/>
                      </a:pPr>
                      <a:t>[VALUE]</a:t>
                    </a:fld>
                    <a:endParaRPr lang="en-US" sz="1600" baseline="0" dirty="0"/>
                  </a:p>
                </c:rich>
              </c:tx>
              <c:spPr>
                <a:xfrm>
                  <a:off x="1274707" y="139700"/>
                  <a:ext cx="1371600" cy="54864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7783"/>
                        <a:gd name="adj2" fmla="val 8383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8609454379318"/>
                      <c:h val="0.1304472497514169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35187654878902702"/>
                  <c:y val="3.452011228202322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6B2D438-6B36-41B4-B6B5-2BE63CDDDD7A}" type="CATEGORYNAME">
                      <a:rPr lang="en-US" sz="1600"/>
                      <a:pPr>
                        <a:defRPr sz="1600"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DC1DC22D-6C50-4288-957A-0AFED9753F23}" type="VALUE">
                      <a:rPr lang="en-US" sz="1600" baseline="0" smtClean="0"/>
                      <a:pPr>
                        <a:defRPr sz="1600"/>
                      </a:pPr>
                      <a:t>[VALUE]</a:t>
                    </a:fld>
                    <a:endParaRPr lang="en-US" sz="1600" baseline="0" dirty="0"/>
                  </a:p>
                </c:rich>
              </c:tx>
              <c:spPr>
                <a:xfrm>
                  <a:off x="5453023" y="145186"/>
                  <a:ext cx="1371600" cy="54864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74793"/>
                        <a:gd name="adj2" fmla="val 33433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8609454379318"/>
                      <c:h val="0.1304472497514169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34049099405562977"/>
                  <c:y val="0.2489125829382872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7ACAFE-C0E9-49B2-95A6-D8F3B27F6E2D}" type="CATEGORYNAME">
                      <a:rPr lang="en-US" sz="1600" dirty="0"/>
                      <a:pPr>
                        <a:defRPr sz="1600"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848A6D65-D3E9-4A8C-9DA9-DB3EDE52E754}" type="VALUE">
                      <a:rPr lang="en-US" sz="1600" baseline="0" smtClean="0"/>
                      <a:pPr>
                        <a:defRPr sz="1600"/>
                      </a:pPr>
                      <a:t>[VALUE]</a:t>
                    </a:fld>
                    <a:endParaRPr lang="en-US" sz="1600" baseline="0" dirty="0"/>
                  </a:p>
                </c:rich>
              </c:tx>
              <c:spPr>
                <a:xfrm>
                  <a:off x="5900959" y="1046886"/>
                  <a:ext cx="1371600" cy="54864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87920"/>
                        <a:gd name="adj2" fmla="val -22339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8609454379318"/>
                      <c:h val="0.13044724975141697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3"/>
                <c:pt idx="0">
                  <c:v>Alumni</c:v>
                </c:pt>
                <c:pt idx="1">
                  <c:v>Corporations, Foundations, &amp; Other Organizations</c:v>
                </c:pt>
                <c:pt idx="2">
                  <c:v>Friends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0.28999999999999998</c:v>
                </c:pt>
                <c:pt idx="1">
                  <c:v>0.3</c:v>
                </c:pt>
                <c:pt idx="2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0.57198</cdr:x>
      <cdr:y>0.47703</cdr:y>
    </cdr:from>
    <cdr:to>
      <cdr:x>0.88097</cdr:x>
      <cdr:y>0.61457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19630" y="2255853"/>
          <a:ext cx="2441542" cy="650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0.57841</cdr:x>
      <cdr:y>0.48777</cdr:y>
    </cdr:from>
    <cdr:to>
      <cdr:x>0.88739</cdr:x>
      <cdr:y>0.62532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0430" y="2306653"/>
          <a:ext cx="2441542" cy="650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0.57198</cdr:x>
      <cdr:y>0.47703</cdr:y>
    </cdr:from>
    <cdr:to>
      <cdr:x>0.88097</cdr:x>
      <cdr:y>0.61457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19630" y="2255853"/>
          <a:ext cx="2441542" cy="650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0.57841</cdr:x>
      <cdr:y>0.48777</cdr:y>
    </cdr:from>
    <cdr:to>
      <cdr:x>0.88739</cdr:x>
      <cdr:y>0.62532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70430" y="2306653"/>
          <a:ext cx="2441542" cy="650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01467C-0E73-4A8F-8058-FBA416BA73C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438B3D-E0CC-4442-AD14-8D67E3BD4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8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D66344-56D4-4594-997E-1B6C22EE6F43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B2D162-E9C1-41E8-8151-23871B95F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0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75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88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69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0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57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8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3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3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2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18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2D162-E9C1-41E8-8151-23871B95F8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Campaign </a:t>
            </a:r>
            <a:r>
              <a:rPr lang="en-US" dirty="0" smtClean="0"/>
              <a:t>for</a:t>
            </a:r>
            <a:r>
              <a:rPr lang="en-US" sz="4800" dirty="0" smtClean="0"/>
              <a:t> CSULB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402493"/>
            <a:ext cx="3652025" cy="38115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400" dirty="0" smtClean="0"/>
              <a:t>A Presentation      to the        Academic Senate</a:t>
            </a:r>
          </a:p>
          <a:p>
            <a:endParaRPr lang="en-US" sz="3400" dirty="0" smtClean="0"/>
          </a:p>
          <a:p>
            <a:r>
              <a:rPr lang="en-US" sz="3400" dirty="0" smtClean="0"/>
              <a:t>October 9, 2014</a:t>
            </a:r>
          </a:p>
          <a:p>
            <a:endParaRPr lang="en-US" sz="2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59" y="669610"/>
            <a:ext cx="4856525" cy="551877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005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</a:t>
            </a:r>
            <a:r>
              <a:rPr lang="en-US" dirty="0"/>
              <a:t>SUCCESS </a:t>
            </a:r>
            <a:r>
              <a:rPr lang="en-US" sz="4000" dirty="0"/>
              <a:t>(cont.) </a:t>
            </a:r>
            <a:r>
              <a:rPr lang="en-US" sz="4000" dirty="0" smtClean="0"/>
              <a:t>               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By Unit Totals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515938" algn="l"/>
                <a:tab pos="569913" algn="l"/>
              </a:tabLst>
            </a:pPr>
            <a:r>
              <a:rPr lang="en-US" sz="4800" dirty="0" smtClean="0"/>
              <a:t> </a:t>
            </a:r>
          </a:p>
        </p:txBody>
      </p:sp>
      <p:graphicFrame>
        <p:nvGraphicFramePr>
          <p:cNvPr id="12" name="Chart 11"/>
          <p:cNvGraphicFramePr/>
          <p:nvPr>
            <p:extLst/>
          </p:nvPr>
        </p:nvGraphicFramePr>
        <p:xfrm>
          <a:off x="1231272" y="2177218"/>
          <a:ext cx="10122528" cy="4168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6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</a:t>
            </a:r>
            <a:r>
              <a:rPr lang="en-US" dirty="0"/>
              <a:t>SUCCESS </a:t>
            </a:r>
            <a:r>
              <a:rPr lang="en-US" sz="4000" dirty="0"/>
              <a:t>(cont</a:t>
            </a:r>
            <a:r>
              <a:rPr lang="en-US" sz="4000" dirty="0" smtClean="0"/>
              <a:t>.)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</a:t>
            </a:r>
            <a:r>
              <a:rPr lang="en-US" dirty="0" smtClean="0"/>
              <a:t>y Gift Type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515938" algn="l"/>
                <a:tab pos="569913" algn="l"/>
              </a:tabLst>
            </a:pPr>
            <a:r>
              <a:rPr lang="en-US" sz="4800" dirty="0" smtClean="0"/>
              <a:t>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59333772"/>
              </p:ext>
            </p:extLst>
          </p:nvPr>
        </p:nvGraphicFramePr>
        <p:xfrm>
          <a:off x="1317356" y="1937288"/>
          <a:ext cx="9033555" cy="432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589999685"/>
              </p:ext>
            </p:extLst>
          </p:nvPr>
        </p:nvGraphicFramePr>
        <p:xfrm>
          <a:off x="1120000" y="2070106"/>
          <a:ext cx="9930292" cy="478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89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</a:t>
            </a:r>
            <a:r>
              <a:rPr lang="en-US" dirty="0"/>
              <a:t>SUCCESS </a:t>
            </a:r>
            <a:r>
              <a:rPr lang="en-US" sz="4000" dirty="0"/>
              <a:t>(cont</a:t>
            </a:r>
            <a:r>
              <a:rPr lang="en-US" sz="4000" dirty="0" smtClean="0"/>
              <a:t>.)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</a:t>
            </a:r>
            <a:r>
              <a:rPr lang="en-US" dirty="0" smtClean="0"/>
              <a:t>y Constituent </a:t>
            </a:r>
            <a:r>
              <a:rPr lang="en-US" dirty="0"/>
              <a:t>Type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515938" algn="l"/>
                <a:tab pos="569913" algn="l"/>
              </a:tabLst>
            </a:pPr>
            <a:r>
              <a:rPr lang="en-US" sz="4800" dirty="0" smtClean="0"/>
              <a:t>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96663930"/>
              </p:ext>
            </p:extLst>
          </p:nvPr>
        </p:nvGraphicFramePr>
        <p:xfrm>
          <a:off x="1776709" y="2015376"/>
          <a:ext cx="8574202" cy="4279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83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</a:t>
            </a:r>
            <a:r>
              <a:rPr lang="en-US" dirty="0"/>
              <a:t>SUCCESS </a:t>
            </a:r>
            <a:r>
              <a:rPr lang="en-US" sz="4000" dirty="0"/>
              <a:t>(cont</a:t>
            </a:r>
            <a:r>
              <a:rPr lang="en-US" sz="4000" dirty="0" smtClean="0"/>
              <a:t>.)               </a:t>
            </a:r>
            <a:br>
              <a:rPr lang="en-US" sz="4000" dirty="0" smtClean="0"/>
            </a:br>
            <a:r>
              <a:rPr lang="en-US" dirty="0" smtClean="0"/>
              <a:t>By Donor Participation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515938" algn="l"/>
                <a:tab pos="569913" algn="l"/>
              </a:tabLst>
            </a:pPr>
            <a:r>
              <a:rPr lang="en-US" sz="4800" dirty="0" smtClean="0"/>
              <a:t>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7032396" y="2616616"/>
            <a:ext cx="4744605" cy="3636447"/>
          </a:xfrm>
          <a:prstGeom prst="triangl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Average amount raised each … </a:t>
            </a:r>
          </a:p>
          <a:p>
            <a:pPr marL="120650" indent="-7938"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	WEEK: 	</a:t>
            </a:r>
            <a:r>
              <a:rPr 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$541,630</a:t>
            </a:r>
          </a:p>
          <a:p>
            <a:pPr marL="120650" indent="-120650">
              <a:spcAft>
                <a:spcPts val="600"/>
              </a:spcAft>
              <a:tabLst>
                <a:tab pos="457200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DAY: 	</a:t>
            </a:r>
            <a:r>
              <a:rPr 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$77,376</a:t>
            </a:r>
          </a:p>
          <a:p>
            <a:pPr marL="120650" indent="-7938"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	HOUR: 	</a:t>
            </a:r>
            <a:r>
              <a:rPr 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$3,224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1729077" y="4373566"/>
            <a:ext cx="2926080" cy="2011680"/>
          </a:xfrm>
          <a:prstGeom prst="triangl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Total number of gifts:</a:t>
            </a:r>
          </a:p>
          <a:p>
            <a:pPr algn="ctr"/>
            <a:r>
              <a:rPr 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230,000+</a:t>
            </a:r>
            <a:endParaRPr lang="en-US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696798" y="1865691"/>
            <a:ext cx="2926080" cy="2011680"/>
          </a:xfrm>
          <a:prstGeom prst="triangl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No. of first-time donors:</a:t>
            </a:r>
          </a:p>
          <a:p>
            <a:pPr algn="ctr"/>
            <a:r>
              <a:rPr 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48,700+</a:t>
            </a:r>
          </a:p>
          <a:p>
            <a:pPr algn="ctr"/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4202867" y="2494068"/>
            <a:ext cx="2926080" cy="2011680"/>
          </a:xfrm>
          <a:prstGeom prst="triangl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Average gift amount:</a:t>
            </a:r>
          </a:p>
          <a:p>
            <a:pPr algn="ctr"/>
            <a:r>
              <a:rPr lang="en-US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$1,098</a:t>
            </a:r>
            <a:endParaRPr lang="en-US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746917"/>
            <a:ext cx="10233800" cy="479085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627063" algn="l"/>
              </a:tabLst>
            </a:pPr>
            <a:r>
              <a:rPr lang="en-US" sz="4000" dirty="0" smtClean="0"/>
              <a:t> </a:t>
            </a:r>
            <a:endParaRPr lang="en-US" sz="4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00" y="252441"/>
            <a:ext cx="10080481" cy="6353117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242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COMPREHENSIVE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99680"/>
            <a:ext cx="102338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569913" algn="l"/>
              </a:tabLst>
            </a:pPr>
            <a:r>
              <a:rPr lang="en-US" sz="4000" dirty="0" smtClean="0"/>
              <a:t> </a:t>
            </a:r>
            <a:r>
              <a:rPr lang="en-US" sz="4400" dirty="0" smtClean="0"/>
              <a:t>Touches every corner of campus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569913" algn="l"/>
              </a:tabLst>
            </a:pPr>
            <a:r>
              <a:rPr lang="en-US" sz="4000" dirty="0" smtClean="0"/>
              <a:t> Includes a</a:t>
            </a:r>
            <a:r>
              <a:rPr lang="en-US" sz="4400" dirty="0" smtClean="0"/>
              <a:t>ll types of gifts </a:t>
            </a:r>
          </a:p>
          <a:p>
            <a:pPr lvl="2">
              <a:spcAft>
                <a:spcPts val="1200"/>
              </a:spcAft>
            </a:pPr>
            <a:r>
              <a:rPr lang="en-US" sz="4000" dirty="0" smtClean="0"/>
              <a:t> Capital </a:t>
            </a:r>
            <a:r>
              <a:rPr lang="en-US" sz="3200" dirty="0" smtClean="0"/>
              <a:t>(e.g., buildings, renovations, equipment)</a:t>
            </a:r>
          </a:p>
          <a:p>
            <a:pPr lvl="2">
              <a:spcAft>
                <a:spcPts val="1200"/>
              </a:spcAft>
            </a:pPr>
            <a:r>
              <a:rPr lang="en-US" sz="4000" dirty="0" smtClean="0"/>
              <a:t> Non-Capital</a:t>
            </a:r>
            <a:r>
              <a:rPr lang="en-US" sz="3200" dirty="0" smtClean="0"/>
              <a:t> (e.g., programs, scholarships)</a:t>
            </a:r>
          </a:p>
          <a:p>
            <a:pPr lvl="2">
              <a:spcAft>
                <a:spcPts val="1200"/>
              </a:spcAft>
            </a:pPr>
            <a:r>
              <a:rPr lang="en-US" sz="4000" dirty="0" smtClean="0"/>
              <a:t> Pledges</a:t>
            </a:r>
            <a:r>
              <a:rPr lang="en-US" sz="3200" dirty="0" smtClean="0"/>
              <a:t> (e.g., planned gifts)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74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9395"/>
            <a:ext cx="10515600" cy="1325563"/>
          </a:xfrm>
        </p:spPr>
        <p:txBody>
          <a:bodyPr>
            <a:noAutofit/>
          </a:bodyPr>
          <a:lstStyle/>
          <a:p>
            <a:r>
              <a:rPr lang="en-US" sz="5200" dirty="0" smtClean="0"/>
              <a:t>WHY DOES CSULB NEED PRIVATE SUPPORT?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67627"/>
            <a:ext cx="10233800" cy="4790852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1200"/>
              </a:spcAft>
              <a:buNone/>
              <a:tabLst>
                <a:tab pos="627063" algn="l"/>
              </a:tabLst>
            </a:pPr>
            <a:r>
              <a:rPr lang="en-US" sz="4000" dirty="0" smtClean="0"/>
              <a:t> </a:t>
            </a:r>
            <a:endParaRPr lang="en-US" sz="5100" dirty="0" smtClean="0"/>
          </a:p>
          <a:p>
            <a:pPr indent="58738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463550" algn="l"/>
                <a:tab pos="682625" algn="l"/>
              </a:tabLst>
            </a:pPr>
            <a:r>
              <a:rPr lang="en-US" sz="4400" dirty="0" smtClean="0"/>
              <a:t> </a:t>
            </a:r>
            <a:r>
              <a:rPr lang="en-US" sz="4600" dirty="0" smtClean="0"/>
              <a:t>Helps reduce or eliminate student loan debt</a:t>
            </a:r>
          </a:p>
          <a:p>
            <a:pPr indent="58738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687388" algn="l"/>
              </a:tabLst>
            </a:pPr>
            <a:r>
              <a:rPr lang="en-US" sz="4000" dirty="0" smtClean="0"/>
              <a:t> </a:t>
            </a:r>
            <a:r>
              <a:rPr lang="en-US" sz="4600" dirty="0" smtClean="0"/>
              <a:t>Contributes to the growth of research, 			scholarship, and creative activity on campus</a:t>
            </a:r>
          </a:p>
          <a:p>
            <a:pPr indent="58738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sz="4000" dirty="0" smtClean="0"/>
              <a:t> </a:t>
            </a:r>
            <a:r>
              <a:rPr lang="en-US" sz="4600" dirty="0" smtClean="0"/>
              <a:t>Enriches the college experience for all students</a:t>
            </a:r>
          </a:p>
          <a:p>
            <a:pPr indent="58738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627063" algn="l"/>
                <a:tab pos="687388" algn="l"/>
              </a:tabLst>
            </a:pPr>
            <a:r>
              <a:rPr lang="en-US" sz="4000" dirty="0" smtClean="0"/>
              <a:t> </a:t>
            </a:r>
            <a:r>
              <a:rPr lang="en-US" sz="4600" dirty="0" smtClean="0"/>
              <a:t>Allows the university to flourish even when the 	state decreases its budget contributions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1409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746917"/>
            <a:ext cx="10233800" cy="479085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627063" algn="l"/>
              </a:tabLst>
            </a:pPr>
            <a:r>
              <a:rPr lang="en-US" sz="4000" dirty="0" smtClean="0"/>
              <a:t> </a:t>
            </a:r>
            <a:endParaRPr lang="en-US" sz="4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775" y="300037"/>
            <a:ext cx="2486025" cy="625792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0654"/>
            <a:ext cx="7631439" cy="4793962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9184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PRIORITIES (</a:t>
            </a:r>
            <a:r>
              <a:rPr lang="en-US" sz="4000" dirty="0" smtClean="0"/>
              <a:t>or</a:t>
            </a:r>
            <a:r>
              <a:rPr lang="en-US" dirty="0" smtClean="0"/>
              <a:t> “PILLARS”)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8186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b="1" dirty="0" smtClean="0"/>
              <a:t>Transformation</a:t>
            </a:r>
            <a:endParaRPr lang="en-US" sz="4400" b="1" dirty="0" smtClean="0"/>
          </a:p>
          <a:p>
            <a:pPr marL="1255713" lvl="2" indent="-341313"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Includes programmatic innovation through faculty research and creative and scholarly initiatives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b="1" dirty="0" smtClean="0"/>
              <a:t>Unequaled Access</a:t>
            </a:r>
            <a:endParaRPr lang="en-US" sz="4400" b="1" dirty="0"/>
          </a:p>
          <a:p>
            <a:pPr marL="1255713" lvl="2" indent="-341313">
              <a:lnSpc>
                <a:spcPct val="120000"/>
              </a:lnSpc>
              <a:spcAft>
                <a:spcPts val="1200"/>
              </a:spcAft>
            </a:pPr>
            <a:r>
              <a:rPr lang="en-US" sz="3200" dirty="0" smtClean="0"/>
              <a:t>Increasing access to CSULB and ensuring the success of admitted students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en-US" sz="4000" dirty="0" smtClean="0"/>
              <a:t> </a:t>
            </a:r>
            <a:r>
              <a:rPr lang="en-US" sz="4000" b="1" dirty="0" smtClean="0"/>
              <a:t>A Greater Community</a:t>
            </a:r>
            <a:endParaRPr lang="en-US" sz="4400" b="1" dirty="0" smtClean="0"/>
          </a:p>
          <a:p>
            <a:pPr marL="1255713" lvl="2" indent="-341313">
              <a:lnSpc>
                <a:spcPct val="120000"/>
              </a:lnSpc>
            </a:pPr>
            <a:r>
              <a:rPr lang="en-US" sz="3200" dirty="0" smtClean="0"/>
              <a:t>Includes partnerships and capital projects that benefit both campus and 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722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746917"/>
            <a:ext cx="10233800" cy="479085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627063" algn="l"/>
              </a:tabLst>
            </a:pPr>
            <a:r>
              <a:rPr lang="en-US" sz="4000" dirty="0" smtClean="0"/>
              <a:t> </a:t>
            </a:r>
            <a:endParaRPr lang="en-US" sz="4600" dirty="0"/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880879365"/>
              </p:ext>
            </p:extLst>
          </p:nvPr>
        </p:nvGraphicFramePr>
        <p:xfrm>
          <a:off x="4840604" y="7177254"/>
          <a:ext cx="8086103" cy="498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43" name="Picture 10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000" y="2259444"/>
            <a:ext cx="10119153" cy="3459429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451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155" y="2041116"/>
            <a:ext cx="9144000" cy="1641490"/>
          </a:xfrm>
        </p:spPr>
        <p:txBody>
          <a:bodyPr/>
          <a:lstStyle/>
          <a:p>
            <a:r>
              <a:rPr lang="en-US" dirty="0" smtClean="0"/>
              <a:t>Measuring Success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381" y="3892406"/>
            <a:ext cx="2181549" cy="229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69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4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MEASURING SUCCESS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Reaching Our Goal: $225 Million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746917"/>
            <a:ext cx="10233800" cy="479085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627063" algn="l"/>
              </a:tabLst>
            </a:pPr>
            <a:r>
              <a:rPr lang="en-US" sz="4000" dirty="0" smtClean="0"/>
              <a:t> </a:t>
            </a:r>
            <a:endParaRPr lang="en-US" sz="4600" dirty="0"/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21686472"/>
              </p:ext>
            </p:extLst>
          </p:nvPr>
        </p:nvGraphicFramePr>
        <p:xfrm>
          <a:off x="1920240" y="1555423"/>
          <a:ext cx="8568965" cy="498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39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SUCCESS </a:t>
            </a:r>
            <a:r>
              <a:rPr lang="en-US" sz="4000" dirty="0"/>
              <a:t>(cont.)</a:t>
            </a:r>
            <a:r>
              <a:rPr lang="en-US" dirty="0"/>
              <a:t>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By Priority/Pillar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250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515938" algn="l"/>
                <a:tab pos="569913" algn="l"/>
              </a:tabLst>
            </a:pPr>
            <a:r>
              <a:rPr lang="en-US" sz="4800" dirty="0" smtClean="0"/>
              <a:t>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44612096"/>
              </p:ext>
            </p:extLst>
          </p:nvPr>
        </p:nvGraphicFramePr>
        <p:xfrm>
          <a:off x="1032096" y="1877428"/>
          <a:ext cx="10203254" cy="506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654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3507</TotalTime>
  <Words>234</Words>
  <Application>Microsoft Office PowerPoint</Application>
  <PresentationFormat>Widescreen</PresentationFormat>
  <Paragraphs>81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Depth</vt:lpstr>
      <vt:lpstr>The Campaign for CSULB</vt:lpstr>
      <vt:lpstr>A COMPREHENSIVE CAMPAIGN</vt:lpstr>
      <vt:lpstr>WHY DOES CSULB NEED PRIVATE SUPPORT?</vt:lpstr>
      <vt:lpstr>CAMPAIGN THEME</vt:lpstr>
      <vt:lpstr>PRIORITIES (or “PILLARS”)</vt:lpstr>
      <vt:lpstr>CAMPAIGN TIMELINE</vt:lpstr>
      <vt:lpstr>Measuring Success</vt:lpstr>
      <vt:lpstr>MEASURING SUCCESS  By Reaching Our Goal: $225 Million </vt:lpstr>
      <vt:lpstr>MEASURING SUCCESS (cont.)    By Priority/Pillar</vt:lpstr>
      <vt:lpstr>MEASURING SUCCESS (cont.)                       By Unit Totals</vt:lpstr>
      <vt:lpstr>MEASURING SUCCESS (cont.)  By Gift Type</vt:lpstr>
      <vt:lpstr>MEASURING SUCCESS (cont.)  By Constituent Type</vt:lpstr>
      <vt:lpstr>MEASURING SUCCESS (cont.)                By Donor Participation</vt:lpstr>
      <vt:lpstr>PowerPoint Presentation</vt:lpstr>
    </vt:vector>
  </TitlesOfParts>
  <Company>University Relations and Development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Angiuli</dc:creator>
  <cp:lastModifiedBy>Jacqueline Angiuli</cp:lastModifiedBy>
  <cp:revision>175</cp:revision>
  <cp:lastPrinted>2014-09-03T20:08:46Z</cp:lastPrinted>
  <dcterms:created xsi:type="dcterms:W3CDTF">2014-08-06T19:20:37Z</dcterms:created>
  <dcterms:modified xsi:type="dcterms:W3CDTF">2014-10-06T22:37:50Z</dcterms:modified>
</cp:coreProperties>
</file>