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0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8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3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38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8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0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8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7B0C-4C8B-0643-8DFA-E0FE13BD6653}" type="datetimeFigureOut">
              <a:rPr lang="en-US" smtClean="0"/>
              <a:t>2/7/13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FA1F9-AB23-AC44-A510-16D99C54E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5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ASCSU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CSULB Academic Senate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February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42804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450"/>
            <a:ext cx="8229600" cy="859454"/>
          </a:xfrm>
        </p:spPr>
        <p:txBody>
          <a:bodyPr>
            <a:normAutofit/>
          </a:bodyPr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974904"/>
            <a:ext cx="8497571" cy="58830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Written </a:t>
            </a:r>
            <a:r>
              <a:rPr lang="en-US" dirty="0" smtClean="0"/>
              <a:t>notes</a:t>
            </a:r>
            <a:r>
              <a:rPr lang="en-US" dirty="0" smtClean="0"/>
              <a:t> </a:t>
            </a:r>
            <a:r>
              <a:rPr lang="en-US" dirty="0" smtClean="0"/>
              <a:t>on January Plenary posted on CSULB Academic Senate website</a:t>
            </a:r>
          </a:p>
          <a:p>
            <a:r>
              <a:rPr lang="en-US" dirty="0" smtClean="0"/>
              <a:t>Reports by the Faculty Trustee, EVC Smith and CFA</a:t>
            </a:r>
          </a:p>
          <a:p>
            <a:r>
              <a:rPr lang="en-US" dirty="0" smtClean="0"/>
              <a:t>Chancellor White</a:t>
            </a:r>
          </a:p>
          <a:p>
            <a:pPr lvl="1"/>
            <a:r>
              <a:rPr lang="en-US" dirty="0" smtClean="0"/>
              <a:t>Does not believe in shared governance</a:t>
            </a:r>
          </a:p>
          <a:p>
            <a:pPr lvl="1"/>
            <a:r>
              <a:rPr lang="en-US" dirty="0" smtClean="0"/>
              <a:t>Believes in shared leadership</a:t>
            </a:r>
          </a:p>
          <a:p>
            <a:r>
              <a:rPr lang="en-US" dirty="0" smtClean="0"/>
              <a:t>EVC Ben </a:t>
            </a:r>
            <a:r>
              <a:rPr lang="en-US" dirty="0" err="1" smtClean="0"/>
              <a:t>Quillian</a:t>
            </a:r>
            <a:r>
              <a:rPr lang="en-US" dirty="0" smtClean="0"/>
              <a:t> – Finance and Budget</a:t>
            </a:r>
          </a:p>
          <a:p>
            <a:pPr lvl="1"/>
            <a:r>
              <a:rPr lang="en-US" dirty="0" smtClean="0"/>
              <a:t>Overview of the 2013-14 January Budget proposal</a:t>
            </a:r>
          </a:p>
          <a:p>
            <a:pPr lvl="1"/>
            <a:r>
              <a:rPr lang="en-US" dirty="0" smtClean="0"/>
              <a:t>Negotiate and can impose higher employee health care costs -- $70 million ~ $ 1800 annual increase</a:t>
            </a:r>
          </a:p>
          <a:p>
            <a:pPr lvl="1"/>
            <a:r>
              <a:rPr lang="en-US" dirty="0" smtClean="0"/>
              <a:t>ASCSU registered strong opposition – pay cut </a:t>
            </a:r>
          </a:p>
          <a:p>
            <a:r>
              <a:rPr lang="en-US" dirty="0" smtClean="0"/>
              <a:t>50</a:t>
            </a:r>
            <a:r>
              <a:rPr lang="en-US" baseline="30000" dirty="0" smtClean="0"/>
              <a:t>th</a:t>
            </a:r>
            <a:r>
              <a:rPr lang="en-US" dirty="0" smtClean="0"/>
              <a:t> anniversary celebration – March 2013 </a:t>
            </a:r>
          </a:p>
        </p:txBody>
      </p:sp>
    </p:spTree>
    <p:extLst>
      <p:ext uri="{BB962C8B-B14F-4D97-AF65-F5344CB8AC3E}">
        <p14:creationId xmlns:p14="http://schemas.microsoft.com/office/powerpoint/2010/main" val="80427218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743"/>
          </a:xfrm>
        </p:spPr>
        <p:txBody>
          <a:bodyPr>
            <a:normAutofit/>
          </a:bodyPr>
          <a:lstStyle/>
          <a:p>
            <a:r>
              <a:rPr lang="en-US" dirty="0"/>
              <a:t>J</a:t>
            </a:r>
            <a:r>
              <a:rPr lang="en-US" dirty="0" smtClean="0"/>
              <a:t>anuary 2013 Plenary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064381"/>
            <a:ext cx="8623905" cy="56242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Approved Resolutions – posted on </a:t>
            </a:r>
            <a:r>
              <a:rPr lang="en-US" dirty="0" err="1" smtClean="0"/>
              <a:t>calstate.edu</a:t>
            </a:r>
            <a:endParaRPr lang="en-US" dirty="0" smtClean="0"/>
          </a:p>
          <a:p>
            <a:r>
              <a:rPr lang="en-US" dirty="0" smtClean="0"/>
              <a:t>Support </a:t>
            </a:r>
            <a:r>
              <a:rPr lang="en-US" dirty="0"/>
              <a:t>for Alternative General Education Pathways for STEM T</a:t>
            </a:r>
            <a:r>
              <a:rPr lang="en-US" dirty="0" smtClean="0"/>
              <a:t>ransfer Students</a:t>
            </a:r>
          </a:p>
          <a:p>
            <a:pPr lvl="1"/>
            <a:r>
              <a:rPr lang="en-US" dirty="0" smtClean="0"/>
              <a:t>Flexibility in completing GE requirements</a:t>
            </a:r>
          </a:p>
          <a:p>
            <a:pPr lvl="1"/>
            <a:r>
              <a:rPr lang="en-US" dirty="0" smtClean="0"/>
              <a:t>Defer three courses until after transfer to the CSU</a:t>
            </a:r>
          </a:p>
          <a:p>
            <a:r>
              <a:rPr lang="en-US" dirty="0" smtClean="0"/>
              <a:t>Smoke-free California State University</a:t>
            </a:r>
          </a:p>
          <a:p>
            <a:pPr lvl="1"/>
            <a:r>
              <a:rPr lang="en-US" dirty="0"/>
              <a:t>Prohibit sale and smoking of tobacco products</a:t>
            </a:r>
          </a:p>
          <a:p>
            <a:pPr lvl="1"/>
            <a:r>
              <a:rPr lang="en-US" dirty="0"/>
              <a:t>UC adopting a smoke free </a:t>
            </a:r>
            <a:r>
              <a:rPr lang="en-US" dirty="0" smtClean="0"/>
              <a:t>policy</a:t>
            </a:r>
          </a:p>
          <a:p>
            <a:r>
              <a:rPr lang="en-US" dirty="0"/>
              <a:t>Commendation of Chancellor Timothy White’s Requesting a 10% Reduction in </a:t>
            </a:r>
            <a:r>
              <a:rPr lang="en-US" dirty="0" smtClean="0"/>
              <a:t>Salary</a:t>
            </a:r>
          </a:p>
          <a:p>
            <a:pPr lvl="1"/>
            <a:r>
              <a:rPr lang="en-US" dirty="0" smtClean="0"/>
              <a:t>Sensitive and shows solidarity with faculty/staff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12316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9743"/>
          </a:xfrm>
        </p:spPr>
        <p:txBody>
          <a:bodyPr>
            <a:normAutofit/>
          </a:bodyPr>
          <a:lstStyle/>
          <a:p>
            <a:r>
              <a:rPr lang="en-US" dirty="0" smtClean="0"/>
              <a:t>Approved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064381"/>
            <a:ext cx="8623905" cy="56242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Towards an Evidence-Based Culture in Establishing Academic Policies and Initiatives</a:t>
            </a:r>
          </a:p>
          <a:p>
            <a:pPr lvl="1"/>
            <a:r>
              <a:rPr lang="en-US" dirty="0"/>
              <a:t>Policy proposals be grounded in evidence</a:t>
            </a:r>
          </a:p>
          <a:p>
            <a:pPr lvl="1"/>
            <a:r>
              <a:rPr lang="en-US" dirty="0" smtClean="0"/>
              <a:t>Student Success and progress to degree</a:t>
            </a:r>
          </a:p>
          <a:p>
            <a:pPr lvl="1"/>
            <a:r>
              <a:rPr lang="en-US" dirty="0" smtClean="0"/>
              <a:t>Pilot and evaluate before implementation</a:t>
            </a:r>
          </a:p>
          <a:p>
            <a:pPr lvl="1"/>
            <a:r>
              <a:rPr lang="en-US" dirty="0" smtClean="0"/>
              <a:t>Board of Trustees, Administration, Senates</a:t>
            </a:r>
          </a:p>
          <a:p>
            <a:r>
              <a:rPr lang="en-US" dirty="0" smtClean="0"/>
              <a:t>Support </a:t>
            </a:r>
            <a:r>
              <a:rPr lang="en-US" dirty="0"/>
              <a:t>for the Continued Inclusion of Upper Division General Education </a:t>
            </a:r>
            <a:r>
              <a:rPr lang="en-US" dirty="0" smtClean="0"/>
              <a:t>Within </a:t>
            </a:r>
            <a:r>
              <a:rPr lang="en-US" dirty="0"/>
              <a:t>WASC Accreditation </a:t>
            </a:r>
            <a:r>
              <a:rPr lang="en-US" dirty="0" smtClean="0"/>
              <a:t>Guidelines</a:t>
            </a:r>
          </a:p>
          <a:p>
            <a:pPr lvl="1"/>
            <a:r>
              <a:rPr lang="en-US" dirty="0" smtClean="0"/>
              <a:t>GE integrated throughout the curriculum</a:t>
            </a:r>
          </a:p>
          <a:p>
            <a:pPr lvl="1"/>
            <a:r>
              <a:rPr lang="en-US" dirty="0" smtClean="0"/>
              <a:t>At the upper division level and with the major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00348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95316"/>
          </a:xfrm>
        </p:spPr>
        <p:txBody>
          <a:bodyPr>
            <a:normAutofit/>
          </a:bodyPr>
          <a:lstStyle/>
          <a:p>
            <a:r>
              <a:rPr lang="en-US" dirty="0" smtClean="0"/>
              <a:t>First Reading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795317"/>
            <a:ext cx="8539239" cy="58933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osted at CSULB Academic Senate website</a:t>
            </a:r>
          </a:p>
          <a:p>
            <a:r>
              <a:rPr lang="en-US" dirty="0"/>
              <a:t>California State University (CSU) action on Environmental </a:t>
            </a:r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Leadership – Sign the climate commitment</a:t>
            </a:r>
          </a:p>
          <a:p>
            <a:pPr lvl="1"/>
            <a:r>
              <a:rPr lang="en-US" dirty="0" smtClean="0"/>
              <a:t>Long Beach signed after Academic Senate Retreat </a:t>
            </a:r>
          </a:p>
          <a:p>
            <a:r>
              <a:rPr lang="en-US" dirty="0"/>
              <a:t>Support for the Course Identification Numbering System (C-ID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System-wide articulation alternative with the CCCs</a:t>
            </a:r>
          </a:p>
          <a:p>
            <a:r>
              <a:rPr lang="en-US" dirty="0"/>
              <a:t>AB 67 (</a:t>
            </a:r>
            <a:r>
              <a:rPr lang="en-US" dirty="0" err="1"/>
              <a:t>Gorell</a:t>
            </a:r>
            <a:r>
              <a:rPr lang="en-US" dirty="0"/>
              <a:t>) Post-Proposition 30 Freeze on </a:t>
            </a:r>
            <a:r>
              <a:rPr lang="en-US" dirty="0" smtClean="0"/>
              <a:t>System-wide </a:t>
            </a:r>
            <a:r>
              <a:rPr lang="en-US" dirty="0"/>
              <a:t>Student Fees and Tuition </a:t>
            </a:r>
            <a:r>
              <a:rPr lang="en-US" dirty="0" smtClean="0"/>
              <a:t>Increases</a:t>
            </a:r>
          </a:p>
          <a:p>
            <a:r>
              <a:rPr lang="en-US" dirty="0" smtClean="0"/>
              <a:t>Request </a:t>
            </a:r>
            <a:r>
              <a:rPr lang="en-US" dirty="0"/>
              <a:t>for a Task Force to Study CSU Student </a:t>
            </a:r>
            <a:r>
              <a:rPr lang="en-US" dirty="0" smtClean="0"/>
              <a:t>Tuition </a:t>
            </a:r>
            <a:r>
              <a:rPr lang="en-US" dirty="0"/>
              <a:t>and Financial Aid </a:t>
            </a:r>
            <a:r>
              <a:rPr lang="en-US" dirty="0" smtClean="0"/>
              <a:t>Support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696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listening!!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8084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Questions???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080697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325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ASCSU Report</vt:lpstr>
      <vt:lpstr>Reports</vt:lpstr>
      <vt:lpstr>January 2013 Plenary</vt:lpstr>
      <vt:lpstr>Approved Resolutions</vt:lpstr>
      <vt:lpstr>First Reading Resolutions</vt:lpstr>
      <vt:lpstr>Thank you for listening!!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ASCSU Report</dc:title>
  <dc:creator>Microsoft Office User</dc:creator>
  <cp:lastModifiedBy>Microsoft Office User</cp:lastModifiedBy>
  <cp:revision>66</cp:revision>
  <dcterms:created xsi:type="dcterms:W3CDTF">2012-10-03T17:49:17Z</dcterms:created>
  <dcterms:modified xsi:type="dcterms:W3CDTF">2013-02-07T17:03:48Z</dcterms:modified>
</cp:coreProperties>
</file>