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68" r:id="rId3"/>
    <p:sldId id="258" r:id="rId4"/>
    <p:sldId id="259" r:id="rId5"/>
    <p:sldId id="267" r:id="rId6"/>
    <p:sldId id="266" r:id="rId7"/>
    <p:sldId id="269" r:id="rId8"/>
    <p:sldId id="260" r:id="rId9"/>
    <p:sldId id="263" r:id="rId10"/>
    <p:sldId id="261" r:id="rId11"/>
    <p:sldId id="262" r:id="rId12"/>
    <p:sldId id="264"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6" d="100"/>
          <a:sy n="126" d="100"/>
        </p:scale>
        <p:origin x="-3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5EBA16-3FF9-7C45-A236-8A1342FB4FD9}" type="datetimeFigureOut">
              <a:rPr lang="en-US" smtClean="0"/>
              <a:t>2/2/2017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1D87AE-39A0-8343-BFA8-C7E108F7A0E7}" type="slidenum">
              <a:rPr lang="en-US" smtClean="0"/>
              <a:t>‹#›</a:t>
            </a:fld>
            <a:endParaRPr lang="en-US"/>
          </a:p>
        </p:txBody>
      </p:sp>
    </p:spTree>
    <p:extLst>
      <p:ext uri="{BB962C8B-B14F-4D97-AF65-F5344CB8AC3E}">
        <p14:creationId xmlns:p14="http://schemas.microsoft.com/office/powerpoint/2010/main" val="19541472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1D87AE-39A0-8343-BFA8-C7E108F7A0E7}" type="slidenum">
              <a:rPr lang="en-US" smtClean="0"/>
              <a:t>6</a:t>
            </a:fld>
            <a:endParaRPr lang="en-US"/>
          </a:p>
        </p:txBody>
      </p:sp>
    </p:spTree>
    <p:extLst>
      <p:ext uri="{BB962C8B-B14F-4D97-AF65-F5344CB8AC3E}">
        <p14:creationId xmlns:p14="http://schemas.microsoft.com/office/powerpoint/2010/main" val="3704887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Cleaning and clarifying procedures outline</a:t>
            </a:r>
            <a:r>
              <a:rPr lang="en-US" baseline="0" dirty="0" smtClean="0"/>
              <a:t>d in</a:t>
            </a:r>
            <a:r>
              <a:rPr lang="en-US" dirty="0" smtClean="0"/>
              <a:t> the document</a:t>
            </a:r>
            <a:endParaRPr lang="en-US" dirty="0"/>
          </a:p>
        </p:txBody>
      </p:sp>
      <p:sp>
        <p:nvSpPr>
          <p:cNvPr id="4" name="Slide Number Placeholder 3"/>
          <p:cNvSpPr>
            <a:spLocks noGrp="1"/>
          </p:cNvSpPr>
          <p:nvPr>
            <p:ph type="sldNum" sz="quarter" idx="10"/>
          </p:nvPr>
        </p:nvSpPr>
        <p:spPr/>
        <p:txBody>
          <a:bodyPr/>
          <a:lstStyle/>
          <a:p>
            <a:fld id="{7A1D87AE-39A0-8343-BFA8-C7E108F7A0E7}" type="slidenum">
              <a:rPr lang="en-US" smtClean="0"/>
              <a:t>9</a:t>
            </a:fld>
            <a:endParaRPr lang="en-US"/>
          </a:p>
        </p:txBody>
      </p:sp>
    </p:spTree>
    <p:extLst>
      <p:ext uri="{BB962C8B-B14F-4D97-AF65-F5344CB8AC3E}">
        <p14:creationId xmlns:p14="http://schemas.microsoft.com/office/powerpoint/2010/main" val="683563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nSpc>
                <a:spcPct val="110000"/>
              </a:lnSpc>
              <a:buFont typeface="Wingdings" panose="05000000000000000000" pitchFamily="2" charset="2"/>
              <a:buChar char="v"/>
            </a:pPr>
            <a:r>
              <a:rPr lang="en-US" sz="3000" dirty="0" smtClean="0"/>
              <a:t>The current</a:t>
            </a:r>
            <a:r>
              <a:rPr lang="en-US" sz="3000" baseline="0" dirty="0" smtClean="0"/>
              <a:t> process – occurred for 4 years. </a:t>
            </a:r>
          </a:p>
          <a:p>
            <a:pPr lvl="1">
              <a:lnSpc>
                <a:spcPct val="110000"/>
              </a:lnSpc>
              <a:buFont typeface="Wingdings" panose="05000000000000000000" pitchFamily="2" charset="2"/>
              <a:buChar char="v"/>
            </a:pPr>
            <a:r>
              <a:rPr lang="en-US" sz="3000" baseline="0" dirty="0" smtClean="0"/>
              <a:t>We neither have had any issues with the current process nor have been presented with evidence of bias.  </a:t>
            </a:r>
          </a:p>
          <a:p>
            <a:pPr lvl="1">
              <a:lnSpc>
                <a:spcPct val="110000"/>
              </a:lnSpc>
              <a:buFont typeface="Wingdings" panose="05000000000000000000" pitchFamily="2" charset="2"/>
              <a:buChar char="v"/>
            </a:pPr>
            <a:r>
              <a:rPr lang="en-US" sz="3000" baseline="0" dirty="0" smtClean="0"/>
              <a:t>Has AS confronted the nominating committee regarding their concern for potential bias? Could this be a potential concern for anyone nominated to serve on a committee?  </a:t>
            </a:r>
          </a:p>
          <a:p>
            <a:pPr lvl="1">
              <a:lnSpc>
                <a:spcPct val="110000"/>
              </a:lnSpc>
              <a:buFont typeface="Wingdings" panose="05000000000000000000" pitchFamily="2" charset="2"/>
              <a:buChar char="v"/>
            </a:pPr>
            <a:r>
              <a:rPr lang="en-US" sz="3000" baseline="0" dirty="0" smtClean="0"/>
              <a:t>We ask the AS to provide evidence of bias?  </a:t>
            </a:r>
          </a:p>
          <a:p>
            <a:pPr lvl="1">
              <a:lnSpc>
                <a:spcPct val="110000"/>
              </a:lnSpc>
              <a:buFont typeface="Wingdings" panose="05000000000000000000" pitchFamily="2" charset="2"/>
              <a:buChar char="v"/>
            </a:pPr>
            <a:r>
              <a:rPr lang="en-US" sz="3000" baseline="0" dirty="0" smtClean="0"/>
              <a:t>Isn’t the election process the check on that bias? </a:t>
            </a:r>
            <a:endParaRPr lang="en-US" sz="3000" dirty="0" smtClean="0"/>
          </a:p>
          <a:p>
            <a:pPr lvl="1">
              <a:lnSpc>
                <a:spcPct val="110000"/>
              </a:lnSpc>
              <a:buFont typeface="Wingdings" panose="05000000000000000000" pitchFamily="2" charset="2"/>
              <a:buChar char="v"/>
            </a:pPr>
            <a:r>
              <a:rPr lang="en-US" sz="3000" dirty="0" smtClean="0"/>
              <a:t>This political climate,</a:t>
            </a:r>
            <a:r>
              <a:rPr lang="en-US" sz="3000" baseline="0" dirty="0" smtClean="0"/>
              <a:t> we are especially concerned with the potential for further marginalization, the potential harm to those we serve, and the perpetuation of hate and silencing.  </a:t>
            </a:r>
            <a:endParaRPr lang="en-US" sz="3000" dirty="0" smtClean="0"/>
          </a:p>
          <a:p>
            <a:pPr lvl="1">
              <a:lnSpc>
                <a:spcPct val="110000"/>
              </a:lnSpc>
              <a:buFont typeface="Wingdings" panose="05000000000000000000" pitchFamily="2" charset="2"/>
              <a:buChar char="v"/>
            </a:pPr>
            <a:r>
              <a:rPr lang="en-US" sz="3000" dirty="0" smtClean="0"/>
              <a:t>Provide a voice to the LGBTQ+ </a:t>
            </a:r>
          </a:p>
          <a:p>
            <a:pPr lvl="1">
              <a:lnSpc>
                <a:spcPct val="110000"/>
              </a:lnSpc>
              <a:buFont typeface="Wingdings" panose="05000000000000000000" pitchFamily="2" charset="2"/>
              <a:buChar char="v"/>
            </a:pPr>
            <a:r>
              <a:rPr lang="en-US" sz="3000" dirty="0" smtClean="0"/>
              <a:t>Reduce marginalization</a:t>
            </a:r>
          </a:p>
          <a:p>
            <a:endParaRPr lang="en-US" dirty="0"/>
          </a:p>
        </p:txBody>
      </p:sp>
      <p:sp>
        <p:nvSpPr>
          <p:cNvPr id="4" name="Slide Number Placeholder 3"/>
          <p:cNvSpPr>
            <a:spLocks noGrp="1"/>
          </p:cNvSpPr>
          <p:nvPr>
            <p:ph type="sldNum" sz="quarter" idx="10"/>
          </p:nvPr>
        </p:nvSpPr>
        <p:spPr/>
        <p:txBody>
          <a:bodyPr/>
          <a:lstStyle/>
          <a:p>
            <a:fld id="{7A1D87AE-39A0-8343-BFA8-C7E108F7A0E7}" type="slidenum">
              <a:rPr lang="en-US" smtClean="0"/>
              <a:t>11</a:t>
            </a:fld>
            <a:endParaRPr lang="en-US"/>
          </a:p>
        </p:txBody>
      </p:sp>
    </p:spTree>
    <p:extLst>
      <p:ext uri="{BB962C8B-B14F-4D97-AF65-F5344CB8AC3E}">
        <p14:creationId xmlns:p14="http://schemas.microsoft.com/office/powerpoint/2010/main" val="39162138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1D87AE-39A0-8343-BFA8-C7E108F7A0E7}" type="slidenum">
              <a:rPr lang="en-US" smtClean="0"/>
              <a:t>12</a:t>
            </a:fld>
            <a:endParaRPr lang="en-US"/>
          </a:p>
        </p:txBody>
      </p:sp>
    </p:spTree>
    <p:extLst>
      <p:ext uri="{BB962C8B-B14F-4D97-AF65-F5344CB8AC3E}">
        <p14:creationId xmlns:p14="http://schemas.microsoft.com/office/powerpoint/2010/main" val="2423141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8E692D-E7EE-E54B-A2DB-2BDA1C26DE5A}"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1208929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E692D-E7EE-E54B-A2DB-2BDA1C26DE5A}"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1650277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E692D-E7EE-E54B-A2DB-2BDA1C26DE5A}"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154599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E692D-E7EE-E54B-A2DB-2BDA1C26DE5A}"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3998232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8E692D-E7EE-E54B-A2DB-2BDA1C26DE5A}" type="datetimeFigureOut">
              <a:rPr lang="en-US" smtClean="0"/>
              <a:t>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1743234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8E692D-E7EE-E54B-A2DB-2BDA1C26DE5A}"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292030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8E692D-E7EE-E54B-A2DB-2BDA1C26DE5A}" type="datetimeFigureOut">
              <a:rPr lang="en-US" smtClean="0"/>
              <a:t>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333829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E692D-E7EE-E54B-A2DB-2BDA1C26DE5A}" type="datetimeFigureOut">
              <a:rPr lang="en-US" smtClean="0"/>
              <a:t>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1693459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8E692D-E7EE-E54B-A2DB-2BDA1C26DE5A}" type="datetimeFigureOut">
              <a:rPr lang="en-US" smtClean="0"/>
              <a:t>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2234314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E692D-E7EE-E54B-A2DB-2BDA1C26DE5A}"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106836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8E692D-E7EE-E54B-A2DB-2BDA1C26DE5A}" type="datetimeFigureOut">
              <a:rPr lang="en-US" smtClean="0"/>
              <a:t>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A01BC8-19F3-6546-8D0B-5C57771B2DE3}" type="slidenum">
              <a:rPr lang="en-US" smtClean="0"/>
              <a:t>‹#›</a:t>
            </a:fld>
            <a:endParaRPr lang="en-US"/>
          </a:p>
        </p:txBody>
      </p:sp>
    </p:spTree>
    <p:extLst>
      <p:ext uri="{BB962C8B-B14F-4D97-AF65-F5344CB8AC3E}">
        <p14:creationId xmlns:p14="http://schemas.microsoft.com/office/powerpoint/2010/main" val="3756168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8E692D-E7EE-E54B-A2DB-2BDA1C26DE5A}" type="datetimeFigureOut">
              <a:rPr lang="en-US" smtClean="0"/>
              <a:t>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A01BC8-19F3-6546-8D0B-5C57771B2DE3}" type="slidenum">
              <a:rPr lang="en-US" smtClean="0"/>
              <a:t>‹#›</a:t>
            </a:fld>
            <a:endParaRPr lang="en-US"/>
          </a:p>
        </p:txBody>
      </p:sp>
    </p:spTree>
    <p:extLst>
      <p:ext uri="{BB962C8B-B14F-4D97-AF65-F5344CB8AC3E}">
        <p14:creationId xmlns:p14="http://schemas.microsoft.com/office/powerpoint/2010/main" val="31615088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95412"/>
            <a:ext cx="7772400" cy="1470025"/>
          </a:xfrm>
        </p:spPr>
        <p:txBody>
          <a:bodyPr>
            <a:normAutofit fontScale="90000"/>
          </a:bodyPr>
          <a:lstStyle/>
          <a:p>
            <a:r>
              <a:rPr lang="en-US" dirty="0"/>
              <a:t>Charge of Committee on LGBTQ Campus Climate </a:t>
            </a:r>
            <a:r>
              <a:rPr lang="en-US" dirty="0" smtClean="0"/>
              <a:t/>
            </a:r>
            <a:br>
              <a:rPr lang="en-US" dirty="0" smtClean="0"/>
            </a:br>
            <a:r>
              <a:rPr lang="en-US" dirty="0" smtClean="0"/>
              <a:t>(</a:t>
            </a:r>
            <a:r>
              <a:rPr lang="en-US" dirty="0"/>
              <a:t>AS 993-16/EC</a:t>
            </a:r>
            <a:r>
              <a:rPr lang="en-US" dirty="0" smtClean="0"/>
              <a:t>)</a:t>
            </a:r>
            <a:endParaRPr lang="en-US" dirty="0"/>
          </a:p>
        </p:txBody>
      </p:sp>
      <p:sp>
        <p:nvSpPr>
          <p:cNvPr id="3" name="Subtitle 2"/>
          <p:cNvSpPr>
            <a:spLocks noGrp="1"/>
          </p:cNvSpPr>
          <p:nvPr>
            <p:ph type="subTitle" idx="1"/>
          </p:nvPr>
        </p:nvSpPr>
        <p:spPr>
          <a:xfrm>
            <a:off x="755702" y="3886199"/>
            <a:ext cx="8267386" cy="2854667"/>
          </a:xfrm>
        </p:spPr>
        <p:txBody>
          <a:bodyPr>
            <a:normAutofit fontScale="85000" lnSpcReduction="10000"/>
          </a:bodyPr>
          <a:lstStyle/>
          <a:p>
            <a:r>
              <a:rPr lang="en-US" dirty="0">
                <a:solidFill>
                  <a:schemeClr val="tx1"/>
                </a:solidFill>
              </a:rPr>
              <a:t>FIRST </a:t>
            </a:r>
            <a:r>
              <a:rPr lang="en-US" dirty="0" smtClean="0">
                <a:solidFill>
                  <a:schemeClr val="tx1"/>
                </a:solidFill>
              </a:rPr>
              <a:t>READING</a:t>
            </a:r>
          </a:p>
          <a:p>
            <a:r>
              <a:rPr lang="en-US" dirty="0" smtClean="0">
                <a:solidFill>
                  <a:schemeClr val="tx1"/>
                </a:solidFill>
              </a:rPr>
              <a:t>TIME </a:t>
            </a:r>
            <a:r>
              <a:rPr lang="en-US" dirty="0">
                <a:solidFill>
                  <a:schemeClr val="tx1"/>
                </a:solidFill>
              </a:rPr>
              <a:t>CERTAIN 2:45 </a:t>
            </a:r>
            <a:r>
              <a:rPr lang="en-US" dirty="0" smtClean="0">
                <a:solidFill>
                  <a:schemeClr val="tx1"/>
                </a:solidFill>
              </a:rPr>
              <a:t>pm</a:t>
            </a:r>
          </a:p>
          <a:p>
            <a:r>
              <a:rPr lang="en-US" dirty="0" smtClean="0">
                <a:solidFill>
                  <a:schemeClr val="tx1"/>
                </a:solidFill>
              </a:rPr>
              <a:t>02-02-2017 </a:t>
            </a:r>
          </a:p>
          <a:p>
            <a:endParaRPr lang="en-US" dirty="0" smtClean="0">
              <a:solidFill>
                <a:schemeClr val="tx1"/>
              </a:solidFill>
            </a:endParaRPr>
          </a:p>
          <a:p>
            <a:r>
              <a:rPr lang="en-US" dirty="0" smtClean="0">
                <a:solidFill>
                  <a:schemeClr val="tx1"/>
                </a:solidFill>
              </a:rPr>
              <a:t>Pei-Fang Hung, PhD: CLGBTQCC Membership Coordinator</a:t>
            </a:r>
          </a:p>
          <a:p>
            <a:r>
              <a:rPr lang="en-US" dirty="0" smtClean="0">
                <a:solidFill>
                  <a:schemeClr val="tx1"/>
                </a:solidFill>
              </a:rPr>
              <a:t>Dina Perrone, PhD: </a:t>
            </a:r>
            <a:r>
              <a:rPr lang="en-US" dirty="0">
                <a:solidFill>
                  <a:schemeClr val="tx1"/>
                </a:solidFill>
              </a:rPr>
              <a:t>CLGBTQCC </a:t>
            </a:r>
            <a:r>
              <a:rPr lang="en-US" dirty="0" smtClean="0">
                <a:solidFill>
                  <a:schemeClr val="tx1"/>
                </a:solidFill>
              </a:rPr>
              <a:t>Former Chair (2015-2016)</a:t>
            </a:r>
          </a:p>
          <a:p>
            <a:endParaRPr lang="en-US" dirty="0">
              <a:solidFill>
                <a:schemeClr val="tx1"/>
              </a:solidFill>
            </a:endParaRPr>
          </a:p>
        </p:txBody>
      </p:sp>
    </p:spTree>
    <p:extLst>
      <p:ext uri="{BB962C8B-B14F-4D97-AF65-F5344CB8AC3E}">
        <p14:creationId xmlns:p14="http://schemas.microsoft.com/office/powerpoint/2010/main" val="3788917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813"/>
            <a:ext cx="8229600" cy="979828"/>
          </a:xfrm>
        </p:spPr>
        <p:txBody>
          <a:bodyPr/>
          <a:lstStyle/>
          <a:p>
            <a:r>
              <a:rPr lang="en-US" dirty="0" smtClean="0"/>
              <a:t>Selection Procedures</a:t>
            </a:r>
            <a:endParaRPr lang="en-US" dirty="0"/>
          </a:p>
        </p:txBody>
      </p:sp>
      <p:sp>
        <p:nvSpPr>
          <p:cNvPr id="3" name="Content Placeholder 2"/>
          <p:cNvSpPr>
            <a:spLocks noGrp="1"/>
          </p:cNvSpPr>
          <p:nvPr>
            <p:ph idx="1"/>
          </p:nvPr>
        </p:nvSpPr>
        <p:spPr>
          <a:xfrm>
            <a:off x="128469" y="937071"/>
            <a:ext cx="8939961" cy="5841579"/>
          </a:xfrm>
        </p:spPr>
        <p:txBody>
          <a:bodyPr>
            <a:noAutofit/>
          </a:bodyPr>
          <a:lstStyle/>
          <a:p>
            <a:r>
              <a:rPr lang="en-US" dirty="0" smtClean="0"/>
              <a:t>Edits</a:t>
            </a:r>
          </a:p>
          <a:p>
            <a:pPr lvl="1">
              <a:lnSpc>
                <a:spcPct val="110000"/>
              </a:lnSpc>
              <a:buFont typeface="Arial" panose="020B0604020202020204" pitchFamily="34" charset="0"/>
              <a:buChar char="•"/>
            </a:pPr>
            <a:r>
              <a:rPr lang="en-US" b="1" dirty="0">
                <a:solidFill>
                  <a:schemeClr val="accent2"/>
                </a:solidFill>
              </a:rPr>
              <a:t>Old: </a:t>
            </a:r>
            <a:r>
              <a:rPr lang="en-US" dirty="0"/>
              <a:t>Lecturer and probationary and tenured faculty shall be recommended by the Academic Senate Nominating Committee </a:t>
            </a:r>
            <a:r>
              <a:rPr lang="en-US" b="1" i="1" dirty="0">
                <a:solidFill>
                  <a:schemeClr val="accent2">
                    <a:lumMod val="75000"/>
                  </a:schemeClr>
                </a:solidFill>
              </a:rPr>
              <a:t>in consultation with </a:t>
            </a:r>
            <a:r>
              <a:rPr lang="en-US" dirty="0"/>
              <a:t>the Chair or Designee of the Committee on LGBTQ Campus Climate for approval by the Academic Senate. </a:t>
            </a:r>
          </a:p>
          <a:p>
            <a:pPr lvl="1">
              <a:lnSpc>
                <a:spcPct val="110000"/>
              </a:lnSpc>
              <a:buFont typeface="Wingdings" panose="05000000000000000000" pitchFamily="2" charset="2"/>
              <a:buChar char="ü"/>
            </a:pPr>
            <a:r>
              <a:rPr lang="en-US" b="1" dirty="0" smtClean="0">
                <a:solidFill>
                  <a:schemeClr val="accent1"/>
                </a:solidFill>
              </a:rPr>
              <a:t>New:</a:t>
            </a:r>
            <a:r>
              <a:rPr lang="en-US" dirty="0"/>
              <a:t> </a:t>
            </a:r>
            <a:r>
              <a:rPr lang="en-US" b="1" i="1" dirty="0" smtClean="0">
                <a:solidFill>
                  <a:schemeClr val="accent3">
                    <a:lumMod val="75000"/>
                  </a:schemeClr>
                </a:solidFill>
              </a:rPr>
              <a:t>Once the Academic Senate Nominating Committee has selected its nominees</a:t>
            </a:r>
            <a:r>
              <a:rPr lang="en-US" i="1" dirty="0" smtClean="0"/>
              <a:t> </a:t>
            </a:r>
            <a:r>
              <a:rPr lang="en-US" dirty="0" smtClean="0"/>
              <a:t>for the Committee on LGBTIQ+ Campus Climate, the Academic Senate Nominating Committee shall </a:t>
            </a:r>
            <a:r>
              <a:rPr lang="en-US" b="1" i="1" dirty="0" smtClean="0">
                <a:solidFill>
                  <a:schemeClr val="accent3">
                    <a:lumMod val="75000"/>
                  </a:schemeClr>
                </a:solidFill>
              </a:rPr>
              <a:t>review them with </a:t>
            </a:r>
            <a:r>
              <a:rPr lang="en-US" dirty="0" smtClean="0"/>
              <a:t>the Chair or a Chair-designated member of the Committee on LGBTIQ+ Campus Climate.</a:t>
            </a:r>
            <a:r>
              <a:rPr lang="en-US" dirty="0" smtClean="0">
                <a:effectLst/>
              </a:rPr>
              <a:t> </a:t>
            </a:r>
            <a:endParaRPr lang="en-US" dirty="0" smtClean="0"/>
          </a:p>
        </p:txBody>
      </p:sp>
    </p:spTree>
    <p:extLst>
      <p:ext uri="{BB962C8B-B14F-4D97-AF65-F5344CB8AC3E}">
        <p14:creationId xmlns:p14="http://schemas.microsoft.com/office/powerpoint/2010/main" val="2836217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927"/>
            <a:ext cx="8229600" cy="1143000"/>
          </a:xfrm>
        </p:spPr>
        <p:txBody>
          <a:bodyPr/>
          <a:lstStyle/>
          <a:p>
            <a:r>
              <a:rPr lang="en-US" dirty="0" smtClean="0"/>
              <a:t>Selection Procedures</a:t>
            </a:r>
            <a:endParaRPr lang="en-US" dirty="0"/>
          </a:p>
        </p:txBody>
      </p:sp>
      <p:sp>
        <p:nvSpPr>
          <p:cNvPr id="3" name="Content Placeholder 2"/>
          <p:cNvSpPr>
            <a:spLocks noGrp="1"/>
          </p:cNvSpPr>
          <p:nvPr>
            <p:ph idx="1"/>
          </p:nvPr>
        </p:nvSpPr>
        <p:spPr>
          <a:xfrm>
            <a:off x="143583" y="997527"/>
            <a:ext cx="8902176" cy="5520407"/>
          </a:xfrm>
        </p:spPr>
        <p:txBody>
          <a:bodyPr>
            <a:noAutofit/>
          </a:bodyPr>
          <a:lstStyle/>
          <a:p>
            <a:pPr>
              <a:lnSpc>
                <a:spcPct val="110000"/>
              </a:lnSpc>
            </a:pPr>
            <a:r>
              <a:rPr lang="en-US" dirty="0" smtClean="0"/>
              <a:t>Edits</a:t>
            </a:r>
          </a:p>
          <a:p>
            <a:pPr lvl="1">
              <a:lnSpc>
                <a:spcPct val="110000"/>
              </a:lnSpc>
              <a:buFont typeface="Arial" panose="020B0604020202020204" pitchFamily="34" charset="0"/>
              <a:buChar char="•"/>
            </a:pPr>
            <a:r>
              <a:rPr lang="en-US" b="1" dirty="0">
                <a:solidFill>
                  <a:schemeClr val="accent2"/>
                </a:solidFill>
              </a:rPr>
              <a:t>Old: </a:t>
            </a:r>
            <a:r>
              <a:rPr lang="en-US" dirty="0" smtClean="0"/>
              <a:t>Staff </a:t>
            </a:r>
            <a:r>
              <a:rPr lang="en-US" dirty="0"/>
              <a:t>members shall be recommended by the Staff Council </a:t>
            </a:r>
            <a:r>
              <a:rPr lang="en-US" b="1" dirty="0">
                <a:solidFill>
                  <a:schemeClr val="accent2">
                    <a:lumMod val="75000"/>
                  </a:schemeClr>
                </a:solidFill>
              </a:rPr>
              <a:t>in consultation with </a:t>
            </a:r>
            <a:r>
              <a:rPr lang="en-US" dirty="0"/>
              <a:t>the Chair or Designee of the Committee on LGBTQ Campus Climate. </a:t>
            </a:r>
          </a:p>
          <a:p>
            <a:pPr lvl="1">
              <a:lnSpc>
                <a:spcPct val="110000"/>
              </a:lnSpc>
              <a:buFont typeface="Wingdings 2" panose="05020102010507070707" pitchFamily="18" charset="2"/>
              <a:buChar char="P"/>
            </a:pPr>
            <a:r>
              <a:rPr lang="en-US" b="1" dirty="0">
                <a:solidFill>
                  <a:schemeClr val="accent1"/>
                </a:solidFill>
              </a:rPr>
              <a:t>New:</a:t>
            </a:r>
            <a:r>
              <a:rPr lang="en-US" dirty="0"/>
              <a:t> </a:t>
            </a:r>
            <a:r>
              <a:rPr lang="en-US" i="1" dirty="0" smtClean="0"/>
              <a:t>Once </a:t>
            </a:r>
            <a:r>
              <a:rPr lang="en-US" i="1" dirty="0"/>
              <a:t>Staff Council has selected its nominees for the Committee on </a:t>
            </a:r>
            <a:r>
              <a:rPr lang="en-US" i="1" dirty="0" err="1" smtClean="0"/>
              <a:t>LGBTIQ</a:t>
            </a:r>
            <a:r>
              <a:rPr lang="en-US" i="1" dirty="0" smtClean="0"/>
              <a:t>+ </a:t>
            </a:r>
            <a:r>
              <a:rPr lang="en-US" i="1" dirty="0"/>
              <a:t>Campus Climate, Staff Council shall </a:t>
            </a:r>
            <a:r>
              <a:rPr lang="en-US" b="1" i="1" dirty="0">
                <a:solidFill>
                  <a:schemeClr val="accent3">
                    <a:lumMod val="75000"/>
                  </a:schemeClr>
                </a:solidFill>
              </a:rPr>
              <a:t>review them with </a:t>
            </a:r>
            <a:r>
              <a:rPr lang="en-US" i="1" dirty="0"/>
              <a:t>the Chair or a Chair-designated member of the Committee on </a:t>
            </a:r>
            <a:r>
              <a:rPr lang="en-US" i="1" dirty="0" smtClean="0"/>
              <a:t>LGBTQI+ </a:t>
            </a:r>
            <a:r>
              <a:rPr lang="en-US" i="1" dirty="0"/>
              <a:t>Campus </a:t>
            </a:r>
            <a:r>
              <a:rPr lang="en-US" i="1" dirty="0" smtClean="0"/>
              <a:t>Climate</a:t>
            </a:r>
            <a:endParaRPr lang="en-US" dirty="0" smtClean="0"/>
          </a:p>
          <a:p>
            <a:pPr>
              <a:lnSpc>
                <a:spcPct val="110000"/>
              </a:lnSpc>
              <a:buFont typeface="Wingdings" panose="05000000000000000000" pitchFamily="2" charset="2"/>
              <a:buChar char="v"/>
            </a:pPr>
            <a:r>
              <a:rPr lang="en-US" dirty="0" smtClean="0"/>
              <a:t>Purpose</a:t>
            </a:r>
          </a:p>
          <a:p>
            <a:pPr lvl="1">
              <a:lnSpc>
                <a:spcPct val="110000"/>
              </a:lnSpc>
              <a:buFont typeface="Wingdings" panose="05000000000000000000" pitchFamily="2" charset="2"/>
              <a:buChar char="v"/>
            </a:pPr>
            <a:r>
              <a:rPr lang="en-US" dirty="0" smtClean="0"/>
              <a:t>Best reflect current process </a:t>
            </a:r>
          </a:p>
        </p:txBody>
      </p:sp>
    </p:spTree>
    <p:extLst>
      <p:ext uri="{BB962C8B-B14F-4D97-AF65-F5344CB8AC3E}">
        <p14:creationId xmlns:p14="http://schemas.microsoft.com/office/powerpoint/2010/main" val="545919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898" y="55484"/>
            <a:ext cx="8229600" cy="1143000"/>
          </a:xfrm>
        </p:spPr>
        <p:txBody>
          <a:bodyPr/>
          <a:lstStyle/>
          <a:p>
            <a:r>
              <a:rPr lang="en-US" dirty="0" smtClean="0"/>
              <a:t>Vacancy Statement</a:t>
            </a:r>
            <a:endParaRPr lang="en-US" dirty="0"/>
          </a:p>
        </p:txBody>
      </p:sp>
      <p:sp>
        <p:nvSpPr>
          <p:cNvPr id="3" name="Content Placeholder 2"/>
          <p:cNvSpPr>
            <a:spLocks noGrp="1"/>
          </p:cNvSpPr>
          <p:nvPr>
            <p:ph idx="1"/>
          </p:nvPr>
        </p:nvSpPr>
        <p:spPr>
          <a:xfrm>
            <a:off x="105798" y="1198484"/>
            <a:ext cx="8581002" cy="5534825"/>
          </a:xfrm>
        </p:spPr>
        <p:txBody>
          <a:bodyPr>
            <a:noAutofit/>
          </a:bodyPr>
          <a:lstStyle/>
          <a:p>
            <a:r>
              <a:rPr lang="en-US" dirty="0" smtClean="0"/>
              <a:t>Added process for filling vacancies</a:t>
            </a:r>
          </a:p>
          <a:p>
            <a:pPr lvl="1">
              <a:buFont typeface="Wingdings 2" panose="05020102010507070707" pitchFamily="18" charset="2"/>
              <a:buChar char="P"/>
            </a:pPr>
            <a:r>
              <a:rPr lang="en-US" b="1" dirty="0">
                <a:solidFill>
                  <a:schemeClr val="tx2">
                    <a:lumMod val="60000"/>
                    <a:lumOff val="40000"/>
                  </a:schemeClr>
                </a:solidFill>
              </a:rPr>
              <a:t>New:</a:t>
            </a:r>
            <a:r>
              <a:rPr lang="en-US" dirty="0">
                <a:solidFill>
                  <a:schemeClr val="tx2">
                    <a:lumMod val="60000"/>
                    <a:lumOff val="40000"/>
                  </a:schemeClr>
                </a:solidFill>
              </a:rPr>
              <a:t> </a:t>
            </a:r>
            <a:r>
              <a:rPr lang="en-US" b="1" i="1" dirty="0" smtClean="0">
                <a:solidFill>
                  <a:schemeClr val="accent3">
                    <a:lumMod val="75000"/>
                  </a:schemeClr>
                </a:solidFill>
              </a:rPr>
              <a:t>In </a:t>
            </a:r>
            <a:r>
              <a:rPr lang="en-US" b="1" i="1" dirty="0">
                <a:solidFill>
                  <a:schemeClr val="accent3">
                    <a:lumMod val="75000"/>
                  </a:schemeClr>
                </a:solidFill>
              </a:rPr>
              <a:t>the event that a tenured/tenure-track position, a lecturer position, a staff position, or a student position on the CLGBTIQ+CC is vacant, the designated alternate shall serve on the Committee for the remaining term of service.  If an alternate is not available or is unable to serve, the appropriate body (Academic Senate Nominating Committee, Staff Council, or Associated Students, Inc.) shall fill the vacancy</a:t>
            </a:r>
            <a:r>
              <a:rPr lang="en-US" b="1" i="1" dirty="0" smtClean="0">
                <a:solidFill>
                  <a:schemeClr val="accent3">
                    <a:lumMod val="75000"/>
                  </a:schemeClr>
                </a:solidFill>
              </a:rPr>
              <a:t>.</a:t>
            </a:r>
          </a:p>
          <a:p>
            <a:pPr>
              <a:lnSpc>
                <a:spcPct val="110000"/>
              </a:lnSpc>
              <a:buFont typeface="Wingdings" panose="05000000000000000000" pitchFamily="2" charset="2"/>
              <a:buChar char="v"/>
            </a:pPr>
            <a:r>
              <a:rPr lang="en-US" dirty="0"/>
              <a:t>Purpose</a:t>
            </a:r>
          </a:p>
          <a:p>
            <a:pPr lvl="1">
              <a:lnSpc>
                <a:spcPct val="110000"/>
              </a:lnSpc>
              <a:buFont typeface="Wingdings" charset="2"/>
              <a:buChar char="v"/>
            </a:pPr>
            <a:r>
              <a:rPr lang="en-US" dirty="0"/>
              <a:t>Consistent with other AS committees</a:t>
            </a:r>
          </a:p>
          <a:p>
            <a:pPr lvl="1">
              <a:buFont typeface="Wingdings 2" panose="05020102010507070707" pitchFamily="18" charset="2"/>
              <a:buChar char="P"/>
            </a:pPr>
            <a:endParaRPr lang="en-US" b="1" i="1" dirty="0">
              <a:solidFill>
                <a:schemeClr val="accent3">
                  <a:lumMod val="75000"/>
                </a:schemeClr>
              </a:solidFill>
            </a:endParaRPr>
          </a:p>
        </p:txBody>
      </p:sp>
    </p:spTree>
    <p:extLst>
      <p:ext uri="{BB962C8B-B14F-4D97-AF65-F5344CB8AC3E}">
        <p14:creationId xmlns:p14="http://schemas.microsoft.com/office/powerpoint/2010/main" val="379066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CLGBTQCC Charge Revisions</a:t>
            </a:r>
            <a:endParaRPr lang="en-US" dirty="0"/>
          </a:p>
        </p:txBody>
      </p:sp>
      <p:sp>
        <p:nvSpPr>
          <p:cNvPr id="3" name="Content Placeholder 2"/>
          <p:cNvSpPr>
            <a:spLocks noGrp="1"/>
          </p:cNvSpPr>
          <p:nvPr>
            <p:ph idx="1"/>
          </p:nvPr>
        </p:nvSpPr>
        <p:spPr>
          <a:xfrm>
            <a:off x="196483" y="1417638"/>
            <a:ext cx="8720806" cy="5217430"/>
          </a:xfrm>
        </p:spPr>
        <p:txBody>
          <a:bodyPr>
            <a:normAutofit/>
          </a:bodyPr>
          <a:lstStyle/>
          <a:p>
            <a:pPr marL="514350" indent="-514350">
              <a:lnSpc>
                <a:spcPct val="160000"/>
              </a:lnSpc>
              <a:buFont typeface="+mj-lt"/>
              <a:buAutoNum type="arabicPeriod"/>
            </a:pPr>
            <a:r>
              <a:rPr lang="en-US" dirty="0" smtClean="0"/>
              <a:t>Committee Title – </a:t>
            </a:r>
            <a:r>
              <a:rPr lang="en-US" dirty="0" err="1" smtClean="0"/>
              <a:t>CLBTQI+CC</a:t>
            </a:r>
            <a:endParaRPr lang="en-US" dirty="0" smtClean="0"/>
          </a:p>
          <a:p>
            <a:pPr marL="514350" indent="-514350">
              <a:lnSpc>
                <a:spcPct val="160000"/>
              </a:lnSpc>
              <a:buFont typeface="+mj-lt"/>
              <a:buAutoNum type="arabicPeriod"/>
            </a:pPr>
            <a:r>
              <a:rPr lang="en-US" dirty="0" smtClean="0"/>
              <a:t>Membership </a:t>
            </a:r>
            <a:r>
              <a:rPr lang="en-US" sz="2400" dirty="0" smtClean="0"/>
              <a:t>(added staff from Multicultural Affairs)</a:t>
            </a:r>
          </a:p>
          <a:p>
            <a:pPr marL="514350" indent="-514350">
              <a:lnSpc>
                <a:spcPct val="160000"/>
              </a:lnSpc>
              <a:buFont typeface="+mj-lt"/>
              <a:buAutoNum type="arabicPeriod"/>
            </a:pPr>
            <a:r>
              <a:rPr lang="en-US" dirty="0" smtClean="0"/>
              <a:t>Governance </a:t>
            </a:r>
            <a:r>
              <a:rPr lang="en-US" sz="2400" dirty="0" smtClean="0"/>
              <a:t>(removed Membership Coordinator)</a:t>
            </a:r>
          </a:p>
          <a:p>
            <a:pPr marL="514350" indent="-514350">
              <a:lnSpc>
                <a:spcPct val="160000"/>
              </a:lnSpc>
              <a:buFont typeface="+mj-lt"/>
              <a:buAutoNum type="arabicPeriod"/>
            </a:pPr>
            <a:r>
              <a:rPr lang="en-US" dirty="0" smtClean="0"/>
              <a:t>Selection Procedures </a:t>
            </a:r>
            <a:r>
              <a:rPr lang="en-US" sz="2400" dirty="0" smtClean="0"/>
              <a:t>(edited to reflect current process)</a:t>
            </a:r>
          </a:p>
          <a:p>
            <a:pPr marL="514350" indent="-514350">
              <a:lnSpc>
                <a:spcPct val="160000"/>
              </a:lnSpc>
              <a:buFont typeface="+mj-lt"/>
              <a:buAutoNum type="arabicPeriod"/>
            </a:pPr>
            <a:r>
              <a:rPr lang="en-US" dirty="0" smtClean="0"/>
              <a:t>Vacancies </a:t>
            </a:r>
            <a:r>
              <a:rPr lang="en-US" sz="2400" dirty="0" smtClean="0"/>
              <a:t>(added selection process)</a:t>
            </a: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459953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6929"/>
          </a:xfrm>
        </p:spPr>
        <p:txBody>
          <a:bodyPr/>
          <a:lstStyle/>
          <a:p>
            <a:r>
              <a:rPr lang="en-US" dirty="0" smtClean="0"/>
              <a:t>Committee Title</a:t>
            </a:r>
            <a:endParaRPr lang="en-US" dirty="0"/>
          </a:p>
        </p:txBody>
      </p:sp>
      <p:sp>
        <p:nvSpPr>
          <p:cNvPr id="3" name="Content Placeholder 2"/>
          <p:cNvSpPr>
            <a:spLocks noGrp="1"/>
          </p:cNvSpPr>
          <p:nvPr>
            <p:ph idx="1"/>
          </p:nvPr>
        </p:nvSpPr>
        <p:spPr>
          <a:xfrm>
            <a:off x="234268" y="1417638"/>
            <a:ext cx="8452532" cy="5323228"/>
          </a:xfrm>
        </p:spPr>
        <p:txBody>
          <a:bodyPr>
            <a:normAutofit/>
          </a:bodyPr>
          <a:lstStyle/>
          <a:p>
            <a:pPr>
              <a:lnSpc>
                <a:spcPct val="110000"/>
              </a:lnSpc>
            </a:pPr>
            <a:r>
              <a:rPr lang="en-US" dirty="0" smtClean="0"/>
              <a:t>Committee Name Revised</a:t>
            </a:r>
          </a:p>
          <a:p>
            <a:pPr lvl="1">
              <a:lnSpc>
                <a:spcPct val="110000"/>
              </a:lnSpc>
              <a:buFont typeface="Arial" panose="020B0604020202020204" pitchFamily="34" charset="0"/>
              <a:buChar char="•"/>
            </a:pPr>
            <a:r>
              <a:rPr lang="en-US" b="1" dirty="0">
                <a:solidFill>
                  <a:schemeClr val="accent2"/>
                </a:solidFill>
              </a:rPr>
              <a:t>Old: </a:t>
            </a:r>
            <a:r>
              <a:rPr lang="en-US" dirty="0"/>
              <a:t>The Committee on Lesbian, Gay, Bisexual, Transgender and Queer Campus Climate (CLGBTQCC)</a:t>
            </a:r>
          </a:p>
          <a:p>
            <a:pPr lvl="1">
              <a:lnSpc>
                <a:spcPct val="110000"/>
              </a:lnSpc>
              <a:buFont typeface="Wingdings" panose="05000000000000000000" pitchFamily="2" charset="2"/>
              <a:buChar char="ü"/>
            </a:pPr>
            <a:r>
              <a:rPr lang="en-US" b="1" dirty="0" smtClean="0">
                <a:solidFill>
                  <a:schemeClr val="accent1"/>
                </a:solidFill>
              </a:rPr>
              <a:t>New: </a:t>
            </a:r>
            <a:r>
              <a:rPr lang="en-US" i="1" dirty="0" smtClean="0"/>
              <a:t>The Committee on Lesbian, Gay, Bisexual, Transgender, </a:t>
            </a:r>
            <a:r>
              <a:rPr lang="en-US" b="1" i="1" dirty="0" smtClean="0">
                <a:solidFill>
                  <a:schemeClr val="accent3">
                    <a:lumMod val="75000"/>
                  </a:schemeClr>
                </a:solidFill>
              </a:rPr>
              <a:t>Intersex, Queer + </a:t>
            </a:r>
            <a:r>
              <a:rPr lang="en-US" i="1" dirty="0" smtClean="0"/>
              <a:t>Campus Climate (CLGBTIQ+CC)</a:t>
            </a:r>
          </a:p>
          <a:p>
            <a:pPr marL="406400" indent="-349250">
              <a:lnSpc>
                <a:spcPct val="110000"/>
              </a:lnSpc>
              <a:buFont typeface="Wingdings" charset="2"/>
              <a:buChar char="v"/>
            </a:pPr>
            <a:r>
              <a:rPr lang="en-US" dirty="0" smtClean="0"/>
              <a:t>Purpose:</a:t>
            </a:r>
          </a:p>
          <a:p>
            <a:pPr marL="806450" lvl="1" indent="-349250">
              <a:lnSpc>
                <a:spcPct val="110000"/>
              </a:lnSpc>
              <a:buFont typeface="Wingdings" charset="2"/>
              <a:buChar char="v"/>
            </a:pPr>
            <a:r>
              <a:rPr lang="en-US" dirty="0" smtClean="0"/>
              <a:t>To match the title of the ASI cabinet position and be more inclusive </a:t>
            </a:r>
          </a:p>
        </p:txBody>
      </p:sp>
    </p:spTree>
    <p:extLst>
      <p:ext uri="{BB962C8B-B14F-4D97-AF65-F5344CB8AC3E}">
        <p14:creationId xmlns:p14="http://schemas.microsoft.com/office/powerpoint/2010/main" val="2547952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3269"/>
            <a:ext cx="8229600" cy="1143000"/>
          </a:xfrm>
        </p:spPr>
        <p:txBody>
          <a:bodyPr/>
          <a:lstStyle/>
          <a:p>
            <a:r>
              <a:rPr lang="en-US" dirty="0" smtClean="0"/>
              <a:t>Membership</a:t>
            </a:r>
            <a:endParaRPr lang="en-US" dirty="0"/>
          </a:p>
        </p:txBody>
      </p:sp>
      <p:sp>
        <p:nvSpPr>
          <p:cNvPr id="3" name="Content Placeholder 2"/>
          <p:cNvSpPr>
            <a:spLocks noGrp="1"/>
          </p:cNvSpPr>
          <p:nvPr>
            <p:ph idx="1"/>
          </p:nvPr>
        </p:nvSpPr>
        <p:spPr>
          <a:xfrm>
            <a:off x="199791" y="1386715"/>
            <a:ext cx="8694827" cy="5471285"/>
          </a:xfrm>
        </p:spPr>
        <p:txBody>
          <a:bodyPr>
            <a:normAutofit/>
          </a:bodyPr>
          <a:lstStyle/>
          <a:p>
            <a:r>
              <a:rPr lang="en-US" dirty="0" smtClean="0"/>
              <a:t>Staff Membership Updated</a:t>
            </a:r>
          </a:p>
          <a:p>
            <a:pPr lvl="1">
              <a:lnSpc>
                <a:spcPct val="110000"/>
              </a:lnSpc>
              <a:buFont typeface="Arial" panose="020B0604020202020204" pitchFamily="34" charset="0"/>
              <a:buChar char="•"/>
            </a:pPr>
            <a:r>
              <a:rPr lang="en-US" b="1" dirty="0">
                <a:solidFill>
                  <a:schemeClr val="accent2"/>
                </a:solidFill>
              </a:rPr>
              <a:t>Old: </a:t>
            </a:r>
            <a:r>
              <a:rPr lang="en-US" dirty="0"/>
              <a:t>Five (5) full-time staff members </a:t>
            </a:r>
            <a:endParaRPr lang="en-US" dirty="0" smtClean="0"/>
          </a:p>
          <a:p>
            <a:pPr lvl="1">
              <a:lnSpc>
                <a:spcPct val="110000"/>
              </a:lnSpc>
              <a:buFont typeface="Wingdings" panose="05000000000000000000" pitchFamily="2" charset="2"/>
              <a:buChar char="ü"/>
            </a:pPr>
            <a:r>
              <a:rPr lang="en-US" b="1" dirty="0" smtClean="0">
                <a:solidFill>
                  <a:schemeClr val="accent1"/>
                </a:solidFill>
              </a:rPr>
              <a:t>New</a:t>
            </a:r>
            <a:r>
              <a:rPr lang="en-US" b="1" dirty="0">
                <a:solidFill>
                  <a:schemeClr val="accent1"/>
                </a:solidFill>
              </a:rPr>
              <a:t>: </a:t>
            </a:r>
            <a:r>
              <a:rPr lang="en-US" b="1" i="1" dirty="0">
                <a:solidFill>
                  <a:schemeClr val="accent3">
                    <a:lumMod val="75000"/>
                  </a:schemeClr>
                </a:solidFill>
              </a:rPr>
              <a:t>Four (4) </a:t>
            </a:r>
            <a:r>
              <a:rPr lang="en-US" i="1" dirty="0"/>
              <a:t>full-time staff members</a:t>
            </a:r>
          </a:p>
          <a:p>
            <a:pPr lvl="1">
              <a:buFont typeface="Wingdings" panose="05000000000000000000" pitchFamily="2" charset="2"/>
              <a:buChar char="ü"/>
            </a:pPr>
            <a:r>
              <a:rPr lang="en-US" dirty="0" smtClean="0"/>
              <a:t>Added</a:t>
            </a:r>
            <a:r>
              <a:rPr lang="en-US" b="1" i="1" dirty="0" smtClean="0">
                <a:solidFill>
                  <a:schemeClr val="accent3">
                    <a:lumMod val="75000"/>
                  </a:schemeClr>
                </a:solidFill>
              </a:rPr>
              <a:t> One (1) staff member designated by Office of Multicultural Affairs</a:t>
            </a:r>
          </a:p>
          <a:p>
            <a:pPr>
              <a:buFont typeface="Wingdings" panose="05000000000000000000" pitchFamily="2" charset="2"/>
              <a:buChar char="v"/>
            </a:pPr>
            <a:r>
              <a:rPr lang="en-US" dirty="0"/>
              <a:t>Purpose:</a:t>
            </a:r>
          </a:p>
          <a:p>
            <a:pPr lvl="1">
              <a:buFont typeface="Wingdings" panose="05000000000000000000" pitchFamily="2" charset="2"/>
              <a:buChar char="v"/>
            </a:pPr>
            <a:r>
              <a:rPr lang="en-US" dirty="0" smtClean="0"/>
              <a:t>Address changes in Student Affairs </a:t>
            </a:r>
          </a:p>
          <a:p>
            <a:pPr lvl="1">
              <a:buFont typeface="Wingdings" panose="05000000000000000000" pitchFamily="2" charset="2"/>
              <a:buChar char="v"/>
            </a:pPr>
            <a:r>
              <a:rPr lang="en-US" dirty="0" smtClean="0"/>
              <a:t>Represent campus </a:t>
            </a:r>
            <a:r>
              <a:rPr lang="en-US" dirty="0"/>
              <a:t>diversity</a:t>
            </a:r>
          </a:p>
          <a:p>
            <a:pPr lvl="1">
              <a:buFont typeface="Wingdings" panose="05000000000000000000" pitchFamily="2" charset="2"/>
              <a:buChar char="v"/>
            </a:pPr>
            <a:r>
              <a:rPr lang="en-US" dirty="0" smtClean="0"/>
              <a:t>Maintain the number of voting members</a:t>
            </a:r>
          </a:p>
        </p:txBody>
      </p:sp>
    </p:spTree>
    <p:extLst>
      <p:ext uri="{BB962C8B-B14F-4D97-AF65-F5344CB8AC3E}">
        <p14:creationId xmlns:p14="http://schemas.microsoft.com/office/powerpoint/2010/main" val="333114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sd_orgchart.jpg"/>
          <p:cNvPicPr>
            <a:picLocks noGrp="1" noChangeAspect="1"/>
          </p:cNvPicPr>
          <p:nvPr>
            <p:ph idx="1"/>
          </p:nvPr>
        </p:nvPicPr>
        <p:blipFill>
          <a:blip r:embed="rId2">
            <a:extLst>
              <a:ext uri="{28A0092B-C50C-407E-A947-70E740481C1C}">
                <a14:useLocalDpi xmlns:a14="http://schemas.microsoft.com/office/drawing/2010/main" val="0"/>
              </a:ext>
            </a:extLst>
          </a:blip>
          <a:srcRect l="-20253" r="-20253"/>
          <a:stretch>
            <a:fillRect/>
          </a:stretch>
        </p:blipFill>
        <p:spPr>
          <a:xfrm>
            <a:off x="-1227286" y="147045"/>
            <a:ext cx="11725147" cy="6710955"/>
          </a:xfrm>
        </p:spPr>
      </p:pic>
    </p:spTree>
    <p:extLst>
      <p:ext uri="{BB962C8B-B14F-4D97-AF65-F5344CB8AC3E}">
        <p14:creationId xmlns:p14="http://schemas.microsoft.com/office/powerpoint/2010/main" val="419698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Content Placeholder 2"/>
          <p:cNvSpPr>
            <a:spLocks noGrp="1"/>
          </p:cNvSpPr>
          <p:nvPr>
            <p:ph idx="1"/>
          </p:nvPr>
        </p:nvSpPr>
        <p:spPr/>
        <p:txBody>
          <a:bodyPr>
            <a:normAutofit/>
          </a:bodyPr>
          <a:lstStyle/>
          <a:p>
            <a:pPr>
              <a:lnSpc>
                <a:spcPct val="110000"/>
              </a:lnSpc>
            </a:pPr>
            <a:r>
              <a:rPr lang="en-US" dirty="0" smtClean="0"/>
              <a:t>Student Membership Revised</a:t>
            </a:r>
          </a:p>
          <a:p>
            <a:pPr lvl="1">
              <a:lnSpc>
                <a:spcPct val="110000"/>
              </a:lnSpc>
              <a:buFont typeface="Arial" panose="020B0604020202020204" pitchFamily="34" charset="0"/>
              <a:buChar char="•"/>
            </a:pPr>
            <a:r>
              <a:rPr lang="en-US" b="1" dirty="0" smtClean="0">
                <a:solidFill>
                  <a:schemeClr val="accent2"/>
                </a:solidFill>
              </a:rPr>
              <a:t>Old: </a:t>
            </a:r>
            <a:r>
              <a:rPr lang="en-US" dirty="0" smtClean="0"/>
              <a:t>One (1) student designated by </a:t>
            </a:r>
            <a:r>
              <a:rPr lang="en-US" dirty="0" err="1" smtClean="0"/>
              <a:t>SLD</a:t>
            </a:r>
            <a:endParaRPr lang="en-US" dirty="0" smtClean="0"/>
          </a:p>
          <a:p>
            <a:pPr lvl="1">
              <a:lnSpc>
                <a:spcPct val="110000"/>
              </a:lnSpc>
              <a:buFont typeface="Wingdings" panose="05000000000000000000" pitchFamily="2" charset="2"/>
              <a:buChar char="ü"/>
            </a:pPr>
            <a:r>
              <a:rPr lang="en-US" b="1" dirty="0" smtClean="0">
                <a:solidFill>
                  <a:schemeClr val="accent1"/>
                </a:solidFill>
              </a:rPr>
              <a:t>New: </a:t>
            </a:r>
            <a:r>
              <a:rPr lang="en-US" dirty="0" smtClean="0"/>
              <a:t>One (1) student</a:t>
            </a:r>
            <a:r>
              <a:rPr lang="en-US" b="1" i="1" dirty="0" smtClean="0">
                <a:solidFill>
                  <a:schemeClr val="accent3">
                    <a:lumMod val="75000"/>
                  </a:schemeClr>
                </a:solidFill>
              </a:rPr>
              <a:t> appointed </a:t>
            </a:r>
            <a:r>
              <a:rPr lang="en-US" dirty="0" smtClean="0"/>
              <a:t>by the </a:t>
            </a:r>
            <a:r>
              <a:rPr lang="en-US" b="1" i="1" dirty="0" smtClean="0">
                <a:solidFill>
                  <a:schemeClr val="accent3">
                    <a:lumMod val="75000"/>
                  </a:schemeClr>
                </a:solidFill>
              </a:rPr>
              <a:t>President, Associated Students, Inc</a:t>
            </a:r>
            <a:r>
              <a:rPr lang="en-US" dirty="0" smtClean="0"/>
              <a:t>. </a:t>
            </a:r>
          </a:p>
          <a:p>
            <a:pPr marL="457200" lvl="1" indent="0">
              <a:lnSpc>
                <a:spcPct val="110000"/>
              </a:lnSpc>
              <a:buNone/>
            </a:pPr>
            <a:endParaRPr lang="en-US" dirty="0" smtClean="0"/>
          </a:p>
          <a:p>
            <a:pPr marL="571500" indent="-514350">
              <a:lnSpc>
                <a:spcPct val="110000"/>
              </a:lnSpc>
              <a:buFont typeface="Wingdings" panose="05000000000000000000" pitchFamily="2" charset="2"/>
              <a:buChar char="v"/>
            </a:pPr>
            <a:r>
              <a:rPr lang="en-US" dirty="0" smtClean="0"/>
              <a:t>Purpose:</a:t>
            </a:r>
          </a:p>
          <a:p>
            <a:pPr marL="971550" lvl="1" indent="-514350">
              <a:lnSpc>
                <a:spcPct val="110000"/>
              </a:lnSpc>
              <a:buFont typeface="Wingdings" panose="05000000000000000000" pitchFamily="2" charset="2"/>
              <a:buChar char="v"/>
            </a:pPr>
            <a:r>
              <a:rPr lang="en-US" dirty="0" smtClean="0"/>
              <a:t>Students selected by their peers</a:t>
            </a:r>
            <a:endParaRPr lang="en-US" dirty="0"/>
          </a:p>
        </p:txBody>
      </p:sp>
    </p:spTree>
    <p:extLst>
      <p:ext uri="{BB962C8B-B14F-4D97-AF65-F5344CB8AC3E}">
        <p14:creationId xmlns:p14="http://schemas.microsoft.com/office/powerpoint/2010/main" val="449764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Membership</a:t>
            </a:r>
          </a:p>
        </p:txBody>
      </p:sp>
      <p:sp>
        <p:nvSpPr>
          <p:cNvPr id="3" name="Content Placeholder 2"/>
          <p:cNvSpPr>
            <a:spLocks noGrp="1"/>
          </p:cNvSpPr>
          <p:nvPr>
            <p:ph idx="1"/>
          </p:nvPr>
        </p:nvSpPr>
        <p:spPr/>
        <p:txBody>
          <a:bodyPr>
            <a:normAutofit/>
          </a:bodyPr>
          <a:lstStyle/>
          <a:p>
            <a:pPr>
              <a:lnSpc>
                <a:spcPct val="110000"/>
              </a:lnSpc>
            </a:pPr>
            <a:r>
              <a:rPr lang="en-US" dirty="0" smtClean="0"/>
              <a:t>Faculty Membership Edit</a:t>
            </a:r>
            <a:endParaRPr lang="en-US" dirty="0"/>
          </a:p>
          <a:p>
            <a:pPr lvl="1">
              <a:buFont typeface="Arial" panose="020B0604020202020204" pitchFamily="34" charset="0"/>
              <a:buChar char="•"/>
            </a:pPr>
            <a:r>
              <a:rPr lang="en-US" b="1" dirty="0">
                <a:solidFill>
                  <a:schemeClr val="accent2"/>
                </a:solidFill>
              </a:rPr>
              <a:t>Old: </a:t>
            </a:r>
            <a:r>
              <a:rPr lang="en-US" dirty="0"/>
              <a:t>Five (</a:t>
            </a:r>
            <a:r>
              <a:rPr lang="en-US" dirty="0" smtClean="0"/>
              <a:t>5) probationary or </a:t>
            </a:r>
            <a:r>
              <a:rPr lang="en-US" dirty="0"/>
              <a:t>tenured faculty members</a:t>
            </a:r>
          </a:p>
          <a:p>
            <a:pPr lvl="1">
              <a:buFont typeface="Wingdings 2" panose="05020102010507070707" pitchFamily="18" charset="2"/>
              <a:buChar char="P"/>
            </a:pPr>
            <a:r>
              <a:rPr lang="en-US" b="1" dirty="0" smtClean="0">
                <a:solidFill>
                  <a:schemeClr val="accent1"/>
                </a:solidFill>
              </a:rPr>
              <a:t>New</a:t>
            </a:r>
            <a:r>
              <a:rPr lang="en-US" b="1" dirty="0">
                <a:solidFill>
                  <a:schemeClr val="accent1"/>
                </a:solidFill>
              </a:rPr>
              <a:t>: </a:t>
            </a:r>
            <a:r>
              <a:rPr lang="en-US" dirty="0"/>
              <a:t>Five (5) </a:t>
            </a:r>
            <a:r>
              <a:rPr lang="en-US" b="1" i="1" dirty="0">
                <a:solidFill>
                  <a:schemeClr val="accent3">
                    <a:lumMod val="75000"/>
                  </a:schemeClr>
                </a:solidFill>
              </a:rPr>
              <a:t>tenure-track</a:t>
            </a:r>
            <a:r>
              <a:rPr lang="en-US" dirty="0"/>
              <a:t> or tenured faculty </a:t>
            </a:r>
            <a:r>
              <a:rPr lang="en-US" dirty="0" smtClean="0"/>
              <a:t>members</a:t>
            </a:r>
          </a:p>
          <a:p>
            <a:pPr lvl="1">
              <a:buFont typeface="Wingdings 2" panose="05020102010507070707" pitchFamily="18" charset="2"/>
              <a:buChar char="P"/>
            </a:pPr>
            <a:endParaRPr lang="en-US" dirty="0"/>
          </a:p>
          <a:p>
            <a:pPr marL="571500" indent="-514350">
              <a:lnSpc>
                <a:spcPct val="110000"/>
              </a:lnSpc>
              <a:buFont typeface="Wingdings" panose="05000000000000000000" pitchFamily="2" charset="2"/>
              <a:buChar char="v"/>
            </a:pPr>
            <a:r>
              <a:rPr lang="en-US" dirty="0"/>
              <a:t>Purpose:</a:t>
            </a:r>
          </a:p>
          <a:p>
            <a:pPr marL="971550" lvl="1" indent="-514350">
              <a:lnSpc>
                <a:spcPct val="110000"/>
              </a:lnSpc>
              <a:buFont typeface="Wingdings" panose="05000000000000000000" pitchFamily="2" charset="2"/>
              <a:buChar char="v"/>
            </a:pPr>
            <a:r>
              <a:rPr lang="en-US" dirty="0" smtClean="0"/>
              <a:t>Consistent with AS language</a:t>
            </a:r>
            <a:endParaRPr lang="en-US" dirty="0"/>
          </a:p>
          <a:p>
            <a:pPr lvl="1">
              <a:buFont typeface="Wingdings 2" panose="05020102010507070707" pitchFamily="18" charset="2"/>
              <a:buChar char="P"/>
            </a:pPr>
            <a:endParaRPr lang="en-US" dirty="0"/>
          </a:p>
          <a:p>
            <a:endParaRPr lang="en-US" b="1" dirty="0"/>
          </a:p>
        </p:txBody>
      </p:sp>
    </p:spTree>
    <p:extLst>
      <p:ext uri="{BB962C8B-B14F-4D97-AF65-F5344CB8AC3E}">
        <p14:creationId xmlns:p14="http://schemas.microsoft.com/office/powerpoint/2010/main" val="67201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Governance</a:t>
            </a:r>
            <a:endParaRPr lang="en-US" dirty="0"/>
          </a:p>
        </p:txBody>
      </p:sp>
      <p:sp>
        <p:nvSpPr>
          <p:cNvPr id="3" name="Content Placeholder 2"/>
          <p:cNvSpPr>
            <a:spLocks noGrp="1"/>
          </p:cNvSpPr>
          <p:nvPr>
            <p:ph idx="1"/>
          </p:nvPr>
        </p:nvSpPr>
        <p:spPr>
          <a:xfrm>
            <a:off x="457200" y="1600200"/>
            <a:ext cx="8316506" cy="5080210"/>
          </a:xfrm>
        </p:spPr>
        <p:txBody>
          <a:bodyPr>
            <a:normAutofit lnSpcReduction="10000"/>
          </a:bodyPr>
          <a:lstStyle/>
          <a:p>
            <a:pPr>
              <a:lnSpc>
                <a:spcPct val="110000"/>
              </a:lnSpc>
              <a:buFont typeface="Arial" panose="020B0604020202020204" pitchFamily="34" charset="0"/>
              <a:buChar char="•"/>
            </a:pPr>
            <a:r>
              <a:rPr lang="en-US" dirty="0" smtClean="0"/>
              <a:t>Membership Coordinator removed</a:t>
            </a:r>
            <a:endParaRPr lang="en-US" dirty="0"/>
          </a:p>
          <a:p>
            <a:pPr lvl="1">
              <a:lnSpc>
                <a:spcPct val="110000"/>
              </a:lnSpc>
              <a:buFont typeface="Arial" panose="020B0604020202020204" pitchFamily="34" charset="0"/>
              <a:buChar char="•"/>
            </a:pPr>
            <a:r>
              <a:rPr lang="en-US" b="1" dirty="0" smtClean="0">
                <a:solidFill>
                  <a:schemeClr val="accent2"/>
                </a:solidFill>
              </a:rPr>
              <a:t>Old: </a:t>
            </a:r>
            <a:r>
              <a:rPr lang="en-US" dirty="0"/>
              <a:t>Annually, the Committee on </a:t>
            </a:r>
            <a:r>
              <a:rPr lang="en-US" dirty="0" smtClean="0"/>
              <a:t>LGBTQ Campus </a:t>
            </a:r>
            <a:r>
              <a:rPr lang="en-US" dirty="0"/>
              <a:t>Climate shall elect a Chair, Vice-Chair, </a:t>
            </a:r>
            <a:r>
              <a:rPr lang="en-US" dirty="0" smtClean="0"/>
              <a:t>Recorder, and Membership Coordinator </a:t>
            </a:r>
          </a:p>
          <a:p>
            <a:pPr lvl="1">
              <a:lnSpc>
                <a:spcPct val="110000"/>
              </a:lnSpc>
              <a:buFont typeface="Arial" panose="020B0604020202020204" pitchFamily="34" charset="0"/>
              <a:buChar char="•"/>
            </a:pPr>
            <a:r>
              <a:rPr lang="en-US" b="1" dirty="0" smtClean="0">
                <a:solidFill>
                  <a:schemeClr val="accent1"/>
                </a:solidFill>
              </a:rPr>
              <a:t>New</a:t>
            </a:r>
            <a:r>
              <a:rPr lang="en-US" b="1" dirty="0">
                <a:solidFill>
                  <a:schemeClr val="accent1"/>
                </a:solidFill>
              </a:rPr>
              <a:t>: </a:t>
            </a:r>
            <a:r>
              <a:rPr lang="en-US" dirty="0"/>
              <a:t>Annually, the Committee on </a:t>
            </a:r>
            <a:r>
              <a:rPr lang="en-US" dirty="0" err="1" smtClean="0"/>
              <a:t>LGBTIQ</a:t>
            </a:r>
            <a:r>
              <a:rPr lang="en-US" dirty="0" smtClean="0"/>
              <a:t>+ </a:t>
            </a:r>
            <a:r>
              <a:rPr lang="en-US" dirty="0"/>
              <a:t>Campus Climate shall elect a Chair, Vice-Chair, </a:t>
            </a:r>
            <a:r>
              <a:rPr lang="en-US" b="1" i="1" dirty="0" smtClean="0">
                <a:solidFill>
                  <a:schemeClr val="accent3">
                    <a:lumMod val="75000"/>
                  </a:schemeClr>
                </a:solidFill>
              </a:rPr>
              <a:t>and</a:t>
            </a:r>
            <a:r>
              <a:rPr lang="en-US" b="1" i="1" dirty="0" smtClean="0"/>
              <a:t> </a:t>
            </a:r>
            <a:r>
              <a:rPr lang="en-US" dirty="0" smtClean="0"/>
              <a:t>Recorder</a:t>
            </a:r>
            <a:endParaRPr lang="en-US" b="1" i="1" dirty="0" smtClean="0"/>
          </a:p>
          <a:p>
            <a:pPr marL="457200" lvl="1" indent="0">
              <a:lnSpc>
                <a:spcPct val="110000"/>
              </a:lnSpc>
              <a:buNone/>
            </a:pPr>
            <a:endParaRPr lang="en-US" i="1" dirty="0" smtClean="0"/>
          </a:p>
          <a:p>
            <a:pPr>
              <a:lnSpc>
                <a:spcPct val="110000"/>
              </a:lnSpc>
              <a:buFont typeface="Wingdings" panose="05000000000000000000" pitchFamily="2" charset="2"/>
              <a:buChar char="v"/>
            </a:pPr>
            <a:r>
              <a:rPr lang="en-US" dirty="0" smtClean="0"/>
              <a:t>Purpose</a:t>
            </a:r>
          </a:p>
          <a:p>
            <a:pPr lvl="1">
              <a:lnSpc>
                <a:spcPct val="110000"/>
              </a:lnSpc>
              <a:buFont typeface="Wingdings" charset="2"/>
              <a:buChar char="v"/>
            </a:pPr>
            <a:r>
              <a:rPr lang="en-US" smtClean="0"/>
              <a:t>Not Needed</a:t>
            </a:r>
            <a:endParaRPr lang="en-US" dirty="0" smtClean="0"/>
          </a:p>
        </p:txBody>
      </p:sp>
    </p:spTree>
    <p:extLst>
      <p:ext uri="{BB962C8B-B14F-4D97-AF65-F5344CB8AC3E}">
        <p14:creationId xmlns:p14="http://schemas.microsoft.com/office/powerpoint/2010/main" val="2325316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0783" y="-150444"/>
            <a:ext cx="8229600" cy="1143000"/>
          </a:xfrm>
        </p:spPr>
        <p:txBody>
          <a:bodyPr>
            <a:normAutofit/>
          </a:bodyPr>
          <a:lstStyle/>
          <a:p>
            <a:r>
              <a:rPr lang="en-US" sz="4000" dirty="0" smtClean="0"/>
              <a:t>Selection </a:t>
            </a:r>
            <a:r>
              <a:rPr lang="en-US" sz="4000" dirty="0"/>
              <a:t>Procedures</a:t>
            </a:r>
          </a:p>
        </p:txBody>
      </p:sp>
      <p:sp>
        <p:nvSpPr>
          <p:cNvPr id="3" name="Content Placeholder 2"/>
          <p:cNvSpPr>
            <a:spLocks noGrp="1"/>
          </p:cNvSpPr>
          <p:nvPr>
            <p:ph idx="1"/>
          </p:nvPr>
        </p:nvSpPr>
        <p:spPr>
          <a:xfrm>
            <a:off x="234267" y="906844"/>
            <a:ext cx="8735921" cy="5796238"/>
          </a:xfrm>
        </p:spPr>
        <p:txBody>
          <a:bodyPr>
            <a:normAutofit fontScale="92500"/>
          </a:bodyPr>
          <a:lstStyle/>
          <a:p>
            <a:pPr>
              <a:lnSpc>
                <a:spcPct val="110000"/>
              </a:lnSpc>
            </a:pPr>
            <a:r>
              <a:rPr lang="en-US" dirty="0" smtClean="0"/>
              <a:t>Edits </a:t>
            </a:r>
          </a:p>
          <a:p>
            <a:pPr lvl="1">
              <a:lnSpc>
                <a:spcPct val="110000"/>
              </a:lnSpc>
              <a:buFont typeface="Arial" panose="020B0604020202020204" pitchFamily="34" charset="0"/>
              <a:buChar char="•"/>
            </a:pPr>
            <a:r>
              <a:rPr lang="en-US" sz="3000" dirty="0" smtClean="0"/>
              <a:t>Members are </a:t>
            </a:r>
            <a:r>
              <a:rPr lang="en-US" sz="3000" b="1" i="1" dirty="0" smtClean="0">
                <a:solidFill>
                  <a:schemeClr val="accent3">
                    <a:lumMod val="75000"/>
                  </a:schemeClr>
                </a:solidFill>
              </a:rPr>
              <a:t>elected</a:t>
            </a:r>
            <a:r>
              <a:rPr lang="en-US" sz="3000" dirty="0" smtClean="0">
                <a:solidFill>
                  <a:schemeClr val="accent3">
                    <a:lumMod val="75000"/>
                  </a:schemeClr>
                </a:solidFill>
              </a:rPr>
              <a:t> </a:t>
            </a:r>
            <a:r>
              <a:rPr lang="en-US" sz="3000" dirty="0" smtClean="0"/>
              <a:t>not appointed</a:t>
            </a:r>
          </a:p>
          <a:p>
            <a:pPr lvl="1">
              <a:lnSpc>
                <a:spcPct val="110000"/>
              </a:lnSpc>
              <a:buFont typeface="Arial" panose="020B0604020202020204" pitchFamily="34" charset="0"/>
              <a:buChar char="•"/>
            </a:pPr>
            <a:r>
              <a:rPr lang="en-US" sz="3000" dirty="0" smtClean="0"/>
              <a:t>Explicitly requested a statement of interest and/or qualifications</a:t>
            </a:r>
          </a:p>
          <a:p>
            <a:pPr lvl="1">
              <a:lnSpc>
                <a:spcPct val="110000"/>
              </a:lnSpc>
              <a:buFont typeface="Arial" panose="020B0604020202020204" pitchFamily="34" charset="0"/>
              <a:buChar char="•"/>
            </a:pPr>
            <a:r>
              <a:rPr lang="en-US" sz="3000" dirty="0" smtClean="0"/>
              <a:t>Added </a:t>
            </a:r>
            <a:r>
              <a:rPr lang="en-US" sz="3000" b="1" i="1" dirty="0" smtClean="0">
                <a:solidFill>
                  <a:schemeClr val="accent3">
                    <a:lumMod val="75000"/>
                  </a:schemeClr>
                </a:solidFill>
              </a:rPr>
              <a:t>completion of the Safe Zone Training is preferred.</a:t>
            </a:r>
          </a:p>
          <a:p>
            <a:pPr lvl="1">
              <a:lnSpc>
                <a:spcPct val="110000"/>
              </a:lnSpc>
              <a:buFont typeface="Arial" panose="020B0604020202020204" pitchFamily="34" charset="0"/>
              <a:buChar char="•"/>
            </a:pPr>
            <a:r>
              <a:rPr lang="en-US" sz="3000" dirty="0"/>
              <a:t>Added the </a:t>
            </a:r>
            <a:r>
              <a:rPr lang="en-US" sz="3000" dirty="0" smtClean="0"/>
              <a:t>selection/election </a:t>
            </a:r>
            <a:r>
              <a:rPr lang="en-US" sz="3000" dirty="0"/>
              <a:t>of </a:t>
            </a:r>
            <a:r>
              <a:rPr lang="en-US" sz="3000" dirty="0" smtClean="0"/>
              <a:t>alternates</a:t>
            </a:r>
          </a:p>
          <a:p>
            <a:pPr lvl="2">
              <a:lnSpc>
                <a:spcPct val="110000"/>
              </a:lnSpc>
              <a:buFont typeface="Wingdings" panose="05000000000000000000" pitchFamily="2" charset="2"/>
              <a:buChar char="ü"/>
            </a:pPr>
            <a:r>
              <a:rPr lang="en-US" dirty="0"/>
              <a:t>The Academic Senate Nominating Committee shall recommend lecturers and tenure-track or tenured faculty members </a:t>
            </a:r>
            <a:r>
              <a:rPr lang="en-US" b="1" i="1" dirty="0">
                <a:solidFill>
                  <a:schemeClr val="accent3">
                    <a:lumMod val="75000"/>
                  </a:schemeClr>
                </a:solidFill>
              </a:rPr>
              <a:t>plus one alternate </a:t>
            </a:r>
            <a:r>
              <a:rPr lang="en-US" dirty="0"/>
              <a:t>for election by the Academic </a:t>
            </a:r>
            <a:r>
              <a:rPr lang="en-US" dirty="0" smtClean="0"/>
              <a:t>Senate</a:t>
            </a:r>
          </a:p>
          <a:p>
            <a:pPr lvl="2">
              <a:lnSpc>
                <a:spcPct val="110000"/>
              </a:lnSpc>
              <a:buFont typeface="Wingdings" panose="05000000000000000000" pitchFamily="2" charset="2"/>
              <a:buChar char="ü"/>
            </a:pPr>
            <a:r>
              <a:rPr lang="en-US" dirty="0"/>
              <a:t>The Staff Council shall elect </a:t>
            </a:r>
            <a:r>
              <a:rPr lang="en-US" dirty="0" smtClean="0"/>
              <a:t>staff to fill current vacancies </a:t>
            </a:r>
            <a:r>
              <a:rPr lang="en-US" b="1" i="1" dirty="0" smtClean="0">
                <a:solidFill>
                  <a:schemeClr val="accent3">
                    <a:lumMod val="75000"/>
                  </a:schemeClr>
                </a:solidFill>
              </a:rPr>
              <a:t>plus </a:t>
            </a:r>
            <a:r>
              <a:rPr lang="en-US" b="1" i="1" dirty="0">
                <a:solidFill>
                  <a:schemeClr val="accent3">
                    <a:lumMod val="75000"/>
                  </a:schemeClr>
                </a:solidFill>
              </a:rPr>
              <a:t>one </a:t>
            </a:r>
            <a:r>
              <a:rPr lang="en-US" b="1" i="1" dirty="0" smtClean="0">
                <a:solidFill>
                  <a:schemeClr val="accent3">
                    <a:lumMod val="75000"/>
                  </a:schemeClr>
                </a:solidFill>
              </a:rPr>
              <a:t>alternate</a:t>
            </a:r>
            <a:r>
              <a:rPr lang="en-US" dirty="0" smtClean="0"/>
              <a:t>.</a:t>
            </a:r>
            <a:endParaRPr lang="en-US" dirty="0"/>
          </a:p>
          <a:p>
            <a:pPr lvl="2">
              <a:lnSpc>
                <a:spcPct val="110000"/>
              </a:lnSpc>
              <a:buFont typeface="Wingdings" panose="05000000000000000000" pitchFamily="2" charset="2"/>
              <a:buChar char="ü"/>
            </a:pPr>
            <a:endParaRPr lang="en-US" dirty="0"/>
          </a:p>
          <a:p>
            <a:pPr lvl="1">
              <a:lnSpc>
                <a:spcPct val="110000"/>
              </a:lnSpc>
              <a:buFont typeface="Wingdings" charset="2"/>
              <a:buChar char="v"/>
            </a:pPr>
            <a:endParaRPr lang="en-US" b="1" i="1" dirty="0">
              <a:solidFill>
                <a:schemeClr val="accent3">
                  <a:lumMod val="75000"/>
                </a:schemeClr>
              </a:solidFill>
            </a:endParaRPr>
          </a:p>
        </p:txBody>
      </p:sp>
    </p:spTree>
    <p:extLst>
      <p:ext uri="{BB962C8B-B14F-4D97-AF65-F5344CB8AC3E}">
        <p14:creationId xmlns:p14="http://schemas.microsoft.com/office/powerpoint/2010/main" val="30853206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697</Words>
  <Application>Microsoft Office PowerPoint</Application>
  <PresentationFormat>On-screen Show (4:3)</PresentationFormat>
  <Paragraphs>87</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Charge of Committee on LGBTQ Campus Climate  (AS 993-16/EC)</vt:lpstr>
      <vt:lpstr>CLGBTQCC Charge Revisions</vt:lpstr>
      <vt:lpstr>Committee Title</vt:lpstr>
      <vt:lpstr>Membership</vt:lpstr>
      <vt:lpstr>PowerPoint Presentation</vt:lpstr>
      <vt:lpstr>Membership</vt:lpstr>
      <vt:lpstr>Membership</vt:lpstr>
      <vt:lpstr>Governance</vt:lpstr>
      <vt:lpstr>Selection Procedures</vt:lpstr>
      <vt:lpstr>Selection Procedures</vt:lpstr>
      <vt:lpstr>Selection Procedures</vt:lpstr>
      <vt:lpstr>Vacancy Statement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PF Hung</dc:creator>
  <cp:lastModifiedBy>dperrone</cp:lastModifiedBy>
  <cp:revision>52</cp:revision>
  <dcterms:created xsi:type="dcterms:W3CDTF">2017-02-01T17:42:34Z</dcterms:created>
  <dcterms:modified xsi:type="dcterms:W3CDTF">2017-02-02T19:16:18Z</dcterms:modified>
</cp:coreProperties>
</file>