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95" r:id="rId5"/>
    <p:sldId id="317" r:id="rId6"/>
    <p:sldId id="315" r:id="rId7"/>
    <p:sldId id="312" r:id="rId8"/>
    <p:sldId id="318" r:id="rId9"/>
    <p:sldId id="258" r:id="rId1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75B8"/>
    <a:srgbClr val="746F66"/>
    <a:srgbClr val="BD3747"/>
    <a:srgbClr val="932B37"/>
    <a:srgbClr val="610DBD"/>
    <a:srgbClr val="9C1F2E"/>
    <a:srgbClr val="E6B012"/>
    <a:srgbClr val="CF14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96636" autoAdjust="0"/>
  </p:normalViewPr>
  <p:slideViewPr>
    <p:cSldViewPr>
      <p:cViewPr>
        <p:scale>
          <a:sx n="100" d="100"/>
          <a:sy n="100" d="100"/>
        </p:scale>
        <p:origin x="-72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50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14304461942261"/>
          <c:y val="5.7833333333333369E-2"/>
          <c:w val="0.85642485661514556"/>
          <c:h val="0.8219556430446195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diamond"/>
            <c:size val="12"/>
            <c:spPr>
              <a:solidFill>
                <a:srgbClr val="1275B8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4.6296296296296287E-2"/>
                  <c:y val="5.999973753280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5555555555555539E-2"/>
                  <c:y val="5.3333333333333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296296296296301E-2"/>
                  <c:y val="7.3333333333333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7839506172839497E-2"/>
                  <c:y val="5.3333333333333351E-2"/>
                </c:manualLayout>
              </c:layout>
              <c:tx>
                <c:rich>
                  <a:bodyPr/>
                  <a:lstStyle/>
                  <a:p>
                    <a:endParaRPr lang="en-US" b="1" dirty="0" smtClean="0"/>
                  </a:p>
                  <a:p>
                    <a:r>
                      <a:rPr lang="en-US" dirty="0" smtClean="0"/>
                      <a:t>43,938</a:t>
                    </a:r>
                    <a:br>
                      <a:rPr lang="en-US" dirty="0" smtClean="0"/>
                    </a:br>
                    <a:r>
                      <a:rPr lang="en-US" sz="1200" dirty="0" smtClean="0"/>
                      <a:t>(est.)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Fall 2008</c:v>
                </c:pt>
                <c:pt idx="1">
                  <c:v>Fall 2009</c:v>
                </c:pt>
                <c:pt idx="2">
                  <c:v>Fall 2010</c:v>
                </c:pt>
                <c:pt idx="3">
                  <c:v>Fall 2011</c:v>
                </c:pt>
              </c:strCache>
            </c:strRef>
          </c:cat>
          <c:val>
            <c:numRef>
              <c:f>Sheet1!$B$2:$B$5</c:f>
              <c:numCache>
                <c:formatCode>#,##0_);\(#,##0\)</c:formatCode>
                <c:ptCount val="4"/>
                <c:pt idx="0">
                  <c:v>47029</c:v>
                </c:pt>
                <c:pt idx="1">
                  <c:v>44340</c:v>
                </c:pt>
                <c:pt idx="2">
                  <c:v>42844</c:v>
                </c:pt>
                <c:pt idx="3">
                  <c:v>43938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41472"/>
        <c:axId val="10443008"/>
      </c:lineChart>
      <c:catAx>
        <c:axId val="104414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0443008"/>
        <c:crosses val="autoZero"/>
        <c:auto val="1"/>
        <c:lblAlgn val="ctr"/>
        <c:lblOffset val="100"/>
        <c:noMultiLvlLbl val="0"/>
      </c:catAx>
      <c:valAx>
        <c:axId val="10443008"/>
        <c:scaling>
          <c:orientation val="minMax"/>
          <c:max val="51000"/>
          <c:min val="30000"/>
        </c:scaling>
        <c:delete val="0"/>
        <c:axPos val="l"/>
        <c:majorGridlines/>
        <c:numFmt formatCode="#,##0_);\(#,##0\)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0441472"/>
        <c:crosses val="autoZero"/>
        <c:crossBetween val="between"/>
        <c:majorUnit val="3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HANDOUT</a:t>
            </a:r>
          </a:p>
          <a:p>
            <a:pPr>
              <a:defRPr/>
            </a:pPr>
            <a:r>
              <a:rPr lang="en-US" dirty="0" smtClean="0"/>
              <a:t>FIN. AGENDA ITEM 1</a:t>
            </a:r>
          </a:p>
          <a:p>
            <a:pPr>
              <a:defRPr/>
            </a:pPr>
            <a:r>
              <a:rPr lang="en-US" dirty="0" smtClean="0"/>
              <a:t>January 24-25, 2012</a:t>
            </a:r>
            <a:endParaRPr lang="en-US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982571ED-72AB-48E5-B26A-A63B54CFE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805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98925" y="542925"/>
            <a:ext cx="2089150" cy="1568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56580" y="2246313"/>
            <a:ext cx="5868746" cy="643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C2600F2B-F57C-4A65-A63F-E329DDAFB4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67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3C0D31-C039-4DE7-90DD-49A3FED3A42B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The California State University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E57DA4-EE9B-45FD-BC50-CC2E56419DB9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200" b="1" smtClean="0">
                <a:latin typeface="Arial" pitchFamily="34" charset="0"/>
              </a:rPr>
              <a:t>The California State University</a:t>
            </a:r>
          </a:p>
          <a:p>
            <a:pPr eaLnBrk="1" hangingPunct="1"/>
            <a:r>
              <a:rPr lang="en-US" sz="1200" b="1" smtClean="0">
                <a:latin typeface="Arial" pitchFamily="34" charset="0"/>
              </a:rPr>
              <a:t>www.calstate.edu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ChangeArrowheads="1"/>
          </p:cNvSpPr>
          <p:nvPr userDrawn="1"/>
        </p:nvSpPr>
        <p:spPr bwMode="auto">
          <a:xfrm>
            <a:off x="0" y="1981200"/>
            <a:ext cx="9144000" cy="2895600"/>
          </a:xfrm>
          <a:prstGeom prst="rect">
            <a:avLst/>
          </a:prstGeom>
          <a:solidFill>
            <a:srgbClr val="CF142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3" name="Picture 31" descr="The California State University, Working for California"/>
          <p:cNvPicPr>
            <a:picLocks noChangeAspect="1" noChangeArrowheads="1"/>
          </p:cNvPicPr>
          <p:nvPr userDrawn="1"/>
        </p:nvPicPr>
        <p:blipFill>
          <a:blip r:embed="rId2" cstate="print"/>
          <a:srcRect l="20618" t="71927"/>
          <a:stretch>
            <a:fillRect/>
          </a:stretch>
        </p:blipFill>
        <p:spPr bwMode="auto">
          <a:xfrm>
            <a:off x="458788" y="455613"/>
            <a:ext cx="3579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8"/>
          <p:cNvSpPr>
            <a:spLocks noChangeArrowheads="1"/>
          </p:cNvSpPr>
          <p:nvPr userDrawn="1"/>
        </p:nvSpPr>
        <p:spPr bwMode="auto">
          <a:xfrm>
            <a:off x="0" y="1981200"/>
            <a:ext cx="9144000" cy="76200"/>
          </a:xfrm>
          <a:prstGeom prst="rect">
            <a:avLst/>
          </a:prstGeom>
          <a:solidFill>
            <a:srgbClr val="746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9"/>
          <p:cNvSpPr>
            <a:spLocks noChangeArrowheads="1"/>
          </p:cNvSpPr>
          <p:nvPr userDrawn="1"/>
        </p:nvSpPr>
        <p:spPr bwMode="auto">
          <a:xfrm>
            <a:off x="0" y="4800600"/>
            <a:ext cx="9144000" cy="76200"/>
          </a:xfrm>
          <a:prstGeom prst="rect">
            <a:avLst/>
          </a:prstGeom>
          <a:solidFill>
            <a:srgbClr val="746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AC2BE-F97F-4D66-A0D2-239FA54C68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80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B0EB6-2759-4958-9A29-BED9F91BC0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77200" y="6400800"/>
            <a:ext cx="9144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85D22-2AF0-4F22-B898-0C5782E71D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26526-64BD-4B49-A84F-93E76D73D4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88148-0F79-4E23-BD2C-152122C006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89AFD-A6F7-4F81-8D3D-DC66D64669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0769D-017C-40DE-A5C3-DD61B2F6BF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77200" y="6400800"/>
            <a:ext cx="9144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C1FB7-EEED-4117-A3C8-019C25E7B6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C52AB-CD36-41B3-87A8-150D527AD1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E3621-74C1-4529-8ADC-A83D83C18E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8" descr="The California State University, Working for California"/>
          <p:cNvPicPr>
            <a:picLocks noChangeAspect="1" noChangeArrowheads="1"/>
          </p:cNvPicPr>
          <p:nvPr userDrawn="1"/>
        </p:nvPicPr>
        <p:blipFill>
          <a:blip r:embed="rId13" cstate="print"/>
          <a:srcRect l="20618" t="71927"/>
          <a:stretch>
            <a:fillRect/>
          </a:stretch>
        </p:blipFill>
        <p:spPr bwMode="auto">
          <a:xfrm>
            <a:off x="306388" y="379413"/>
            <a:ext cx="3579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71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622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4008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C105BF99-F259-446C-9CCE-E701AA421A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36"/>
          <p:cNvSpPr>
            <a:spLocks noChangeArrowheads="1"/>
          </p:cNvSpPr>
          <p:nvPr userDrawn="1"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CF142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accent1"/>
              </a:solidFill>
            </a:endParaRPr>
          </a:p>
        </p:txBody>
      </p:sp>
      <p:sp>
        <p:nvSpPr>
          <p:cNvPr id="1033" name="Line 37"/>
          <p:cNvSpPr>
            <a:spLocks noChangeShapeType="1"/>
          </p:cNvSpPr>
          <p:nvPr userDrawn="1"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rgbClr val="746F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9pPr>
    </p:titleStyle>
    <p:bodyStyle>
      <a:lvl1pPr marL="234950" indent="-234950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28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F142B"/>
        </a:buClr>
        <a:buFont typeface="Times"/>
        <a:buChar char="•"/>
        <a:defRPr sz="26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F142B"/>
        </a:buClr>
        <a:buFont typeface="Times"/>
        <a:buChar char="•"/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state.ed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590800"/>
            <a:ext cx="7772400" cy="1676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Report on the Support Budget </a:t>
            </a:r>
            <a:r>
              <a:rPr lang="en-US" sz="2400" dirty="0" smtClean="0">
                <a:solidFill>
                  <a:schemeClr val="bg1"/>
                </a:solidFill>
              </a:rPr>
              <a:t>Board </a:t>
            </a:r>
            <a:r>
              <a:rPr lang="en-US" sz="2400" dirty="0" smtClean="0">
                <a:solidFill>
                  <a:schemeClr val="bg1"/>
                </a:solidFill>
              </a:rPr>
              <a:t>of </a:t>
            </a:r>
            <a:r>
              <a:rPr lang="en-US" sz="2400" dirty="0" smtClean="0">
                <a:solidFill>
                  <a:schemeClr val="bg1"/>
                </a:solidFill>
              </a:rPr>
              <a:t>Trustees Finance Agenda Item 1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March 20, 2012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4102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Robert Turnage, Assistant Vice Chancellor for Budget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C1FB7-EEED-4117-A3C8-019C25E7B6E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962400" y="381000"/>
            <a:ext cx="518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State Investment in Higher Education at </a:t>
            </a:r>
            <a:br>
              <a:rPr lang="en-US" sz="1800" dirty="0" smtClean="0">
                <a:latin typeface="Calibri" pitchFamily="34" charset="0"/>
              </a:rPr>
            </a:br>
            <a:r>
              <a:rPr lang="en-US" sz="1800" dirty="0" smtClean="0">
                <a:latin typeface="Calibri" pitchFamily="34" charset="0"/>
              </a:rPr>
              <a:t>level of support last seen in 1960s </a:t>
            </a:r>
            <a:endParaRPr lang="en-US" sz="1800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71600"/>
            <a:ext cx="859468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13498" r="2091"/>
          <a:stretch>
            <a:fillRect/>
          </a:stretch>
        </p:blipFill>
        <p:spPr bwMode="auto">
          <a:xfrm>
            <a:off x="228600" y="1295401"/>
            <a:ext cx="8686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152400" y="1066800"/>
            <a:ext cx="775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alibri" pitchFamily="34" charset="0"/>
              </a:rPr>
              <a:t>Resident </a:t>
            </a:r>
          </a:p>
          <a:p>
            <a:r>
              <a:rPr lang="en-US" sz="1200" dirty="0" smtClean="0">
                <a:latin typeface="Calibri" pitchFamily="34" charset="0"/>
              </a:rPr>
              <a:t>Students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886200" y="381000"/>
            <a:ext cx="518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2012-13 </a:t>
            </a:r>
            <a:r>
              <a:rPr lang="en-US" sz="1600" dirty="0">
                <a:latin typeface="Calibri" pitchFamily="34" charset="0"/>
              </a:rPr>
              <a:t>State Appropriations equal </a:t>
            </a:r>
            <a:r>
              <a:rPr lang="en-US" sz="1600" dirty="0" smtClean="0">
                <a:latin typeface="Calibri" pitchFamily="34" charset="0"/>
              </a:rPr>
              <a:t>1996-97 </a:t>
            </a:r>
            <a:r>
              <a:rPr lang="en-US" sz="1600" dirty="0">
                <a:latin typeface="Calibri" pitchFamily="34" charset="0"/>
              </a:rPr>
              <a:t>levels, </a:t>
            </a:r>
          </a:p>
          <a:p>
            <a:r>
              <a:rPr lang="en-US" sz="1600" dirty="0">
                <a:latin typeface="Calibri" pitchFamily="34" charset="0"/>
              </a:rPr>
              <a:t>but </a:t>
            </a:r>
            <a:r>
              <a:rPr lang="en-US" sz="1600" dirty="0" smtClean="0">
                <a:latin typeface="Calibri" pitchFamily="34" charset="0"/>
              </a:rPr>
              <a:t>Resident Enrollment </a:t>
            </a:r>
            <a:r>
              <a:rPr lang="en-US" sz="1600" dirty="0">
                <a:latin typeface="Calibri" pitchFamily="34" charset="0"/>
              </a:rPr>
              <a:t>has increased by </a:t>
            </a:r>
            <a:r>
              <a:rPr lang="en-US" sz="1600" dirty="0" smtClean="0">
                <a:latin typeface="Calibri" pitchFamily="34" charset="0"/>
              </a:rPr>
              <a:t>90,000 Students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8077200" y="1104900"/>
            <a:ext cx="923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$ in Billions</a:t>
            </a:r>
          </a:p>
        </p:txBody>
      </p:sp>
      <p:sp>
        <p:nvSpPr>
          <p:cNvPr id="410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077200" y="6400800"/>
            <a:ext cx="914400" cy="304800"/>
          </a:xfrm>
          <a:noFill/>
        </p:spPr>
        <p:txBody>
          <a:bodyPr/>
          <a:lstStyle/>
          <a:p>
            <a:fld id="{D6336299-BA4A-4FB4-BECA-2839969E45CF}" type="slidenum">
              <a:rPr lang="en-US" smtClean="0">
                <a:latin typeface="Arial" pitchFamily="34" charset="0"/>
              </a:rPr>
              <a:pPr/>
              <a:t>3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53200" y="5257800"/>
            <a:ext cx="14334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1" dirty="0" smtClean="0"/>
              <a:t>with Dec 2012 Trigger</a:t>
            </a:r>
            <a:endParaRPr lang="en-US" sz="10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14400"/>
          </a:xfrm>
        </p:spPr>
        <p:txBody>
          <a:bodyPr/>
          <a:lstStyle/>
          <a:p>
            <a:r>
              <a:rPr lang="en-US" dirty="0" smtClean="0"/>
              <a:t>Changes Since 2007-08: </a:t>
            </a:r>
            <a:r>
              <a:rPr lang="en-US" sz="2800" dirty="0" smtClean="0"/>
              <a:t>Where Things Stand in Current Fiscal Year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state funding down $968 million.</a:t>
            </a:r>
          </a:p>
          <a:p>
            <a:r>
              <a:rPr lang="en-US" dirty="0" smtClean="0"/>
              <a:t>Annual tuition revenue up $593 million.</a:t>
            </a:r>
          </a:p>
          <a:p>
            <a:r>
              <a:rPr lang="en-US" dirty="0" smtClean="0"/>
              <a:t>Mandatory Costs up estimated $135 million.</a:t>
            </a:r>
          </a:p>
          <a:p>
            <a:r>
              <a:rPr lang="en-US" dirty="0" smtClean="0"/>
              <a:t>NET FISCAL IMPACT TO CSU = A </a:t>
            </a:r>
            <a:r>
              <a:rPr lang="en-US" dirty="0" smtClean="0">
                <a:solidFill>
                  <a:srgbClr val="FF0000"/>
                </a:solidFill>
              </a:rPr>
              <a:t>negative</a:t>
            </a:r>
            <a:r>
              <a:rPr lang="en-US" dirty="0" smtClean="0"/>
              <a:t> $510 million in annual resources to teach and serve students.</a:t>
            </a:r>
          </a:p>
        </p:txBody>
      </p:sp>
      <p:sp>
        <p:nvSpPr>
          <p:cNvPr id="717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5CEA20-20ED-499C-A762-4CBA2F938279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585D22-2AF0-4F22-B898-0C5782E71D4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57800" y="609600"/>
            <a:ext cx="32340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Total CSU Workforce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5"/>
          <p:cNvSpPr>
            <a:spLocks noChangeArrowheads="1"/>
          </p:cNvSpPr>
          <p:nvPr/>
        </p:nvSpPr>
        <p:spPr bwMode="auto">
          <a:xfrm>
            <a:off x="762000" y="5410200"/>
            <a:ext cx="7543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4950" indent="-234950" algn="ctr">
              <a:spcBef>
                <a:spcPct val="20000"/>
              </a:spcBef>
              <a:buFont typeface="Times"/>
              <a:buNone/>
            </a:pPr>
            <a:r>
              <a:rPr lang="en-US" sz="1200">
                <a:hlinkClick r:id="rId3"/>
              </a:rPr>
              <a:t>www.calstate.edu</a:t>
            </a:r>
            <a:endParaRPr lang="en-US" sz="1200"/>
          </a:p>
        </p:txBody>
      </p:sp>
      <p:pic>
        <p:nvPicPr>
          <p:cNvPr id="28675" name="Picture 23" descr="The California State University"/>
          <p:cNvPicPr>
            <a:picLocks noChangeAspect="1" noChangeArrowheads="1"/>
          </p:cNvPicPr>
          <p:nvPr/>
        </p:nvPicPr>
        <p:blipFill>
          <a:blip r:embed="rId4" cstate="print"/>
          <a:srcRect l="665" r="732"/>
          <a:stretch>
            <a:fillRect/>
          </a:stretch>
        </p:blipFill>
        <p:spPr bwMode="auto">
          <a:xfrm>
            <a:off x="0" y="2008188"/>
            <a:ext cx="9145588" cy="279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Rectangle 24"/>
          <p:cNvSpPr>
            <a:spLocks noChangeArrowheads="1"/>
          </p:cNvSpPr>
          <p:nvPr/>
        </p:nvSpPr>
        <p:spPr bwMode="auto">
          <a:xfrm>
            <a:off x="0" y="1981200"/>
            <a:ext cx="9144000" cy="76200"/>
          </a:xfrm>
          <a:prstGeom prst="rect">
            <a:avLst/>
          </a:prstGeom>
          <a:solidFill>
            <a:srgbClr val="746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Rectangle 25"/>
          <p:cNvSpPr>
            <a:spLocks noChangeArrowheads="1"/>
          </p:cNvSpPr>
          <p:nvPr/>
        </p:nvSpPr>
        <p:spPr bwMode="auto">
          <a:xfrm>
            <a:off x="0" y="4724400"/>
            <a:ext cx="9144000" cy="76200"/>
          </a:xfrm>
          <a:prstGeom prst="rect">
            <a:avLst/>
          </a:prstGeom>
          <a:solidFill>
            <a:srgbClr val="746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67AF1-3E1E-4DBA-8C71-2499C2789E9A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763000" y="6400800"/>
            <a:ext cx="1524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SU COLORS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C00000"/>
      </a:accent1>
      <a:accent2>
        <a:srgbClr val="C1C1E7"/>
      </a:accent2>
      <a:accent3>
        <a:srgbClr val="FFFFFF"/>
      </a:accent3>
      <a:accent4>
        <a:srgbClr val="000000"/>
      </a:accent4>
      <a:accent5>
        <a:srgbClr val="404D72"/>
      </a:accent5>
      <a:accent6>
        <a:srgbClr val="746F66"/>
      </a:accent6>
      <a:hlink>
        <a:srgbClr val="002060"/>
      </a:hlink>
      <a:folHlink>
        <a:srgbClr val="63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75695E"/>
        </a:dk2>
        <a:lt2>
          <a:srgbClr val="000000"/>
        </a:lt2>
        <a:accent1>
          <a:srgbClr val="CF142B"/>
        </a:accent1>
        <a:accent2>
          <a:srgbClr val="0A4567"/>
        </a:accent2>
        <a:accent3>
          <a:srgbClr val="FFFFFF"/>
        </a:accent3>
        <a:accent4>
          <a:srgbClr val="000000"/>
        </a:accent4>
        <a:accent5>
          <a:srgbClr val="E4AAAC"/>
        </a:accent5>
        <a:accent6>
          <a:srgbClr val="083E5D"/>
        </a:accent6>
        <a:hlink>
          <a:srgbClr val="C5AC81"/>
        </a:hlink>
        <a:folHlink>
          <a:srgbClr val="8B7F7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C8325B0E331640884933018ECC0BF7" ma:contentTypeVersion="1" ma:contentTypeDescription="Create a new document." ma:contentTypeScope="" ma:versionID="24abc886696e81fe740b4ef2e33885d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63679A-0B0B-4636-ACC6-37DB3C1EA092}">
  <ds:schemaRefs>
    <ds:schemaRef ds:uri="http://schemas.microsoft.com/office/2006/metadata/properties"/>
    <ds:schemaRef ds:uri="http://purl.org/dc/terms/"/>
    <ds:schemaRef ds:uri="http://purl.org/dc/elements/1.1/"/>
    <ds:schemaRef ds:uri="http://schemas.microsoft.com/sharepoint/v3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B0ADFB7-B054-4682-9C28-EE564B3A72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C484D18-E9C8-437D-80EC-E3F195724F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4565</TotalTime>
  <Words>117</Words>
  <Application>Microsoft Office PowerPoint</Application>
  <PresentationFormat>On-screen Show (4:3)</PresentationFormat>
  <Paragraphs>31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    Report on the Support Budget Board of Trustees Finance Agenda Item 1 March 20, 2012</vt:lpstr>
      <vt:lpstr>PowerPoint Presentation</vt:lpstr>
      <vt:lpstr>PowerPoint Presentation</vt:lpstr>
      <vt:lpstr>Changes Since 2007-08: Where Things Stand in Current Fiscal Year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Hirano-Nakanishi, Marsha</dc:creator>
  <cp:lastModifiedBy>Turnage, Robert</cp:lastModifiedBy>
  <cp:revision>275</cp:revision>
  <cp:lastPrinted>2012-01-23T23:28:11Z</cp:lastPrinted>
  <dcterms:created xsi:type="dcterms:W3CDTF">2000-10-09T15:40:46Z</dcterms:created>
  <dcterms:modified xsi:type="dcterms:W3CDTF">2012-03-16T17:08:02Z</dcterms:modified>
</cp:coreProperties>
</file>