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265" r:id="rId3"/>
    <p:sldId id="259" r:id="rId4"/>
    <p:sldId id="260" r:id="rId5"/>
    <p:sldId id="257" r:id="rId6"/>
    <p:sldId id="264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3366FF"/>
    <a:srgbClr val="CC0099"/>
    <a:srgbClr val="3333CC"/>
    <a:srgbClr val="FF9933"/>
    <a:srgbClr val="339966"/>
    <a:srgbClr val="0066FF"/>
    <a:srgbClr val="990000"/>
    <a:srgbClr val="33CC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94" autoAdjust="0"/>
    <p:restoredTop sz="86301" autoAdjust="0"/>
  </p:normalViewPr>
  <p:slideViewPr>
    <p:cSldViewPr snapToObjects="1">
      <p:cViewPr>
        <p:scale>
          <a:sx n="80" d="100"/>
          <a:sy n="80" d="100"/>
        </p:scale>
        <p:origin x="-211" y="13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1" d="100"/>
          <a:sy n="71" d="100"/>
        </p:scale>
        <p:origin x="-1806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Case Volume Over Time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8110581572040367E-2"/>
          <c:y val="8.4035340652841434E-2"/>
          <c:w val="0.89434555877883715"/>
          <c:h val="0.69034656759454405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Active Litigation Matters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pPr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layout>
                <c:manualLayout>
                  <c:x val="-1.1511718919149497E-7"/>
                  <c:y val="-0.10205479452054794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mmm\-yy</c:formatCode>
                <c:ptCount val="11"/>
                <c:pt idx="0">
                  <c:v>39142</c:v>
                </c:pt>
                <c:pt idx="1">
                  <c:v>39326</c:v>
                </c:pt>
                <c:pt idx="2">
                  <c:v>39508</c:v>
                </c:pt>
                <c:pt idx="3">
                  <c:v>39692</c:v>
                </c:pt>
                <c:pt idx="4">
                  <c:v>39873</c:v>
                </c:pt>
                <c:pt idx="5">
                  <c:v>40057</c:v>
                </c:pt>
                <c:pt idx="6">
                  <c:v>40238</c:v>
                </c:pt>
                <c:pt idx="7">
                  <c:v>40422</c:v>
                </c:pt>
                <c:pt idx="8">
                  <c:v>40603</c:v>
                </c:pt>
                <c:pt idx="9">
                  <c:v>40787</c:v>
                </c:pt>
                <c:pt idx="10">
                  <c:v>40980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96</c:v>
                </c:pt>
                <c:pt idx="1">
                  <c:v>102</c:v>
                </c:pt>
                <c:pt idx="2">
                  <c:v>85</c:v>
                </c:pt>
                <c:pt idx="3">
                  <c:v>92</c:v>
                </c:pt>
                <c:pt idx="4">
                  <c:v>82</c:v>
                </c:pt>
                <c:pt idx="5">
                  <c:v>73</c:v>
                </c:pt>
                <c:pt idx="6">
                  <c:v>66</c:v>
                </c:pt>
                <c:pt idx="7">
                  <c:v>73</c:v>
                </c:pt>
                <c:pt idx="8">
                  <c:v>49</c:v>
                </c:pt>
                <c:pt idx="9">
                  <c:v>57</c:v>
                </c:pt>
                <c:pt idx="10">
                  <c:v>59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7653120"/>
        <c:axId val="37679488"/>
      </c:lineChart>
      <c:dateAx>
        <c:axId val="37653120"/>
        <c:scaling>
          <c:orientation val="minMax"/>
          <c:min val="39142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37679488"/>
        <c:crosses val="autoZero"/>
        <c:auto val="1"/>
        <c:lblOffset val="100"/>
        <c:baseTimeUnit val="months"/>
        <c:majorUnit val="6"/>
        <c:majorTimeUnit val="months"/>
        <c:minorUnit val="1"/>
        <c:minorTimeUnit val="months"/>
      </c:dateAx>
      <c:valAx>
        <c:axId val="376794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7653120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9197530864198"/>
          <c:y val="0.11805555555555559"/>
          <c:w val="0.438271604938272"/>
          <c:h val="0.7888888888888896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</c:spPr>
          </c:dPt>
          <c:dPt>
            <c:idx val="1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3366FF">
                      <a:shade val="30000"/>
                      <a:satMod val="115000"/>
                    </a:srgbClr>
                  </a:gs>
                  <a:gs pos="50000">
                    <a:srgbClr val="3366FF">
                      <a:shade val="67500"/>
                      <a:satMod val="115000"/>
                    </a:srgbClr>
                  </a:gs>
                  <a:gs pos="100000">
                    <a:srgbClr val="3366FF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rgbClr val="990033">
                      <a:shade val="30000"/>
                      <a:satMod val="115000"/>
                    </a:srgbClr>
                  </a:gs>
                  <a:gs pos="50000">
                    <a:srgbClr val="990033">
                      <a:shade val="67500"/>
                      <a:satMod val="115000"/>
                    </a:srgbClr>
                  </a:gs>
                  <a:gs pos="100000">
                    <a:srgbClr val="990033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</c:spPr>
          </c:dPt>
          <c:dLbls>
            <c:dLbl>
              <c:idx val="0"/>
              <c:layout>
                <c:manualLayout>
                  <c:x val="4.6296296296296372E-3"/>
                  <c:y val="4.444444444444450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2345679012345678"/>
                  <c:y val="-0.1109321959755030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2345679012345696E-2"/>
                  <c:y val="3.611111111111115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4691236512102688E-2"/>
                  <c:y val="1.6666666666666689E-3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Personal Injury</c:v>
                </c:pt>
                <c:pt idx="1">
                  <c:v>Employment</c:v>
                </c:pt>
                <c:pt idx="2">
                  <c:v>Environmental</c:v>
                </c:pt>
                <c:pt idx="3">
                  <c:v>Student</c:v>
                </c:pt>
                <c:pt idx="4">
                  <c:v>Other</c:v>
                </c:pt>
                <c:pt idx="5">
                  <c:v>Construction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17</c:v>
                </c:pt>
                <c:pt idx="1">
                  <c:v>21</c:v>
                </c:pt>
                <c:pt idx="2">
                  <c:v>3</c:v>
                </c:pt>
                <c:pt idx="3">
                  <c:v>14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</c:spPr>
          </c:dPt>
          <c:dPt>
            <c:idx val="1"/>
            <c:bubble3D val="0"/>
            <c:spPr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990033">
                      <a:shade val="30000"/>
                      <a:satMod val="115000"/>
                    </a:srgbClr>
                  </a:gs>
                  <a:gs pos="50000">
                    <a:srgbClr val="990033">
                      <a:shade val="67500"/>
                      <a:satMod val="115000"/>
                    </a:srgbClr>
                  </a:gs>
                  <a:gs pos="100000">
                    <a:srgbClr val="990033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</c:spPr>
          </c:dPt>
          <c:dLbls>
            <c:dLbl>
              <c:idx val="0"/>
              <c:layout>
                <c:manualLayout>
                  <c:x val="-5.2469257315057839E-2"/>
                  <c:y val="-0.1120218579234972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2222222222222221"/>
                  <c:y val="-4.9180327868852562E-2"/>
                </c:manualLayout>
              </c:layout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Settled</c:v>
                </c:pt>
                <c:pt idx="1">
                  <c:v>CSU Prevailed</c:v>
                </c:pt>
                <c:pt idx="2">
                  <c:v>Plaintiff Prevailed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</c:v>
                </c:pt>
                <c:pt idx="1">
                  <c:v>23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153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01069310780603E-2"/>
          <c:y val="6.2808641975308804E-2"/>
          <c:w val="0.92049893068921962"/>
          <c:h val="0.806985515699427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Incoming Claims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cat>
            <c:strRef>
              <c:f>Sheet1!$A$2:$A$11</c:f>
              <c:strCache>
                <c:ptCount val="8"/>
                <c:pt idx="0">
                  <c:v>09-08</c:v>
                </c:pt>
                <c:pt idx="1">
                  <c:v>03-09</c:v>
                </c:pt>
                <c:pt idx="2">
                  <c:v>09-09</c:v>
                </c:pt>
                <c:pt idx="3">
                  <c:v>03-10</c:v>
                </c:pt>
                <c:pt idx="4">
                  <c:v>09-10</c:v>
                </c:pt>
                <c:pt idx="5">
                  <c:v>03-11</c:v>
                </c:pt>
                <c:pt idx="6">
                  <c:v>09-11</c:v>
                </c:pt>
                <c:pt idx="7">
                  <c:v>03-12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8"/>
                <c:pt idx="0">
                  <c:v>111</c:v>
                </c:pt>
                <c:pt idx="1">
                  <c:v>137</c:v>
                </c:pt>
                <c:pt idx="2">
                  <c:v>154</c:v>
                </c:pt>
                <c:pt idx="3">
                  <c:v>100</c:v>
                </c:pt>
                <c:pt idx="4">
                  <c:v>106</c:v>
                </c:pt>
                <c:pt idx="5">
                  <c:v>76</c:v>
                </c:pt>
                <c:pt idx="6">
                  <c:v>104</c:v>
                </c:pt>
                <c:pt idx="7">
                  <c:v>90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New Lawsuits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Sheet1!$A$2:$A$11</c:f>
              <c:strCache>
                <c:ptCount val="8"/>
                <c:pt idx="0">
                  <c:v>09-08</c:v>
                </c:pt>
                <c:pt idx="1">
                  <c:v>03-09</c:v>
                </c:pt>
                <c:pt idx="2">
                  <c:v>09-09</c:v>
                </c:pt>
                <c:pt idx="3">
                  <c:v>03-10</c:v>
                </c:pt>
                <c:pt idx="4">
                  <c:v>09-10</c:v>
                </c:pt>
                <c:pt idx="5">
                  <c:v>03-11</c:v>
                </c:pt>
                <c:pt idx="6">
                  <c:v>09-11</c:v>
                </c:pt>
                <c:pt idx="7">
                  <c:v>03-12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8"/>
                <c:pt idx="0">
                  <c:v>32</c:v>
                </c:pt>
                <c:pt idx="1">
                  <c:v>36</c:v>
                </c:pt>
                <c:pt idx="2">
                  <c:v>29</c:v>
                </c:pt>
                <c:pt idx="3">
                  <c:v>22</c:v>
                </c:pt>
                <c:pt idx="4">
                  <c:v>16</c:v>
                </c:pt>
                <c:pt idx="5">
                  <c:v>18</c:v>
                </c:pt>
                <c:pt idx="6">
                  <c:v>28</c:v>
                </c:pt>
                <c:pt idx="7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gapDepth val="0"/>
        <c:shape val="box"/>
        <c:axId val="70895488"/>
        <c:axId val="70897024"/>
        <c:axId val="0"/>
      </c:bar3DChart>
      <c:catAx>
        <c:axId val="70895488"/>
        <c:scaling>
          <c:orientation val="minMax"/>
        </c:scaling>
        <c:delete val="0"/>
        <c:axPos val="b"/>
        <c:majorTickMark val="none"/>
        <c:minorTickMark val="none"/>
        <c:tickLblPos val="nextTo"/>
        <c:crossAx val="70897024"/>
        <c:crosses val="autoZero"/>
        <c:auto val="1"/>
        <c:lblAlgn val="ctr"/>
        <c:lblOffset val="100"/>
        <c:noMultiLvlLbl val="0"/>
      </c:catAx>
      <c:valAx>
        <c:axId val="708970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0895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B3ABDA65-70D0-4070-AA1B-A94AAE284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08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98925" y="542925"/>
            <a:ext cx="2089150" cy="1568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57200" y="2246313"/>
            <a:ext cx="5867400" cy="643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6374E23C-D6E8-4685-B454-0A86D7515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71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BD875A-F454-4A90-8932-374A36D8AE5A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The California State University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 number of cases reported</a:t>
            </a:r>
            <a:r>
              <a:rPr lang="en-US" baseline="0" dirty="0" smtClean="0"/>
              <a:t> LESS those that settled/dismissed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* </a:t>
            </a:r>
            <a:r>
              <a:rPr lang="en-US" b="1" dirty="0" smtClean="0"/>
              <a:t>BK &amp; Tendered</a:t>
            </a:r>
            <a:r>
              <a:rPr lang="en-US" dirty="0" smtClean="0"/>
              <a:t> matters </a:t>
            </a:r>
            <a:r>
              <a:rPr lang="en-US" b="1" dirty="0" smtClean="0"/>
              <a:t>not</a:t>
            </a:r>
            <a:r>
              <a:rPr lang="en-US" dirty="0" smtClean="0"/>
              <a:t> included</a:t>
            </a:r>
            <a:r>
              <a:rPr lang="en-US" baseline="0" dirty="0" smtClean="0"/>
              <a:t> in total count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4E23C-D6E8-4685-B454-0A86D7515A5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4E23C-D6E8-4685-B454-0A86D7515A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Matters tendered</a:t>
            </a:r>
            <a:r>
              <a:rPr lang="en-US" baseline="0" dirty="0" smtClean="0"/>
              <a:t> to Insurance companies for defense were counted as WINS for CSU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4E23C-D6E8-4685-B454-0A86D7515A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4E23C-D6E8-4685-B454-0A86D7515A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98398-B94F-4C02-B387-CEC858CE6F03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200" b="1" smtClean="0">
                <a:latin typeface="Arial" pitchFamily="34" charset="0"/>
              </a:rPr>
              <a:t>The California State University</a:t>
            </a:r>
          </a:p>
          <a:p>
            <a:pPr eaLnBrk="1" hangingPunct="1"/>
            <a:r>
              <a:rPr lang="en-US" sz="1200" b="1" smtClean="0">
                <a:latin typeface="Arial" pitchFamily="34" charset="0"/>
              </a:rPr>
              <a:t>www.calstate.edu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55F7C-EB02-4B9C-B17A-EAA299ABC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1A3D9-FF95-45B7-A619-26F8D58EB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2362200"/>
            <a:ext cx="8229600" cy="3810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1B77-BF21-41F4-B9B1-1B26AEB18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ChangeArrowheads="1"/>
          </p:cNvSpPr>
          <p:nvPr userDrawn="1"/>
        </p:nvSpPr>
        <p:spPr bwMode="auto">
          <a:xfrm>
            <a:off x="0" y="1981200"/>
            <a:ext cx="9144000" cy="2895600"/>
          </a:xfrm>
          <a:prstGeom prst="rect">
            <a:avLst/>
          </a:prstGeom>
          <a:solidFill>
            <a:srgbClr val="CF142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accent1"/>
              </a:solidFill>
              <a:latin typeface="Arial" charset="0"/>
            </a:endParaRPr>
          </a:p>
        </p:txBody>
      </p:sp>
      <p:pic>
        <p:nvPicPr>
          <p:cNvPr id="3" name="Picture 31" descr="The California State University, Working for California"/>
          <p:cNvPicPr>
            <a:picLocks noChangeAspect="1" noChangeArrowheads="1"/>
          </p:cNvPicPr>
          <p:nvPr userDrawn="1"/>
        </p:nvPicPr>
        <p:blipFill>
          <a:blip r:embed="rId2" cstate="print"/>
          <a:srcRect l="20618" t="71927"/>
          <a:stretch>
            <a:fillRect/>
          </a:stretch>
        </p:blipFill>
        <p:spPr bwMode="auto">
          <a:xfrm>
            <a:off x="458788" y="455613"/>
            <a:ext cx="3579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8"/>
          <p:cNvSpPr>
            <a:spLocks noChangeArrowheads="1"/>
          </p:cNvSpPr>
          <p:nvPr userDrawn="1"/>
        </p:nvSpPr>
        <p:spPr bwMode="auto">
          <a:xfrm>
            <a:off x="0" y="1981200"/>
            <a:ext cx="9144000" cy="76200"/>
          </a:xfrm>
          <a:prstGeom prst="rect">
            <a:avLst/>
          </a:prstGeom>
          <a:solidFill>
            <a:srgbClr val="746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29"/>
          <p:cNvSpPr>
            <a:spLocks noChangeArrowheads="1"/>
          </p:cNvSpPr>
          <p:nvPr userDrawn="1"/>
        </p:nvSpPr>
        <p:spPr bwMode="auto">
          <a:xfrm>
            <a:off x="0" y="4800600"/>
            <a:ext cx="9144000" cy="76200"/>
          </a:xfrm>
          <a:prstGeom prst="rect">
            <a:avLst/>
          </a:prstGeom>
          <a:solidFill>
            <a:srgbClr val="746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CCAF6-2753-4043-82AC-3C8A13E50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9E91B-1B49-4E98-9CA9-0111ACD40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D3879-2A85-4E1A-B1C1-B985C15BE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4A9F5-E11C-4B1F-B11B-DDA7C5D87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2CAF6-1C15-49C0-BEBE-C5706AD74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980A2-34A3-489B-BBAF-0A6EF563B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F917A-B81D-47A6-8A6D-0D1908EA2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F6041-FF2A-40E7-AF1F-DB3729BEA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8" descr="The California State University, Working for California"/>
          <p:cNvPicPr>
            <a:picLocks noChangeAspect="1" noChangeArrowheads="1"/>
          </p:cNvPicPr>
          <p:nvPr/>
        </p:nvPicPr>
        <p:blipFill>
          <a:blip r:embed="rId14" cstate="print"/>
          <a:srcRect l="20618" t="71927"/>
          <a:stretch>
            <a:fillRect/>
          </a:stretch>
        </p:blipFill>
        <p:spPr bwMode="auto">
          <a:xfrm>
            <a:off x="306388" y="379413"/>
            <a:ext cx="3579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71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622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0F1D7480-A26A-4EB1-A496-E21ADA063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CF142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061" name="Line 37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rgbClr val="746F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8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F142B"/>
        </a:buClr>
        <a:buFont typeface="Times"/>
        <a:buChar char="•"/>
        <a:defRPr sz="26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F142B"/>
        </a:buClr>
        <a:buFont typeface="Times"/>
        <a:buChar char="•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state.ed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1242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General Counsel’s Report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5105400"/>
            <a:ext cx="6400800" cy="1371600"/>
          </a:xfrm>
        </p:spPr>
        <p:txBody>
          <a:bodyPr/>
          <a:lstStyle/>
          <a:p>
            <a:pPr marL="0" indent="0" algn="ctr" eaLnBrk="1" hangingPunct="1">
              <a:buFont typeface="Times"/>
              <a:buNone/>
            </a:pPr>
            <a:r>
              <a:rPr lang="en-US" sz="1800" dirty="0" smtClean="0"/>
              <a:t>MARCH 2012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"/>
          <p:cNvGraphicFramePr>
            <a:graphicFrameLocks noGrp="1"/>
          </p:cNvGraphicFramePr>
          <p:nvPr>
            <p:ph idx="1"/>
          </p:nvPr>
        </p:nvGraphicFramePr>
        <p:xfrm>
          <a:off x="228600" y="1066800"/>
          <a:ext cx="8686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533400"/>
          </a:xfrm>
        </p:spPr>
        <p:txBody>
          <a:bodyPr/>
          <a:lstStyle/>
          <a:p>
            <a:pPr algn="ctr"/>
            <a:r>
              <a:rPr lang="en-US" sz="2800" dirty="0" smtClean="0"/>
              <a:t>Current Case Types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algn="ctr"/>
            <a:r>
              <a:rPr lang="en-US" sz="2800" dirty="0" smtClean="0"/>
              <a:t>Case Resolutions Since Last Report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"/>
          <p:cNvSpPr>
            <a:spLocks noGrp="1"/>
          </p:cNvSpPr>
          <p:nvPr>
            <p:ph type="title"/>
          </p:nvPr>
        </p:nvSpPr>
        <p:spPr>
          <a:xfrm>
            <a:off x="952500" y="1066800"/>
            <a:ext cx="3733800" cy="6096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Incoming Claims</a:t>
            </a:r>
          </a:p>
        </p:txBody>
      </p:sp>
      <p:graphicFrame>
        <p:nvGraphicFramePr>
          <p:cNvPr id="9" name="Chart"/>
          <p:cNvGraphicFramePr>
            <a:graphicFrameLocks noGrp="1"/>
          </p:cNvGraphicFramePr>
          <p:nvPr>
            <p:ph idx="1"/>
          </p:nvPr>
        </p:nvGraphicFramePr>
        <p:xfrm>
          <a:off x="918866" y="1676400"/>
          <a:ext cx="7996534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Incoming Claims"/>
          <p:cNvSpPr txBox="1"/>
          <p:nvPr/>
        </p:nvSpPr>
        <p:spPr>
          <a:xfrm rot="16200000">
            <a:off x="-759767" y="3426766"/>
            <a:ext cx="2895600" cy="461665"/>
          </a:xfrm>
          <a:prstGeom prst="rect">
            <a:avLst/>
          </a:prstGeom>
          <a:solidFill>
            <a:srgbClr val="FF6600">
              <a:alpha val="65000"/>
            </a:srgbClr>
          </a:solidFill>
        </p:spPr>
        <p:txBody>
          <a:bodyPr vert="horz" wrap="square" rtlCol="0">
            <a:spAutoFit/>
          </a:bodyPr>
          <a:lstStyle/>
          <a:p>
            <a:pPr algn="ctr"/>
            <a:r>
              <a:rPr lang="en-US" dirty="0" smtClean="0"/>
              <a:t>Incoming Claims</a:t>
            </a:r>
            <a:endParaRPr lang="en-US" dirty="0"/>
          </a:p>
        </p:txBody>
      </p:sp>
      <p:sp>
        <p:nvSpPr>
          <p:cNvPr id="12" name="New Litigation"/>
          <p:cNvSpPr txBox="1"/>
          <p:nvPr/>
        </p:nvSpPr>
        <p:spPr>
          <a:xfrm>
            <a:off x="3162300" y="6022032"/>
            <a:ext cx="3048000" cy="461665"/>
          </a:xfrm>
          <a:prstGeom prst="rect">
            <a:avLst/>
          </a:prstGeom>
          <a:solidFill>
            <a:srgbClr val="00B050">
              <a:alpha val="6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Litigation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1091625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solidFill>
                  <a:srgbClr val="010000"/>
                </a:solidFill>
                <a:latin typeface="+mj-lt"/>
                <a:ea typeface="+mj-ea"/>
                <a:cs typeface="+mj-cs"/>
              </a:rPr>
              <a:t>vs. New Litigation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uiExpand="1"/>
      <p:bldGraphic spid="9" grpId="0" uiExpand="1">
        <p:bldSub>
          <a:bldChart bld="series"/>
        </p:bldSub>
      </p:bldGraphic>
      <p:bldP spid="11" grpId="0" uiExpand="1" animBg="1"/>
      <p:bldP spid="12" grpId="0" animBg="1"/>
      <p:bldP spid="6" grpId="0" uiExpan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5"/>
          <p:cNvSpPr>
            <a:spLocks noChangeArrowheads="1"/>
          </p:cNvSpPr>
          <p:nvPr/>
        </p:nvSpPr>
        <p:spPr bwMode="auto">
          <a:xfrm>
            <a:off x="762000" y="5410200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4950" indent="-234950" algn="ctr">
              <a:spcBef>
                <a:spcPct val="20000"/>
              </a:spcBef>
              <a:buFont typeface="Times"/>
              <a:buNone/>
            </a:pPr>
            <a:r>
              <a:rPr lang="en-US" sz="1200">
                <a:hlinkClick r:id="rId3"/>
              </a:rPr>
              <a:t>www.calstate.edu</a:t>
            </a:r>
            <a:endParaRPr lang="en-US" sz="1200"/>
          </a:p>
        </p:txBody>
      </p:sp>
      <p:pic>
        <p:nvPicPr>
          <p:cNvPr id="5123" name="Picture 23" descr="The California State University"/>
          <p:cNvPicPr>
            <a:picLocks noChangeAspect="1" noChangeArrowheads="1"/>
          </p:cNvPicPr>
          <p:nvPr/>
        </p:nvPicPr>
        <p:blipFill>
          <a:blip r:embed="rId4" cstate="print"/>
          <a:srcRect l="665" r="732"/>
          <a:stretch>
            <a:fillRect/>
          </a:stretch>
        </p:blipFill>
        <p:spPr bwMode="auto">
          <a:xfrm>
            <a:off x="0" y="2008188"/>
            <a:ext cx="9145588" cy="279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24"/>
          <p:cNvSpPr>
            <a:spLocks noChangeArrowheads="1"/>
          </p:cNvSpPr>
          <p:nvPr/>
        </p:nvSpPr>
        <p:spPr bwMode="auto">
          <a:xfrm>
            <a:off x="0" y="1981200"/>
            <a:ext cx="9144000" cy="76200"/>
          </a:xfrm>
          <a:prstGeom prst="rect">
            <a:avLst/>
          </a:prstGeom>
          <a:solidFill>
            <a:srgbClr val="746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25"/>
          <p:cNvSpPr>
            <a:spLocks noChangeArrowheads="1"/>
          </p:cNvSpPr>
          <p:nvPr/>
        </p:nvSpPr>
        <p:spPr bwMode="auto">
          <a:xfrm>
            <a:off x="0" y="4724400"/>
            <a:ext cx="9144000" cy="76200"/>
          </a:xfrm>
          <a:prstGeom prst="rect">
            <a:avLst/>
          </a:prstGeom>
          <a:solidFill>
            <a:srgbClr val="746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SU COLORS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C00000"/>
      </a:accent1>
      <a:accent2>
        <a:srgbClr val="C1C1E7"/>
      </a:accent2>
      <a:accent3>
        <a:srgbClr val="FFFFFF"/>
      </a:accent3>
      <a:accent4>
        <a:srgbClr val="000000"/>
      </a:accent4>
      <a:accent5>
        <a:srgbClr val="404D72"/>
      </a:accent5>
      <a:accent6>
        <a:srgbClr val="746F66"/>
      </a:accent6>
      <a:hlink>
        <a:srgbClr val="002060"/>
      </a:hlink>
      <a:folHlink>
        <a:srgbClr val="63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75695E"/>
        </a:dk2>
        <a:lt2>
          <a:srgbClr val="000000"/>
        </a:lt2>
        <a:accent1>
          <a:srgbClr val="CF142B"/>
        </a:accent1>
        <a:accent2>
          <a:srgbClr val="0A4567"/>
        </a:accent2>
        <a:accent3>
          <a:srgbClr val="FFFFFF"/>
        </a:accent3>
        <a:accent4>
          <a:srgbClr val="000000"/>
        </a:accent4>
        <a:accent5>
          <a:srgbClr val="E4AAAC"/>
        </a:accent5>
        <a:accent6>
          <a:srgbClr val="083E5D"/>
        </a:accent6>
        <a:hlink>
          <a:srgbClr val="C5AC81"/>
        </a:hlink>
        <a:folHlink>
          <a:srgbClr val="8B7F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4559</TotalTime>
  <Words>76</Words>
  <Application>Microsoft Office PowerPoint</Application>
  <PresentationFormat>On-screen Show (4:3)</PresentationFormat>
  <Paragraphs>29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General Counsel’s Report</vt:lpstr>
      <vt:lpstr>PowerPoint Presentation</vt:lpstr>
      <vt:lpstr>Current Case Types</vt:lpstr>
      <vt:lpstr>Case Resolutions Since Last Report</vt:lpstr>
      <vt:lpstr> Incoming Claims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Christine Helwick</cp:lastModifiedBy>
  <cp:revision>336</cp:revision>
  <cp:lastPrinted>2005-12-21T18:20:40Z</cp:lastPrinted>
  <dcterms:created xsi:type="dcterms:W3CDTF">2000-10-09T15:40:46Z</dcterms:created>
  <dcterms:modified xsi:type="dcterms:W3CDTF">2012-03-13T19:14:51Z</dcterms:modified>
  <cp:category/>
</cp:coreProperties>
</file>