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5" r:id="rId5"/>
    <p:sldId id="267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3652"/>
  </p:normalViewPr>
  <p:slideViewPr>
    <p:cSldViewPr snapToGrid="0" snapToObjects="1">
      <p:cViewPr varScale="1">
        <p:scale>
          <a:sx n="103" d="100"/>
          <a:sy n="103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8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8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8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0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8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7B0C-4C8B-0643-8DFA-E0FE13BD665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ASCSU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CSULB Academic Senate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15644280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554"/>
          </a:xfrm>
        </p:spPr>
        <p:txBody>
          <a:bodyPr>
            <a:normAutofit/>
          </a:bodyPr>
          <a:lstStyle/>
          <a:p>
            <a:r>
              <a:rPr lang="en-US" dirty="0" smtClean="0"/>
              <a:t>Academic Senate of the California State University (ASCSU) </a:t>
            </a:r>
          </a:p>
          <a:p>
            <a:r>
              <a:rPr lang="en-US" dirty="0" smtClean="0"/>
              <a:t>Official voice of the faculty</a:t>
            </a:r>
          </a:p>
          <a:p>
            <a:r>
              <a:rPr lang="en-US" dirty="0" smtClean="0"/>
              <a:t>Concerned with all system-wide matters</a:t>
            </a:r>
          </a:p>
          <a:p>
            <a:r>
              <a:rPr lang="en-US" dirty="0" smtClean="0"/>
              <a:t>Preserves campus autonomy</a:t>
            </a:r>
          </a:p>
          <a:p>
            <a:r>
              <a:rPr lang="en-US" dirty="0" smtClean="0"/>
              <a:t>Meets five times a </a:t>
            </a:r>
            <a:r>
              <a:rPr lang="en-US" dirty="0" smtClean="0"/>
              <a:t>year, week </a:t>
            </a:r>
            <a:r>
              <a:rPr lang="en-US" dirty="0" smtClean="0"/>
              <a:t>prior to BOT</a:t>
            </a:r>
          </a:p>
          <a:p>
            <a:pPr lvl="1"/>
            <a:r>
              <a:rPr lang="en-US" dirty="0" smtClean="0"/>
              <a:t>September, November, January, March and May</a:t>
            </a:r>
          </a:p>
          <a:p>
            <a:r>
              <a:rPr lang="en-US" dirty="0" smtClean="0"/>
              <a:t>Long Beach has 3 senators</a:t>
            </a:r>
          </a:p>
          <a:p>
            <a:pPr lvl="1"/>
            <a:r>
              <a:rPr lang="en-US" dirty="0" smtClean="0"/>
              <a:t>Dave Hood, Eileen Klink and </a:t>
            </a:r>
            <a:r>
              <a:rPr lang="en-US" dirty="0" smtClean="0"/>
              <a:t>self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42721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04"/>
            <a:ext cx="8229600" cy="778049"/>
          </a:xfrm>
        </p:spPr>
        <p:txBody>
          <a:bodyPr>
            <a:normAutofit/>
          </a:bodyPr>
          <a:lstStyle/>
          <a:p>
            <a:r>
              <a:rPr lang="en-US" dirty="0" smtClean="0"/>
              <a:t>September 2016 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504826"/>
            <a:ext cx="8623905" cy="4818202"/>
          </a:xfrm>
        </p:spPr>
        <p:txBody>
          <a:bodyPr>
            <a:normAutofit/>
          </a:bodyPr>
          <a:lstStyle/>
          <a:p>
            <a:r>
              <a:rPr lang="en-US" dirty="0" err="1" smtClean="0"/>
              <a:t>Calstate.edu</a:t>
            </a:r>
            <a:r>
              <a:rPr lang="en-US" dirty="0" smtClean="0"/>
              <a:t>/</a:t>
            </a:r>
            <a:r>
              <a:rPr lang="en-US" dirty="0" err="1" smtClean="0"/>
              <a:t>acadsen</a:t>
            </a:r>
            <a:r>
              <a:rPr lang="en-US" dirty="0" smtClean="0"/>
              <a:t> – Agendas, minutes and resolutions</a:t>
            </a:r>
          </a:p>
          <a:p>
            <a:r>
              <a:rPr lang="en-US" dirty="0" smtClean="0"/>
              <a:t>Reports </a:t>
            </a:r>
            <a:r>
              <a:rPr lang="en-US" dirty="0"/>
              <a:t>by ASCSU chair and chairs of standing committees, and faculty </a:t>
            </a:r>
            <a:r>
              <a:rPr lang="en-US" dirty="0" smtClean="0"/>
              <a:t>trustee – each plenary</a:t>
            </a:r>
            <a:endParaRPr lang="en-US" dirty="0"/>
          </a:p>
          <a:p>
            <a:r>
              <a:rPr lang="en-US" dirty="0" smtClean="0"/>
              <a:t>Reports usually by Chancellor, EVC, AVC, CFA, CSSA, ERFA liaisons</a:t>
            </a:r>
          </a:p>
          <a:p>
            <a:r>
              <a:rPr lang="en-US" dirty="0" smtClean="0"/>
              <a:t>Sometimes CSU Trustees are invited</a:t>
            </a:r>
          </a:p>
        </p:txBody>
      </p:sp>
    </p:spTree>
    <p:extLst>
      <p:ext uri="{BB962C8B-B14F-4D97-AF65-F5344CB8AC3E}">
        <p14:creationId xmlns:p14="http://schemas.microsoft.com/office/powerpoint/2010/main" val="30991231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04"/>
            <a:ext cx="8229600" cy="778049"/>
          </a:xfrm>
        </p:spPr>
        <p:txBody>
          <a:bodyPr>
            <a:normAutofit/>
          </a:bodyPr>
          <a:lstStyle/>
          <a:p>
            <a:r>
              <a:rPr lang="en-US" dirty="0" smtClean="0"/>
              <a:t>Chancellor and EVC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076847"/>
            <a:ext cx="8623905" cy="549468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Chancellor White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Pressed on Academic Freedom and Intellectual Property 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Lack of faculty representation in policy development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CSU letter on CSULB website – please read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CFA and ASCSU together or each separately 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b="1" dirty="0" smtClean="0"/>
              <a:t>EVC Blanchard</a:t>
            </a:r>
          </a:p>
          <a:p>
            <a:r>
              <a:rPr lang="en-US" sz="2800" dirty="0" smtClean="0"/>
              <a:t>Graduation Initiative 2025 – slides on CSULB website</a:t>
            </a:r>
          </a:p>
          <a:p>
            <a:r>
              <a:rPr lang="en-US" sz="2800" dirty="0" smtClean="0"/>
              <a:t>Goals for 4 </a:t>
            </a:r>
            <a:r>
              <a:rPr lang="en-US" sz="2800" dirty="0" err="1" smtClean="0"/>
              <a:t>yr</a:t>
            </a:r>
            <a:r>
              <a:rPr lang="en-US" sz="2800" dirty="0" smtClean="0"/>
              <a:t>/2 </a:t>
            </a:r>
            <a:r>
              <a:rPr lang="en-US" sz="2800" dirty="0" err="1" smtClean="0"/>
              <a:t>yr</a:t>
            </a:r>
            <a:r>
              <a:rPr lang="en-US" sz="2800" dirty="0" smtClean="0"/>
              <a:t> and URM/Pell graduation rates</a:t>
            </a:r>
          </a:p>
          <a:p>
            <a:r>
              <a:rPr lang="en-US" sz="2800" dirty="0" smtClean="0"/>
              <a:t>Presented at BOT –  from 19% to 40% and ‘zero’ gaps</a:t>
            </a:r>
          </a:p>
          <a:p>
            <a:r>
              <a:rPr lang="en-US" sz="2800" dirty="0" smtClean="0"/>
              <a:t>Can go from 19% to 27% ‘easily’ by one term reduction of 4157 students, and gap from 11/8 down to zero. </a:t>
            </a:r>
          </a:p>
        </p:txBody>
      </p:sp>
    </p:spTree>
    <p:extLst>
      <p:ext uri="{BB962C8B-B14F-4D97-AF65-F5344CB8AC3E}">
        <p14:creationId xmlns:p14="http://schemas.microsoft.com/office/powerpoint/2010/main" val="39978601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612"/>
          </a:xfrm>
        </p:spPr>
        <p:txBody>
          <a:bodyPr/>
          <a:lstStyle/>
          <a:p>
            <a:r>
              <a:rPr lang="en-US" dirty="0" smtClean="0"/>
              <a:t>Two Other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250"/>
            <a:ext cx="8229600" cy="553582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Faculty Trustee Recommending Committee was </a:t>
            </a:r>
            <a:r>
              <a:rPr lang="en-US" b="1" dirty="0" smtClean="0"/>
              <a:t>elected</a:t>
            </a:r>
          </a:p>
          <a:p>
            <a:r>
              <a:rPr lang="en-US" dirty="0" smtClean="0"/>
              <a:t>Faculty </a:t>
            </a:r>
            <a:r>
              <a:rPr lang="en-US" dirty="0" smtClean="0"/>
              <a:t>Trustee term expires in Spring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Nominations </a:t>
            </a:r>
            <a:r>
              <a:rPr lang="en-US" dirty="0" smtClean="0"/>
              <a:t>sought from </a:t>
            </a:r>
            <a:r>
              <a:rPr lang="en-US" dirty="0" smtClean="0"/>
              <a:t>campuses</a:t>
            </a:r>
          </a:p>
          <a:p>
            <a:r>
              <a:rPr lang="en-US" dirty="0" smtClean="0"/>
              <a:t>ASCSU </a:t>
            </a:r>
            <a:r>
              <a:rPr lang="en-US" dirty="0"/>
              <a:t>elects </a:t>
            </a:r>
            <a:r>
              <a:rPr lang="en-US" dirty="0" smtClean="0"/>
              <a:t>two by two-thirds in March, </a:t>
            </a:r>
            <a:r>
              <a:rPr lang="en-US" dirty="0"/>
              <a:t>sends </a:t>
            </a:r>
            <a:r>
              <a:rPr lang="en-US" dirty="0" smtClean="0"/>
              <a:t>names to Governor, who selects one</a:t>
            </a:r>
          </a:p>
          <a:p>
            <a:r>
              <a:rPr lang="en-US" b="1" dirty="0" smtClean="0"/>
              <a:t>Ethnic Studies Task Force Report (on </a:t>
            </a:r>
            <a:r>
              <a:rPr lang="en-US" b="1" dirty="0" smtClean="0"/>
              <a:t>website)</a:t>
            </a:r>
          </a:p>
          <a:p>
            <a:r>
              <a:rPr lang="en-US" dirty="0" smtClean="0"/>
              <a:t>Craig </a:t>
            </a:r>
            <a:r>
              <a:rPr lang="en-US" dirty="0" smtClean="0"/>
              <a:t>Stone and </a:t>
            </a:r>
            <a:r>
              <a:rPr lang="en-US" dirty="0" err="1" smtClean="0"/>
              <a:t>Maulana</a:t>
            </a:r>
            <a:r>
              <a:rPr lang="en-US" dirty="0" smtClean="0"/>
              <a:t> Karenga – </a:t>
            </a:r>
            <a:r>
              <a:rPr lang="en-US" dirty="0" smtClean="0"/>
              <a:t>Thanks!</a:t>
            </a:r>
          </a:p>
          <a:p>
            <a:r>
              <a:rPr lang="en-US" dirty="0" smtClean="0"/>
              <a:t>Respect </a:t>
            </a:r>
            <a:r>
              <a:rPr lang="en-US" dirty="0" smtClean="0"/>
              <a:t>and inherent value for ethnic studies and small departments, less focus on </a:t>
            </a:r>
            <a:r>
              <a:rPr lang="en-US" dirty="0" smtClean="0"/>
              <a:t>enrollment</a:t>
            </a:r>
          </a:p>
          <a:p>
            <a:r>
              <a:rPr lang="en-US" dirty="0" smtClean="0"/>
              <a:t>Need </a:t>
            </a:r>
            <a:r>
              <a:rPr lang="en-US" dirty="0" smtClean="0"/>
              <a:t>comprehensive education – GE </a:t>
            </a:r>
            <a:r>
              <a:rPr lang="en-US" dirty="0" smtClean="0"/>
              <a:t>courses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GE, but NE.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358346"/>
            <a:ext cx="8539239" cy="633032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Approved Resolutions </a:t>
            </a:r>
          </a:p>
          <a:p>
            <a:r>
              <a:rPr lang="en-US" dirty="0" smtClean="0"/>
              <a:t>Receipt of QRTF Report – on CSULB website</a:t>
            </a:r>
          </a:p>
          <a:p>
            <a:r>
              <a:rPr lang="en-US" dirty="0" smtClean="0"/>
              <a:t>Implement items from QRTF report that were previously approved by ASCSU – 4 </a:t>
            </a:r>
            <a:r>
              <a:rPr lang="en-US" dirty="0" err="1" smtClean="0"/>
              <a:t>yrs</a:t>
            </a:r>
            <a:r>
              <a:rPr lang="en-US" dirty="0" smtClean="0"/>
              <a:t> of Math/Quantitative Reasoning</a:t>
            </a:r>
          </a:p>
          <a:p>
            <a:r>
              <a:rPr lang="en-US" dirty="0" smtClean="0"/>
              <a:t>Support of Proposition 55 – Tax Extension – ‘Rich’</a:t>
            </a:r>
          </a:p>
          <a:p>
            <a:r>
              <a:rPr lang="en-US" b="1" dirty="0" smtClean="0"/>
              <a:t>First Reading items</a:t>
            </a:r>
          </a:p>
          <a:p>
            <a:r>
              <a:rPr lang="en-US" dirty="0" smtClean="0"/>
              <a:t>Response to ACR 158 on smooth/streamlined transfers across/within systems</a:t>
            </a:r>
          </a:p>
          <a:p>
            <a:r>
              <a:rPr lang="en-US" dirty="0" smtClean="0"/>
              <a:t>Course Grading in the Golden Four – C and C-</a:t>
            </a:r>
          </a:p>
          <a:p>
            <a:r>
              <a:rPr lang="en-US" dirty="0" smtClean="0"/>
              <a:t>Establishment of an ASCSU Faculty Workgroup to study General Education – other stakeholders</a:t>
            </a:r>
          </a:p>
        </p:txBody>
      </p:sp>
    </p:spTree>
    <p:extLst>
      <p:ext uri="{BB962C8B-B14F-4D97-AF65-F5344CB8AC3E}">
        <p14:creationId xmlns:p14="http://schemas.microsoft.com/office/powerpoint/2010/main" val="6521879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listening!!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808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Questions???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08069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366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ASCSU Report</vt:lpstr>
      <vt:lpstr>Brief Overview</vt:lpstr>
      <vt:lpstr>September 2016 Plenary</vt:lpstr>
      <vt:lpstr>Chancellor and EVC Smith</vt:lpstr>
      <vt:lpstr>Two Other Items</vt:lpstr>
      <vt:lpstr>PowerPoint Presentation</vt:lpstr>
      <vt:lpstr>Thank you for listening!!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ASCSU Report</dc:title>
  <dc:creator>Microsoft Office User</dc:creator>
  <cp:lastModifiedBy>Microsoft Office User</cp:lastModifiedBy>
  <cp:revision>73</cp:revision>
  <dcterms:created xsi:type="dcterms:W3CDTF">2012-10-03T17:49:17Z</dcterms:created>
  <dcterms:modified xsi:type="dcterms:W3CDTF">2016-09-21T21:39:33Z</dcterms:modified>
</cp:coreProperties>
</file>