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37"/>
  </p:notesMasterIdLst>
  <p:sldIdLst>
    <p:sldId id="256" r:id="rId2"/>
    <p:sldId id="299" r:id="rId3"/>
    <p:sldId id="257" r:id="rId4"/>
    <p:sldId id="288" r:id="rId5"/>
    <p:sldId id="292" r:id="rId6"/>
    <p:sldId id="291" r:id="rId7"/>
    <p:sldId id="261" r:id="rId8"/>
    <p:sldId id="262" r:id="rId9"/>
    <p:sldId id="289" r:id="rId10"/>
    <p:sldId id="263" r:id="rId11"/>
    <p:sldId id="290" r:id="rId12"/>
    <p:sldId id="264" r:id="rId13"/>
    <p:sldId id="265" r:id="rId14"/>
    <p:sldId id="266" r:id="rId15"/>
    <p:sldId id="268" r:id="rId16"/>
    <p:sldId id="267" r:id="rId17"/>
    <p:sldId id="270" r:id="rId18"/>
    <p:sldId id="296" r:id="rId19"/>
    <p:sldId id="271" r:id="rId20"/>
    <p:sldId id="272" r:id="rId21"/>
    <p:sldId id="273" r:id="rId22"/>
    <p:sldId id="274" r:id="rId23"/>
    <p:sldId id="286" r:id="rId24"/>
    <p:sldId id="275" r:id="rId25"/>
    <p:sldId id="297" r:id="rId26"/>
    <p:sldId id="276" r:id="rId27"/>
    <p:sldId id="278" r:id="rId28"/>
    <p:sldId id="279" r:id="rId29"/>
    <p:sldId id="277" r:id="rId30"/>
    <p:sldId id="281" r:id="rId31"/>
    <p:sldId id="282" r:id="rId32"/>
    <p:sldId id="283" r:id="rId33"/>
    <p:sldId id="284" r:id="rId34"/>
    <p:sldId id="285" r:id="rId35"/>
    <p:sldId id="294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94628" autoAdjust="0"/>
  </p:normalViewPr>
  <p:slideViewPr>
    <p:cSldViewPr>
      <p:cViewPr varScale="1">
        <p:scale>
          <a:sx n="100" d="100"/>
          <a:sy n="100" d="100"/>
        </p:scale>
        <p:origin x="7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Sheet1!$A$1:$A$3</c:f>
              <c:strCache>
                <c:ptCount val="3"/>
                <c:pt idx="0">
                  <c:v>Before</c:v>
                </c:pt>
                <c:pt idx="1">
                  <c:v>Summer</c:v>
                </c:pt>
                <c:pt idx="2">
                  <c:v>After</c:v>
                </c:pt>
              </c:strCache>
            </c:strRef>
          </c:cat>
          <c:val>
            <c:numRef>
              <c:f>Sheet1!$B$1:$B$3</c:f>
              <c:numCache>
                <c:formatCode>General</c:formatCode>
                <c:ptCount val="3"/>
                <c:pt idx="0" formatCode="0%">
                  <c:v>0.2</c:v>
                </c:pt>
                <c:pt idx="2" formatCode="0%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B3-4DC8-AB94-EA91E7AD82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318576"/>
        <c:axId val="48322928"/>
      </c:barChart>
      <c:catAx>
        <c:axId val="4831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322928"/>
        <c:crosses val="autoZero"/>
        <c:auto val="1"/>
        <c:lblAlgn val="ctr"/>
        <c:lblOffset val="100"/>
        <c:noMultiLvlLbl val="0"/>
      </c:catAx>
      <c:valAx>
        <c:axId val="48322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318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D8CCD6-FC6F-4AC8-BB59-43705C762E26}" type="doc">
      <dgm:prSet loTypeId="urn:diagrams.loki3.com/VaryingWidthList+Icon" loCatId="list" qsTypeId="urn:microsoft.com/office/officeart/2005/8/quickstyle/simple1" qsCatId="simple" csTypeId="urn:microsoft.com/office/officeart/2005/8/colors/accent1_2" csCatId="accent1" phldr="1"/>
      <dgm:spPr/>
    </dgm:pt>
    <dgm:pt modelId="{A868811E-6BAD-41BC-A727-AC3D8A69680A}">
      <dgm:prSet phldrT="[Text]"/>
      <dgm:spPr/>
      <dgm:t>
        <a:bodyPr/>
        <a:lstStyle/>
        <a:p>
          <a:r>
            <a:rPr lang="en-US" dirty="0"/>
            <a:t>Elementary</a:t>
          </a:r>
        </a:p>
      </dgm:t>
    </dgm:pt>
    <dgm:pt modelId="{8C56530B-8752-485B-933D-F7D48479A757}" type="parTrans" cxnId="{621F5E1C-33C5-4066-BA18-A0DE9C1D91CD}">
      <dgm:prSet/>
      <dgm:spPr/>
      <dgm:t>
        <a:bodyPr/>
        <a:lstStyle/>
        <a:p>
          <a:endParaRPr lang="en-US"/>
        </a:p>
      </dgm:t>
    </dgm:pt>
    <dgm:pt modelId="{ED730F5D-834E-4646-89FE-0B48C3B0BAE6}" type="sibTrans" cxnId="{621F5E1C-33C5-4066-BA18-A0DE9C1D91CD}">
      <dgm:prSet/>
      <dgm:spPr/>
      <dgm:t>
        <a:bodyPr/>
        <a:lstStyle/>
        <a:p>
          <a:endParaRPr lang="en-US"/>
        </a:p>
      </dgm:t>
    </dgm:pt>
    <dgm:pt modelId="{58A4BE15-E91F-4D1F-BD68-836746323ABD}">
      <dgm:prSet phldrT="[Text]"/>
      <dgm:spPr/>
      <dgm:t>
        <a:bodyPr/>
        <a:lstStyle/>
        <a:p>
          <a:r>
            <a:rPr lang="en-US" dirty="0"/>
            <a:t>High School</a:t>
          </a:r>
        </a:p>
      </dgm:t>
    </dgm:pt>
    <dgm:pt modelId="{5BD49792-D855-4092-ABDA-A405A222374F}" type="parTrans" cxnId="{BA05B8F5-3599-47A2-801B-3B2FE1A8EEF5}">
      <dgm:prSet/>
      <dgm:spPr/>
      <dgm:t>
        <a:bodyPr/>
        <a:lstStyle/>
        <a:p>
          <a:endParaRPr lang="en-US"/>
        </a:p>
      </dgm:t>
    </dgm:pt>
    <dgm:pt modelId="{7D1DC90E-C536-45B1-A4A3-0E3989A4F90C}" type="sibTrans" cxnId="{BA05B8F5-3599-47A2-801B-3B2FE1A8EEF5}">
      <dgm:prSet/>
      <dgm:spPr/>
      <dgm:t>
        <a:bodyPr/>
        <a:lstStyle/>
        <a:p>
          <a:endParaRPr lang="en-US"/>
        </a:p>
      </dgm:t>
    </dgm:pt>
    <dgm:pt modelId="{92C6F70D-8426-4ECE-8991-B20943217C7E}">
      <dgm:prSet phldrT="[Text]"/>
      <dgm:spPr/>
      <dgm:t>
        <a:bodyPr/>
        <a:lstStyle/>
        <a:p>
          <a:r>
            <a:rPr lang="en-US" dirty="0"/>
            <a:t>College </a:t>
          </a:r>
        </a:p>
      </dgm:t>
    </dgm:pt>
    <dgm:pt modelId="{50EEE3F6-C07B-4B47-8462-E4E6AFF37313}" type="parTrans" cxnId="{E07733E9-57DF-4D6C-AFAB-8B4D62896D1C}">
      <dgm:prSet/>
      <dgm:spPr/>
      <dgm:t>
        <a:bodyPr/>
        <a:lstStyle/>
        <a:p>
          <a:endParaRPr lang="en-US"/>
        </a:p>
      </dgm:t>
    </dgm:pt>
    <dgm:pt modelId="{B1D4524F-874F-468C-A8DB-2FD00C12278E}" type="sibTrans" cxnId="{E07733E9-57DF-4D6C-AFAB-8B4D62896D1C}">
      <dgm:prSet/>
      <dgm:spPr/>
      <dgm:t>
        <a:bodyPr/>
        <a:lstStyle/>
        <a:p>
          <a:endParaRPr lang="en-US"/>
        </a:p>
      </dgm:t>
    </dgm:pt>
    <dgm:pt modelId="{3851FC4E-11E1-43BF-A924-A8E7F16DD6B3}" type="pres">
      <dgm:prSet presAssocID="{0DD8CCD6-FC6F-4AC8-BB59-43705C762E26}" presName="Name0" presStyleCnt="0">
        <dgm:presLayoutVars>
          <dgm:resizeHandles/>
        </dgm:presLayoutVars>
      </dgm:prSet>
      <dgm:spPr/>
    </dgm:pt>
    <dgm:pt modelId="{3E4529E1-79EB-47EE-92E4-27D104DD6925}" type="pres">
      <dgm:prSet presAssocID="{A868811E-6BAD-41BC-A727-AC3D8A69680A}" presName="text" presStyleLbl="node1" presStyleIdx="0" presStyleCnt="3">
        <dgm:presLayoutVars>
          <dgm:bulletEnabled val="1"/>
        </dgm:presLayoutVars>
      </dgm:prSet>
      <dgm:spPr/>
    </dgm:pt>
    <dgm:pt modelId="{F9A50AF9-B455-4B94-AAF4-CA1FC5CB9452}" type="pres">
      <dgm:prSet presAssocID="{ED730F5D-834E-4646-89FE-0B48C3B0BAE6}" presName="space" presStyleCnt="0"/>
      <dgm:spPr/>
    </dgm:pt>
    <dgm:pt modelId="{A90F97F9-385E-434B-A23B-947B6518D74F}" type="pres">
      <dgm:prSet presAssocID="{58A4BE15-E91F-4D1F-BD68-836746323ABD}" presName="text" presStyleLbl="node1" presStyleIdx="1" presStyleCnt="3">
        <dgm:presLayoutVars>
          <dgm:bulletEnabled val="1"/>
        </dgm:presLayoutVars>
      </dgm:prSet>
      <dgm:spPr/>
    </dgm:pt>
    <dgm:pt modelId="{828F4AD6-542D-4D3E-9E3D-B66166BF5870}" type="pres">
      <dgm:prSet presAssocID="{7D1DC90E-C536-45B1-A4A3-0E3989A4F90C}" presName="space" presStyleCnt="0"/>
      <dgm:spPr/>
    </dgm:pt>
    <dgm:pt modelId="{A2F2A048-AB39-4E45-B94F-60473E074AC7}" type="pres">
      <dgm:prSet presAssocID="{92C6F70D-8426-4ECE-8991-B20943217C7E}" presName="text" presStyleLbl="node1" presStyleIdx="2" presStyleCnt="3">
        <dgm:presLayoutVars>
          <dgm:bulletEnabled val="1"/>
        </dgm:presLayoutVars>
      </dgm:prSet>
      <dgm:spPr/>
    </dgm:pt>
  </dgm:ptLst>
  <dgm:cxnLst>
    <dgm:cxn modelId="{270F060C-C6AF-4231-920E-AD81911BCA22}" type="presOf" srcId="{A868811E-6BAD-41BC-A727-AC3D8A69680A}" destId="{3E4529E1-79EB-47EE-92E4-27D104DD6925}" srcOrd="0" destOrd="0" presId="urn:diagrams.loki3.com/VaryingWidthList+Icon"/>
    <dgm:cxn modelId="{621F5E1C-33C5-4066-BA18-A0DE9C1D91CD}" srcId="{0DD8CCD6-FC6F-4AC8-BB59-43705C762E26}" destId="{A868811E-6BAD-41BC-A727-AC3D8A69680A}" srcOrd="0" destOrd="0" parTransId="{8C56530B-8752-485B-933D-F7D48479A757}" sibTransId="{ED730F5D-834E-4646-89FE-0B48C3B0BAE6}"/>
    <dgm:cxn modelId="{F0768A30-7571-4D11-A48E-8583BC8E332A}" type="presOf" srcId="{92C6F70D-8426-4ECE-8991-B20943217C7E}" destId="{A2F2A048-AB39-4E45-B94F-60473E074AC7}" srcOrd="0" destOrd="0" presId="urn:diagrams.loki3.com/VaryingWidthList+Icon"/>
    <dgm:cxn modelId="{95B95358-66AA-4BCA-91CB-3FA175024359}" type="presOf" srcId="{58A4BE15-E91F-4D1F-BD68-836746323ABD}" destId="{A90F97F9-385E-434B-A23B-947B6518D74F}" srcOrd="0" destOrd="0" presId="urn:diagrams.loki3.com/VaryingWidthList+Icon"/>
    <dgm:cxn modelId="{EBEA4481-A88A-4953-BB43-09EFCB0275E5}" type="presOf" srcId="{0DD8CCD6-FC6F-4AC8-BB59-43705C762E26}" destId="{3851FC4E-11E1-43BF-A924-A8E7F16DD6B3}" srcOrd="0" destOrd="0" presId="urn:diagrams.loki3.com/VaryingWidthList+Icon"/>
    <dgm:cxn modelId="{E07733E9-57DF-4D6C-AFAB-8B4D62896D1C}" srcId="{0DD8CCD6-FC6F-4AC8-BB59-43705C762E26}" destId="{92C6F70D-8426-4ECE-8991-B20943217C7E}" srcOrd="2" destOrd="0" parTransId="{50EEE3F6-C07B-4B47-8462-E4E6AFF37313}" sibTransId="{B1D4524F-874F-468C-A8DB-2FD00C12278E}"/>
    <dgm:cxn modelId="{BA05B8F5-3599-47A2-801B-3B2FE1A8EEF5}" srcId="{0DD8CCD6-FC6F-4AC8-BB59-43705C762E26}" destId="{58A4BE15-E91F-4D1F-BD68-836746323ABD}" srcOrd="1" destOrd="0" parTransId="{5BD49792-D855-4092-ABDA-A405A222374F}" sibTransId="{7D1DC90E-C536-45B1-A4A3-0E3989A4F90C}"/>
    <dgm:cxn modelId="{308A0416-3457-40CD-96F1-3CD42C4C5F62}" type="presParOf" srcId="{3851FC4E-11E1-43BF-A924-A8E7F16DD6B3}" destId="{3E4529E1-79EB-47EE-92E4-27D104DD6925}" srcOrd="0" destOrd="0" presId="urn:diagrams.loki3.com/VaryingWidthList+Icon"/>
    <dgm:cxn modelId="{A26DD9E9-1A43-4F06-B760-FF4A3A414ED2}" type="presParOf" srcId="{3851FC4E-11E1-43BF-A924-A8E7F16DD6B3}" destId="{F9A50AF9-B455-4B94-AAF4-CA1FC5CB9452}" srcOrd="1" destOrd="0" presId="urn:diagrams.loki3.com/VaryingWidthList+Icon"/>
    <dgm:cxn modelId="{C64C45C1-737F-4B7E-BB0C-5E25A5381DB2}" type="presParOf" srcId="{3851FC4E-11E1-43BF-A924-A8E7F16DD6B3}" destId="{A90F97F9-385E-434B-A23B-947B6518D74F}" srcOrd="2" destOrd="0" presId="urn:diagrams.loki3.com/VaryingWidthList+Icon"/>
    <dgm:cxn modelId="{CB42FCAA-9EF5-4871-8C87-6F08F1A9C250}" type="presParOf" srcId="{3851FC4E-11E1-43BF-A924-A8E7F16DD6B3}" destId="{828F4AD6-542D-4D3E-9E3D-B66166BF5870}" srcOrd="3" destOrd="0" presId="urn:diagrams.loki3.com/VaryingWidthList+Icon"/>
    <dgm:cxn modelId="{F679E307-219A-4BD2-BE2D-2BB9B426DCB5}" type="presParOf" srcId="{3851FC4E-11E1-43BF-A924-A8E7F16DD6B3}" destId="{A2F2A048-AB39-4E45-B94F-60473E074AC7}" srcOrd="4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A8E37F-4EFA-49E8-927B-0BF357D6083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2227B13-316F-479A-8F06-AF7A38B24B64}">
      <dgm:prSet phldrT="[Text]"/>
      <dgm:spPr/>
      <dgm:t>
        <a:bodyPr/>
        <a:lstStyle/>
        <a:p>
          <a:r>
            <a:rPr lang="en-US" dirty="0"/>
            <a:t>1970</a:t>
          </a:r>
        </a:p>
      </dgm:t>
    </dgm:pt>
    <dgm:pt modelId="{792B7CF1-B68E-4C5B-B1B4-476B93CC4972}" type="parTrans" cxnId="{B2726B22-00E8-401C-B1C6-5D83DBE80E8D}">
      <dgm:prSet/>
      <dgm:spPr/>
      <dgm:t>
        <a:bodyPr/>
        <a:lstStyle/>
        <a:p>
          <a:endParaRPr lang="en-US"/>
        </a:p>
      </dgm:t>
    </dgm:pt>
    <dgm:pt modelId="{5C73DED3-F207-45C1-81F7-BC981C334445}" type="sibTrans" cxnId="{B2726B22-00E8-401C-B1C6-5D83DBE80E8D}">
      <dgm:prSet/>
      <dgm:spPr/>
      <dgm:t>
        <a:bodyPr/>
        <a:lstStyle/>
        <a:p>
          <a:endParaRPr lang="en-US"/>
        </a:p>
      </dgm:t>
    </dgm:pt>
    <dgm:pt modelId="{261188D7-ABAC-4963-B0A5-8923E046CCA6}">
      <dgm:prSet phldrT="[Text]"/>
      <dgm:spPr/>
      <dgm:t>
        <a:bodyPr/>
        <a:lstStyle/>
        <a:p>
          <a:r>
            <a:rPr lang="en-US" dirty="0"/>
            <a:t>1990</a:t>
          </a:r>
        </a:p>
      </dgm:t>
    </dgm:pt>
    <dgm:pt modelId="{A4DE8D59-C07D-401F-84D6-FE822E31D01C}" type="parTrans" cxnId="{D12BA701-E556-48CF-89CC-FCACD02E4A51}">
      <dgm:prSet/>
      <dgm:spPr/>
      <dgm:t>
        <a:bodyPr/>
        <a:lstStyle/>
        <a:p>
          <a:endParaRPr lang="en-US"/>
        </a:p>
      </dgm:t>
    </dgm:pt>
    <dgm:pt modelId="{9920040F-CDAE-45DA-91BF-0A9D8A08201E}" type="sibTrans" cxnId="{D12BA701-E556-48CF-89CC-FCACD02E4A51}">
      <dgm:prSet/>
      <dgm:spPr/>
      <dgm:t>
        <a:bodyPr/>
        <a:lstStyle/>
        <a:p>
          <a:endParaRPr lang="en-US"/>
        </a:p>
      </dgm:t>
    </dgm:pt>
    <dgm:pt modelId="{90550BF0-4B4F-49AC-AFD8-EE9F52E4B90D}">
      <dgm:prSet phldrT="[Text]"/>
      <dgm:spPr/>
      <dgm:t>
        <a:bodyPr/>
        <a:lstStyle/>
        <a:p>
          <a:r>
            <a:rPr lang="en-US" dirty="0"/>
            <a:t>2010</a:t>
          </a:r>
        </a:p>
      </dgm:t>
    </dgm:pt>
    <dgm:pt modelId="{BD09D915-5CA5-4B58-962D-EE8596486178}" type="parTrans" cxnId="{BEE22567-19BF-4DC7-AD45-247F4FF49258}">
      <dgm:prSet/>
      <dgm:spPr/>
      <dgm:t>
        <a:bodyPr/>
        <a:lstStyle/>
        <a:p>
          <a:endParaRPr lang="en-US"/>
        </a:p>
      </dgm:t>
    </dgm:pt>
    <dgm:pt modelId="{00E0F753-D6A8-408D-99BF-43E0276FD00F}" type="sibTrans" cxnId="{BEE22567-19BF-4DC7-AD45-247F4FF49258}">
      <dgm:prSet/>
      <dgm:spPr/>
      <dgm:t>
        <a:bodyPr/>
        <a:lstStyle/>
        <a:p>
          <a:endParaRPr lang="en-US"/>
        </a:p>
      </dgm:t>
    </dgm:pt>
    <dgm:pt modelId="{EB1C335E-6B14-4B86-86CA-0F386DC5056F}" type="pres">
      <dgm:prSet presAssocID="{7EA8E37F-4EFA-49E8-927B-0BF357D60836}" presName="Name0" presStyleCnt="0">
        <dgm:presLayoutVars>
          <dgm:dir/>
          <dgm:resizeHandles val="exact"/>
        </dgm:presLayoutVars>
      </dgm:prSet>
      <dgm:spPr/>
    </dgm:pt>
    <dgm:pt modelId="{2F6E9CD6-ABEB-4209-9C6C-2743AD928E16}" type="pres">
      <dgm:prSet presAssocID="{12227B13-316F-479A-8F06-AF7A38B24B64}" presName="node" presStyleLbl="node1" presStyleIdx="0" presStyleCnt="3">
        <dgm:presLayoutVars>
          <dgm:bulletEnabled val="1"/>
        </dgm:presLayoutVars>
      </dgm:prSet>
      <dgm:spPr/>
    </dgm:pt>
    <dgm:pt modelId="{17515B37-9A3F-44A9-9B8B-DBF21B637A86}" type="pres">
      <dgm:prSet presAssocID="{5C73DED3-F207-45C1-81F7-BC981C334445}" presName="sibTrans" presStyleLbl="sibTrans2D1" presStyleIdx="0" presStyleCnt="2"/>
      <dgm:spPr/>
    </dgm:pt>
    <dgm:pt modelId="{768C7DB2-8B3E-41C3-AC89-F38959523407}" type="pres">
      <dgm:prSet presAssocID="{5C73DED3-F207-45C1-81F7-BC981C334445}" presName="connectorText" presStyleLbl="sibTrans2D1" presStyleIdx="0" presStyleCnt="2"/>
      <dgm:spPr/>
    </dgm:pt>
    <dgm:pt modelId="{CF09D31E-3ACA-4F09-890B-FFCBBC363293}" type="pres">
      <dgm:prSet presAssocID="{261188D7-ABAC-4963-B0A5-8923E046CCA6}" presName="node" presStyleLbl="node1" presStyleIdx="1" presStyleCnt="3">
        <dgm:presLayoutVars>
          <dgm:bulletEnabled val="1"/>
        </dgm:presLayoutVars>
      </dgm:prSet>
      <dgm:spPr/>
    </dgm:pt>
    <dgm:pt modelId="{F7CA542F-5520-4219-B589-3B0BE5B3A3A3}" type="pres">
      <dgm:prSet presAssocID="{9920040F-CDAE-45DA-91BF-0A9D8A08201E}" presName="sibTrans" presStyleLbl="sibTrans2D1" presStyleIdx="1" presStyleCnt="2"/>
      <dgm:spPr/>
    </dgm:pt>
    <dgm:pt modelId="{EC3E6B2B-2871-490E-B505-DBD78D9CA8AD}" type="pres">
      <dgm:prSet presAssocID="{9920040F-CDAE-45DA-91BF-0A9D8A08201E}" presName="connectorText" presStyleLbl="sibTrans2D1" presStyleIdx="1" presStyleCnt="2"/>
      <dgm:spPr/>
    </dgm:pt>
    <dgm:pt modelId="{2E695123-F38C-4399-8556-A210796AAE4C}" type="pres">
      <dgm:prSet presAssocID="{90550BF0-4B4F-49AC-AFD8-EE9F52E4B90D}" presName="node" presStyleLbl="node1" presStyleIdx="2" presStyleCnt="3">
        <dgm:presLayoutVars>
          <dgm:bulletEnabled val="1"/>
        </dgm:presLayoutVars>
      </dgm:prSet>
      <dgm:spPr/>
    </dgm:pt>
  </dgm:ptLst>
  <dgm:cxnLst>
    <dgm:cxn modelId="{D12BA701-E556-48CF-89CC-FCACD02E4A51}" srcId="{7EA8E37F-4EFA-49E8-927B-0BF357D60836}" destId="{261188D7-ABAC-4963-B0A5-8923E046CCA6}" srcOrd="1" destOrd="0" parTransId="{A4DE8D59-C07D-401F-84D6-FE822E31D01C}" sibTransId="{9920040F-CDAE-45DA-91BF-0A9D8A08201E}"/>
    <dgm:cxn modelId="{B2726B22-00E8-401C-B1C6-5D83DBE80E8D}" srcId="{7EA8E37F-4EFA-49E8-927B-0BF357D60836}" destId="{12227B13-316F-479A-8F06-AF7A38B24B64}" srcOrd="0" destOrd="0" parTransId="{792B7CF1-B68E-4C5B-B1B4-476B93CC4972}" sibTransId="{5C73DED3-F207-45C1-81F7-BC981C334445}"/>
    <dgm:cxn modelId="{A78D6225-FED4-4153-9740-6B9AEE261D24}" type="presOf" srcId="{9920040F-CDAE-45DA-91BF-0A9D8A08201E}" destId="{F7CA542F-5520-4219-B589-3B0BE5B3A3A3}" srcOrd="0" destOrd="0" presId="urn:microsoft.com/office/officeart/2005/8/layout/process1"/>
    <dgm:cxn modelId="{28C8A246-CFE0-49A5-B2C8-43AD8F932CC2}" type="presOf" srcId="{9920040F-CDAE-45DA-91BF-0A9D8A08201E}" destId="{EC3E6B2B-2871-490E-B505-DBD78D9CA8AD}" srcOrd="1" destOrd="0" presId="urn:microsoft.com/office/officeart/2005/8/layout/process1"/>
    <dgm:cxn modelId="{BEE22567-19BF-4DC7-AD45-247F4FF49258}" srcId="{7EA8E37F-4EFA-49E8-927B-0BF357D60836}" destId="{90550BF0-4B4F-49AC-AFD8-EE9F52E4B90D}" srcOrd="2" destOrd="0" parTransId="{BD09D915-5CA5-4B58-962D-EE8596486178}" sibTransId="{00E0F753-D6A8-408D-99BF-43E0276FD00F}"/>
    <dgm:cxn modelId="{EAE2984C-4414-4188-BB77-476AA7E12D38}" type="presOf" srcId="{12227B13-316F-479A-8F06-AF7A38B24B64}" destId="{2F6E9CD6-ABEB-4209-9C6C-2743AD928E16}" srcOrd="0" destOrd="0" presId="urn:microsoft.com/office/officeart/2005/8/layout/process1"/>
    <dgm:cxn modelId="{70CFBB7C-CBF4-4E04-AFBC-006C72A5C454}" type="presOf" srcId="{90550BF0-4B4F-49AC-AFD8-EE9F52E4B90D}" destId="{2E695123-F38C-4399-8556-A210796AAE4C}" srcOrd="0" destOrd="0" presId="urn:microsoft.com/office/officeart/2005/8/layout/process1"/>
    <dgm:cxn modelId="{D80A5B8C-60AB-4DE4-BDB1-3C0A7634A74D}" type="presOf" srcId="{5C73DED3-F207-45C1-81F7-BC981C334445}" destId="{17515B37-9A3F-44A9-9B8B-DBF21B637A86}" srcOrd="0" destOrd="0" presId="urn:microsoft.com/office/officeart/2005/8/layout/process1"/>
    <dgm:cxn modelId="{B908C0A7-4A59-48DB-BF83-BE3800533556}" type="presOf" srcId="{261188D7-ABAC-4963-B0A5-8923E046CCA6}" destId="{CF09D31E-3ACA-4F09-890B-FFCBBC363293}" srcOrd="0" destOrd="0" presId="urn:microsoft.com/office/officeart/2005/8/layout/process1"/>
    <dgm:cxn modelId="{4FD1C1C2-078F-4CB1-9D98-5C31FCBABC07}" type="presOf" srcId="{5C73DED3-F207-45C1-81F7-BC981C334445}" destId="{768C7DB2-8B3E-41C3-AC89-F38959523407}" srcOrd="1" destOrd="0" presId="urn:microsoft.com/office/officeart/2005/8/layout/process1"/>
    <dgm:cxn modelId="{62BF9CF1-B970-4163-AE08-EB67E21C1DA1}" type="presOf" srcId="{7EA8E37F-4EFA-49E8-927B-0BF357D60836}" destId="{EB1C335E-6B14-4B86-86CA-0F386DC5056F}" srcOrd="0" destOrd="0" presId="urn:microsoft.com/office/officeart/2005/8/layout/process1"/>
    <dgm:cxn modelId="{A30D3490-A962-410A-96EB-DA74D0C7D893}" type="presParOf" srcId="{EB1C335E-6B14-4B86-86CA-0F386DC5056F}" destId="{2F6E9CD6-ABEB-4209-9C6C-2743AD928E16}" srcOrd="0" destOrd="0" presId="urn:microsoft.com/office/officeart/2005/8/layout/process1"/>
    <dgm:cxn modelId="{ACC4E6CA-48CB-415D-AB1C-F9328B54CA9B}" type="presParOf" srcId="{EB1C335E-6B14-4B86-86CA-0F386DC5056F}" destId="{17515B37-9A3F-44A9-9B8B-DBF21B637A86}" srcOrd="1" destOrd="0" presId="urn:microsoft.com/office/officeart/2005/8/layout/process1"/>
    <dgm:cxn modelId="{F9E973D1-996A-43C6-9C7D-047CC4C29572}" type="presParOf" srcId="{17515B37-9A3F-44A9-9B8B-DBF21B637A86}" destId="{768C7DB2-8B3E-41C3-AC89-F38959523407}" srcOrd="0" destOrd="0" presId="urn:microsoft.com/office/officeart/2005/8/layout/process1"/>
    <dgm:cxn modelId="{1F2F7B1F-0E51-46AB-BF2B-914473F68FF9}" type="presParOf" srcId="{EB1C335E-6B14-4B86-86CA-0F386DC5056F}" destId="{CF09D31E-3ACA-4F09-890B-FFCBBC363293}" srcOrd="2" destOrd="0" presId="urn:microsoft.com/office/officeart/2005/8/layout/process1"/>
    <dgm:cxn modelId="{B3D2857D-725E-4FDB-AE01-9E7E8CA465E0}" type="presParOf" srcId="{EB1C335E-6B14-4B86-86CA-0F386DC5056F}" destId="{F7CA542F-5520-4219-B589-3B0BE5B3A3A3}" srcOrd="3" destOrd="0" presId="urn:microsoft.com/office/officeart/2005/8/layout/process1"/>
    <dgm:cxn modelId="{000B328B-EC32-4C72-A8EB-93EC187A7104}" type="presParOf" srcId="{F7CA542F-5520-4219-B589-3B0BE5B3A3A3}" destId="{EC3E6B2B-2871-490E-B505-DBD78D9CA8AD}" srcOrd="0" destOrd="0" presId="urn:microsoft.com/office/officeart/2005/8/layout/process1"/>
    <dgm:cxn modelId="{4A6AE1F1-6282-445A-B232-3EF0C0F52CFF}" type="presParOf" srcId="{EB1C335E-6B14-4B86-86CA-0F386DC5056F}" destId="{2E695123-F38C-4399-8556-A210796AAE4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4529E1-79EB-47EE-92E4-27D104DD6925}">
      <dsp:nvSpPr>
        <dsp:cNvPr id="0" name=""/>
        <dsp:cNvSpPr/>
      </dsp:nvSpPr>
      <dsp:spPr>
        <a:xfrm>
          <a:off x="229500" y="1289"/>
          <a:ext cx="2970000" cy="8512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760" tIns="111760" rIns="111760" bIns="11176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Elementary</a:t>
          </a:r>
        </a:p>
      </dsp:txBody>
      <dsp:txXfrm>
        <a:off x="229500" y="1289"/>
        <a:ext cx="2970000" cy="851296"/>
      </dsp:txXfrm>
    </dsp:sp>
    <dsp:sp modelId="{A90F97F9-385E-434B-A23B-947B6518D74F}">
      <dsp:nvSpPr>
        <dsp:cNvPr id="0" name=""/>
        <dsp:cNvSpPr/>
      </dsp:nvSpPr>
      <dsp:spPr>
        <a:xfrm>
          <a:off x="216421" y="895151"/>
          <a:ext cx="2996156" cy="8512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760" tIns="111760" rIns="111760" bIns="11176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High School</a:t>
          </a:r>
        </a:p>
      </dsp:txBody>
      <dsp:txXfrm>
        <a:off x="216421" y="895151"/>
        <a:ext cx="2996156" cy="851296"/>
      </dsp:txXfrm>
    </dsp:sp>
    <dsp:sp modelId="{A2F2A048-AB39-4E45-B94F-60473E074AC7}">
      <dsp:nvSpPr>
        <dsp:cNvPr id="0" name=""/>
        <dsp:cNvSpPr/>
      </dsp:nvSpPr>
      <dsp:spPr>
        <a:xfrm>
          <a:off x="724500" y="1789013"/>
          <a:ext cx="1980000" cy="8512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760" tIns="111760" rIns="111760" bIns="11176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College </a:t>
          </a:r>
        </a:p>
      </dsp:txBody>
      <dsp:txXfrm>
        <a:off x="724500" y="1789013"/>
        <a:ext cx="1980000" cy="8512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6E9CD6-ABEB-4209-9C6C-2743AD928E16}">
      <dsp:nvSpPr>
        <dsp:cNvPr id="0" name=""/>
        <dsp:cNvSpPr/>
      </dsp:nvSpPr>
      <dsp:spPr>
        <a:xfrm>
          <a:off x="7233" y="1664424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/>
            <a:t>1970</a:t>
          </a:r>
        </a:p>
      </dsp:txBody>
      <dsp:txXfrm>
        <a:off x="45225" y="1702416"/>
        <a:ext cx="2085893" cy="1221142"/>
      </dsp:txXfrm>
    </dsp:sp>
    <dsp:sp modelId="{17515B37-9A3F-44A9-9B8B-DBF21B637A86}">
      <dsp:nvSpPr>
        <dsp:cNvPr id="0" name=""/>
        <dsp:cNvSpPr/>
      </dsp:nvSpPr>
      <dsp:spPr>
        <a:xfrm>
          <a:off x="2385298" y="2044914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2385298" y="2152143"/>
        <a:ext cx="320822" cy="321687"/>
      </dsp:txXfrm>
    </dsp:sp>
    <dsp:sp modelId="{CF09D31E-3ACA-4F09-890B-FFCBBC363293}">
      <dsp:nvSpPr>
        <dsp:cNvPr id="0" name=""/>
        <dsp:cNvSpPr/>
      </dsp:nvSpPr>
      <dsp:spPr>
        <a:xfrm>
          <a:off x="3033861" y="1664424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/>
            <a:t>1990</a:t>
          </a:r>
        </a:p>
      </dsp:txBody>
      <dsp:txXfrm>
        <a:off x="3071853" y="1702416"/>
        <a:ext cx="2085893" cy="1221142"/>
      </dsp:txXfrm>
    </dsp:sp>
    <dsp:sp modelId="{F7CA542F-5520-4219-B589-3B0BE5B3A3A3}">
      <dsp:nvSpPr>
        <dsp:cNvPr id="0" name=""/>
        <dsp:cNvSpPr/>
      </dsp:nvSpPr>
      <dsp:spPr>
        <a:xfrm>
          <a:off x="5411926" y="2044914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5411926" y="2152143"/>
        <a:ext cx="320822" cy="321687"/>
      </dsp:txXfrm>
    </dsp:sp>
    <dsp:sp modelId="{2E695123-F38C-4399-8556-A210796AAE4C}">
      <dsp:nvSpPr>
        <dsp:cNvPr id="0" name=""/>
        <dsp:cNvSpPr/>
      </dsp:nvSpPr>
      <dsp:spPr>
        <a:xfrm>
          <a:off x="6060489" y="1664424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/>
            <a:t>2010</a:t>
          </a:r>
        </a:p>
      </dsp:txBody>
      <dsp:txXfrm>
        <a:off x="6098481" y="1702416"/>
        <a:ext cx="2085893" cy="1221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+Icon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2B6A70F-F93B-4097-8E36-FB6D9AFF3253}" type="datetimeFigureOut">
              <a:rPr lang="en-US"/>
              <a:pPr>
                <a:defRPr/>
              </a:pPr>
              <a:t>3/20/2019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3BF59E5-3E4B-497F-97D5-131133C1CF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0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1687D-85EB-4A07-89A1-55A147C7733A}" type="datetime1">
              <a:rPr lang="en-US"/>
              <a:pPr>
                <a:defRPr/>
              </a:pPr>
              <a:t>3/20/2019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5C390-1181-4688-B017-42D4F66B05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80FD1-33F5-4951-81ED-8FC82572985D}" type="datetime1">
              <a:rPr lang="en-US"/>
              <a:pPr>
                <a:defRPr/>
              </a:pPr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77175" y="6477000"/>
            <a:ext cx="733425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58638-A2B2-4CE4-9C3D-FBB720EA6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F44DA7F-814F-45F8-BA3D-7D1AA91B1CA2}" type="datetime1">
              <a:rPr lang="en-US"/>
              <a:pPr>
                <a:defRPr/>
              </a:pPr>
              <a:t>3/20/2019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6507163"/>
            <a:ext cx="733425" cy="274637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4FDB90F-9E4F-4568-A185-FEF32DFB7B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534400" y="6411913"/>
            <a:ext cx="46358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/35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The Non-Experimental and Quasi- Experimental Strategies:</a:t>
            </a: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ECA23F-056D-43E0-81F8-ABED0D8F93BF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FFC000"/>
                </a:solidFill>
              </a:rPr>
              <a:t>2- The </a:t>
            </a:r>
            <a:r>
              <a:rPr lang="en-US" sz="3200" dirty="0">
                <a:solidFill>
                  <a:srgbClr val="FF0000"/>
                </a:solidFill>
              </a:rPr>
              <a:t>Posttest- Only </a:t>
            </a:r>
            <a:r>
              <a:rPr lang="en-US" sz="3200" dirty="0">
                <a:solidFill>
                  <a:srgbClr val="FFC000"/>
                </a:solidFill>
              </a:rPr>
              <a:t>Nonequivalent </a:t>
            </a:r>
            <a:br>
              <a:rPr lang="en-US" sz="3200" dirty="0">
                <a:solidFill>
                  <a:srgbClr val="FFC000"/>
                </a:solidFill>
              </a:rPr>
            </a:br>
            <a:r>
              <a:rPr lang="en-US" sz="3200" dirty="0">
                <a:solidFill>
                  <a:srgbClr val="FFC000"/>
                </a:solidFill>
              </a:rPr>
              <a:t>Control Group Design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type of study is occasionally called a </a:t>
            </a:r>
            <a:r>
              <a:rPr lang="en-US" dirty="0">
                <a:solidFill>
                  <a:srgbClr val="FF0000"/>
                </a:solidFill>
              </a:rPr>
              <a:t>static </a:t>
            </a:r>
            <a:r>
              <a:rPr lang="en-US" dirty="0"/>
              <a:t>group comparison.</a:t>
            </a:r>
          </a:p>
          <a:p>
            <a:r>
              <a:rPr lang="en-US" dirty="0"/>
              <a:t>Compares </a:t>
            </a:r>
            <a:r>
              <a:rPr lang="en-US" dirty="0">
                <a:solidFill>
                  <a:srgbClr val="FF0000"/>
                </a:solidFill>
              </a:rPr>
              <a:t>treatment </a:t>
            </a:r>
            <a:r>
              <a:rPr lang="en-US" dirty="0"/>
              <a:t>with no-treatment group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6DA8EF-9026-4AAD-87CE-953A57C7E2A0}" type="slidenum">
              <a:rPr lang="en-US"/>
              <a:pPr>
                <a:defRPr/>
              </a:pPr>
              <a:t>10</a:t>
            </a:fld>
            <a:endParaRPr lang="en-US"/>
          </a:p>
        </p:txBody>
      </p:sp>
      <p:pic>
        <p:nvPicPr>
          <p:cNvPr id="1946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4724400"/>
            <a:ext cx="57626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Examples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F0AD00"/>
              </a:buClr>
            </a:pPr>
            <a:r>
              <a:rPr lang="en-US" dirty="0">
                <a:solidFill>
                  <a:srgbClr val="FF0000"/>
                </a:solidFill>
              </a:rPr>
              <a:t>Example</a:t>
            </a:r>
            <a:r>
              <a:rPr lang="en-US" dirty="0">
                <a:solidFill>
                  <a:prstClr val="black"/>
                </a:solidFill>
              </a:rPr>
              <a:t>, Difference between </a:t>
            </a:r>
            <a:r>
              <a:rPr lang="en-US" dirty="0">
                <a:solidFill>
                  <a:srgbClr val="FF0000"/>
                </a:solidFill>
              </a:rPr>
              <a:t>those who take </a:t>
            </a:r>
            <a:r>
              <a:rPr lang="en-US" dirty="0">
                <a:solidFill>
                  <a:prstClr val="black"/>
                </a:solidFill>
              </a:rPr>
              <a:t>a course and those who don’t.</a:t>
            </a:r>
            <a:endParaRPr lang="en-US" dirty="0"/>
          </a:p>
          <a:p>
            <a:r>
              <a:rPr lang="en-US" dirty="0"/>
              <a:t>Comparing 2 high schools one with a </a:t>
            </a:r>
            <a:r>
              <a:rPr lang="en-US" dirty="0">
                <a:solidFill>
                  <a:srgbClr val="FF0000"/>
                </a:solidFill>
              </a:rPr>
              <a:t>pregnancy</a:t>
            </a:r>
            <a:r>
              <a:rPr lang="en-US" dirty="0"/>
              <a:t> prevention program and one without</a:t>
            </a:r>
          </a:p>
          <a:p>
            <a:r>
              <a:rPr lang="en-US" dirty="0"/>
              <a:t>Comparing two classes after they were taught with 2 different </a:t>
            </a:r>
            <a:r>
              <a:rPr lang="en-US" dirty="0">
                <a:solidFill>
                  <a:srgbClr val="FF0000"/>
                </a:solidFill>
              </a:rPr>
              <a:t>teaching methods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9B595-035C-48DE-9294-F60FC1E71083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1">
                    <a:satMod val="150000"/>
                  </a:schemeClr>
                </a:solidFill>
              </a:rPr>
              <a:t>3- The Pretest– Posttest Nonequivalent Control Group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A much stronger version of the nonequivalent control group design is often called a pretest– posttest nonequivalent control group design and can be represented as follows: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The addition of the pretest measurement allows researchers to </a:t>
            </a:r>
            <a:r>
              <a:rPr lang="en-US" dirty="0">
                <a:solidFill>
                  <a:srgbClr val="FF0000"/>
                </a:solidFill>
              </a:rPr>
              <a:t>address the problem of assignment bias </a:t>
            </a:r>
            <a:r>
              <a:rPr lang="en-US" dirty="0"/>
              <a:t>that exists with all nonequivalent group research.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3207B-0DFD-4776-831C-27D80AF8C04C}" type="slidenum">
              <a:rPr lang="en-US"/>
              <a:pPr>
                <a:defRPr/>
              </a:pPr>
              <a:t>12</a:t>
            </a:fld>
            <a:endParaRPr lang="en-US"/>
          </a:p>
        </p:txBody>
      </p:sp>
      <p:pic>
        <p:nvPicPr>
          <p:cNvPr id="2150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265488"/>
            <a:ext cx="5867400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Threats to internal validity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Although the addition of a pretest to the nonequivalent control group design </a:t>
            </a:r>
            <a:r>
              <a:rPr lang="en-US">
                <a:solidFill>
                  <a:srgbClr val="FF0000"/>
                </a:solidFill>
              </a:rPr>
              <a:t>reduces some threats </a:t>
            </a:r>
            <a:r>
              <a:rPr lang="en-US"/>
              <a:t>to internal validity, it does not eliminate them completely.</a:t>
            </a:r>
          </a:p>
          <a:p>
            <a:endParaRPr lang="en-US"/>
          </a:p>
          <a:p>
            <a:pPr>
              <a:buFont typeface="Wingdings 2" pitchFamily="18" charset="2"/>
              <a:buNone/>
            </a:pPr>
            <a:r>
              <a:rPr lang="en-US">
                <a:solidFill>
                  <a:srgbClr val="FF0000"/>
                </a:solidFill>
              </a:rPr>
              <a:t>Example,</a:t>
            </a:r>
          </a:p>
          <a:p>
            <a:r>
              <a:rPr lang="en-US"/>
              <a:t>Groups are equal in their pretest but not in their IQ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B6311-AF74-4B1F-934C-A9D6286EC5E0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Within-subjects Pre-Post designs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dirty="0"/>
              <a:t>A series of observations is made over time. </a:t>
            </a:r>
            <a:r>
              <a:rPr lang="en-US" dirty="0">
                <a:solidFill>
                  <a:srgbClr val="FF0000"/>
                </a:solidFill>
              </a:rPr>
              <a:t>Collectively</a:t>
            </a:r>
            <a:r>
              <a:rPr lang="en-US" dirty="0"/>
              <a:t>, such studies are known as pre–post designs.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B2281C-39B7-42C9-85E2-61EC20824128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Two examples of pre–post studies: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One- group pretest– posttest design </a:t>
            </a:r>
            <a:r>
              <a:rPr lang="en-US" dirty="0">
                <a:solidFill>
                  <a:srgbClr val="00B0F0"/>
                </a:solidFill>
              </a:rPr>
              <a:t>(Non) </a:t>
            </a:r>
          </a:p>
          <a:p>
            <a:r>
              <a:rPr lang="en-US" dirty="0"/>
              <a:t>Time- series design </a:t>
            </a:r>
            <a:r>
              <a:rPr lang="en-US" dirty="0">
                <a:solidFill>
                  <a:srgbClr val="00B0F0"/>
                </a:solidFill>
              </a:rPr>
              <a:t>(Quasi)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40B9A-0B14-437F-928B-897744D38F3B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Threats to Internal Validity for Pre– Post Designs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five categories </a:t>
            </a:r>
            <a:r>
              <a:rPr lang="en-US" dirty="0"/>
              <a:t>of time- related threats are history, instrumentation, testing effects, maturation, and statistical regression can threaten internal validity.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4D211C-25C1-4045-8A56-D439CBFD185C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One- group pretest– posttest design 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Because the one- group pretest– posttest study </a:t>
            </a:r>
            <a:r>
              <a:rPr lang="en-US" dirty="0">
                <a:solidFill>
                  <a:srgbClr val="FF0000"/>
                </a:solidFill>
              </a:rPr>
              <a:t>precludes</a:t>
            </a:r>
            <a:r>
              <a:rPr lang="en-US" dirty="0"/>
              <a:t> a cause- and- effect conclusion, this type of research is classified as </a:t>
            </a:r>
            <a:r>
              <a:rPr lang="en-US" dirty="0">
                <a:solidFill>
                  <a:srgbClr val="FF0000"/>
                </a:solidFill>
              </a:rPr>
              <a:t>non-experimental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example, </a:t>
            </a:r>
            <a:r>
              <a:rPr lang="en-US" dirty="0">
                <a:solidFill>
                  <a:srgbClr val="00B050"/>
                </a:solidFill>
              </a:rPr>
              <a:t>political advertisement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4E1D1-F5AE-474E-8682-E9F0BCD89EFE}" type="slidenum">
              <a:rPr lang="en-US"/>
              <a:pPr>
                <a:defRPr/>
              </a:pPr>
              <a:t>17</a:t>
            </a:fld>
            <a:endParaRPr lang="en-US"/>
          </a:p>
        </p:txBody>
      </p:sp>
      <p:pic>
        <p:nvPicPr>
          <p:cNvPr id="2662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5562600"/>
            <a:ext cx="1676400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276600" y="6002285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00600" y="6019800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October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candidate’s approval 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B58638-A2B2-4CE4-9C3D-FBB720EA6920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9181142"/>
              </p:ext>
            </p:extLst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04073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The Time- Series Design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</a:t>
            </a:r>
            <a:r>
              <a:rPr lang="en-US">
                <a:solidFill>
                  <a:srgbClr val="FF0000"/>
                </a:solidFill>
              </a:rPr>
              <a:t>time- series </a:t>
            </a:r>
            <a:r>
              <a:rPr lang="en-US"/>
              <a:t>design requires a series of observations for each participant before and after a treatment or event.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Thus, the series of observations allows a researcher to </a:t>
            </a:r>
            <a:r>
              <a:rPr lang="en-US">
                <a:solidFill>
                  <a:srgbClr val="FF0000"/>
                </a:solidFill>
              </a:rPr>
              <a:t>minimize most threats to internal validity</a:t>
            </a:r>
            <a:r>
              <a:rPr lang="en-US"/>
              <a:t>. As a result, the time- series design is classified as </a:t>
            </a:r>
            <a:r>
              <a:rPr lang="en-US">
                <a:solidFill>
                  <a:srgbClr val="FF0000"/>
                </a:solidFill>
              </a:rPr>
              <a:t>quasi- experimental</a:t>
            </a:r>
            <a:r>
              <a:rPr lang="en-US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5D6749-81B3-4EB3-9416-053F92DF4622}" type="slidenum">
              <a:rPr lang="en-US"/>
              <a:pPr>
                <a:defRPr/>
              </a:pPr>
              <a:t>19</a:t>
            </a:fld>
            <a:endParaRPr lang="en-US"/>
          </a:p>
        </p:txBody>
      </p:sp>
      <p:pic>
        <p:nvPicPr>
          <p:cNvPr id="2765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505200"/>
            <a:ext cx="3657600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45838-B3B3-444C-A132-B67C1C6CB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Nonexperimental and quasi-experimental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52C8A-1E79-4A41-9EBA-4DEFF18CC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US" dirty="0"/>
              <a:t>Nonexperimental and quasi-experimental studies often look like experiments in terms of the general structure of the research study since they all compare groups under treated different conditions.</a:t>
            </a:r>
          </a:p>
          <a:p>
            <a:pPr marL="119062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741279-CF08-4EA6-81FB-958AA59B2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B58638-A2B2-4CE4-9C3D-FBB720EA692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3679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History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It is possible for an external event ( </a:t>
            </a:r>
            <a:r>
              <a:rPr lang="en-US">
                <a:solidFill>
                  <a:srgbClr val="FF0000"/>
                </a:solidFill>
              </a:rPr>
              <a:t>history</a:t>
            </a:r>
            <a:r>
              <a:rPr lang="en-US"/>
              <a:t>) to be a threat to internal validity </a:t>
            </a:r>
            <a:r>
              <a:rPr lang="en-US">
                <a:solidFill>
                  <a:srgbClr val="00B050"/>
                </a:solidFill>
              </a:rPr>
              <a:t>EVEN</a:t>
            </a:r>
            <a:r>
              <a:rPr lang="en-US"/>
              <a:t> in </a:t>
            </a:r>
            <a:r>
              <a:rPr lang="en-US">
                <a:solidFill>
                  <a:srgbClr val="FF0000"/>
                </a:solidFill>
              </a:rPr>
              <a:t>time- series </a:t>
            </a:r>
            <a:r>
              <a:rPr lang="en-US"/>
              <a:t>designs, but only if the event occurs </a:t>
            </a:r>
            <a:r>
              <a:rPr lang="en-US">
                <a:solidFill>
                  <a:srgbClr val="FF0000"/>
                </a:solidFill>
              </a:rPr>
              <a:t>simultaneously</a:t>
            </a:r>
            <a:r>
              <a:rPr lang="en-US"/>
              <a:t> with the treatment.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16EFE5-EAB5-4734-94CB-49DB5B04C851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37BD0-AE72-448A-8319-54ED4ADE1E83}" type="slidenum">
              <a:rPr lang="en-US"/>
              <a:pPr>
                <a:defRPr/>
              </a:pPr>
              <a:t>21</a:t>
            </a:fld>
            <a:endParaRPr lang="en-US"/>
          </a:p>
        </p:txBody>
      </p:sp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560513"/>
            <a:ext cx="4810125" cy="529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Single- Case </a:t>
            </a: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Applications of Time- Series Designs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 designs that focus on a single case, rather than a group of participants, are occasionally called </a:t>
            </a:r>
            <a:r>
              <a:rPr lang="en-US" dirty="0">
                <a:solidFill>
                  <a:srgbClr val="FF0000"/>
                </a:solidFill>
              </a:rPr>
              <a:t>single-case time-series </a:t>
            </a:r>
            <a:r>
              <a:rPr lang="en-US" dirty="0"/>
              <a:t>designs but are more often classified as single- subject or single- case designs.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51962-E6FA-4C65-B6A7-4B470D7985DC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DEVELOPMENTAL RESEARCH DESIGNS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BD8637-BE42-4D54-BBBB-E511094594ED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DEVELOPMENTAL RESEARCH DESIGNS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US" dirty="0"/>
              <a:t>Two basic types of developmental research designs are the </a:t>
            </a:r>
            <a:r>
              <a:rPr lang="en-US" dirty="0">
                <a:solidFill>
                  <a:srgbClr val="FF0000"/>
                </a:solidFill>
              </a:rPr>
              <a:t>cross- sectional </a:t>
            </a:r>
            <a:r>
              <a:rPr lang="en-US" dirty="0"/>
              <a:t>design and the </a:t>
            </a:r>
            <a:r>
              <a:rPr lang="en-US" dirty="0">
                <a:solidFill>
                  <a:srgbClr val="FF0000"/>
                </a:solidFill>
              </a:rPr>
              <a:t>longitudinal design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3D9171-A7A0-4D35-BB3F-D3F3845451CA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7627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/>
              <a:t>Attitude toward the opposite gender at different ages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B58638-A2B2-4CE4-9C3D-FBB720EA6920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1939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The Cross- Sectional Research Design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US" dirty="0"/>
              <a:t>The cross- sectional developmental research design uses different </a:t>
            </a:r>
            <a:r>
              <a:rPr lang="en-US" dirty="0">
                <a:solidFill>
                  <a:srgbClr val="FF0000"/>
                </a:solidFill>
              </a:rPr>
              <a:t>age groups</a:t>
            </a:r>
            <a:r>
              <a:rPr lang="en-US" dirty="0"/>
              <a:t> of individuals. The different groups are measured at one point in time and then compared.</a:t>
            </a:r>
          </a:p>
          <a:p>
            <a:pPr marL="119062" indent="0">
              <a:buNone/>
            </a:pPr>
            <a:endParaRPr lang="en-US" dirty="0"/>
          </a:p>
          <a:p>
            <a:pPr marL="119062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AE9EC6-2C45-49C8-A4C0-EB39A3A5C5E0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Strengths and Weaknesses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One obvious advantage of the cross- sectional design is that a researcher can observe how behavior changes as people age </a:t>
            </a:r>
            <a:r>
              <a:rPr lang="en-US">
                <a:solidFill>
                  <a:srgbClr val="FF0000"/>
                </a:solidFill>
              </a:rPr>
              <a:t>without waiting</a:t>
            </a:r>
            <a:r>
              <a:rPr lang="en-US"/>
              <a:t> for a group of participants to grow older.</a:t>
            </a:r>
          </a:p>
          <a:p>
            <a:r>
              <a:rPr lang="en-US"/>
              <a:t>Saves </a:t>
            </a:r>
            <a:r>
              <a:rPr lang="en-US">
                <a:solidFill>
                  <a:srgbClr val="FF0000"/>
                </a:solidFill>
              </a:rPr>
              <a:t>cost</a:t>
            </a:r>
            <a:r>
              <a:rPr lang="en-US"/>
              <a:t> of follow 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14E03-D371-421C-94AB-5D0332065FA2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Weaknesses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researcher cannot say anything about how a </a:t>
            </a:r>
            <a:r>
              <a:rPr lang="en-US" dirty="0">
                <a:solidFill>
                  <a:srgbClr val="FF0000"/>
                </a:solidFill>
              </a:rPr>
              <a:t>particular</a:t>
            </a:r>
            <a:r>
              <a:rPr lang="en-US" dirty="0"/>
              <a:t> individual develops over time because individuals are not followed over years.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7F496F-D0FB-48BA-8734-91E891979F3E}" type="slidenum">
              <a:rPr lang="en-US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Cohort Effect (</a:t>
            </a:r>
            <a:r>
              <a:rPr lang="en-US" dirty="0">
                <a:solidFill>
                  <a:srgbClr val="00B0F0"/>
                </a:solidFill>
              </a:rPr>
              <a:t>Time Period Effect</a:t>
            </a: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) </a:t>
            </a:r>
          </a:p>
        </p:txBody>
      </p:sp>
      <p:pic>
        <p:nvPicPr>
          <p:cNvPr id="3481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676400"/>
            <a:ext cx="4711700" cy="343852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F14B46-8FD2-4489-BCFF-1B58C19CA252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447800" y="5791200"/>
            <a:ext cx="3198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 1, drugs legalization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88902546"/>
              </p:ext>
            </p:extLst>
          </p:nvPr>
        </p:nvGraphicFramePr>
        <p:xfrm>
          <a:off x="5334000" y="2743200"/>
          <a:ext cx="3429000" cy="264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0" y="5798066"/>
            <a:ext cx="3121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 2, computer games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Quasi-experimental design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US" dirty="0"/>
              <a:t>A quasi-experimental design is one that looks like an experimental design but lacks the key ingredient </a:t>
            </a:r>
            <a:r>
              <a:rPr lang="en-US" dirty="0">
                <a:solidFill>
                  <a:srgbClr val="FF0000"/>
                </a:solidFill>
              </a:rPr>
              <a:t>-- random assignment</a:t>
            </a:r>
            <a:r>
              <a:rPr lang="en-US" dirty="0"/>
              <a:t>.</a:t>
            </a:r>
          </a:p>
          <a:p>
            <a:pPr marL="119062" indent="0">
              <a:buNone/>
            </a:pPr>
            <a:endParaRPr lang="en-US" dirty="0"/>
          </a:p>
          <a:p>
            <a:pPr marL="119062" indent="0">
              <a:buNone/>
            </a:pPr>
            <a:r>
              <a:rPr lang="en-US" dirty="0"/>
              <a:t>Uses Intact groups – Two high schools treated differently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7E5AD-455D-4342-8CD7-AFB038A6B6A0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1272"/>
            <a:ext cx="8229600" cy="125272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The Longitudinal Developmental Research Design.</a:t>
            </a:r>
            <a:br>
              <a:rPr lang="en-US" dirty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US" dirty="0"/>
              <a:t>The longitudinal developmental research design examines development by observing or measuring a group of </a:t>
            </a:r>
            <a:r>
              <a:rPr lang="en-US" dirty="0">
                <a:solidFill>
                  <a:srgbClr val="FF0000"/>
                </a:solidFill>
              </a:rPr>
              <a:t>subjects over time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336C37-D155-4346-B6AD-278203FBECC1}" type="slidenum">
              <a:rPr lang="en-US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Strength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major strength of the longitudinal research design is the </a:t>
            </a:r>
            <a:r>
              <a:rPr lang="en-US" dirty="0">
                <a:solidFill>
                  <a:srgbClr val="FF0000"/>
                </a:solidFill>
              </a:rPr>
              <a:t>absence of cohort effects </a:t>
            </a:r>
            <a:r>
              <a:rPr lang="en-US" dirty="0"/>
              <a:t>because the researcher examines one group of people over time rather than comparing groups that represent different ages and come from different generations. </a:t>
            </a:r>
          </a:p>
          <a:p>
            <a:r>
              <a:rPr lang="en-US" dirty="0"/>
              <a:t>Second, with longitudinal research, a researcher can discuss </a:t>
            </a:r>
            <a:r>
              <a:rPr lang="en-US" dirty="0">
                <a:solidFill>
                  <a:srgbClr val="FF0000"/>
                </a:solidFill>
              </a:rPr>
              <a:t>how a single individual’s </a:t>
            </a:r>
            <a:r>
              <a:rPr lang="en-US" dirty="0"/>
              <a:t>behavior changes with 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4C0C97-0CF3-4122-9273-A387A2B20285}" type="slidenum">
              <a:rPr lang="en-US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Weakness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US" dirty="0"/>
              <a:t>1-longitudinal research is extremely </a:t>
            </a:r>
            <a:r>
              <a:rPr lang="en-US" dirty="0">
                <a:solidFill>
                  <a:srgbClr val="FF0000"/>
                </a:solidFill>
              </a:rPr>
              <a:t>time consuming</a:t>
            </a:r>
            <a:r>
              <a:rPr lang="en-US" dirty="0"/>
              <a:t>, both for the</a:t>
            </a:r>
            <a:r>
              <a:rPr lang="en-US" dirty="0">
                <a:solidFill>
                  <a:srgbClr val="FF0000"/>
                </a:solidFill>
              </a:rPr>
              <a:t> participants </a:t>
            </a:r>
            <a:r>
              <a:rPr lang="en-US" dirty="0"/>
              <a:t>( it requires a big commitment to continue in the study) and the </a:t>
            </a:r>
            <a:r>
              <a:rPr lang="en-US" dirty="0">
                <a:solidFill>
                  <a:srgbClr val="FF0000"/>
                </a:solidFill>
              </a:rPr>
              <a:t>researcher.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46D93D-5E22-4DEB-B9D4-45A7F6FB58F4}" type="slidenum">
              <a:rPr lang="en-US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Weakness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US" dirty="0"/>
              <a:t>2- In addition, these designs are </a:t>
            </a:r>
            <a:r>
              <a:rPr lang="en-US" dirty="0">
                <a:solidFill>
                  <a:srgbClr val="FF0000"/>
                </a:solidFill>
              </a:rPr>
              <a:t>very expensive </a:t>
            </a:r>
          </a:p>
          <a:p>
            <a:pPr marL="119062" indent="0">
              <a:buNone/>
            </a:pPr>
            <a:r>
              <a:rPr lang="en-US" dirty="0"/>
              <a:t>3- These designs are subject to high </a:t>
            </a:r>
            <a:r>
              <a:rPr lang="en-US" dirty="0">
                <a:solidFill>
                  <a:srgbClr val="FF0000"/>
                </a:solidFill>
              </a:rPr>
              <a:t>dropout rates </a:t>
            </a:r>
            <a:r>
              <a:rPr lang="en-US" dirty="0"/>
              <a:t>of participants. and it may weaken the internal validity of the research. </a:t>
            </a:r>
          </a:p>
          <a:p>
            <a:pPr marL="119062" indent="0">
              <a:buNone/>
            </a:pPr>
            <a:r>
              <a:rPr lang="en-US" dirty="0"/>
              <a:t>4-</a:t>
            </a:r>
            <a:r>
              <a:rPr lang="en-US" dirty="0">
                <a:solidFill>
                  <a:srgbClr val="FF0000"/>
                </a:solidFill>
              </a:rPr>
              <a:t> Testing effects </a:t>
            </a:r>
            <a:r>
              <a:rPr lang="en-US" dirty="0"/>
              <a:t>(the same individuals are measured repeatedly).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DBDCA-0E3E-41E0-B5F9-3DAF307FA9C4}" type="slidenum">
              <a:rPr lang="en-US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Trend analysis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Compare the results obtained from separate samples at different times.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typically, this type of research is examining </a:t>
            </a:r>
            <a:r>
              <a:rPr lang="en-US" dirty="0">
                <a:solidFill>
                  <a:srgbClr val="FF0000"/>
                </a:solidFill>
              </a:rPr>
              <a:t>the development of phenomena </a:t>
            </a:r>
            <a:r>
              <a:rPr lang="en-US" dirty="0"/>
              <a:t>other than individual aging.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this research </a:t>
            </a:r>
            <a:r>
              <a:rPr lang="en-US" dirty="0">
                <a:solidFill>
                  <a:srgbClr val="FF0000"/>
                </a:solidFill>
              </a:rPr>
              <a:t>combines </a:t>
            </a:r>
            <a:r>
              <a:rPr lang="en-US" dirty="0"/>
              <a:t>elements of cross- sectional and longitudinal designs.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F4512-50E0-41C7-997A-925061527B76}" type="slidenum">
              <a:rPr lang="en-US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Example, the trend of female participation in leadership positions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3048708"/>
              </p:ext>
            </p:extLst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B58638-A2B2-4CE4-9C3D-FBB720EA6920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515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Difference </a:t>
            </a:r>
            <a:br>
              <a:rPr lang="en-US" dirty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Non and quasi experimental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Non-experimental research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compares groups</a:t>
            </a:r>
            <a:r>
              <a:rPr lang="en-US" dirty="0"/>
              <a:t> but does not attempt to explain the </a:t>
            </a:r>
            <a:r>
              <a:rPr lang="en-US" dirty="0">
                <a:solidFill>
                  <a:srgbClr val="FF0000"/>
                </a:solidFill>
              </a:rPr>
              <a:t>cause and effect </a:t>
            </a:r>
            <a:r>
              <a:rPr lang="en-US" dirty="0"/>
              <a:t>relationship.</a:t>
            </a:r>
          </a:p>
          <a:p>
            <a:pPr>
              <a:buFont typeface="Wingdings 2" pitchFamily="18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7C771B-C06C-4584-ABEC-AA62F8FFDBCC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382000" cy="1252728"/>
          </a:xfrm>
        </p:spPr>
        <p:txBody>
          <a:bodyPr>
            <a:normAutofit fontScale="90000"/>
          </a:bodyPr>
          <a:lstStyle/>
          <a:p>
            <a:r>
              <a:rPr lang="en-US" dirty="0"/>
              <a:t>Two types of n0n-experimentaland quasi experimental  designs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62012" indent="-742950">
              <a:buAutoNum type="arabicPeriod"/>
            </a:pPr>
            <a:r>
              <a:rPr lang="en-US" sz="3600" dirty="0">
                <a:solidFill>
                  <a:srgbClr val="FF0000"/>
                </a:solidFill>
              </a:rPr>
              <a:t>Between-subjects </a:t>
            </a:r>
            <a:r>
              <a:rPr lang="en-US" sz="3600" dirty="0"/>
              <a:t>designs, also known as </a:t>
            </a:r>
            <a:r>
              <a:rPr lang="en-US" sz="3600" dirty="0">
                <a:solidFill>
                  <a:srgbClr val="FF0000"/>
                </a:solidFill>
              </a:rPr>
              <a:t>nonequivalent</a:t>
            </a:r>
            <a:r>
              <a:rPr lang="en-US" sz="3600" dirty="0"/>
              <a:t> group designs </a:t>
            </a:r>
          </a:p>
          <a:p>
            <a:pPr marL="862012" indent="-742950">
              <a:buAutoNum type="arabicPeriod"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FF0000"/>
                </a:solidFill>
              </a:rPr>
              <a:t>Within-subjects </a:t>
            </a:r>
            <a:r>
              <a:rPr lang="en-US" sz="3600" dirty="0"/>
              <a:t>designs, also known as </a:t>
            </a:r>
            <a:r>
              <a:rPr lang="en-US" sz="3600" dirty="0">
                <a:solidFill>
                  <a:srgbClr val="FF0000"/>
                </a:solidFill>
              </a:rPr>
              <a:t>pre–post </a:t>
            </a:r>
            <a:r>
              <a:rPr lang="en-US" sz="3600" dirty="0"/>
              <a:t>designs</a:t>
            </a:r>
          </a:p>
          <a:p>
            <a:pPr marL="119062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B58638-A2B2-4CE4-9C3D-FBB720EA692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41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Nonequivalent group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US" dirty="0"/>
              <a:t>Researcher cannot control variables or conditions that makes the two groups equivalent.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B58638-A2B2-4CE4-9C3D-FBB720EA692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388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3 types of </a:t>
            </a:r>
            <a:r>
              <a:rPr lang="en-US" dirty="0">
                <a:solidFill>
                  <a:srgbClr val="FF0000"/>
                </a:solidFill>
              </a:rPr>
              <a:t>nonequivalent</a:t>
            </a: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  group design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dirty="0"/>
              <a:t>( 1) the </a:t>
            </a:r>
            <a:r>
              <a:rPr lang="en-US" dirty="0">
                <a:solidFill>
                  <a:srgbClr val="FF0000"/>
                </a:solidFill>
              </a:rPr>
              <a:t>differential research </a:t>
            </a:r>
            <a:r>
              <a:rPr lang="en-US" dirty="0"/>
              <a:t>design. </a:t>
            </a:r>
            <a:r>
              <a:rPr lang="en-US" dirty="0">
                <a:solidFill>
                  <a:srgbClr val="00B0F0"/>
                </a:solidFill>
              </a:rPr>
              <a:t>(Non)</a:t>
            </a:r>
          </a:p>
          <a:p>
            <a:pPr marL="0" indent="0">
              <a:buFont typeface="Wingdings 2" pitchFamily="18" charset="2"/>
              <a:buNone/>
            </a:pPr>
            <a:r>
              <a:rPr lang="en-US" dirty="0"/>
              <a:t>( 2) the </a:t>
            </a:r>
            <a:r>
              <a:rPr lang="en-US" dirty="0">
                <a:solidFill>
                  <a:srgbClr val="FF0000"/>
                </a:solidFill>
              </a:rPr>
              <a:t>posttest- only </a:t>
            </a:r>
            <a:r>
              <a:rPr lang="en-US" dirty="0"/>
              <a:t>non-equivalent control group design. </a:t>
            </a:r>
            <a:r>
              <a:rPr lang="en-US" dirty="0">
                <a:solidFill>
                  <a:srgbClr val="00B0F0"/>
                </a:solidFill>
              </a:rPr>
              <a:t>(Non)</a:t>
            </a:r>
          </a:p>
          <a:p>
            <a:pPr marL="0" indent="0">
              <a:buFont typeface="Wingdings 2" pitchFamily="18" charset="2"/>
              <a:buNone/>
            </a:pPr>
            <a:r>
              <a:rPr lang="en-US" dirty="0"/>
              <a:t>( 3) the </a:t>
            </a:r>
            <a:r>
              <a:rPr lang="en-US" dirty="0">
                <a:solidFill>
                  <a:srgbClr val="FF0000"/>
                </a:solidFill>
              </a:rPr>
              <a:t>pretest– posttest </a:t>
            </a:r>
            <a:r>
              <a:rPr lang="en-US" dirty="0"/>
              <a:t>nonequivalent control group design. </a:t>
            </a:r>
            <a:r>
              <a:rPr lang="en-US" dirty="0">
                <a:solidFill>
                  <a:srgbClr val="00B0F0"/>
                </a:solidFill>
              </a:rPr>
              <a:t>(Quasi)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B7714-AEC4-4CAA-8DE8-7770A8E4E02F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1- Differential research design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/>
              <a:t>Group differences are </a:t>
            </a:r>
            <a:r>
              <a:rPr lang="en-US" dirty="0">
                <a:solidFill>
                  <a:srgbClr val="FF0000"/>
                </a:solidFill>
              </a:rPr>
              <a:t>the primary interest </a:t>
            </a:r>
            <a:r>
              <a:rPr lang="en-US" dirty="0"/>
              <a:t>not the cause an effect.</a:t>
            </a:r>
          </a:p>
          <a:p>
            <a:pPr marL="514350" indent="-514350"/>
            <a:r>
              <a:rPr lang="en-US" dirty="0"/>
              <a:t>Studies </a:t>
            </a:r>
            <a:r>
              <a:rPr lang="en-US" dirty="0">
                <a:solidFill>
                  <a:srgbClr val="FF0000"/>
                </a:solidFill>
              </a:rPr>
              <a:t>pre-existing groups</a:t>
            </a:r>
            <a:endParaRPr lang="en-US" dirty="0"/>
          </a:p>
          <a:p>
            <a:pPr marL="514350" indent="-514350"/>
            <a:r>
              <a:rPr lang="en-US" dirty="0">
                <a:solidFill>
                  <a:srgbClr val="FF0000"/>
                </a:solidFill>
              </a:rPr>
              <a:t>No treatment</a:t>
            </a:r>
          </a:p>
          <a:p>
            <a:pPr marL="514350" indent="-514350"/>
            <a:r>
              <a:rPr lang="en-US" dirty="0"/>
              <a:t>This type of study often is called </a:t>
            </a:r>
            <a:r>
              <a:rPr lang="en-US" dirty="0">
                <a:solidFill>
                  <a:srgbClr val="FF0000"/>
                </a:solidFill>
              </a:rPr>
              <a:t>ex post facto </a:t>
            </a:r>
            <a:r>
              <a:rPr lang="en-US" dirty="0"/>
              <a:t>research because it looks at differences “ after the fact;” that is, at differences that already exist between groups.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0FC78-490E-49DE-8754-C3E95D833B4C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Examples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 differences</a:t>
            </a:r>
          </a:p>
          <a:p>
            <a:r>
              <a:rPr lang="en-US" dirty="0"/>
              <a:t>Gender differences</a:t>
            </a:r>
          </a:p>
          <a:p>
            <a:r>
              <a:rPr lang="en-US" dirty="0"/>
              <a:t>Difference between </a:t>
            </a:r>
            <a:r>
              <a:rPr lang="en-US" dirty="0">
                <a:solidFill>
                  <a:srgbClr val="FF0000"/>
                </a:solidFill>
              </a:rPr>
              <a:t>CSULB and CSULA</a:t>
            </a:r>
            <a:r>
              <a:rPr lang="en-US" dirty="0"/>
              <a:t> students in their Math scores.</a:t>
            </a:r>
          </a:p>
          <a:p>
            <a:r>
              <a:rPr lang="en-US" dirty="0"/>
              <a:t> Compare academic performance of 2 groups of </a:t>
            </a:r>
            <a:r>
              <a:rPr lang="en-US" dirty="0">
                <a:solidFill>
                  <a:srgbClr val="FF0000"/>
                </a:solidFill>
              </a:rPr>
              <a:t>high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low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self esteem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097C7A-5938-4831-A5ED-B66486E05B58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2076</TotalTime>
  <Words>1055</Words>
  <Application>Microsoft Office PowerPoint</Application>
  <PresentationFormat>On-screen Show (4:3)</PresentationFormat>
  <Paragraphs>147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The Non-Experimental and Quasi- Experimental Strategies:</vt:lpstr>
      <vt:lpstr>Nonexperimental and quasi-experimental </vt:lpstr>
      <vt:lpstr>Quasi-experimental design</vt:lpstr>
      <vt:lpstr>Difference  Non and quasi experimental </vt:lpstr>
      <vt:lpstr>Two types of n0n-experimentaland quasi experimental  designs</vt:lpstr>
      <vt:lpstr>Nonequivalent group design</vt:lpstr>
      <vt:lpstr>3 types of nonequivalent  group design</vt:lpstr>
      <vt:lpstr>1- Differential research design</vt:lpstr>
      <vt:lpstr>Examples</vt:lpstr>
      <vt:lpstr>2- The Posttest- Only Nonequivalent  Control Group Design</vt:lpstr>
      <vt:lpstr>Examples</vt:lpstr>
      <vt:lpstr>3- The Pretest– Posttest Nonequivalent Control Group Design</vt:lpstr>
      <vt:lpstr>Threats to internal validity</vt:lpstr>
      <vt:lpstr>Within-subjects Pre-Post designs</vt:lpstr>
      <vt:lpstr>Two examples of pre–post studies: </vt:lpstr>
      <vt:lpstr>Threats to Internal Validity for Pre– Post Designs</vt:lpstr>
      <vt:lpstr>One- group pretest– posttest design </vt:lpstr>
      <vt:lpstr>A candidate’s approval rate</vt:lpstr>
      <vt:lpstr>The Time- Series Design</vt:lpstr>
      <vt:lpstr>History</vt:lpstr>
      <vt:lpstr>PowerPoint Presentation</vt:lpstr>
      <vt:lpstr>Single- Case Applications of Time- Series Designs</vt:lpstr>
      <vt:lpstr>DEVELOPMENTAL RESEARCH DESIGNS</vt:lpstr>
      <vt:lpstr>DEVELOPMENTAL RESEARCH DESIGNS</vt:lpstr>
      <vt:lpstr>Attitude toward the opposite gender at different ages </vt:lpstr>
      <vt:lpstr>The Cross- Sectional Research Design</vt:lpstr>
      <vt:lpstr>Strengths and Weaknesses</vt:lpstr>
      <vt:lpstr>Weaknesses</vt:lpstr>
      <vt:lpstr>Cohort Effect (Time Period Effect) </vt:lpstr>
      <vt:lpstr>The Longitudinal Developmental Research Design. </vt:lpstr>
      <vt:lpstr>Strength</vt:lpstr>
      <vt:lpstr>Weakness</vt:lpstr>
      <vt:lpstr>Weakness</vt:lpstr>
      <vt:lpstr>Trend analysis</vt:lpstr>
      <vt:lpstr>Example, the trend of female participation in leadership positions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Nonexperimental and Quasi- Experimental Strategies:</dc:title>
  <dc:creator>Ali Rezaei</dc:creator>
  <cp:lastModifiedBy>Ali</cp:lastModifiedBy>
  <cp:revision>91</cp:revision>
  <dcterms:created xsi:type="dcterms:W3CDTF">2011-06-07T22:41:43Z</dcterms:created>
  <dcterms:modified xsi:type="dcterms:W3CDTF">2019-03-20T23:00:05Z</dcterms:modified>
</cp:coreProperties>
</file>